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652" r:id="rId2"/>
    <p:sldId id="682" r:id="rId3"/>
    <p:sldId id="683" r:id="rId4"/>
    <p:sldId id="684" r:id="rId5"/>
    <p:sldId id="686" r:id="rId6"/>
    <p:sldId id="687" r:id="rId7"/>
    <p:sldId id="688" r:id="rId8"/>
    <p:sldId id="689" r:id="rId9"/>
    <p:sldId id="690" r:id="rId10"/>
    <p:sldId id="691" r:id="rId11"/>
    <p:sldId id="6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Walfish" initials="" lastIdx="52" clrIdx="0"/>
  <p:cmAuthor id="1" name="Mike Walfish" initials="" lastIdx="9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CBCB2"/>
    <a:srgbClr val="333333"/>
    <a:srgbClr val="2D2F2B"/>
    <a:srgbClr val="666666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0" autoAdjust="0"/>
    <p:restoredTop sz="85480" autoAdjust="0"/>
  </p:normalViewPr>
  <p:slideViewPr>
    <p:cSldViewPr snapToGrid="0">
      <p:cViewPr>
        <p:scale>
          <a:sx n="150" d="100"/>
          <a:sy n="150" d="100"/>
        </p:scale>
        <p:origin x="-920" y="-248"/>
      </p:cViewPr>
      <p:guideLst>
        <p:guide orient="horz" pos="3081"/>
        <p:guide pos="3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-248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99718-7339-AA40-93BE-0794177C7462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ED61A-4A93-FD49-81B3-C5B4CBC02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64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FFDDB-1BE3-4A4F-806E-D01260539A7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CCBD2-9221-6E44-9C48-37D02480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4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07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2D2F2B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rgbClr val="333333"/>
        </a:buClr>
        <a:buFont typeface="Wingdings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8022"/>
            <a:ext cx="9144000" cy="1499956"/>
          </a:xfrm>
        </p:spPr>
        <p:txBody>
          <a:bodyPr/>
          <a:lstStyle/>
          <a:p>
            <a:r>
              <a:rPr lang="en-US" sz="3400" dirty="0" smtClean="0">
                <a:solidFill>
                  <a:schemeClr val="tx1"/>
                </a:solidFill>
              </a:rPr>
              <a:t>Some pictures for </a:t>
            </a:r>
            <a:r>
              <a:rPr lang="en-US" sz="3400" dirty="0" smtClean="0">
                <a:solidFill>
                  <a:schemeClr val="tx1"/>
                </a:solidFill>
              </a:rPr>
              <a:t>class 1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409" y="5503334"/>
            <a:ext cx="8147050" cy="575732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sz="1800" dirty="0" smtClean="0"/>
              <a:t>cs480 spring 2016, NYU CS, Michael Walfish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7639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03977" y="1435557"/>
            <a:ext cx="284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     128.34.56.17</a:t>
            </a:r>
            <a:endParaRPr lang="en-US" dirty="0"/>
          </a:p>
        </p:txBody>
      </p:sp>
      <p:sp useBgFill="1">
        <p:nvSpPr>
          <p:cNvPr id="71" name="Cloud 70"/>
          <p:cNvSpPr/>
          <p:nvPr/>
        </p:nvSpPr>
        <p:spPr>
          <a:xfrm>
            <a:off x="2651598" y="2379819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586" y="1806217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21" name="laptop"/>
          <p:cNvSpPr>
            <a:spLocks noEditPoints="1" noChangeArrowheads="1"/>
          </p:cNvSpPr>
          <p:nvPr/>
        </p:nvSpPr>
        <p:spPr bwMode="auto">
          <a:xfrm>
            <a:off x="482607" y="2277533"/>
            <a:ext cx="1676400" cy="118207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90238" y="1815615"/>
            <a:ext cx="3998148" cy="3154317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453839"/>
              </p:ext>
            </p:extLst>
          </p:nvPr>
        </p:nvGraphicFramePr>
        <p:xfrm>
          <a:off x="7753409" y="2135826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96319" y="3516483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2.5.1.12</a:t>
            </a:r>
          </a:p>
        </p:txBody>
      </p:sp>
      <p:sp>
        <p:nvSpPr>
          <p:cNvPr id="17" name="Freeform 16"/>
          <p:cNvSpPr/>
          <p:nvPr/>
        </p:nvSpPr>
        <p:spPr>
          <a:xfrm flipH="1">
            <a:off x="3556000" y="3302001"/>
            <a:ext cx="1202266" cy="509734"/>
          </a:xfrm>
          <a:custGeom>
            <a:avLst/>
            <a:gdLst>
              <a:gd name="connsiteX0" fmla="*/ 0 w 1202266"/>
              <a:gd name="connsiteY0" fmla="*/ 0 h 509734"/>
              <a:gd name="connsiteX1" fmla="*/ 508000 w 1202266"/>
              <a:gd name="connsiteY1" fmla="*/ 508000 h 509734"/>
              <a:gd name="connsiteX2" fmla="*/ 1202266 w 1202266"/>
              <a:gd name="connsiteY2" fmla="*/ 177800 h 50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2266" h="509734">
                <a:moveTo>
                  <a:pt x="0" y="0"/>
                </a:moveTo>
                <a:cubicBezTo>
                  <a:pt x="153811" y="239183"/>
                  <a:pt x="307622" y="478367"/>
                  <a:pt x="508000" y="508000"/>
                </a:cubicBezTo>
                <a:cubicBezTo>
                  <a:pt x="708378" y="537633"/>
                  <a:pt x="1202266" y="177800"/>
                  <a:pt x="1202266" y="177800"/>
                </a:cubicBezTo>
              </a:path>
            </a:pathLst>
          </a:custGeom>
          <a:ln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/>
          <p:cNvSpPr/>
          <p:nvPr/>
        </p:nvSpPr>
        <p:spPr>
          <a:xfrm>
            <a:off x="4278257" y="3912742"/>
            <a:ext cx="1479076" cy="277096"/>
          </a:xfrm>
          <a:prstGeom prst="rect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 useBgFill="1">
        <p:nvSpPr>
          <p:cNvPr id="27" name="Rectangle 26"/>
          <p:cNvSpPr/>
          <p:nvPr/>
        </p:nvSpPr>
        <p:spPr>
          <a:xfrm>
            <a:off x="3882384" y="3913896"/>
            <a:ext cx="395872" cy="277096"/>
          </a:xfrm>
          <a:prstGeom prst="rect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 useBgFill="1">
        <p:nvSpPr>
          <p:cNvPr id="31" name="Rectangle 30"/>
          <p:cNvSpPr/>
          <p:nvPr/>
        </p:nvSpPr>
        <p:spPr>
          <a:xfrm>
            <a:off x="3173786" y="3913896"/>
            <a:ext cx="702394" cy="277096"/>
          </a:xfrm>
          <a:prstGeom prst="rect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 useBgFill="1">
        <p:nvSpPr>
          <p:cNvPr id="34" name="Rectangle 33"/>
          <p:cNvSpPr/>
          <p:nvPr/>
        </p:nvSpPr>
        <p:spPr>
          <a:xfrm>
            <a:off x="3081864" y="3913896"/>
            <a:ext cx="88853" cy="277096"/>
          </a:xfrm>
          <a:prstGeom prst="rect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TextBox 19"/>
          <p:cNvSpPr txBox="1"/>
          <p:nvPr/>
        </p:nvSpPr>
        <p:spPr>
          <a:xfrm>
            <a:off x="4234585" y="3868112"/>
            <a:ext cx="1700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94171"/>
                </a:solidFill>
              </a:rPr>
              <a:t>“OK &lt;article&gt;”</a:t>
            </a:r>
            <a:endParaRPr lang="en-US" sz="1600" dirty="0">
              <a:solidFill>
                <a:srgbClr val="294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2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03977" y="1435557"/>
            <a:ext cx="284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     128.34.56.17</a:t>
            </a:r>
            <a:endParaRPr lang="en-US" dirty="0"/>
          </a:p>
        </p:txBody>
      </p:sp>
      <p:sp useBgFill="1">
        <p:nvSpPr>
          <p:cNvPr id="71" name="Cloud 70"/>
          <p:cNvSpPr/>
          <p:nvPr/>
        </p:nvSpPr>
        <p:spPr>
          <a:xfrm>
            <a:off x="2651598" y="2379819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586" y="1806217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21" name="laptop"/>
          <p:cNvSpPr>
            <a:spLocks noEditPoints="1" noChangeArrowheads="1"/>
          </p:cNvSpPr>
          <p:nvPr/>
        </p:nvSpPr>
        <p:spPr bwMode="auto">
          <a:xfrm>
            <a:off x="482607" y="2277533"/>
            <a:ext cx="1676400" cy="118207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90238" y="1815615"/>
            <a:ext cx="3998148" cy="3154317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92901"/>
              </p:ext>
            </p:extLst>
          </p:nvPr>
        </p:nvGraphicFramePr>
        <p:xfrm>
          <a:off x="7753409" y="2135826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96319" y="3516483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2.5.1.12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2518" y="2496512"/>
            <a:ext cx="1023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94171"/>
                </a:solidFill>
              </a:rPr>
              <a:t>&lt;article&gt;</a:t>
            </a:r>
            <a:endParaRPr lang="en-US" sz="1600" dirty="0">
              <a:solidFill>
                <a:srgbClr val="294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4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40457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Internet is </a:t>
            </a:r>
            <a:r>
              <a:rPr lang="en-US" sz="2800" dirty="0" smtClean="0">
                <a:solidFill>
                  <a:srgbClr val="294171"/>
                </a:solidFill>
              </a:rPr>
              <a:t>host-oriented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294171"/>
                </a:solidFill>
              </a:rPr>
              <a:t>layered</a:t>
            </a:r>
            <a:endParaRPr lang="en-US" sz="2800" dirty="0">
              <a:solidFill>
                <a:srgbClr val="29417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352800" y="2844800"/>
            <a:ext cx="2590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30" name="laptop"/>
          <p:cNvSpPr>
            <a:spLocks noEditPoints="1" noChangeArrowheads="1"/>
          </p:cNvSpPr>
          <p:nvPr/>
        </p:nvSpPr>
        <p:spPr bwMode="auto">
          <a:xfrm>
            <a:off x="2070652" y="2349500"/>
            <a:ext cx="1752600" cy="125827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95312"/>
              </p:ext>
            </p:extLst>
          </p:nvPr>
        </p:nvGraphicFramePr>
        <p:xfrm>
          <a:off x="381000" y="1625600"/>
          <a:ext cx="1295400" cy="241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application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transport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link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physical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Straight Connector 44"/>
          <p:cNvCxnSpPr/>
          <p:nvPr/>
        </p:nvCxnSpPr>
        <p:spPr>
          <a:xfrm>
            <a:off x="1676400" y="1625600"/>
            <a:ext cx="929452" cy="933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1676400" y="3048000"/>
            <a:ext cx="929452" cy="10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634513" y="2569165"/>
            <a:ext cx="228600" cy="457200"/>
            <a:chOff x="2634513" y="2569165"/>
            <a:chExt cx="228600" cy="457200"/>
          </a:xfrm>
        </p:grpSpPr>
        <p:sp useBgFill="1">
          <p:nvSpPr>
            <p:cNvPr id="51" name="Rectangle 50"/>
            <p:cNvSpPr/>
            <p:nvPr/>
          </p:nvSpPr>
          <p:spPr>
            <a:xfrm>
              <a:off x="2634513" y="2569165"/>
              <a:ext cx="228600" cy="4572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634513" y="2660605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634513" y="2752045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634513" y="2843485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634513" y="2934925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 useBgFill="1">
        <p:nvSpPr>
          <p:cNvPr id="60" name="Rectangle 59"/>
          <p:cNvSpPr/>
          <p:nvPr/>
        </p:nvSpPr>
        <p:spPr>
          <a:xfrm>
            <a:off x="6418674" y="2720622"/>
            <a:ext cx="228600" cy="4572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6418674" y="2812062"/>
            <a:ext cx="228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418674" y="2903502"/>
            <a:ext cx="228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418674" y="2994942"/>
            <a:ext cx="228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418674" y="3086382"/>
            <a:ext cx="228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622815" y="1701800"/>
            <a:ext cx="768585" cy="1007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51037" y="3189111"/>
            <a:ext cx="740363" cy="9510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362199" y="1909698"/>
            <a:ext cx="1786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home laptop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762978" y="214489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Web server</a:t>
            </a:r>
            <a:endParaRPr lang="en-US" dirty="0"/>
          </a:p>
        </p:txBody>
      </p:sp>
      <p:sp>
        <p:nvSpPr>
          <p:cNvPr id="70" name="modem"/>
          <p:cNvSpPr>
            <a:spLocks noEditPoints="1" noChangeArrowheads="1"/>
          </p:cNvSpPr>
          <p:nvPr/>
        </p:nvSpPr>
        <p:spPr bwMode="auto">
          <a:xfrm>
            <a:off x="5954089" y="2524232"/>
            <a:ext cx="857250" cy="72132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71" name="Cloud 70"/>
          <p:cNvSpPr/>
          <p:nvPr/>
        </p:nvSpPr>
        <p:spPr>
          <a:xfrm>
            <a:off x="3902794" y="2337485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34966"/>
              </p:ext>
            </p:extLst>
          </p:nvPr>
        </p:nvGraphicFramePr>
        <p:xfrm>
          <a:off x="7391400" y="1712149"/>
          <a:ext cx="1295400" cy="241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application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transport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link</a:t>
                      </a:r>
                      <a:endParaRPr lang="en-US" sz="1600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physical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72064" y="4666703"/>
            <a:ext cx="833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Much of the “intelligence” is implemented on the end-points.</a:t>
            </a:r>
            <a:endParaRPr lang="en-US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672064" y="5223622"/>
            <a:ext cx="833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middle of the network is “dumb” (in principle).</a:t>
            </a:r>
            <a:endParaRPr lang="en-US" sz="2200" dirty="0"/>
          </a:p>
        </p:txBody>
      </p:sp>
      <p:sp>
        <p:nvSpPr>
          <p:cNvPr id="48" name="TextBox 47"/>
          <p:cNvSpPr txBox="1"/>
          <p:nvPr/>
        </p:nvSpPr>
        <p:spPr>
          <a:xfrm>
            <a:off x="672064" y="5780541"/>
            <a:ext cx="833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architecture is </a:t>
            </a:r>
            <a:r>
              <a:rPr lang="en-US" sz="2200" dirty="0" smtClean="0">
                <a:solidFill>
                  <a:srgbClr val="294171"/>
                </a:solidFill>
              </a:rPr>
              <a:t>layered</a:t>
            </a:r>
            <a:r>
              <a:rPr lang="en-US" sz="2200" dirty="0" smtClean="0"/>
              <a:t>; each layer plays a different role.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6226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9792" y="2502370"/>
            <a:ext cx="136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70" name="modem"/>
          <p:cNvSpPr>
            <a:spLocks noEditPoints="1" noChangeArrowheads="1"/>
          </p:cNvSpPr>
          <p:nvPr/>
        </p:nvSpPr>
        <p:spPr bwMode="auto">
          <a:xfrm>
            <a:off x="7750903" y="2919343"/>
            <a:ext cx="857250" cy="72132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71" name="Cloud 70"/>
          <p:cNvSpPr/>
          <p:nvPr/>
        </p:nvSpPr>
        <p:spPr>
          <a:xfrm>
            <a:off x="5699609" y="2845485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6818" y="2550183"/>
            <a:ext cx="2361256" cy="1371600"/>
            <a:chOff x="833263" y="2785358"/>
            <a:chExt cx="1800810" cy="1371600"/>
          </a:xfrm>
        </p:grpSpPr>
        <p:sp>
          <p:nvSpPr>
            <p:cNvPr id="46" name="Flowchart: Process 4"/>
            <p:cNvSpPr/>
            <p:nvPr/>
          </p:nvSpPr>
          <p:spPr>
            <a:xfrm>
              <a:off x="833263" y="2785358"/>
              <a:ext cx="1800810" cy="2286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http://www.twitter.com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Flowchart: Process 5"/>
            <p:cNvSpPr/>
            <p:nvPr/>
          </p:nvSpPr>
          <p:spPr>
            <a:xfrm>
              <a:off x="833263" y="3013958"/>
              <a:ext cx="1800810" cy="11430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500" dirty="0" smtClean="0">
                  <a:solidFill>
                    <a:schemeClr val="tx1"/>
                  </a:solidFill>
                </a:rPr>
                <a:t>&lt;a </a:t>
              </a:r>
              <a:r>
                <a:rPr lang="en-US" sz="1500" dirty="0" err="1" smtClean="0">
                  <a:solidFill>
                    <a:schemeClr val="tx1"/>
                  </a:solidFill>
                </a:rPr>
                <a:t>href</a:t>
              </a:r>
              <a:r>
                <a:rPr lang="en-US" sz="1500" dirty="0" smtClean="0">
                  <a:solidFill>
                    <a:schemeClr val="tx1"/>
                  </a:solidFill>
                </a:rPr>
                <a:t>=</a:t>
              </a:r>
            </a:p>
            <a:p>
              <a:r>
                <a:rPr lang="en-US" sz="1500" dirty="0" smtClean="0">
                  <a:solidFill>
                    <a:schemeClr val="accent5"/>
                  </a:solidFill>
                </a:rPr>
                <a:t>http://</a:t>
              </a:r>
              <a:r>
                <a:rPr lang="en-US" sz="1500" dirty="0" err="1" smtClean="0">
                  <a:solidFill>
                    <a:schemeClr val="accent5"/>
                  </a:solidFill>
                </a:rPr>
                <a:t>www.nytimes.com</a:t>
              </a:r>
              <a:r>
                <a:rPr lang="en-US" sz="1500" dirty="0" smtClean="0">
                  <a:solidFill>
                    <a:schemeClr val="accent5"/>
                  </a:solidFill>
                </a:rPr>
                <a:t>/politics/article.html</a:t>
              </a:r>
              <a:r>
                <a:rPr lang="en-US" sz="1500" dirty="0" smtClean="0">
                  <a:solidFill>
                    <a:schemeClr val="tx1"/>
                  </a:solidFill>
                </a:rPr>
                <a:t>&gt;</a:t>
              </a:r>
            </a:p>
            <a:p>
              <a:r>
                <a:rPr lang="en-US" sz="1500" dirty="0" smtClean="0">
                  <a:solidFill>
                    <a:schemeClr val="tx1"/>
                  </a:solidFill>
                </a:rPr>
                <a:t>cool story &lt;/a&gt;</a:t>
              </a:r>
              <a:endParaRPr lang="en-US" sz="15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42753"/>
              </p:ext>
            </p:extLst>
          </p:nvPr>
        </p:nvGraphicFramePr>
        <p:xfrm>
          <a:off x="3528543" y="2499892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0" name="Straight Connector 49"/>
          <p:cNvCxnSpPr/>
          <p:nvPr/>
        </p:nvCxnSpPr>
        <p:spPr>
          <a:xfrm flipV="1">
            <a:off x="2935111" y="2780841"/>
            <a:ext cx="579265" cy="112323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897481" y="2521185"/>
            <a:ext cx="602075" cy="282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3334" y="1806217"/>
            <a:ext cx="4007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333" y="2238963"/>
            <a:ext cx="3998148" cy="2784593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35615" y="1603025"/>
            <a:ext cx="7620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auto">
          <a:xfrm>
            <a:off x="4430889" y="1993430"/>
            <a:ext cx="2257778" cy="1402644"/>
          </a:xfrm>
          <a:custGeom>
            <a:avLst/>
            <a:gdLst>
              <a:gd name="T0" fmla="*/ 0 w 2304"/>
              <a:gd name="T1" fmla="*/ 1320 h 1380"/>
              <a:gd name="T2" fmla="*/ 1576 w 2304"/>
              <a:gd name="T3" fmla="*/ 1248 h 1380"/>
              <a:gd name="T4" fmla="*/ 2160 w 2304"/>
              <a:gd name="T5" fmla="*/ 528 h 1380"/>
              <a:gd name="T6" fmla="*/ 2304 w 2304"/>
              <a:gd name="T7" fmla="*/ 0 h 1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1380">
                <a:moveTo>
                  <a:pt x="0" y="1320"/>
                </a:moveTo>
                <a:cubicBezTo>
                  <a:pt x="586" y="1350"/>
                  <a:pt x="1216" y="1380"/>
                  <a:pt x="1576" y="1248"/>
                </a:cubicBezTo>
                <a:cubicBezTo>
                  <a:pt x="1936" y="1116"/>
                  <a:pt x="2039" y="736"/>
                  <a:pt x="2160" y="528"/>
                </a:cubicBezTo>
                <a:cubicBezTo>
                  <a:pt x="2281" y="320"/>
                  <a:pt x="2274" y="110"/>
                  <a:pt x="2304" y="0"/>
                </a:cubicBezTo>
              </a:path>
            </a:pathLst>
          </a:custGeom>
          <a:noFill/>
          <a:ln w="38100" cap="flat" cmpd="sng">
            <a:solidFill>
              <a:srgbClr val="8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  <p:sp>
        <p:nvSpPr>
          <p:cNvPr id="26" name="Freeform 65"/>
          <p:cNvSpPr>
            <a:spLocks/>
          </p:cNvSpPr>
          <p:nvPr/>
        </p:nvSpPr>
        <p:spPr bwMode="auto">
          <a:xfrm>
            <a:off x="4430889" y="2006601"/>
            <a:ext cx="2443104" cy="1577622"/>
          </a:xfrm>
          <a:custGeom>
            <a:avLst/>
            <a:gdLst>
              <a:gd name="T0" fmla="*/ 0 w 2496"/>
              <a:gd name="T1" fmla="*/ 1432 h 1459"/>
              <a:gd name="T2" fmla="*/ 1688 w 2496"/>
              <a:gd name="T3" fmla="*/ 1312 h 1459"/>
              <a:gd name="T4" fmla="*/ 2320 w 2496"/>
              <a:gd name="T5" fmla="*/ 552 h 1459"/>
              <a:gd name="T6" fmla="*/ 2496 w 2496"/>
              <a:gd name="T7" fmla="*/ 0 h 1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6" h="1459">
                <a:moveTo>
                  <a:pt x="0" y="1432"/>
                </a:moveTo>
                <a:cubicBezTo>
                  <a:pt x="280" y="1412"/>
                  <a:pt x="1301" y="1459"/>
                  <a:pt x="1688" y="1312"/>
                </a:cubicBezTo>
                <a:cubicBezTo>
                  <a:pt x="2075" y="1165"/>
                  <a:pt x="2185" y="771"/>
                  <a:pt x="2320" y="552"/>
                </a:cubicBezTo>
                <a:cubicBezTo>
                  <a:pt x="2455" y="333"/>
                  <a:pt x="2459" y="115"/>
                  <a:pt x="2496" y="0"/>
                </a:cubicBezTo>
              </a:path>
            </a:pathLst>
          </a:custGeom>
          <a:noFill/>
          <a:ln w="38100" cap="flat" cmpd="sng">
            <a:solidFill>
              <a:srgbClr val="8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54972" y="2880547"/>
            <a:ext cx="2518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800000"/>
                </a:solidFill>
              </a:rPr>
              <a:t>www.nytimes.com</a:t>
            </a:r>
            <a:r>
              <a:rPr lang="en-US" dirty="0" smtClean="0">
                <a:solidFill>
                  <a:srgbClr val="800000"/>
                </a:solidFill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20090" y="3518308"/>
            <a:ext cx="1948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128.34.56.17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54813" y="3113851"/>
            <a:ext cx="2276817" cy="319851"/>
          </a:xfrm>
          <a:prstGeom prst="roundRect">
            <a:avLst>
              <a:gd name="adj" fmla="val 14325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53249" y="5344024"/>
            <a:ext cx="833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browser first turns </a:t>
            </a:r>
            <a:r>
              <a:rPr lang="en-US" sz="2200" dirty="0" err="1" smtClean="0"/>
              <a:t>www.nytimes.com</a:t>
            </a:r>
            <a:r>
              <a:rPr lang="en-US" sz="2200" dirty="0" smtClean="0"/>
              <a:t> into a network location </a:t>
            </a:r>
            <a:endParaRPr lang="en-US" sz="2200" dirty="0"/>
          </a:p>
        </p:txBody>
      </p:sp>
      <p:sp>
        <p:nvSpPr>
          <p:cNvPr id="55" name="Rounded Rectangle 54"/>
          <p:cNvSpPr/>
          <p:nvPr/>
        </p:nvSpPr>
        <p:spPr>
          <a:xfrm>
            <a:off x="3461927" y="2466623"/>
            <a:ext cx="893704" cy="319851"/>
          </a:xfrm>
          <a:prstGeom prst="roundRect">
            <a:avLst>
              <a:gd name="adj" fmla="val 14325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45725" y="6042057"/>
            <a:ext cx="833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Next, the </a:t>
            </a:r>
            <a:r>
              <a:rPr lang="en-US" sz="2200" dirty="0"/>
              <a:t>browser forms an </a:t>
            </a:r>
            <a:r>
              <a:rPr lang="en-US" sz="2200" dirty="0">
                <a:solidFill>
                  <a:schemeClr val="accent1"/>
                </a:solidFill>
              </a:rPr>
              <a:t>HTTP </a:t>
            </a:r>
            <a:r>
              <a:rPr lang="en-US" sz="2200" dirty="0" smtClean="0">
                <a:solidFill>
                  <a:schemeClr val="accent1"/>
                </a:solidFill>
              </a:rPr>
              <a:t>request</a:t>
            </a:r>
            <a:endParaRPr lang="en-US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2229544" y="4066531"/>
            <a:ext cx="2370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dst</a:t>
            </a:r>
            <a:r>
              <a:rPr lang="en-US" sz="2200" dirty="0" smtClean="0">
                <a:solidFill>
                  <a:srgbClr val="294171"/>
                </a:solidFill>
              </a:rPr>
              <a:t>: 128.34.56.17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9811" y="4497390"/>
            <a:ext cx="3871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“GET   /politics/</a:t>
            </a:r>
            <a:r>
              <a:rPr lang="en-US" sz="2200" dirty="0" err="1" smtClean="0">
                <a:solidFill>
                  <a:srgbClr val="294171"/>
                </a:solidFill>
              </a:rPr>
              <a:t>article.html</a:t>
            </a:r>
            <a:r>
              <a:rPr lang="en-US" sz="2200" dirty="0" smtClean="0">
                <a:solidFill>
                  <a:srgbClr val="294171"/>
                </a:solidFill>
              </a:rPr>
              <a:t>”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8591" y="4506148"/>
            <a:ext cx="3866445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452533" y="3616856"/>
            <a:ext cx="144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128.34.56.17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5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00069 0.028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/>
      <p:bldP spid="31" grpId="0" animBg="1"/>
      <p:bldP spid="31" grpId="1" animBg="1"/>
      <p:bldP spid="51" grpId="0"/>
      <p:bldP spid="55" grpId="0" animBg="1"/>
      <p:bldP spid="58" grpId="0"/>
      <p:bldP spid="59" grpId="0"/>
      <p:bldP spid="60" grpId="0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9792" y="2502370"/>
            <a:ext cx="136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70" name="modem"/>
          <p:cNvSpPr>
            <a:spLocks noEditPoints="1" noChangeArrowheads="1"/>
          </p:cNvSpPr>
          <p:nvPr/>
        </p:nvSpPr>
        <p:spPr bwMode="auto">
          <a:xfrm>
            <a:off x="7750903" y="2919343"/>
            <a:ext cx="857250" cy="72132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71" name="Cloud 70"/>
          <p:cNvSpPr/>
          <p:nvPr/>
        </p:nvSpPr>
        <p:spPr>
          <a:xfrm>
            <a:off x="5699609" y="2845485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08130"/>
              </p:ext>
            </p:extLst>
          </p:nvPr>
        </p:nvGraphicFramePr>
        <p:xfrm>
          <a:off x="3528543" y="2499892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3334" y="1806217"/>
            <a:ext cx="4007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333" y="2238963"/>
            <a:ext cx="3998148" cy="2784593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35615" y="1603025"/>
            <a:ext cx="7620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249" y="5344024"/>
            <a:ext cx="812386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200" dirty="0" smtClean="0"/>
              <a:t>TCP is a </a:t>
            </a:r>
            <a:r>
              <a:rPr lang="en-US" sz="2200" dirty="0" smtClean="0">
                <a:solidFill>
                  <a:schemeClr val="accent1"/>
                </a:solidFill>
              </a:rPr>
              <a:t>transport protocol</a:t>
            </a:r>
            <a:r>
              <a:rPr lang="en-US" sz="22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It sequences data, decides when to send, and retransmits lost data</a:t>
            </a:r>
            <a:endParaRPr lang="en-US" sz="2200" dirty="0"/>
          </a:p>
        </p:txBody>
      </p:sp>
      <p:sp>
        <p:nvSpPr>
          <p:cNvPr id="55" name="Rounded Rectangle 54"/>
          <p:cNvSpPr/>
          <p:nvPr/>
        </p:nvSpPr>
        <p:spPr>
          <a:xfrm>
            <a:off x="3461927" y="2767647"/>
            <a:ext cx="893704" cy="319851"/>
          </a:xfrm>
          <a:prstGeom prst="roundRect">
            <a:avLst>
              <a:gd name="adj" fmla="val 14325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398889" y="4516205"/>
            <a:ext cx="1947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“GET /</a:t>
            </a:r>
            <a:r>
              <a:rPr lang="en-US" sz="2200" dirty="0" err="1" smtClean="0">
                <a:solidFill>
                  <a:srgbClr val="294171"/>
                </a:solidFill>
              </a:rPr>
              <a:t>po</a:t>
            </a:r>
            <a:r>
              <a:rPr lang="en-US" sz="2200" dirty="0" smtClean="0">
                <a:solidFill>
                  <a:srgbClr val="294171"/>
                </a:solidFill>
              </a:rPr>
              <a:t>…”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51852" y="4506148"/>
            <a:ext cx="1994370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29544" y="4066531"/>
            <a:ext cx="2370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dst</a:t>
            </a:r>
            <a:r>
              <a:rPr lang="en-US" sz="2200" dirty="0" smtClean="0">
                <a:solidFill>
                  <a:srgbClr val="294171"/>
                </a:solidFill>
              </a:rPr>
              <a:t>: 128.34.56.17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51659" y="4508030"/>
            <a:ext cx="600193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935111" y="3029185"/>
            <a:ext cx="602074" cy="87489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97481" y="2549407"/>
            <a:ext cx="620889" cy="23518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3852" y="2558815"/>
            <a:ext cx="2323629" cy="1364074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22771" y="2626543"/>
            <a:ext cx="226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TCP (transmission control protocol),</a:t>
            </a:r>
          </a:p>
          <a:p>
            <a:pPr algn="ctr"/>
            <a:r>
              <a:rPr lang="en-US" sz="2000" dirty="0" smtClean="0"/>
              <a:t>UDP, 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55141" y="4499273"/>
            <a:ext cx="35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1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52533" y="3616856"/>
            <a:ext cx="144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128.34.56.17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30" grpId="0" animBg="1"/>
      <p:bldP spid="8" grpId="0" animBg="1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9792" y="2502370"/>
            <a:ext cx="136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70" name="modem"/>
          <p:cNvSpPr>
            <a:spLocks noEditPoints="1" noChangeArrowheads="1"/>
          </p:cNvSpPr>
          <p:nvPr/>
        </p:nvSpPr>
        <p:spPr bwMode="auto">
          <a:xfrm>
            <a:off x="7750903" y="2919343"/>
            <a:ext cx="857250" cy="72132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71" name="Cloud 70"/>
          <p:cNvSpPr/>
          <p:nvPr/>
        </p:nvSpPr>
        <p:spPr>
          <a:xfrm>
            <a:off x="5699609" y="2845485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949839"/>
              </p:ext>
            </p:extLst>
          </p:nvPr>
        </p:nvGraphicFramePr>
        <p:xfrm>
          <a:off x="3528543" y="2499892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3334" y="1806217"/>
            <a:ext cx="4007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333" y="2238963"/>
            <a:ext cx="3998148" cy="2784593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35615" y="1603025"/>
            <a:ext cx="7620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249" y="5344024"/>
            <a:ext cx="812386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200" dirty="0" smtClean="0"/>
              <a:t>IP is a </a:t>
            </a:r>
            <a:r>
              <a:rPr lang="en-US" sz="2200" dirty="0" smtClean="0">
                <a:solidFill>
                  <a:schemeClr val="accent1"/>
                </a:solidFill>
              </a:rPr>
              <a:t>network-layer protocol</a:t>
            </a:r>
            <a:r>
              <a:rPr lang="en-US" sz="22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Its main job is to get packets delivered to their destinations</a:t>
            </a:r>
            <a:endParaRPr lang="en-US" sz="2200" dirty="0"/>
          </a:p>
        </p:txBody>
      </p:sp>
      <p:sp>
        <p:nvSpPr>
          <p:cNvPr id="55" name="Rounded Rectangle 54"/>
          <p:cNvSpPr/>
          <p:nvPr/>
        </p:nvSpPr>
        <p:spPr>
          <a:xfrm>
            <a:off x="3461927" y="3049857"/>
            <a:ext cx="893704" cy="319851"/>
          </a:xfrm>
          <a:prstGeom prst="roundRect">
            <a:avLst>
              <a:gd name="adj" fmla="val 14325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398889" y="4516205"/>
            <a:ext cx="1947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“GET /</a:t>
            </a:r>
            <a:r>
              <a:rPr lang="en-US" sz="2200" dirty="0" err="1" smtClean="0">
                <a:solidFill>
                  <a:srgbClr val="294171"/>
                </a:solidFill>
              </a:rPr>
              <a:t>po</a:t>
            </a:r>
            <a:r>
              <a:rPr lang="en-US" sz="2200" dirty="0" smtClean="0">
                <a:solidFill>
                  <a:srgbClr val="294171"/>
                </a:solidFill>
              </a:rPr>
              <a:t>…”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51852" y="4506148"/>
            <a:ext cx="1994370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29544" y="4066531"/>
            <a:ext cx="2370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dst</a:t>
            </a:r>
            <a:r>
              <a:rPr lang="en-US" sz="2200" dirty="0" smtClean="0">
                <a:solidFill>
                  <a:srgbClr val="294171"/>
                </a:solidFill>
              </a:rPr>
              <a:t>: 128.34.56.17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51659" y="4508030"/>
            <a:ext cx="600193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855141" y="4499273"/>
            <a:ext cx="35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1</a:t>
            </a:r>
            <a:endParaRPr lang="en-US" sz="2200" dirty="0">
              <a:solidFill>
                <a:srgbClr val="29417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935111" y="3318933"/>
            <a:ext cx="603956" cy="58514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7481" y="2549407"/>
            <a:ext cx="633119" cy="5070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73852" y="2558815"/>
            <a:ext cx="2323629" cy="1364074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2771" y="2626543"/>
            <a:ext cx="2265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IP</a:t>
            </a:r>
          </a:p>
          <a:p>
            <a:pPr algn="ctr"/>
            <a:r>
              <a:rPr lang="en-US" sz="2000" dirty="0" smtClean="0"/>
              <a:t>(Internet Protocol)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7333" y="4508030"/>
            <a:ext cx="1064919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8140" y="4482339"/>
            <a:ext cx="1050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src</a:t>
            </a:r>
            <a:r>
              <a:rPr lang="en-US" sz="2200" dirty="0" smtClean="0">
                <a:solidFill>
                  <a:srgbClr val="294171"/>
                </a:solidFill>
              </a:rPr>
              <a:t>, </a:t>
            </a:r>
            <a:r>
              <a:rPr lang="en-US" sz="2200" dirty="0" err="1" smtClean="0">
                <a:solidFill>
                  <a:srgbClr val="294171"/>
                </a:solidFill>
              </a:rPr>
              <a:t>dst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5483" y="4074997"/>
            <a:ext cx="1792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src</a:t>
            </a:r>
            <a:r>
              <a:rPr lang="en-US" sz="2200" dirty="0" smtClean="0">
                <a:solidFill>
                  <a:srgbClr val="294171"/>
                </a:solidFill>
              </a:rPr>
              <a:t>: 2.5.1.12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52533" y="3616856"/>
            <a:ext cx="144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128.34.56.17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1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3" grpId="0" animBg="1"/>
      <p:bldP spid="25" grpId="0"/>
      <p:bldP spid="31" grpId="0" animBg="1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9792" y="2502370"/>
            <a:ext cx="136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70" name="modem"/>
          <p:cNvSpPr>
            <a:spLocks noEditPoints="1" noChangeArrowheads="1"/>
          </p:cNvSpPr>
          <p:nvPr/>
        </p:nvSpPr>
        <p:spPr bwMode="auto">
          <a:xfrm>
            <a:off x="7750903" y="2919343"/>
            <a:ext cx="857250" cy="72132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71" name="Cloud 70"/>
          <p:cNvSpPr/>
          <p:nvPr/>
        </p:nvSpPr>
        <p:spPr>
          <a:xfrm>
            <a:off x="5699609" y="2845485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15384"/>
              </p:ext>
            </p:extLst>
          </p:nvPr>
        </p:nvGraphicFramePr>
        <p:xfrm>
          <a:off x="3528543" y="2499892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3334" y="1806217"/>
            <a:ext cx="4007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333" y="2238963"/>
            <a:ext cx="3998148" cy="2784593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35615" y="1603025"/>
            <a:ext cx="7620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249" y="5344024"/>
            <a:ext cx="812386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200" dirty="0" smtClean="0"/>
              <a:t>Ethernet is a </a:t>
            </a:r>
            <a:r>
              <a:rPr lang="en-US" sz="2200" dirty="0" smtClean="0">
                <a:solidFill>
                  <a:schemeClr val="accent1"/>
                </a:solidFill>
              </a:rPr>
              <a:t>link-layer protocol</a:t>
            </a:r>
            <a:r>
              <a:rPr lang="en-US" sz="22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Its main job is to move packets around local networks</a:t>
            </a:r>
            <a:endParaRPr lang="en-US" sz="2200" dirty="0"/>
          </a:p>
        </p:txBody>
      </p:sp>
      <p:sp>
        <p:nvSpPr>
          <p:cNvPr id="55" name="Rounded Rectangle 54"/>
          <p:cNvSpPr/>
          <p:nvPr/>
        </p:nvSpPr>
        <p:spPr>
          <a:xfrm>
            <a:off x="3461927" y="3320801"/>
            <a:ext cx="893704" cy="319851"/>
          </a:xfrm>
          <a:prstGeom prst="roundRect">
            <a:avLst>
              <a:gd name="adj" fmla="val 14325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398889" y="4516205"/>
            <a:ext cx="1947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“GET /</a:t>
            </a:r>
            <a:r>
              <a:rPr lang="en-US" sz="2200" dirty="0" err="1" smtClean="0">
                <a:solidFill>
                  <a:srgbClr val="294171"/>
                </a:solidFill>
              </a:rPr>
              <a:t>po</a:t>
            </a:r>
            <a:r>
              <a:rPr lang="en-US" sz="2200" dirty="0" smtClean="0">
                <a:solidFill>
                  <a:srgbClr val="294171"/>
                </a:solidFill>
              </a:rPr>
              <a:t>…”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51852" y="4506148"/>
            <a:ext cx="1994370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29544" y="4066531"/>
            <a:ext cx="2370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dst</a:t>
            </a:r>
            <a:r>
              <a:rPr lang="en-US" sz="2200" dirty="0" smtClean="0">
                <a:solidFill>
                  <a:srgbClr val="294171"/>
                </a:solidFill>
              </a:rPr>
              <a:t>: 128.34.56.17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51659" y="4508030"/>
            <a:ext cx="600193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855141" y="4499273"/>
            <a:ext cx="35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1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7333" y="4508030"/>
            <a:ext cx="1064919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8140" y="4482339"/>
            <a:ext cx="1050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src</a:t>
            </a:r>
            <a:r>
              <a:rPr lang="en-US" sz="2200" dirty="0" smtClean="0">
                <a:solidFill>
                  <a:srgbClr val="294171"/>
                </a:solidFill>
              </a:rPr>
              <a:t>, </a:t>
            </a:r>
            <a:r>
              <a:rPr lang="en-US" sz="2200" dirty="0" err="1" smtClean="0">
                <a:solidFill>
                  <a:srgbClr val="294171"/>
                </a:solidFill>
              </a:rPr>
              <a:t>dst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5483" y="4074997"/>
            <a:ext cx="1792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4171"/>
                </a:solidFill>
              </a:rPr>
              <a:t>src</a:t>
            </a:r>
            <a:r>
              <a:rPr lang="en-US" sz="2200" dirty="0" smtClean="0">
                <a:solidFill>
                  <a:srgbClr val="294171"/>
                </a:solidFill>
              </a:rPr>
              <a:t>: 2.5.1.12</a:t>
            </a:r>
            <a:endParaRPr lang="en-US" sz="2200" dirty="0">
              <a:solidFill>
                <a:srgbClr val="29417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935111" y="3606800"/>
            <a:ext cx="603956" cy="29727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7481" y="2549407"/>
            <a:ext cx="641586" cy="7779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73852" y="2558815"/>
            <a:ext cx="2323629" cy="1364074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22771" y="2626543"/>
            <a:ext cx="2265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Ethernet, 802.11, </a:t>
            </a:r>
            <a:r>
              <a:rPr lang="en-US" sz="2000" dirty="0" err="1" smtClean="0"/>
              <a:t>Infiniband</a:t>
            </a:r>
            <a:r>
              <a:rPr lang="en-US" sz="2000" dirty="0" smtClean="0"/>
              <a:t>, …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33400" y="4508029"/>
            <a:ext cx="143934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452533" y="3616856"/>
            <a:ext cx="144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128.34.56.17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6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8" grpId="0" animBg="1"/>
      <p:bldP spid="32" grpId="0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9792" y="2502370"/>
            <a:ext cx="136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70" name="modem"/>
          <p:cNvSpPr>
            <a:spLocks noEditPoints="1" noChangeArrowheads="1"/>
          </p:cNvSpPr>
          <p:nvPr/>
        </p:nvSpPr>
        <p:spPr bwMode="auto">
          <a:xfrm>
            <a:off x="7750903" y="2919343"/>
            <a:ext cx="857250" cy="72132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71" name="Cloud 70"/>
          <p:cNvSpPr/>
          <p:nvPr/>
        </p:nvSpPr>
        <p:spPr>
          <a:xfrm>
            <a:off x="5699609" y="2845485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33737"/>
              </p:ext>
            </p:extLst>
          </p:nvPr>
        </p:nvGraphicFramePr>
        <p:xfrm>
          <a:off x="3528543" y="2499892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3334" y="1806217"/>
            <a:ext cx="4007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 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333" y="2238963"/>
            <a:ext cx="3998148" cy="2784593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35615" y="1603025"/>
            <a:ext cx="7620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DNS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14412" y="3789987"/>
            <a:ext cx="2521381" cy="357412"/>
            <a:chOff x="4514412" y="3789987"/>
            <a:chExt cx="2521381" cy="357412"/>
          </a:xfrm>
        </p:grpSpPr>
        <p:sp>
          <p:nvSpPr>
            <p:cNvPr id="60" name="TextBox 59"/>
            <p:cNvSpPr txBox="1"/>
            <p:nvPr/>
          </p:nvSpPr>
          <p:spPr>
            <a:xfrm>
              <a:off x="5520399" y="3808845"/>
              <a:ext cx="1515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294171"/>
                  </a:solidFill>
                </a:rPr>
                <a:t>“GET /</a:t>
              </a:r>
              <a:r>
                <a:rPr lang="en-US" sz="1600" dirty="0" err="1" smtClean="0">
                  <a:solidFill>
                    <a:srgbClr val="294171"/>
                  </a:solidFill>
                </a:rPr>
                <a:t>po</a:t>
              </a:r>
              <a:r>
                <a:rPr lang="en-US" sz="1600" dirty="0" smtClean="0">
                  <a:solidFill>
                    <a:srgbClr val="294171"/>
                  </a:solidFill>
                </a:rPr>
                <a:t>…”</a:t>
              </a:r>
              <a:endParaRPr lang="en-US" sz="1600" dirty="0">
                <a:solidFill>
                  <a:srgbClr val="29417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92966" y="3836542"/>
              <a:ext cx="1231165" cy="27709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22454" y="3837696"/>
              <a:ext cx="370511" cy="27709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77869" y="3789987"/>
              <a:ext cx="2195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294171"/>
                  </a:solidFill>
                </a:rPr>
                <a:t>1</a:t>
              </a:r>
              <a:endParaRPr lang="en-US" sz="1600" dirty="0">
                <a:solidFill>
                  <a:srgbClr val="29417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59251" y="3837696"/>
              <a:ext cx="657396" cy="27709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14412" y="3796530"/>
              <a:ext cx="819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rgbClr val="294171"/>
                  </a:solidFill>
                </a:rPr>
                <a:t>src</a:t>
              </a:r>
              <a:r>
                <a:rPr lang="en-US" sz="1600" dirty="0" smtClean="0">
                  <a:solidFill>
                    <a:srgbClr val="294171"/>
                  </a:solidFill>
                </a:rPr>
                <a:t>, </a:t>
              </a:r>
              <a:r>
                <a:rPr lang="en-US" sz="1600" dirty="0" err="1" smtClean="0">
                  <a:solidFill>
                    <a:srgbClr val="294171"/>
                  </a:solidFill>
                </a:rPr>
                <a:t>dst</a:t>
              </a:r>
              <a:endParaRPr lang="en-US" sz="1600" dirty="0">
                <a:solidFill>
                  <a:srgbClr val="294171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4470398" y="3837696"/>
            <a:ext cx="88853" cy="27709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TextBox 34"/>
          <p:cNvSpPr txBox="1"/>
          <p:nvPr/>
        </p:nvSpPr>
        <p:spPr>
          <a:xfrm>
            <a:off x="7452533" y="3616856"/>
            <a:ext cx="144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128.34.56.17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78867" y="3310467"/>
            <a:ext cx="1202266" cy="509734"/>
          </a:xfrm>
          <a:custGeom>
            <a:avLst/>
            <a:gdLst>
              <a:gd name="connsiteX0" fmla="*/ 0 w 1202266"/>
              <a:gd name="connsiteY0" fmla="*/ 0 h 509734"/>
              <a:gd name="connsiteX1" fmla="*/ 508000 w 1202266"/>
              <a:gd name="connsiteY1" fmla="*/ 508000 h 509734"/>
              <a:gd name="connsiteX2" fmla="*/ 1202266 w 1202266"/>
              <a:gd name="connsiteY2" fmla="*/ 177800 h 50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2266" h="509734">
                <a:moveTo>
                  <a:pt x="0" y="0"/>
                </a:moveTo>
                <a:cubicBezTo>
                  <a:pt x="153811" y="239183"/>
                  <a:pt x="307622" y="478367"/>
                  <a:pt x="508000" y="508000"/>
                </a:cubicBezTo>
                <a:cubicBezTo>
                  <a:pt x="708378" y="537633"/>
                  <a:pt x="1202266" y="177800"/>
                  <a:pt x="1202266" y="177800"/>
                </a:cubicBezTo>
              </a:path>
            </a:pathLst>
          </a:custGeom>
          <a:ln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C 0.01788 -0.0287 0.03593 -0.05741 0.05833 -0.07037 C 0.08072 -0.08333 0.10451 -0.09861 0.1342 -0.07778 C 0.16388 -0.05695 0.2 -0.00139 0.23611 0.0544 " pathEditMode="relative" ptsTypes="aa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03977" y="1435557"/>
            <a:ext cx="284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     128.34.56.17</a:t>
            </a:r>
            <a:endParaRPr lang="en-US" dirty="0"/>
          </a:p>
        </p:txBody>
      </p:sp>
      <p:sp useBgFill="1">
        <p:nvSpPr>
          <p:cNvPr id="71" name="Cloud 70"/>
          <p:cNvSpPr/>
          <p:nvPr/>
        </p:nvSpPr>
        <p:spPr>
          <a:xfrm>
            <a:off x="2651598" y="2379819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586" y="1806217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09374" y="3825765"/>
            <a:ext cx="1515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94171"/>
                </a:solidFill>
              </a:rPr>
              <a:t>“GET /</a:t>
            </a:r>
            <a:r>
              <a:rPr lang="en-US" sz="1600" dirty="0" err="1" smtClean="0">
                <a:solidFill>
                  <a:srgbClr val="294171"/>
                </a:solidFill>
              </a:rPr>
              <a:t>po</a:t>
            </a:r>
            <a:r>
              <a:rPr lang="en-US" sz="1600" dirty="0" smtClean="0">
                <a:solidFill>
                  <a:srgbClr val="294171"/>
                </a:solidFill>
              </a:rPr>
              <a:t>…”</a:t>
            </a:r>
            <a:endParaRPr lang="en-US" sz="1600" dirty="0">
              <a:solidFill>
                <a:srgbClr val="2941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81941" y="3853462"/>
            <a:ext cx="1231165" cy="27709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6111429" y="3854616"/>
            <a:ext cx="370511" cy="27709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TextBox 35"/>
          <p:cNvSpPr txBox="1"/>
          <p:nvPr/>
        </p:nvSpPr>
        <p:spPr>
          <a:xfrm>
            <a:off x="6175311" y="3815374"/>
            <a:ext cx="219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94171"/>
                </a:solidFill>
              </a:rPr>
              <a:t>1</a:t>
            </a:r>
            <a:endParaRPr lang="en-US" sz="1600" dirty="0">
              <a:solidFill>
                <a:srgbClr val="29417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48226" y="3854616"/>
            <a:ext cx="657396" cy="27709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TextBox 36"/>
          <p:cNvSpPr txBox="1"/>
          <p:nvPr/>
        </p:nvSpPr>
        <p:spPr>
          <a:xfrm>
            <a:off x="5403387" y="3813450"/>
            <a:ext cx="81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294171"/>
                </a:solidFill>
              </a:rPr>
              <a:t>src</a:t>
            </a:r>
            <a:r>
              <a:rPr lang="en-US" sz="1600" dirty="0" smtClean="0">
                <a:solidFill>
                  <a:srgbClr val="294171"/>
                </a:solidFill>
              </a:rPr>
              <a:t>, </a:t>
            </a:r>
            <a:r>
              <a:rPr lang="en-US" sz="1600" dirty="0" err="1" smtClean="0">
                <a:solidFill>
                  <a:srgbClr val="294171"/>
                </a:solidFill>
              </a:rPr>
              <a:t>dst</a:t>
            </a:r>
            <a:endParaRPr lang="en-US" sz="1600" dirty="0">
              <a:solidFill>
                <a:srgbClr val="29417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59373" y="3854616"/>
            <a:ext cx="88853" cy="27709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laptop"/>
          <p:cNvSpPr>
            <a:spLocks noEditPoints="1" noChangeArrowheads="1"/>
          </p:cNvSpPr>
          <p:nvPr/>
        </p:nvSpPr>
        <p:spPr bwMode="auto">
          <a:xfrm>
            <a:off x="482607" y="2277533"/>
            <a:ext cx="1676400" cy="118207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90238" y="1815615"/>
            <a:ext cx="3998148" cy="3154317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15429"/>
              </p:ext>
            </p:extLst>
          </p:nvPr>
        </p:nvGraphicFramePr>
        <p:xfrm>
          <a:off x="7753409" y="2135826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7678327" y="2945447"/>
            <a:ext cx="893704" cy="319851"/>
          </a:xfrm>
          <a:prstGeom prst="roundRect">
            <a:avLst>
              <a:gd name="adj" fmla="val 14325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96319" y="3516483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2.5.1.12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7236178" y="2421467"/>
            <a:ext cx="502355" cy="90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98548" y="1973674"/>
            <a:ext cx="531519" cy="17685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874919" y="1983082"/>
            <a:ext cx="2323629" cy="1364074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910146" y="4319596"/>
            <a:ext cx="3871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“GET   /politics/</a:t>
            </a:r>
            <a:r>
              <a:rPr lang="en-US" sz="2200" dirty="0" err="1" smtClean="0">
                <a:solidFill>
                  <a:srgbClr val="294171"/>
                </a:solidFill>
              </a:rPr>
              <a:t>article.html</a:t>
            </a:r>
            <a:r>
              <a:rPr lang="en-US" sz="2200" dirty="0" smtClean="0">
                <a:solidFill>
                  <a:srgbClr val="294171"/>
                </a:solidFill>
              </a:rPr>
              <a:t>”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58926" y="4328354"/>
            <a:ext cx="3866445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901244" y="2104424"/>
            <a:ext cx="227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serving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9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4.72222E-6 -0.04213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4213 L -1.94444E-6 -0.080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8032 L -3.61111E-6 -0.1199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34" grpId="0" animBg="1"/>
      <p:bldP spid="30" grpId="0" animBg="1"/>
      <p:bldP spid="36" grpId="0"/>
      <p:bldP spid="31" grpId="0" animBg="1"/>
      <p:bldP spid="37" grpId="0"/>
      <p:bldP spid="33" grpId="0" animBg="1"/>
      <p:bldP spid="25" grpId="0" animBg="1"/>
      <p:bldP spid="25" grpId="1" animBg="1"/>
      <p:bldP spid="25" grpId="2" animBg="1"/>
      <p:bldP spid="25" grpId="3" animBg="1"/>
      <p:bldP spid="32" grpId="0" animBg="1"/>
      <p:bldP spid="38" grpId="0"/>
      <p:bldP spid="39" grpId="0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376" y="445585"/>
            <a:ext cx="850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Case study: Web browsing</a:t>
            </a:r>
            <a:endParaRPr lang="en-US" sz="2800" dirty="0">
              <a:solidFill>
                <a:srgbClr val="29417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03977" y="1435557"/>
            <a:ext cx="284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server     128.34.56.17</a:t>
            </a:r>
            <a:endParaRPr lang="en-US" dirty="0"/>
          </a:p>
        </p:txBody>
      </p:sp>
      <p:sp useBgFill="1">
        <p:nvSpPr>
          <p:cNvPr id="71" name="Cloud 70"/>
          <p:cNvSpPr/>
          <p:nvPr/>
        </p:nvSpPr>
        <p:spPr>
          <a:xfrm>
            <a:off x="2651598" y="2379819"/>
            <a:ext cx="1777377" cy="1030363"/>
          </a:xfrm>
          <a:prstGeom prst="clou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586" y="1806217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home laptop</a:t>
            </a:r>
          </a:p>
        </p:txBody>
      </p:sp>
      <p:sp>
        <p:nvSpPr>
          <p:cNvPr id="21" name="laptop"/>
          <p:cNvSpPr>
            <a:spLocks noEditPoints="1" noChangeArrowheads="1"/>
          </p:cNvSpPr>
          <p:nvPr/>
        </p:nvSpPr>
        <p:spPr bwMode="auto">
          <a:xfrm>
            <a:off x="482607" y="2277533"/>
            <a:ext cx="1676400" cy="118207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90238" y="1815615"/>
            <a:ext cx="3998148" cy="3154317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56991"/>
              </p:ext>
            </p:extLst>
          </p:nvPr>
        </p:nvGraphicFramePr>
        <p:xfrm>
          <a:off x="7753409" y="2135826"/>
          <a:ext cx="762000" cy="138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</a:t>
                      </a:r>
                      <a:endParaRPr lang="en-US" sz="1100" dirty="0"/>
                    </a:p>
                  </a:txBody>
                  <a:tcPr/>
                </a:tc>
              </a:tr>
              <a:tr h="2924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network</a:t>
                      </a:r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link</a:t>
                      </a:r>
                      <a:endParaRPr lang="en-US" sz="1100" dirty="0"/>
                    </a:p>
                  </a:txBody>
                  <a:tcPr/>
                </a:tc>
              </a:tr>
              <a:tr h="27233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7678327" y="2107247"/>
            <a:ext cx="893704" cy="319851"/>
          </a:xfrm>
          <a:prstGeom prst="roundRect">
            <a:avLst>
              <a:gd name="adj" fmla="val 14325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96319" y="3516483"/>
            <a:ext cx="207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2.5.1.12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7236178" y="2421467"/>
            <a:ext cx="502355" cy="90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98548" y="1973674"/>
            <a:ext cx="531519" cy="17685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874919" y="1983082"/>
            <a:ext cx="2323629" cy="1364074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910146" y="4319596"/>
            <a:ext cx="3871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294171"/>
                </a:solidFill>
              </a:rPr>
              <a:t>“OK  200  &lt;article text&gt;”</a:t>
            </a:r>
            <a:endParaRPr lang="en-US" sz="2200" dirty="0">
              <a:solidFill>
                <a:srgbClr val="29417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58926" y="4328354"/>
            <a:ext cx="3866445" cy="4515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901244" y="2104424"/>
            <a:ext cx="227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serving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1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>
        <a:noFill/>
        <a:ln w="25400">
          <a:solidFill>
            <a:schemeClr val="tx2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72724</TotalTime>
  <Words>456</Words>
  <Application>Microsoft Macintosh PowerPoint</Application>
  <PresentationFormat>On-screen Show (4:3)</PresentationFormat>
  <Paragraphs>161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Folio</vt:lpstr>
      <vt:lpstr>Some pictures for class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argument systems for outsourced computation practical (sometimes)</dc:title>
  <dc:subject/>
  <dc:creator>Michael Walfish</dc:creator>
  <cp:keywords/>
  <dc:description/>
  <cp:lastModifiedBy>Mike Walfish</cp:lastModifiedBy>
  <cp:revision>4150</cp:revision>
  <cp:lastPrinted>2012-10-24T20:40:25Z</cp:lastPrinted>
  <dcterms:created xsi:type="dcterms:W3CDTF">2011-09-15T18:28:22Z</dcterms:created>
  <dcterms:modified xsi:type="dcterms:W3CDTF">2016-01-26T23:01:53Z</dcterms:modified>
  <cp:category/>
</cp:coreProperties>
</file>