
<file path=[Content_Types].xml><?xml version="1.0" encoding="utf-8"?>
<Types xmlns="http://schemas.openxmlformats.org/package/2006/content-types">
  <Override PartName="/ppt/notesSlides/notesSlide4.xml" ContentType="application/vnd.openxmlformats-officedocument.presentationml.notesSlide+xml"/>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notesSlides/notesSlide5.xml" ContentType="application/vnd.openxmlformats-officedocument.presentationml.notesSlide+xml"/>
  <Override PartName="/ppt/tableStyles.xml" ContentType="application/vnd.openxmlformats-officedocument.presentationml.tableStyles+xml"/>
  <Default Extension="doc" ContentType="application/msword"/>
  <Override PartName="/ppt/notesSlides/notesSlide1.xml" ContentType="application/vnd.openxmlformats-officedocument.presentationml.notesSlide+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Layouts/slideLayout3.xml" ContentType="application/vnd.openxmlformats-officedocument.presentationml.slideLayout+xml"/>
  <Default Extension="tiff" ContentType="image/tiff"/>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9"/>
  </p:notesMasterIdLst>
  <p:sldIdLst>
    <p:sldId id="257" r:id="rId2"/>
    <p:sldId id="258" r:id="rId3"/>
    <p:sldId id="259" r:id="rId4"/>
    <p:sldId id="260" r:id="rId5"/>
    <p:sldId id="280" r:id="rId6"/>
    <p:sldId id="261" r:id="rId7"/>
    <p:sldId id="262" r:id="rId8"/>
    <p:sldId id="263" r:id="rId9"/>
    <p:sldId id="264" r:id="rId10"/>
    <p:sldId id="265" r:id="rId11"/>
    <p:sldId id="266" r:id="rId12"/>
    <p:sldId id="279" r:id="rId13"/>
    <p:sldId id="268" r:id="rId14"/>
    <p:sldId id="272" r:id="rId15"/>
    <p:sldId id="269" r:id="rId16"/>
    <p:sldId id="277" r:id="rId17"/>
    <p:sldId id="278"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13" d="100"/>
          <a:sy n="113" d="100"/>
        </p:scale>
        <p:origin x="-75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A298B0-31C7-AF4E-A24C-D080E790ADB7}" type="datetimeFigureOut">
              <a:rPr lang="en-US" smtClean="0"/>
              <a:pPr/>
              <a:t>5/15/13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FF2403-CB2A-934B-9DD7-C0E9CA5D46F2}"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234861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6200" y="8636000"/>
            <a:ext cx="2971800" cy="508000"/>
          </a:xfrm>
          <a:prstGeom prst="rect">
            <a:avLst/>
          </a:prstGeom>
          <a:noFill/>
          <a:ln w="9525">
            <a:noFill/>
            <a:miter lim="800000"/>
            <a:headEnd/>
            <a:tailEnd/>
          </a:ln>
        </p:spPr>
        <p:txBody>
          <a:bodyPr anchor="b">
            <a:prstTxWarp prst="textNoShape">
              <a:avLst/>
            </a:prstTxWarp>
          </a:bodyPr>
          <a:lstStyle/>
          <a:p>
            <a:pPr algn="r"/>
            <a:fld id="{34B34F8F-20D9-7047-ACFF-7643653920BE}" type="slidenum">
              <a:rPr lang="en-US" sz="1200">
                <a:latin typeface="Times" charset="0"/>
              </a:rPr>
              <a:pPr algn="r"/>
              <a:t>2</a:t>
            </a:fld>
            <a:endParaRPr lang="en-US" sz="1200">
              <a:latin typeface="Times" charset="0"/>
            </a:endParaRPr>
          </a:p>
        </p:txBody>
      </p:sp>
      <p:sp>
        <p:nvSpPr>
          <p:cNvPr id="1536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536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algn="ctr">
              <a:spcBef>
                <a:spcPct val="0"/>
              </a:spcBef>
            </a:pPr>
            <a:endParaRPr lang="en-US" sz="1400" b="1">
              <a:solidFill>
                <a:srgbClr val="000000"/>
              </a:solidFill>
              <a:latin typeface="Comic Sans MS"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6 Kingdoms of Life – Center for Genomics &amp; Systems Biology</a:t>
            </a:r>
          </a:p>
        </p:txBody>
      </p:sp>
      <p:sp>
        <p:nvSpPr>
          <p:cNvPr id="4" name="Slide Number Placeholder 3"/>
          <p:cNvSpPr>
            <a:spLocks noGrp="1"/>
          </p:cNvSpPr>
          <p:nvPr>
            <p:ph type="sldNum" sz="quarter" idx="10"/>
          </p:nvPr>
        </p:nvSpPr>
        <p:spPr/>
        <p:txBody>
          <a:bodyPr/>
          <a:lstStyle/>
          <a:p>
            <a:fld id="{AC18EAD8-A2AF-5846-B898-8E5AEC1DE885}" type="slidenum">
              <a:rPr lang="en-US" smtClean="0"/>
              <a:pPr/>
              <a:t>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8210135"/>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1400" b="1">
                <a:solidFill>
                  <a:srgbClr val="000000"/>
                </a:solidFill>
                <a:latin typeface="Comic Sans MS" charset="0"/>
                <a:ea typeface="ＭＳ Ｐゴシック" charset="0"/>
                <a:cs typeface="ＭＳ Ｐゴシック" charset="0"/>
              </a:defRPr>
            </a:lvl1pPr>
            <a:lvl2pPr marL="37931725" indent="-37474525">
              <a:defRPr sz="1400" b="1">
                <a:solidFill>
                  <a:srgbClr val="000000"/>
                </a:solidFill>
                <a:latin typeface="Comic Sans MS" charset="0"/>
                <a:ea typeface="ＭＳ Ｐゴシック" charset="0"/>
              </a:defRPr>
            </a:lvl2pPr>
            <a:lvl3pPr>
              <a:defRPr sz="1400" b="1">
                <a:solidFill>
                  <a:srgbClr val="000000"/>
                </a:solidFill>
                <a:latin typeface="Comic Sans MS" charset="0"/>
                <a:ea typeface="ＭＳ Ｐゴシック" charset="0"/>
              </a:defRPr>
            </a:lvl3pPr>
            <a:lvl4pPr>
              <a:defRPr sz="1400" b="1">
                <a:solidFill>
                  <a:srgbClr val="000000"/>
                </a:solidFill>
                <a:latin typeface="Comic Sans MS" charset="0"/>
                <a:ea typeface="ＭＳ Ｐゴシック" charset="0"/>
              </a:defRPr>
            </a:lvl4pPr>
            <a:lvl5pPr>
              <a:defRPr sz="1400" b="1">
                <a:solidFill>
                  <a:srgbClr val="000000"/>
                </a:solidFill>
                <a:latin typeface="Comic Sans MS" charset="0"/>
                <a:ea typeface="ＭＳ Ｐゴシック" charset="0"/>
              </a:defRPr>
            </a:lvl5pPr>
            <a:lvl6pPr marL="457200" eaLnBrk="0" fontAlgn="base" hangingPunct="0">
              <a:spcBef>
                <a:spcPct val="0"/>
              </a:spcBef>
              <a:spcAft>
                <a:spcPct val="0"/>
              </a:spcAft>
              <a:defRPr sz="1400" b="1">
                <a:solidFill>
                  <a:srgbClr val="000000"/>
                </a:solidFill>
                <a:latin typeface="Comic Sans MS" charset="0"/>
                <a:ea typeface="ＭＳ Ｐゴシック" charset="0"/>
              </a:defRPr>
            </a:lvl6pPr>
            <a:lvl7pPr marL="914400" eaLnBrk="0" fontAlgn="base" hangingPunct="0">
              <a:spcBef>
                <a:spcPct val="0"/>
              </a:spcBef>
              <a:spcAft>
                <a:spcPct val="0"/>
              </a:spcAft>
              <a:defRPr sz="1400" b="1">
                <a:solidFill>
                  <a:srgbClr val="000000"/>
                </a:solidFill>
                <a:latin typeface="Comic Sans MS" charset="0"/>
                <a:ea typeface="ＭＳ Ｐゴシック" charset="0"/>
              </a:defRPr>
            </a:lvl7pPr>
            <a:lvl8pPr marL="1371600" eaLnBrk="0" fontAlgn="base" hangingPunct="0">
              <a:spcBef>
                <a:spcPct val="0"/>
              </a:spcBef>
              <a:spcAft>
                <a:spcPct val="0"/>
              </a:spcAft>
              <a:defRPr sz="1400" b="1">
                <a:solidFill>
                  <a:srgbClr val="000000"/>
                </a:solidFill>
                <a:latin typeface="Comic Sans MS" charset="0"/>
                <a:ea typeface="ＭＳ Ｐゴシック" charset="0"/>
              </a:defRPr>
            </a:lvl8pPr>
            <a:lvl9pPr marL="1828800" eaLnBrk="0" fontAlgn="base" hangingPunct="0">
              <a:spcBef>
                <a:spcPct val="0"/>
              </a:spcBef>
              <a:spcAft>
                <a:spcPct val="0"/>
              </a:spcAft>
              <a:defRPr sz="1400" b="1">
                <a:solidFill>
                  <a:srgbClr val="000000"/>
                </a:solidFill>
                <a:latin typeface="Comic Sans MS" charset="0"/>
                <a:ea typeface="ＭＳ Ｐゴシック" charset="0"/>
              </a:defRPr>
            </a:lvl9pPr>
          </a:lstStyle>
          <a:p>
            <a:fld id="{ADE93AED-C99E-2445-BC9D-A149200DAC83}" type="slidenum">
              <a:rPr lang="en-US" sz="1200" b="0">
                <a:solidFill>
                  <a:schemeClr val="tx1"/>
                </a:solidFill>
                <a:latin typeface="Times" charset="0"/>
              </a:rPr>
              <a:pPr/>
              <a:t>7</a:t>
            </a:fld>
            <a:endParaRPr lang="en-US" sz="1200" b="0">
              <a:solidFill>
                <a:schemeClr val="tx1"/>
              </a:solidFill>
              <a:latin typeface="Times" charset="0"/>
            </a:endParaRPr>
          </a:p>
        </p:txBody>
      </p:sp>
      <p:sp>
        <p:nvSpPr>
          <p:cNvPr id="161795" name="Rectangle 2"/>
          <p:cNvSpPr>
            <a:spLocks noGrp="1" noRot="1" noChangeAspect="1" noChangeArrowheads="1"/>
          </p:cNvSpPr>
          <p:nvPr>
            <p:ph type="sldImg"/>
          </p:nvPr>
        </p:nvSpPr>
        <p:spPr>
          <a:solidFill>
            <a:srgbClr val="FFFFFF"/>
          </a:solidFill>
          <a:ln/>
        </p:spPr>
      </p:sp>
      <p:sp>
        <p:nvSpPr>
          <p:cNvPr id="161796" name="Rectangle 3"/>
          <p:cNvSpPr>
            <a:spLocks noGrp="1" noChangeArrowheads="1"/>
          </p:cNvSpPr>
          <p:nvPr>
            <p:ph type="body" idx="1"/>
          </p:nvPr>
        </p:nvSpPr>
        <p:spPr>
          <a:xfrm>
            <a:off x="914400" y="4343400"/>
            <a:ext cx="5029200" cy="4267200"/>
          </a:xfrm>
          <a:solidFill>
            <a:srgbClr val="FFFFFF"/>
          </a:solidFill>
          <a:ln>
            <a:solidFill>
              <a:srgbClr val="000000"/>
            </a:solidFill>
          </a:ln>
        </p:spPr>
        <p:txBody>
          <a:bodyPr/>
          <a:lstStyle/>
          <a:p>
            <a:pPr algn="ctr" eaLnBrk="1" hangingPunct="1">
              <a:spcBef>
                <a:spcPct val="0"/>
              </a:spcBef>
            </a:pPr>
            <a:r>
              <a:rPr lang="en-US" sz="1400" b="1">
                <a:solidFill>
                  <a:srgbClr val="000000"/>
                </a:solidFill>
                <a:latin typeface="Comic Sans MS" charset="0"/>
                <a:ea typeface="ＭＳ Ｐゴシック" charset="0"/>
                <a:cs typeface="ＭＳ Ｐゴシック" charset="0"/>
              </a:rPr>
              <a:t>The approach we took was to create a graph representation of genes or proteins and the functional links between them based on a compendium of microarray data, protein interaction mapping projects, and our phenotypic profiles.</a:t>
            </a:r>
          </a:p>
          <a:p>
            <a:pPr algn="ctr" eaLnBrk="1" hangingPunct="1">
              <a:spcBef>
                <a:spcPct val="0"/>
              </a:spcBef>
            </a:pPr>
            <a:r>
              <a:rPr lang="en-US" sz="1400" b="1">
                <a:solidFill>
                  <a:srgbClr val="000000"/>
                </a:solidFill>
                <a:latin typeface="Comic Sans MS" charset="0"/>
                <a:ea typeface="ＭＳ Ｐゴシック" charset="0"/>
                <a:cs typeface="ＭＳ Ｐゴシック" charset="0"/>
              </a:rPr>
              <a:t>We represent genes or proteins as nodes, and edges as functional links between them.</a:t>
            </a:r>
          </a:p>
          <a:p>
            <a:pPr algn="ctr" eaLnBrk="1" hangingPunct="1">
              <a:spcBef>
                <a:spcPct val="0"/>
              </a:spcBef>
            </a:pPr>
            <a:r>
              <a:rPr lang="en-US" sz="1400" b="1">
                <a:solidFill>
                  <a:srgbClr val="000000"/>
                </a:solidFill>
                <a:latin typeface="Comic Sans MS" charset="0"/>
                <a:ea typeface="ＭＳ Ｐゴシック" charset="0"/>
                <a:cs typeface="ＭＳ Ｐゴシック" charset="0"/>
              </a:rPr>
              <a:t>- For protein interaction data, we used the </a:t>
            </a:r>
            <a:r>
              <a:rPr lang="en-US" sz="1400" b="1" i="1">
                <a:solidFill>
                  <a:srgbClr val="000000"/>
                </a:solidFill>
                <a:latin typeface="Comic Sans MS" charset="0"/>
                <a:ea typeface="ＭＳ Ｐゴシック" charset="0"/>
                <a:cs typeface="ＭＳ Ｐゴシック" charset="0"/>
              </a:rPr>
              <a:t>C. elegans</a:t>
            </a:r>
            <a:r>
              <a:rPr lang="en-US" sz="1400" b="1">
                <a:solidFill>
                  <a:srgbClr val="000000"/>
                </a:solidFill>
                <a:latin typeface="Comic Sans MS" charset="0"/>
                <a:ea typeface="ＭＳ Ｐゴシック" charset="0"/>
                <a:cs typeface="ＭＳ Ｐゴシック" charset="0"/>
              </a:rPr>
              <a:t> protein interaction map supplemented with interologs from </a:t>
            </a:r>
            <a:r>
              <a:rPr lang="en-US" sz="1400" b="1" i="1">
                <a:solidFill>
                  <a:srgbClr val="000000"/>
                </a:solidFill>
                <a:latin typeface="Comic Sans MS" charset="0"/>
                <a:ea typeface="ＭＳ Ｐゴシック" charset="0"/>
                <a:cs typeface="ＭＳ Ｐゴシック" charset="0"/>
              </a:rPr>
              <a:t>Drosophila</a:t>
            </a:r>
            <a:r>
              <a:rPr lang="en-US" sz="1400" b="1">
                <a:solidFill>
                  <a:srgbClr val="000000"/>
                </a:solidFill>
                <a:latin typeface="Comic Sans MS" charset="0"/>
                <a:ea typeface="ＭＳ Ｐゴシック" charset="0"/>
                <a:cs typeface="ＭＳ Ｐゴシック" charset="0"/>
              </a:rPr>
              <a:t>.</a:t>
            </a:r>
          </a:p>
          <a:p>
            <a:pPr algn="ctr" eaLnBrk="1" hangingPunct="1">
              <a:spcBef>
                <a:spcPct val="0"/>
              </a:spcBef>
            </a:pPr>
            <a:r>
              <a:rPr lang="en-US" sz="1400" b="1">
                <a:solidFill>
                  <a:srgbClr val="000000"/>
                </a:solidFill>
                <a:latin typeface="Comic Sans MS" charset="0"/>
                <a:ea typeface="ＭＳ Ｐゴシック" charset="0"/>
                <a:cs typeface="ＭＳ Ｐゴシック" charset="0"/>
              </a:rPr>
              <a:t>- For expression data, we used a compendium of microarray data (from the Kim lab).  We calculated a correlation coefficient between genes across many experimental conditions, and drew a functional link between gene pairs whose correlation coefficient was above a chosen threshold level.  </a:t>
            </a:r>
          </a:p>
          <a:p>
            <a:pPr algn="ctr" eaLnBrk="1" hangingPunct="1">
              <a:spcBef>
                <a:spcPct val="0"/>
              </a:spcBef>
              <a:buFontTx/>
              <a:buChar char="-"/>
            </a:pPr>
            <a:r>
              <a:rPr lang="en-US" sz="1400" b="1">
                <a:solidFill>
                  <a:srgbClr val="000000"/>
                </a:solidFill>
                <a:latin typeface="Comic Sans MS" charset="0"/>
                <a:ea typeface="ＭＳ Ｐゴシック" charset="0"/>
                <a:cs typeface="ＭＳ Ｐゴシック" charset="0"/>
              </a:rPr>
              <a:t>For phenotypic data, we use an analogous approach based on phenotypic similarity above a chosen threshold.</a:t>
            </a:r>
          </a:p>
          <a:p>
            <a:pPr algn="ctr" eaLnBrk="1" hangingPunct="1">
              <a:spcBef>
                <a:spcPct val="0"/>
              </a:spcBef>
              <a:buFontTx/>
              <a:buChar char="-"/>
            </a:pPr>
            <a:endParaRPr lang="en-US" sz="1400" b="1">
              <a:solidFill>
                <a:srgbClr val="000000"/>
              </a:solidFill>
              <a:latin typeface="Comic Sans MS" charset="0"/>
              <a:ea typeface="ＭＳ Ｐゴシック" charset="0"/>
              <a:cs typeface="ＭＳ Ｐゴシック" charset="0"/>
            </a:endParaRPr>
          </a:p>
          <a:p>
            <a:pPr algn="ctr" eaLnBrk="1" hangingPunct="1">
              <a:spcBef>
                <a:spcPct val="0"/>
              </a:spcBef>
            </a:pPr>
            <a:r>
              <a:rPr lang="en-US" sz="1400" b="1">
                <a:solidFill>
                  <a:srgbClr val="000000"/>
                </a:solidFill>
                <a:latin typeface="Comic Sans MS" charset="0"/>
                <a:ea typeface="ＭＳ Ｐゴシック" charset="0"/>
                <a:cs typeface="ＭＳ Ｐゴシック" charset="0"/>
              </a:rPr>
              <a:t>We then combine these graphs to derive models of the molecular machinery underlying events in the early embryo.  So while each of these data types provides one level of functional information, by combining all three data types we gain an integrated view of the physical and logical organization of functional modules,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D97C745F-9AF0-6349-9B16-3B5795CA0F7D}" type="slidenum">
              <a:rPr lang="en-US"/>
              <a:pPr/>
              <a:t>8</a:t>
            </a:fld>
            <a:endParaRPr lang="en-US"/>
          </a:p>
        </p:txBody>
      </p:sp>
      <p:sp>
        <p:nvSpPr>
          <p:cNvPr id="163843" name="Rectangle 2"/>
          <p:cNvSpPr>
            <a:spLocks noGrp="1" noRot="1" noChangeAspect="1" noChangeArrowheads="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p:spPr>
        <p:txBody>
          <a:bodyPr/>
          <a:lstStyle/>
          <a:p>
            <a:pPr algn="ctr">
              <a:spcBef>
                <a:spcPct val="0"/>
              </a:spcBef>
            </a:pPr>
            <a:endParaRPr lang="en-US" sz="1400" b="1">
              <a:solidFill>
                <a:srgbClr val="000000"/>
              </a:solidFill>
              <a:latin typeface="Comic Sans M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297DB53A-D094-8240-9EFA-53EC6FEC5F6F}" type="slidenum">
              <a:rPr lang="en-US"/>
              <a:pPr/>
              <a:t>9</a:t>
            </a:fld>
            <a:endParaRPr lang="en-US"/>
          </a:p>
        </p:txBody>
      </p:sp>
      <p:sp>
        <p:nvSpPr>
          <p:cNvPr id="165891" name="Rectangle 2"/>
          <p:cNvSpPr>
            <a:spLocks noGrp="1" noRot="1" noChangeAspect="1" noChangeArrowheads="1"/>
          </p:cNvSpPr>
          <p:nvPr>
            <p:ph type="sldImg"/>
          </p:nvPr>
        </p:nvSpPr>
        <p:spPr>
          <a:xfrm>
            <a:off x="1143000" y="685800"/>
            <a:ext cx="4572000" cy="3429000"/>
          </a:xfrm>
          <a:solidFill>
            <a:srgbClr val="FFFFFF"/>
          </a:solidFill>
          <a:ln/>
        </p:spPr>
      </p:sp>
      <p:sp>
        <p:nvSpPr>
          <p:cNvPr id="16589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algn="ctr">
              <a:spcBef>
                <a:spcPct val="0"/>
              </a:spcBef>
            </a:pPr>
            <a:endParaRPr lang="en-US" sz="1400" b="1">
              <a:solidFill>
                <a:srgbClr val="000000"/>
              </a:solidFill>
              <a:latin typeface="Comic Sans M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03D534DA-C035-2D44-967F-46C20527C7AD}" type="slidenum">
              <a:rPr lang="en-US"/>
              <a:pPr/>
              <a:t>10</a:t>
            </a:fld>
            <a:endParaRPr lang="en-US"/>
          </a:p>
        </p:txBody>
      </p:sp>
      <p:sp>
        <p:nvSpPr>
          <p:cNvPr id="167939" name="Rectangle 2"/>
          <p:cNvSpPr>
            <a:spLocks noGrp="1" noRot="1" noChangeAspect="1" noChangeArrowheads="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p:spPr>
        <p:txBody>
          <a:bodyPr/>
          <a:lstStyle/>
          <a:p>
            <a:pPr algn="ctr">
              <a:spcBef>
                <a:spcPct val="0"/>
              </a:spcBef>
            </a:pPr>
            <a:endParaRPr lang="en-US" sz="1400" b="1">
              <a:solidFill>
                <a:srgbClr val="000000"/>
              </a:solidFill>
              <a:latin typeface="Comic Sans M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1C0978B3-C5C2-8449-A1B7-95E380DA18A8}" type="slidenum">
              <a:rPr lang="en-US"/>
              <a:pPr/>
              <a:t>11</a:t>
            </a:fld>
            <a:endParaRPr lang="en-US"/>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p:spPr>
        <p:txBody>
          <a:bodyPr/>
          <a:lstStyle/>
          <a:p>
            <a:pPr algn="ctr">
              <a:spcBef>
                <a:spcPct val="0"/>
              </a:spcBef>
            </a:pPr>
            <a:endParaRPr lang="en-US" sz="1400" b="1">
              <a:solidFill>
                <a:srgbClr val="000000"/>
              </a:solidFill>
              <a:latin typeface="Comic Sans M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18EAD8-A2AF-5846-B898-8E5AEC1DE885}" type="slidenum">
              <a:rPr lang="en-US" smtClean="0"/>
              <a:pPr/>
              <a:t>15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00366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47A601-AE2E-C14B-82E4-72C22271D418}" type="datetimeFigureOut">
              <a:rPr lang="en-US" smtClean="0"/>
              <a:pPr/>
              <a:t>5/15/13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4E260-78C3-D94D-9F74-24D90F039C7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34244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47A601-AE2E-C14B-82E4-72C22271D418}" type="datetimeFigureOut">
              <a:rPr lang="en-US" smtClean="0"/>
              <a:pPr/>
              <a:t>5/15/13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4E260-78C3-D94D-9F74-24D90F039C7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3983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47A601-AE2E-C14B-82E4-72C22271D418}" type="datetimeFigureOut">
              <a:rPr lang="en-US" smtClean="0"/>
              <a:pPr/>
              <a:t>5/15/13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4E260-78C3-D94D-9F74-24D90F039C7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65097286"/>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47A601-AE2E-C14B-82E4-72C22271D418}" type="datetimeFigureOut">
              <a:rPr lang="en-US" smtClean="0"/>
              <a:pPr/>
              <a:t>5/15/13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4E260-78C3-D94D-9F74-24D90F039C7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0795014"/>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47A601-AE2E-C14B-82E4-72C22271D418}" type="datetimeFigureOut">
              <a:rPr lang="en-US" smtClean="0"/>
              <a:pPr/>
              <a:t>5/15/13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4E260-78C3-D94D-9F74-24D90F039C7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9973095"/>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47A601-AE2E-C14B-82E4-72C22271D418}" type="datetimeFigureOut">
              <a:rPr lang="en-US" smtClean="0"/>
              <a:pPr/>
              <a:t>5/15/13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4E260-78C3-D94D-9F74-24D90F039C7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19880357"/>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47A601-AE2E-C14B-82E4-72C22271D418}" type="datetimeFigureOut">
              <a:rPr lang="en-US" smtClean="0"/>
              <a:pPr/>
              <a:t>5/15/13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64E260-78C3-D94D-9F74-24D90F039C7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81859022"/>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47A601-AE2E-C14B-82E4-72C22271D418}" type="datetimeFigureOut">
              <a:rPr lang="en-US" smtClean="0"/>
              <a:pPr/>
              <a:t>5/15/13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64E260-78C3-D94D-9F74-24D90F039C7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4035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47A601-AE2E-C14B-82E4-72C22271D418}" type="datetimeFigureOut">
              <a:rPr lang="en-US" smtClean="0"/>
              <a:pPr/>
              <a:t>5/15/13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64E260-78C3-D94D-9F74-24D90F039C7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6290446"/>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47A601-AE2E-C14B-82E4-72C22271D418}" type="datetimeFigureOut">
              <a:rPr lang="en-US" smtClean="0"/>
              <a:pPr/>
              <a:t>5/15/13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4E260-78C3-D94D-9F74-24D90F039C7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1885033"/>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47A601-AE2E-C14B-82E4-72C22271D418}" type="datetimeFigureOut">
              <a:rPr lang="en-US" smtClean="0"/>
              <a:pPr/>
              <a:t>5/15/13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4E260-78C3-D94D-9F74-24D90F039C7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674524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47A601-AE2E-C14B-82E4-72C22271D418}" type="datetimeFigureOut">
              <a:rPr lang="en-US" smtClean="0"/>
              <a:pPr/>
              <a:t>5/15/13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4E260-78C3-D94D-9F74-24D90F039C7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78012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xml"/><Relationship Id="rId5" Type="http://schemas.openxmlformats.org/officeDocument/2006/relationships/image" Target="../media/image36.jpeg"/><Relationship Id="rId6" Type="http://schemas.openxmlformats.org/officeDocument/2006/relationships/image" Target="../media/image39.jpeg"/><Relationship Id="rId7" Type="http://schemas.openxmlformats.org/officeDocument/2006/relationships/oleObject" Target="!OLE_LINK1" TargetMode="External"/><Relationship Id="rId8" Type="http://schemas.openxmlformats.org/officeDocument/2006/relationships/image" Target="../media/image40.png"/><Relationship Id="rId9" Type="http://schemas.microsoft.com/office/2007/relationships/media" Target="%2525252525255CUsers%2525252525255Cfabiopiano%2525252525255CDownloads%2525252525255Cnature02595-s1.mov" TargetMode="External"/><Relationship Id="rId10" Type="http://schemas.openxmlformats.org/officeDocument/2006/relationships/image" Target="../media/image41.png"/><Relationship Id="rId11" Type="http://schemas.openxmlformats.org/officeDocument/2006/relationships/image" Target="../media/image2.png"/><Relationship Id="rId1" Type="http://schemas.openxmlformats.org/officeDocument/2006/relationships/vmlDrawing" Target="../drawings/vmlDrawing2.vml"/><Relationship Id="rId2" Type="http://schemas.openxmlformats.org/officeDocument/2006/relationships/video" Target="%252525252525255CUsers%252525252525255Cfabiopiano%252525252525255CDownloads%252525252525255Cnature02595-s1.mo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hyperlink" Target="http://www.virtualplant.org" TargetMode="External"/><Relationship Id="rId5" Type="http://schemas.openxmlformats.org/officeDocument/2006/relationships/hyperlink" Target="http://nypg.bio.nyu.edu/bigplant/" TargetMode="External"/><Relationship Id="rId6"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1" Type="http://schemas.openxmlformats.org/officeDocument/2006/relationships/image" Target="../media/image19.gif"/><Relationship Id="rId12" Type="http://schemas.openxmlformats.org/officeDocument/2006/relationships/image" Target="../media/image20.gif"/><Relationship Id="rId13" Type="http://schemas.openxmlformats.org/officeDocument/2006/relationships/image" Target="../media/image21.jpeg"/><Relationship Id="rId14" Type="http://schemas.openxmlformats.org/officeDocument/2006/relationships/image" Target="../media/image22.jpeg"/><Relationship Id="rId15" Type="http://schemas.openxmlformats.org/officeDocument/2006/relationships/image" Target="../media/image23.gif"/><Relationship Id="rId16" Type="http://schemas.openxmlformats.org/officeDocument/2006/relationships/image" Target="../media/image24.jpeg"/><Relationship Id="rId17" Type="http://schemas.openxmlformats.org/officeDocument/2006/relationships/image" Target="../media/image25.tiff"/><Relationship Id="rId18" Type="http://schemas.openxmlformats.org/officeDocument/2006/relationships/image" Target="../media/image26.gif"/><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gif"/><Relationship Id="rId4" Type="http://schemas.openxmlformats.org/officeDocument/2006/relationships/image" Target="../media/image12.gif"/><Relationship Id="rId5" Type="http://schemas.openxmlformats.org/officeDocument/2006/relationships/image" Target="../media/image13.gif"/><Relationship Id="rId6" Type="http://schemas.openxmlformats.org/officeDocument/2006/relationships/image" Target="../media/image14.gif"/><Relationship Id="rId7" Type="http://schemas.openxmlformats.org/officeDocument/2006/relationships/image" Target="../media/image15.gif"/><Relationship Id="rId8" Type="http://schemas.openxmlformats.org/officeDocument/2006/relationships/image" Target="../media/image16.gif"/><Relationship Id="rId9" Type="http://schemas.openxmlformats.org/officeDocument/2006/relationships/image" Target="../media/image17.jpeg"/><Relationship Id="rId10" Type="http://schemas.openxmlformats.org/officeDocument/2006/relationships/image" Target="../media/image1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6.gif"/><Relationship Id="rId5" Type="http://schemas.openxmlformats.org/officeDocument/2006/relationships/image" Target="../media/image23.gif"/><Relationship Id="rId6" Type="http://schemas.openxmlformats.org/officeDocument/2006/relationships/image" Target="../media/image28.png"/><Relationship Id="rId7" Type="http://schemas.openxmlformats.org/officeDocument/2006/relationships/image" Target="../media/image2.png"/><Relationship Id="rId8" Type="http://schemas.openxmlformats.org/officeDocument/2006/relationships/image" Target="../media/image11.gif"/><Relationship Id="rId1" Type="http://schemas.openxmlformats.org/officeDocument/2006/relationships/slideLayout" Target="../slideLayouts/slideLayout7.xml"/><Relationship Id="rId2" Type="http://schemas.openxmlformats.org/officeDocument/2006/relationships/image" Target="../media/image15.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Microsoft_Word_97_-_2004_Document1.doc"/><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5" Type="http://schemas.openxmlformats.org/officeDocument/2006/relationships/image" Target="../media/image37.png"/><Relationship Id="rId6"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050" name="Picture 3" descr="CGSBlogoRGBlargeWonB.tif"/>
          <p:cNvPicPr>
            <a:picLocks noChangeAspect="1"/>
          </p:cNvPicPr>
          <p:nvPr/>
        </p:nvPicPr>
        <p:blipFill>
          <a:blip r:embed="rId2"/>
          <a:srcRect/>
          <a:stretch>
            <a:fillRect/>
          </a:stretch>
        </p:blipFill>
        <p:spPr bwMode="auto">
          <a:xfrm>
            <a:off x="1714500" y="285750"/>
            <a:ext cx="5715000" cy="6286500"/>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06309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5" name="Text Box 2"/>
          <p:cNvSpPr txBox="1">
            <a:spLocks noChangeArrowheads="1"/>
          </p:cNvSpPr>
          <p:nvPr/>
        </p:nvSpPr>
        <p:spPr bwMode="auto">
          <a:xfrm>
            <a:off x="220663" y="3733800"/>
            <a:ext cx="1365250" cy="581025"/>
          </a:xfrm>
          <a:prstGeom prst="rect">
            <a:avLst/>
          </a:prstGeom>
          <a:noFill/>
          <a:ln w="9525">
            <a:noFill/>
            <a:miter lim="800000"/>
            <a:headEnd/>
            <a:tailEnd/>
          </a:ln>
        </p:spPr>
        <p:txBody>
          <a:bodyPr wrap="none">
            <a:prstTxWarp prst="textNoShape">
              <a:avLst/>
            </a:prstTxWarp>
            <a:spAutoFit/>
          </a:bodyPr>
          <a:lstStyle/>
          <a:p>
            <a:pPr algn="ctr"/>
            <a:r>
              <a:rPr lang="en-US" sz="1600" b="0">
                <a:latin typeface="Century Gothic" charset="0"/>
              </a:rPr>
              <a:t>Gunsalus</a:t>
            </a:r>
          </a:p>
          <a:p>
            <a:pPr algn="ctr"/>
            <a:r>
              <a:rPr lang="en-US" sz="1600" b="0">
                <a:latin typeface="Century Gothic" charset="0"/>
              </a:rPr>
              <a:t>(NYU-CGSB)</a:t>
            </a:r>
          </a:p>
        </p:txBody>
      </p:sp>
      <p:sp>
        <p:nvSpPr>
          <p:cNvPr id="166916" name="Text Box 51"/>
          <p:cNvSpPr txBox="1">
            <a:spLocks noChangeArrowheads="1"/>
          </p:cNvSpPr>
          <p:nvPr/>
        </p:nvSpPr>
        <p:spPr bwMode="auto">
          <a:xfrm>
            <a:off x="319289" y="188893"/>
            <a:ext cx="7972425" cy="954107"/>
          </a:xfrm>
          <a:prstGeom prst="rect">
            <a:avLst/>
          </a:prstGeom>
          <a:noFill/>
          <a:ln w="9525">
            <a:noFill/>
            <a:miter lim="800000"/>
            <a:headEnd/>
            <a:tailEnd/>
          </a:ln>
        </p:spPr>
        <p:txBody>
          <a:bodyPr>
            <a:prstTxWarp prst="textNoShape">
              <a:avLst/>
            </a:prstTxWarp>
            <a:spAutoFit/>
          </a:bodyPr>
          <a:lstStyle/>
          <a:p>
            <a:pPr algn="l"/>
            <a:r>
              <a:rPr lang="en-US" sz="2800" b="0" dirty="0"/>
              <a:t>A systems biology approach mammalian early embryogenesis</a:t>
            </a:r>
          </a:p>
        </p:txBody>
      </p:sp>
      <p:pic>
        <p:nvPicPr>
          <p:cNvPr id="4557876" name="Picture 52" descr="gunsalus2007"/>
          <p:cNvPicPr>
            <a:picLocks noChangeAspect="1" noChangeArrowheads="1"/>
          </p:cNvPicPr>
          <p:nvPr/>
        </p:nvPicPr>
        <p:blipFill>
          <a:blip r:embed="rId5"/>
          <a:srcRect/>
          <a:stretch>
            <a:fillRect/>
          </a:stretch>
        </p:blipFill>
        <p:spPr bwMode="auto">
          <a:xfrm>
            <a:off x="165100" y="1147763"/>
            <a:ext cx="1825625" cy="2433637"/>
          </a:xfrm>
          <a:prstGeom prst="rect">
            <a:avLst/>
          </a:prstGeom>
          <a:noFill/>
          <a:effectLst>
            <a:outerShdw blurRad="63500" dist="107763" dir="8100000" algn="ctr" rotWithShape="0">
              <a:srgbClr val="000000">
                <a:alpha val="74998"/>
              </a:srgbClr>
            </a:outerShdw>
          </a:effectLst>
        </p:spPr>
      </p:pic>
      <p:pic>
        <p:nvPicPr>
          <p:cNvPr id="54" name="Picture 53" descr="noyes.jpg"/>
          <p:cNvPicPr>
            <a:picLocks noChangeAspect="1"/>
          </p:cNvPicPr>
          <p:nvPr/>
        </p:nvPicPr>
        <p:blipFill>
          <a:blip r:embed="rId6">
            <a:grayscl/>
          </a:blip>
          <a:stretch>
            <a:fillRect/>
          </a:stretch>
        </p:blipFill>
        <p:spPr>
          <a:xfrm>
            <a:off x="2411413" y="1143000"/>
            <a:ext cx="1828800" cy="2438400"/>
          </a:xfrm>
          <a:prstGeom prst="rect">
            <a:avLst/>
          </a:prstGeom>
          <a:effectLst>
            <a:outerShdw blurRad="50800" dist="139700" dir="9000000" algn="tl" rotWithShape="0">
              <a:srgbClr val="000000">
                <a:alpha val="66000"/>
              </a:srgbClr>
            </a:outerShdw>
          </a:effectLst>
        </p:spPr>
      </p:pic>
      <p:sp>
        <p:nvSpPr>
          <p:cNvPr id="166919" name="Text Box 2"/>
          <p:cNvSpPr txBox="1">
            <a:spLocks noChangeArrowheads="1"/>
          </p:cNvSpPr>
          <p:nvPr/>
        </p:nvSpPr>
        <p:spPr bwMode="auto">
          <a:xfrm>
            <a:off x="2463800" y="3733800"/>
            <a:ext cx="1263650" cy="825500"/>
          </a:xfrm>
          <a:prstGeom prst="rect">
            <a:avLst/>
          </a:prstGeom>
          <a:noFill/>
          <a:ln w="9525">
            <a:noFill/>
            <a:miter lim="800000"/>
            <a:headEnd/>
            <a:tailEnd/>
          </a:ln>
        </p:spPr>
        <p:txBody>
          <a:bodyPr wrap="none">
            <a:prstTxWarp prst="textNoShape">
              <a:avLst/>
            </a:prstTxWarp>
            <a:spAutoFit/>
          </a:bodyPr>
          <a:lstStyle/>
          <a:p>
            <a:pPr algn="ctr"/>
            <a:r>
              <a:rPr lang="en-US" sz="1600" b="0">
                <a:latin typeface="Century Gothic" charset="0"/>
              </a:rPr>
              <a:t>Noyes</a:t>
            </a:r>
          </a:p>
          <a:p>
            <a:pPr algn="ctr"/>
            <a:r>
              <a:rPr lang="en-US" sz="1600" b="0">
                <a:latin typeface="Century Gothic" charset="0"/>
              </a:rPr>
              <a:t>(NYU-Med)</a:t>
            </a:r>
            <a:br>
              <a:rPr lang="en-US" sz="1600" b="0">
                <a:latin typeface="Century Gothic" charset="0"/>
              </a:rPr>
            </a:br>
            <a:endParaRPr lang="en-US" sz="1600" b="0">
              <a:latin typeface="Century Gothic" charset="0"/>
            </a:endParaRPr>
          </a:p>
        </p:txBody>
      </p:sp>
      <p:graphicFrame>
        <p:nvGraphicFramePr>
          <p:cNvPr id="166914" name="Object 2"/>
          <p:cNvGraphicFramePr>
            <a:graphicFrameLocks noChangeAspect="1"/>
          </p:cNvGraphicFramePr>
          <p:nvPr/>
        </p:nvGraphicFramePr>
        <p:xfrm>
          <a:off x="2209800" y="4495800"/>
          <a:ext cx="6097588" cy="2008188"/>
        </p:xfrm>
        <a:graphic>
          <a:graphicData uri="http://schemas.openxmlformats.org/presentationml/2006/ole">
            <p:oleObj spid="_x0000_s4167" name="Document" r:id="rId7" imgW="25295238" imgH="8330159" progId="Word.Document.12">
              <p:link updateAutomatic="1"/>
            </p:oleObj>
          </a:graphicData>
        </a:graphic>
      </p:graphicFrame>
      <p:sp>
        <p:nvSpPr>
          <p:cNvPr id="166920" name="Rectangle 57"/>
          <p:cNvSpPr>
            <a:spLocks noChangeArrowheads="1"/>
          </p:cNvSpPr>
          <p:nvPr/>
        </p:nvSpPr>
        <p:spPr bwMode="auto">
          <a:xfrm>
            <a:off x="4451350" y="3216275"/>
            <a:ext cx="3581400" cy="517525"/>
          </a:xfrm>
          <a:prstGeom prst="rect">
            <a:avLst/>
          </a:prstGeom>
          <a:noFill/>
          <a:ln w="9525">
            <a:noFill/>
            <a:miter lim="800000"/>
            <a:headEnd/>
            <a:tailEnd/>
          </a:ln>
        </p:spPr>
        <p:txBody>
          <a:bodyPr>
            <a:prstTxWarp prst="textNoShape">
              <a:avLst/>
            </a:prstTxWarp>
            <a:spAutoFit/>
          </a:bodyPr>
          <a:lstStyle/>
          <a:p>
            <a:pPr algn="l"/>
            <a:r>
              <a:rPr lang="en-US" b="0" dirty="0"/>
              <a:t>NIH Grant Awarded: 2008-2012		</a:t>
            </a:r>
          </a:p>
        </p:txBody>
      </p:sp>
      <p:pic>
        <p:nvPicPr>
          <p:cNvPr id="166921" name="Picture 13"/>
          <p:cNvPicPr>
            <a:picLocks noChangeAspect="1" noChangeArrowheads="1"/>
          </p:cNvPicPr>
          <p:nvPr/>
        </p:nvPicPr>
        <p:blipFill>
          <a:blip r:embed="rId8"/>
          <a:srcRect/>
          <a:stretch>
            <a:fillRect/>
          </a:stretch>
        </p:blipFill>
        <p:spPr bwMode="auto">
          <a:xfrm>
            <a:off x="4908550" y="2085975"/>
            <a:ext cx="3124200" cy="665163"/>
          </a:xfrm>
          <a:prstGeom prst="rect">
            <a:avLst/>
          </a:prstGeom>
          <a:noFill/>
          <a:ln w="9525">
            <a:noFill/>
            <a:miter lim="800000"/>
            <a:headEnd/>
            <a:tailEnd/>
          </a:ln>
        </p:spPr>
      </p:pic>
      <p:pic>
        <p:nvPicPr>
          <p:cNvPr id="166922" name="Picture 10" descr="/Users/fabiopiano/Downloads/nature02595-s1.mov">
            <a:hlinkClick r:id="" action="ppaction://media"/>
          </p:cNvPr>
          <p:cNvPicPr/>
          <p:nvPr>
            <a:videoFile r:link="rId2"/>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link="rId9"/>
              </p:ext>
            </p:extLst>
          </p:nvPr>
        </p:nvPicPr>
        <p:blipFill>
          <a:blip r:embed="rId10"/>
          <a:srcRect/>
          <a:stretch>
            <a:fillRect/>
          </a:stretch>
        </p:blipFill>
        <p:spPr bwMode="auto">
          <a:xfrm>
            <a:off x="228600" y="4495800"/>
            <a:ext cx="1577975" cy="2033588"/>
          </a:xfrm>
          <a:prstGeom prst="rect">
            <a:avLst/>
          </a:prstGeom>
          <a:noFill/>
          <a:ln w="9525">
            <a:noFill/>
            <a:miter lim="800000"/>
            <a:headEnd/>
            <a:tailEnd/>
          </a:ln>
        </p:spPr>
      </p:pic>
      <p:sp>
        <p:nvSpPr>
          <p:cNvPr id="166923" name="Rectangle 60"/>
          <p:cNvSpPr>
            <a:spLocks noChangeArrowheads="1"/>
          </p:cNvSpPr>
          <p:nvPr/>
        </p:nvSpPr>
        <p:spPr bwMode="auto">
          <a:xfrm rot="-5400000">
            <a:off x="4289425" y="2271713"/>
            <a:ext cx="822325" cy="260350"/>
          </a:xfrm>
          <a:prstGeom prst="rect">
            <a:avLst/>
          </a:prstGeom>
          <a:noFill/>
          <a:ln w="9525">
            <a:noFill/>
            <a:miter lim="800000"/>
            <a:headEnd/>
            <a:tailEnd/>
          </a:ln>
        </p:spPr>
        <p:txBody>
          <a:bodyPr wrap="none">
            <a:prstTxWarp prst="textNoShape">
              <a:avLst/>
            </a:prstTxWarp>
            <a:spAutoFit/>
          </a:bodyPr>
          <a:lstStyle/>
          <a:p>
            <a:r>
              <a:rPr lang="en-US" sz="1100" b="0"/>
              <a:t>C. elegans</a:t>
            </a:r>
          </a:p>
        </p:txBody>
      </p:sp>
      <p:sp>
        <p:nvSpPr>
          <p:cNvPr id="166924" name="Rectangle 61"/>
          <p:cNvSpPr>
            <a:spLocks noChangeArrowheads="1"/>
          </p:cNvSpPr>
          <p:nvPr/>
        </p:nvSpPr>
        <p:spPr bwMode="auto">
          <a:xfrm rot="-5400000">
            <a:off x="1726406" y="4863307"/>
            <a:ext cx="617537" cy="260350"/>
          </a:xfrm>
          <a:prstGeom prst="rect">
            <a:avLst/>
          </a:prstGeom>
          <a:noFill/>
          <a:ln w="9525">
            <a:noFill/>
            <a:miter lim="800000"/>
            <a:headEnd/>
            <a:tailEnd/>
          </a:ln>
        </p:spPr>
        <p:txBody>
          <a:bodyPr wrap="none">
            <a:prstTxWarp prst="textNoShape">
              <a:avLst/>
            </a:prstTxWarp>
            <a:spAutoFit/>
          </a:bodyPr>
          <a:lstStyle/>
          <a:p>
            <a:r>
              <a:rPr lang="en-US" sz="1100" b="0"/>
              <a:t>Human</a:t>
            </a:r>
          </a:p>
        </p:txBody>
      </p:sp>
      <p:sp>
        <p:nvSpPr>
          <p:cNvPr id="166925" name="Rectangle 62"/>
          <p:cNvSpPr>
            <a:spLocks noChangeArrowheads="1"/>
          </p:cNvSpPr>
          <p:nvPr/>
        </p:nvSpPr>
        <p:spPr bwMode="auto">
          <a:xfrm rot="-5400000">
            <a:off x="1735931" y="6006307"/>
            <a:ext cx="598487" cy="260350"/>
          </a:xfrm>
          <a:prstGeom prst="rect">
            <a:avLst/>
          </a:prstGeom>
          <a:noFill/>
          <a:ln w="9525">
            <a:noFill/>
            <a:miter lim="800000"/>
            <a:headEnd/>
            <a:tailEnd/>
          </a:ln>
        </p:spPr>
        <p:txBody>
          <a:bodyPr wrap="none">
            <a:prstTxWarp prst="textNoShape">
              <a:avLst/>
            </a:prstTxWarp>
            <a:spAutoFit/>
          </a:bodyPr>
          <a:lstStyle/>
          <a:p>
            <a:r>
              <a:rPr lang="en-US" sz="1100" b="0"/>
              <a:t>Mouse</a:t>
            </a:r>
          </a:p>
        </p:txBody>
      </p:sp>
      <p:pic>
        <p:nvPicPr>
          <p:cNvPr id="166926" name="Picture 14"/>
          <p:cNvPicPr>
            <a:picLocks noChangeAspect="1"/>
          </p:cNvPicPr>
          <p:nvPr/>
        </p:nvPicPr>
        <p:blipFill>
          <a:blip r:embed="rId11"/>
          <a:srcRect/>
          <a:stretch>
            <a:fillRect/>
          </a:stretch>
        </p:blipFill>
        <p:spPr bwMode="auto">
          <a:xfrm>
            <a:off x="8218488" y="0"/>
            <a:ext cx="968375" cy="6858000"/>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209319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6692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6922"/>
                                        </p:tgtEl>
                                      </p:cBhvr>
                                    </p:cmd>
                                  </p:childTnLst>
                                </p:cTn>
                              </p:par>
                            </p:childTnLst>
                          </p:cTn>
                        </p:par>
                      </p:childTnLst>
                    </p:cTn>
                  </p:par>
                </p:childTnLst>
              </p:cTn>
              <p:nextCondLst>
                <p:cond evt="onClick" delay="0">
                  <p:tgtEl>
                    <p:spTgt spid="166922"/>
                  </p:tgtEl>
                </p:cond>
              </p:nextCondLst>
            </p:seq>
            <p:video>
              <p:cMediaNode>
                <p:cTn id="7" fill="hold" display="0">
                  <p:stCondLst>
                    <p:cond delay="indefinite"/>
                  </p:stCondLst>
                  <p:endCondLst>
                    <p:cond evt="onNext" delay="0">
                      <p:tgtEl>
                        <p:sldTgt/>
                      </p:tgtEl>
                    </p:cond>
                    <p:cond evt="onPrev" delay="0">
                      <p:tgtEl>
                        <p:sldTgt/>
                      </p:tgtEl>
                    </p:cond>
                  </p:endCondLst>
                </p:cTn>
                <p:tgtEl>
                  <p:spTgt spid="166922"/>
                </p:tgtEl>
              </p:cMediaNode>
            </p:video>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347" name="Text Box 3"/>
          <p:cNvSpPr txBox="1">
            <a:spLocks noChangeArrowheads="1"/>
          </p:cNvSpPr>
          <p:nvPr/>
        </p:nvSpPr>
        <p:spPr bwMode="auto">
          <a:xfrm>
            <a:off x="0" y="1948580"/>
            <a:ext cx="2290493" cy="1338828"/>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b="0" dirty="0">
                <a:latin typeface="Century Gothic" charset="0"/>
              </a:rPr>
              <a:t> </a:t>
            </a:r>
            <a:r>
              <a:rPr lang="en-US" b="1" dirty="0" smtClean="0">
                <a:latin typeface="Century Gothic" charset="0"/>
              </a:rPr>
              <a:t>Richard </a:t>
            </a:r>
            <a:r>
              <a:rPr lang="en-US" b="1" dirty="0" err="1">
                <a:latin typeface="Century Gothic" charset="0"/>
              </a:rPr>
              <a:t>Bonneau</a:t>
            </a:r>
            <a:r>
              <a:rPr lang="en-US" b="1" dirty="0">
                <a:latin typeface="Century Gothic" charset="0"/>
              </a:rPr>
              <a:t>  </a:t>
            </a:r>
            <a:endParaRPr lang="en-US" b="1" dirty="0" smtClean="0">
              <a:latin typeface="Century Gothic" charset="0"/>
            </a:endParaRPr>
          </a:p>
          <a:p>
            <a:pPr algn="ctr">
              <a:spcBef>
                <a:spcPct val="50000"/>
              </a:spcBef>
            </a:pPr>
            <a:r>
              <a:rPr lang="en-US" dirty="0" smtClean="0">
                <a:latin typeface="Century Gothic" charset="0"/>
              </a:rPr>
              <a:t> </a:t>
            </a:r>
            <a:r>
              <a:rPr lang="en-US" b="0" dirty="0" smtClean="0">
                <a:latin typeface="Century Gothic" charset="0"/>
              </a:rPr>
              <a:t>Biology </a:t>
            </a:r>
            <a:r>
              <a:rPr lang="en-US" b="0" dirty="0">
                <a:latin typeface="Century Gothic" charset="0"/>
              </a:rPr>
              <a:t>&amp; Courant (</a:t>
            </a:r>
            <a:r>
              <a:rPr lang="en-US" b="0" dirty="0" smtClean="0">
                <a:latin typeface="Century Gothic" charset="0"/>
              </a:rPr>
              <a:t>Computer </a:t>
            </a:r>
            <a:r>
              <a:rPr lang="en-US" b="0" dirty="0">
                <a:latin typeface="Century Gothic" charset="0"/>
              </a:rPr>
              <a:t>Science)</a:t>
            </a:r>
          </a:p>
        </p:txBody>
      </p:sp>
      <p:pic>
        <p:nvPicPr>
          <p:cNvPr id="185349" name="Picture 5" descr="bonneau2007"/>
          <p:cNvPicPr>
            <a:picLocks noChangeAspect="1" noChangeArrowheads="1"/>
          </p:cNvPicPr>
          <p:nvPr/>
        </p:nvPicPr>
        <p:blipFill>
          <a:blip r:embed="rId3"/>
          <a:srcRect/>
          <a:stretch>
            <a:fillRect/>
          </a:stretch>
        </p:blipFill>
        <p:spPr bwMode="auto">
          <a:xfrm>
            <a:off x="444248" y="343949"/>
            <a:ext cx="1198576" cy="1598102"/>
          </a:xfrm>
          <a:prstGeom prst="rect">
            <a:avLst/>
          </a:prstGeom>
          <a:noFill/>
          <a:ln w="9525">
            <a:noFill/>
            <a:miter lim="800000"/>
            <a:headEnd/>
            <a:tailEnd/>
          </a:ln>
        </p:spPr>
      </p:pic>
      <p:pic>
        <p:nvPicPr>
          <p:cNvPr id="4549638" name="Picture 6" descr="cell"/>
          <p:cNvPicPr>
            <a:picLocks noChangeAspect="1" noChangeArrowheads="1"/>
          </p:cNvPicPr>
          <p:nvPr/>
        </p:nvPicPr>
        <p:blipFill>
          <a:blip r:embed="rId4"/>
          <a:srcRect/>
          <a:stretch>
            <a:fillRect/>
          </a:stretch>
        </p:blipFill>
        <p:spPr bwMode="auto">
          <a:xfrm>
            <a:off x="3093133" y="1948580"/>
            <a:ext cx="1732867" cy="2272158"/>
          </a:xfrm>
          <a:prstGeom prst="rect">
            <a:avLst/>
          </a:prstGeom>
          <a:noFill/>
          <a:effectLst>
            <a:outerShdw blurRad="63500" dist="107763" dir="8100000" algn="ctr" rotWithShape="0">
              <a:srgbClr val="000000">
                <a:alpha val="74998"/>
              </a:srgbClr>
            </a:outerShdw>
          </a:effectLst>
        </p:spPr>
      </p:pic>
      <p:pic>
        <p:nvPicPr>
          <p:cNvPr id="2" name="Picture 1"/>
          <p:cNvPicPr>
            <a:picLocks noChangeAspect="1"/>
          </p:cNvPicPr>
          <p:nvPr/>
        </p:nvPicPr>
        <p:blipFill>
          <a:blip r:embed="rId5"/>
          <a:stretch>
            <a:fillRect/>
          </a:stretch>
        </p:blipFill>
        <p:spPr>
          <a:xfrm>
            <a:off x="5628640" y="1655191"/>
            <a:ext cx="2660067" cy="2702560"/>
          </a:xfrm>
          <a:prstGeom prst="rect">
            <a:avLst/>
          </a:prstGeom>
        </p:spPr>
      </p:pic>
      <p:pic>
        <p:nvPicPr>
          <p:cNvPr id="3" name="Picture 2"/>
          <p:cNvPicPr>
            <a:picLocks noChangeAspect="1"/>
          </p:cNvPicPr>
          <p:nvPr/>
        </p:nvPicPr>
        <p:blipFill>
          <a:blip r:embed="rId6"/>
          <a:stretch>
            <a:fillRect/>
          </a:stretch>
        </p:blipFill>
        <p:spPr>
          <a:xfrm>
            <a:off x="444248" y="3540801"/>
            <a:ext cx="1468813" cy="1635881"/>
          </a:xfrm>
          <a:prstGeom prst="rect">
            <a:avLst/>
          </a:prstGeom>
        </p:spPr>
      </p:pic>
      <p:sp>
        <p:nvSpPr>
          <p:cNvPr id="185348" name="Rectangle 4"/>
          <p:cNvSpPr>
            <a:spLocks noChangeArrowheads="1"/>
          </p:cNvSpPr>
          <p:nvPr/>
        </p:nvSpPr>
        <p:spPr bwMode="auto">
          <a:xfrm>
            <a:off x="2053110" y="161068"/>
            <a:ext cx="6924854" cy="1169551"/>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2000" b="1" dirty="0">
                <a:latin typeface="Century Gothic" charset="0"/>
              </a:rPr>
              <a:t>Systems </a:t>
            </a:r>
            <a:r>
              <a:rPr lang="en-US" sz="2000" b="1" dirty="0" smtClean="0">
                <a:latin typeface="Century Gothic" charset="0"/>
              </a:rPr>
              <a:t>Biology: Network Inference (</a:t>
            </a:r>
            <a:r>
              <a:rPr lang="en-US" sz="2000" b="1" dirty="0" err="1" smtClean="0">
                <a:latin typeface="Century Gothic" charset="0"/>
              </a:rPr>
              <a:t>Inferrelator</a:t>
            </a:r>
            <a:r>
              <a:rPr lang="en-US" sz="2000" b="1" dirty="0" smtClean="0">
                <a:latin typeface="Century Gothic" charset="0"/>
              </a:rPr>
              <a:t>) &amp; Folding the Proteome </a:t>
            </a:r>
            <a:endParaRPr lang="en-US" sz="2000" b="1" dirty="0">
              <a:latin typeface="Century Gothic" charset="0"/>
            </a:endParaRPr>
          </a:p>
          <a:p>
            <a:pPr algn="ctr">
              <a:spcBef>
                <a:spcPct val="50000"/>
              </a:spcBef>
            </a:pPr>
            <a:r>
              <a:rPr lang="en-US" sz="2000" b="0" dirty="0">
                <a:latin typeface="Century Gothic" charset="0"/>
              </a:rPr>
              <a:t> </a:t>
            </a:r>
          </a:p>
        </p:txBody>
      </p:sp>
      <p:pic>
        <p:nvPicPr>
          <p:cNvPr id="5" name="Picture 4"/>
          <p:cNvPicPr>
            <a:picLocks noChangeAspect="1"/>
          </p:cNvPicPr>
          <p:nvPr/>
        </p:nvPicPr>
        <p:blipFill>
          <a:blip r:embed="rId7"/>
          <a:stretch>
            <a:fillRect/>
          </a:stretch>
        </p:blipFill>
        <p:spPr>
          <a:xfrm>
            <a:off x="5660180" y="4450752"/>
            <a:ext cx="3297464" cy="495371"/>
          </a:xfrm>
          <a:prstGeom prst="rect">
            <a:avLst/>
          </a:prstGeom>
        </p:spPr>
      </p:pic>
      <p:pic>
        <p:nvPicPr>
          <p:cNvPr id="6" name="Picture 5"/>
          <p:cNvPicPr>
            <a:picLocks noChangeAspect="1"/>
          </p:cNvPicPr>
          <p:nvPr/>
        </p:nvPicPr>
        <p:blipFill>
          <a:blip r:embed="rId8"/>
          <a:stretch>
            <a:fillRect/>
          </a:stretch>
        </p:blipFill>
        <p:spPr>
          <a:xfrm>
            <a:off x="7969584" y="925208"/>
            <a:ext cx="1181100" cy="1066800"/>
          </a:xfrm>
          <a:prstGeom prst="rect">
            <a:avLst/>
          </a:prstGeom>
        </p:spPr>
      </p:pic>
      <p:pic>
        <p:nvPicPr>
          <p:cNvPr id="4" name="Picture 3"/>
          <p:cNvPicPr>
            <a:picLocks noChangeAspect="1"/>
          </p:cNvPicPr>
          <p:nvPr/>
        </p:nvPicPr>
        <p:blipFill>
          <a:blip r:embed="rId9"/>
          <a:stretch>
            <a:fillRect/>
          </a:stretch>
        </p:blipFill>
        <p:spPr>
          <a:xfrm>
            <a:off x="2432733" y="4262850"/>
            <a:ext cx="3014283" cy="719538"/>
          </a:xfrm>
          <a:prstGeom prst="rect">
            <a:avLst/>
          </a:prstGeom>
        </p:spPr>
      </p:pic>
      <p:sp>
        <p:nvSpPr>
          <p:cNvPr id="7" name="TextBox 6"/>
          <p:cNvSpPr txBox="1"/>
          <p:nvPr/>
        </p:nvSpPr>
        <p:spPr>
          <a:xfrm>
            <a:off x="2715957" y="1173800"/>
            <a:ext cx="2350298" cy="646331"/>
          </a:xfrm>
          <a:prstGeom prst="rect">
            <a:avLst/>
          </a:prstGeom>
          <a:noFill/>
        </p:spPr>
        <p:txBody>
          <a:bodyPr wrap="none" rtlCol="0">
            <a:spAutoFit/>
          </a:bodyPr>
          <a:lstStyle/>
          <a:p>
            <a:r>
              <a:rPr lang="en-US" dirty="0"/>
              <a:t>	</a:t>
            </a:r>
            <a:r>
              <a:rPr lang="en-US" b="1" dirty="0" err="1" smtClean="0"/>
              <a:t>Halobacterium</a:t>
            </a:r>
            <a:r>
              <a:rPr lang="en-US" b="1" dirty="0" smtClean="0"/>
              <a:t> </a:t>
            </a:r>
          </a:p>
          <a:p>
            <a:r>
              <a:rPr lang="en-US" dirty="0"/>
              <a:t> </a:t>
            </a:r>
            <a:r>
              <a:rPr lang="en-US" dirty="0" smtClean="0"/>
              <a:t>(Salt tolerant bacteria)</a:t>
            </a:r>
            <a:endParaRPr lang="en-US" dirty="0"/>
          </a:p>
        </p:txBody>
      </p:sp>
      <p:sp>
        <p:nvSpPr>
          <p:cNvPr id="8" name="TextBox 7"/>
          <p:cNvSpPr txBox="1"/>
          <p:nvPr/>
        </p:nvSpPr>
        <p:spPr>
          <a:xfrm>
            <a:off x="192640" y="5176682"/>
            <a:ext cx="2061999" cy="1200329"/>
          </a:xfrm>
          <a:prstGeom prst="rect">
            <a:avLst/>
          </a:prstGeom>
          <a:noFill/>
        </p:spPr>
        <p:txBody>
          <a:bodyPr wrap="square" rtlCol="0">
            <a:spAutoFit/>
          </a:bodyPr>
          <a:lstStyle/>
          <a:p>
            <a:pPr algn="ctr"/>
            <a:r>
              <a:rPr lang="en-US" b="1" dirty="0" smtClean="0"/>
              <a:t>Folding the Human Proteome</a:t>
            </a:r>
          </a:p>
          <a:p>
            <a:pPr algn="ctr"/>
            <a:r>
              <a:rPr lang="en-US" dirty="0" smtClean="0"/>
              <a:t>IBM &amp; the world community GRID</a:t>
            </a:r>
            <a:endParaRPr lang="en-US" dirty="0"/>
          </a:p>
        </p:txBody>
      </p:sp>
      <p:sp>
        <p:nvSpPr>
          <p:cNvPr id="13" name="TextBox 12"/>
          <p:cNvSpPr txBox="1"/>
          <p:nvPr/>
        </p:nvSpPr>
        <p:spPr>
          <a:xfrm>
            <a:off x="5953760" y="1204280"/>
            <a:ext cx="1433505" cy="369332"/>
          </a:xfrm>
          <a:prstGeom prst="rect">
            <a:avLst/>
          </a:prstGeom>
          <a:noFill/>
        </p:spPr>
        <p:txBody>
          <a:bodyPr wrap="none" rtlCol="0">
            <a:spAutoFit/>
          </a:bodyPr>
          <a:lstStyle/>
          <a:p>
            <a:r>
              <a:rPr lang="en-US" dirty="0"/>
              <a:t>	</a:t>
            </a:r>
            <a:r>
              <a:rPr lang="en-US" b="1" dirty="0" smtClean="0"/>
              <a:t>Humans</a:t>
            </a:r>
            <a:endParaRPr lang="en-US" b="1" dirty="0"/>
          </a:p>
        </p:txBody>
      </p:sp>
      <p:sp>
        <p:nvSpPr>
          <p:cNvPr id="9" name="Rectangle 8"/>
          <p:cNvSpPr/>
          <p:nvPr/>
        </p:nvSpPr>
        <p:spPr>
          <a:xfrm>
            <a:off x="2254639" y="914400"/>
            <a:ext cx="3192377" cy="4602480"/>
          </a:xfrm>
          <a:prstGeom prst="rect">
            <a:avLst/>
          </a:prstGeom>
          <a:no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825564" y="862412"/>
            <a:ext cx="348731" cy="142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599416" y="925208"/>
            <a:ext cx="3270264" cy="4602480"/>
          </a:xfrm>
          <a:prstGeom prst="rect">
            <a:avLst/>
          </a:prstGeom>
          <a:no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783391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a:blip r:embed="rId2"/>
          <a:srcRect/>
          <a:stretch>
            <a:fillRect/>
          </a:stretch>
        </p:blipFill>
        <p:spPr bwMode="auto">
          <a:xfrm>
            <a:off x="1480536" y="2052320"/>
            <a:ext cx="5709159" cy="5573934"/>
          </a:xfrm>
          <a:prstGeom prst="rect">
            <a:avLst/>
          </a:prstGeom>
          <a:noFill/>
          <a:ln w="9525">
            <a:noFill/>
            <a:miter lim="800000"/>
            <a:headEnd/>
            <a:tailEnd/>
          </a:ln>
        </p:spPr>
      </p:pic>
      <p:sp>
        <p:nvSpPr>
          <p:cNvPr id="2" name="Rectangle 1"/>
          <p:cNvSpPr/>
          <p:nvPr/>
        </p:nvSpPr>
        <p:spPr>
          <a:xfrm>
            <a:off x="779496" y="6668255"/>
            <a:ext cx="7487920" cy="18628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Cell</a:t>
            </a:r>
            <a:endParaRPr lang="en-US" dirty="0"/>
          </a:p>
        </p:txBody>
      </p:sp>
      <p:sp>
        <p:nvSpPr>
          <p:cNvPr id="3" name="TextBox 2"/>
          <p:cNvSpPr txBox="1"/>
          <p:nvPr/>
        </p:nvSpPr>
        <p:spPr>
          <a:xfrm>
            <a:off x="1554496" y="47230"/>
            <a:ext cx="5863704" cy="1908215"/>
          </a:xfrm>
          <a:prstGeom prst="rect">
            <a:avLst/>
          </a:prstGeom>
          <a:noFill/>
        </p:spPr>
        <p:txBody>
          <a:bodyPr wrap="none" rtlCol="0">
            <a:spAutoFit/>
          </a:bodyPr>
          <a:lstStyle/>
          <a:p>
            <a:pPr algn="ctr"/>
            <a:r>
              <a:rPr lang="en-US" b="1" dirty="0" smtClean="0"/>
              <a:t>Cell </a:t>
            </a:r>
            <a:r>
              <a:rPr lang="en-US" dirty="0" smtClean="0"/>
              <a:t>(2011) March 18:  </a:t>
            </a:r>
          </a:p>
          <a:p>
            <a:pPr algn="ctr"/>
            <a:r>
              <a:rPr lang="en-US" b="1" dirty="0" smtClean="0"/>
              <a:t>Network News: Innovations in 21 Century Systems Biology</a:t>
            </a:r>
          </a:p>
          <a:p>
            <a:pPr algn="ctr"/>
            <a:endParaRPr lang="en-US" dirty="0"/>
          </a:p>
          <a:p>
            <a:pPr algn="ctr"/>
            <a:r>
              <a:rPr lang="en-US" sz="1600" b="1" dirty="0" smtClean="0"/>
              <a:t>NYU CGSB Faculty Cited for Landmark Papers in Systems Biology</a:t>
            </a:r>
          </a:p>
          <a:p>
            <a:pPr algn="ctr"/>
            <a:r>
              <a:rPr lang="en-US" sz="1600" dirty="0" err="1" smtClean="0"/>
              <a:t>Bonneau</a:t>
            </a:r>
            <a:r>
              <a:rPr lang="en-US" sz="1600" dirty="0" smtClean="0"/>
              <a:t> (2007) (Biology/Courant)</a:t>
            </a:r>
          </a:p>
          <a:p>
            <a:pPr algn="ctr"/>
            <a:r>
              <a:rPr lang="en-US" sz="1600" dirty="0" err="1" smtClean="0"/>
              <a:t>Kussell</a:t>
            </a:r>
            <a:r>
              <a:rPr lang="en-US" sz="1600" dirty="0" smtClean="0"/>
              <a:t>  (2005) Biology/Physics</a:t>
            </a:r>
          </a:p>
          <a:p>
            <a:pPr algn="ctr"/>
            <a:r>
              <a:rPr lang="en-US" sz="1600" dirty="0" smtClean="0"/>
              <a:t>Raj, </a:t>
            </a:r>
            <a:r>
              <a:rPr lang="en-US" sz="1600" dirty="0" err="1" smtClean="0"/>
              <a:t>Peskin</a:t>
            </a:r>
            <a:r>
              <a:rPr lang="en-US" sz="1600" dirty="0" smtClean="0"/>
              <a:t>, </a:t>
            </a:r>
            <a:r>
              <a:rPr lang="en-US" sz="1600" dirty="0" err="1" smtClean="0"/>
              <a:t>Tranchina</a:t>
            </a:r>
            <a:r>
              <a:rPr lang="en-US" sz="1600" dirty="0" smtClean="0"/>
              <a:t> (2006) (NYU Courant/Biology)</a:t>
            </a:r>
            <a:endParaRPr lang="en-US" sz="1600" dirty="0"/>
          </a:p>
        </p:txBody>
      </p:sp>
      <p:cxnSp>
        <p:nvCxnSpPr>
          <p:cNvPr id="6" name="Straight Connector 5"/>
          <p:cNvCxnSpPr/>
          <p:nvPr/>
        </p:nvCxnSpPr>
        <p:spPr>
          <a:xfrm>
            <a:off x="0" y="843280"/>
            <a:ext cx="9215120" cy="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4318000" y="3505200"/>
            <a:ext cx="1005840" cy="1828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740400" y="3434080"/>
            <a:ext cx="924560" cy="1828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915920" y="5313680"/>
            <a:ext cx="1005840" cy="1828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564603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 y="3160260"/>
            <a:ext cx="9105900" cy="2908300"/>
          </a:xfrm>
          <a:prstGeom prst="rect">
            <a:avLst/>
          </a:prstGeom>
        </p:spPr>
      </p:pic>
      <p:pic>
        <p:nvPicPr>
          <p:cNvPr id="4" name="Picture 3"/>
          <p:cNvPicPr>
            <a:picLocks noChangeAspect="1"/>
          </p:cNvPicPr>
          <p:nvPr/>
        </p:nvPicPr>
        <p:blipFill>
          <a:blip r:embed="rId3"/>
          <a:stretch>
            <a:fillRect/>
          </a:stretch>
        </p:blipFill>
        <p:spPr>
          <a:xfrm>
            <a:off x="5149741" y="579195"/>
            <a:ext cx="1701800" cy="2413000"/>
          </a:xfrm>
          <a:prstGeom prst="rect">
            <a:avLst/>
          </a:prstGeom>
        </p:spPr>
      </p:pic>
      <p:sp>
        <p:nvSpPr>
          <p:cNvPr id="5" name="Text Box 3"/>
          <p:cNvSpPr txBox="1">
            <a:spLocks noChangeArrowheads="1"/>
          </p:cNvSpPr>
          <p:nvPr/>
        </p:nvSpPr>
        <p:spPr bwMode="auto">
          <a:xfrm>
            <a:off x="6851541" y="851036"/>
            <a:ext cx="2290493" cy="1061829"/>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b="0" dirty="0">
                <a:latin typeface="Century Gothic" charset="0"/>
              </a:rPr>
              <a:t> </a:t>
            </a:r>
            <a:r>
              <a:rPr lang="en-US" b="1" dirty="0" smtClean="0">
                <a:latin typeface="Century Gothic" charset="0"/>
              </a:rPr>
              <a:t>Jane Carlton</a:t>
            </a:r>
          </a:p>
          <a:p>
            <a:pPr algn="ctr">
              <a:spcBef>
                <a:spcPct val="50000"/>
              </a:spcBef>
            </a:pPr>
            <a:r>
              <a:rPr lang="en-US" dirty="0" smtClean="0">
                <a:latin typeface="Century Gothic" charset="0"/>
              </a:rPr>
              <a:t> </a:t>
            </a:r>
            <a:r>
              <a:rPr lang="en-US" b="0" dirty="0" smtClean="0">
                <a:latin typeface="Century Gothic" charset="0"/>
              </a:rPr>
              <a:t>Biology </a:t>
            </a:r>
            <a:r>
              <a:rPr lang="en-US" b="0" dirty="0">
                <a:latin typeface="Century Gothic" charset="0"/>
              </a:rPr>
              <a:t>&amp; </a:t>
            </a:r>
            <a:r>
              <a:rPr lang="en-US" b="0" dirty="0" smtClean="0">
                <a:latin typeface="Century Gothic" charset="0"/>
              </a:rPr>
              <a:t>Global Public Health</a:t>
            </a:r>
            <a:endParaRPr lang="en-US" b="0" dirty="0">
              <a:latin typeface="Century Gothic" charset="0"/>
            </a:endParaRPr>
          </a:p>
        </p:txBody>
      </p:sp>
      <p:pic>
        <p:nvPicPr>
          <p:cNvPr id="6" name="Picture 5"/>
          <p:cNvPicPr>
            <a:picLocks noChangeAspect="1"/>
          </p:cNvPicPr>
          <p:nvPr/>
        </p:nvPicPr>
        <p:blipFill>
          <a:blip r:embed="rId4"/>
          <a:stretch>
            <a:fillRect/>
          </a:stretch>
        </p:blipFill>
        <p:spPr>
          <a:xfrm>
            <a:off x="38100" y="228454"/>
            <a:ext cx="5111641" cy="276374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377981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77304"/>
            <a:ext cx="9144000" cy="2390722"/>
          </a:xfrm>
          <a:prstGeom prst="rect">
            <a:avLst/>
          </a:prstGeom>
        </p:spPr>
      </p:pic>
      <p:pic>
        <p:nvPicPr>
          <p:cNvPr id="3" name="Picture 33" descr="coruzzi2007"/>
          <p:cNvPicPr>
            <a:picLocks noChangeAspect="1" noChangeArrowheads="1"/>
          </p:cNvPicPr>
          <p:nvPr/>
        </p:nvPicPr>
        <p:blipFill>
          <a:blip r:embed="rId3"/>
          <a:srcRect/>
          <a:stretch>
            <a:fillRect/>
          </a:stretch>
        </p:blipFill>
        <p:spPr bwMode="auto">
          <a:xfrm>
            <a:off x="668185" y="761347"/>
            <a:ext cx="1343617" cy="1791489"/>
          </a:xfrm>
          <a:prstGeom prst="rect">
            <a:avLst/>
          </a:prstGeom>
          <a:noFill/>
          <a:ln w="9525">
            <a:noFill/>
            <a:miter lim="800000"/>
            <a:headEnd/>
            <a:tailEnd/>
          </a:ln>
        </p:spPr>
      </p:pic>
      <p:sp>
        <p:nvSpPr>
          <p:cNvPr id="4" name="TextBox 3"/>
          <p:cNvSpPr txBox="1"/>
          <p:nvPr/>
        </p:nvSpPr>
        <p:spPr>
          <a:xfrm>
            <a:off x="3005199" y="1022070"/>
            <a:ext cx="3001656" cy="1477328"/>
          </a:xfrm>
          <a:prstGeom prst="rect">
            <a:avLst/>
          </a:prstGeom>
          <a:noFill/>
        </p:spPr>
        <p:txBody>
          <a:bodyPr wrap="none" rtlCol="0">
            <a:spAutoFit/>
          </a:bodyPr>
          <a:lstStyle/>
          <a:p>
            <a:pPr algn="ctr"/>
            <a:r>
              <a:rPr lang="en-US" b="1" i="1" dirty="0" err="1" smtClean="0">
                <a:latin typeface="Arial"/>
                <a:cs typeface="Arial"/>
              </a:rPr>
              <a:t>VirtualPlant</a:t>
            </a:r>
            <a:r>
              <a:rPr lang="en-US" b="1" i="1" dirty="0" smtClean="0">
                <a:latin typeface="Arial"/>
                <a:cs typeface="Arial"/>
              </a:rPr>
              <a:t> v1.3</a:t>
            </a:r>
          </a:p>
          <a:p>
            <a:pPr algn="ctr"/>
            <a:r>
              <a:rPr lang="en-US" dirty="0" smtClean="0">
                <a:latin typeface="Arial"/>
                <a:cs typeface="Arial"/>
              </a:rPr>
              <a:t>Arabidopsis </a:t>
            </a:r>
          </a:p>
          <a:p>
            <a:pPr algn="ctr"/>
            <a:r>
              <a:rPr lang="en-US" dirty="0" smtClean="0">
                <a:latin typeface="Arial"/>
                <a:cs typeface="Arial"/>
                <a:hlinkClick r:id="rId4"/>
              </a:rPr>
              <a:t>www.virtualplant.org</a:t>
            </a:r>
            <a:endParaRPr lang="en-US" dirty="0" smtClean="0">
              <a:latin typeface="Arial"/>
              <a:cs typeface="Arial"/>
            </a:endParaRPr>
          </a:p>
          <a:p>
            <a:pPr algn="ctr"/>
            <a:r>
              <a:rPr lang="en-US" i="1" dirty="0" err="1" smtClean="0">
                <a:latin typeface="Arial"/>
                <a:cs typeface="Arial"/>
              </a:rPr>
              <a:t>Multinetwork</a:t>
            </a:r>
            <a:endParaRPr lang="en-US" i="1" dirty="0" smtClean="0">
              <a:latin typeface="Arial"/>
              <a:cs typeface="Arial"/>
            </a:endParaRPr>
          </a:p>
          <a:p>
            <a:pPr algn="ctr"/>
            <a:r>
              <a:rPr lang="en-US" dirty="0" smtClean="0">
                <a:latin typeface="Arial"/>
                <a:cs typeface="Arial"/>
              </a:rPr>
              <a:t>(~19,000 connected genes) </a:t>
            </a:r>
            <a:endParaRPr lang="en-US" dirty="0">
              <a:latin typeface="Arial"/>
              <a:cs typeface="Arial"/>
            </a:endParaRPr>
          </a:p>
        </p:txBody>
      </p:sp>
      <p:sp>
        <p:nvSpPr>
          <p:cNvPr id="5" name="TextBox 4"/>
          <p:cNvSpPr txBox="1"/>
          <p:nvPr/>
        </p:nvSpPr>
        <p:spPr>
          <a:xfrm>
            <a:off x="5398128" y="5169120"/>
            <a:ext cx="3958462" cy="400110"/>
          </a:xfrm>
          <a:prstGeom prst="rect">
            <a:avLst/>
          </a:prstGeom>
          <a:noFill/>
        </p:spPr>
        <p:txBody>
          <a:bodyPr wrap="square" rtlCol="0">
            <a:spAutoFit/>
          </a:bodyPr>
          <a:lstStyle/>
          <a:p>
            <a:pPr algn="ctr"/>
            <a:r>
              <a:rPr lang="en-US" sz="2000" b="1" i="1" dirty="0" err="1" smtClean="0">
                <a:latin typeface="Arial"/>
                <a:cs typeface="Arial"/>
              </a:rPr>
              <a:t>BigPlant</a:t>
            </a:r>
            <a:r>
              <a:rPr lang="en-US" sz="2000" b="1" i="1" dirty="0" smtClean="0">
                <a:latin typeface="Arial"/>
                <a:cs typeface="Arial"/>
              </a:rPr>
              <a:t> v1.0</a:t>
            </a:r>
          </a:p>
        </p:txBody>
      </p:sp>
      <p:sp>
        <p:nvSpPr>
          <p:cNvPr id="6" name="TextBox 5"/>
          <p:cNvSpPr txBox="1"/>
          <p:nvPr/>
        </p:nvSpPr>
        <p:spPr>
          <a:xfrm>
            <a:off x="5695154" y="5581755"/>
            <a:ext cx="3153898" cy="584776"/>
          </a:xfrm>
          <a:prstGeom prst="rect">
            <a:avLst/>
          </a:prstGeom>
          <a:noFill/>
        </p:spPr>
        <p:txBody>
          <a:bodyPr wrap="square" rtlCol="0">
            <a:spAutoFit/>
          </a:bodyPr>
          <a:lstStyle/>
          <a:p>
            <a:pPr algn="ctr"/>
            <a:r>
              <a:rPr lang="en-US" sz="1600" b="1" dirty="0" err="1" smtClean="0">
                <a:latin typeface="Arial"/>
                <a:cs typeface="Arial"/>
              </a:rPr>
              <a:t>Phylogenomic</a:t>
            </a:r>
            <a:r>
              <a:rPr lang="en-US" sz="1600" b="1" dirty="0" smtClean="0">
                <a:latin typeface="Arial"/>
                <a:cs typeface="Arial"/>
              </a:rPr>
              <a:t> Database </a:t>
            </a:r>
          </a:p>
          <a:p>
            <a:pPr algn="ctr"/>
            <a:r>
              <a:rPr lang="en-US" sz="1600" b="1" dirty="0" smtClean="0">
                <a:latin typeface="Arial"/>
                <a:cs typeface="Arial"/>
              </a:rPr>
              <a:t>150 Plant Genomes</a:t>
            </a:r>
          </a:p>
        </p:txBody>
      </p:sp>
      <p:sp>
        <p:nvSpPr>
          <p:cNvPr id="7" name="Rectangle 6"/>
          <p:cNvSpPr/>
          <p:nvPr/>
        </p:nvSpPr>
        <p:spPr>
          <a:xfrm>
            <a:off x="5725504" y="6166531"/>
            <a:ext cx="4572000" cy="1200329"/>
          </a:xfrm>
          <a:prstGeom prst="rect">
            <a:avLst/>
          </a:prstGeom>
        </p:spPr>
        <p:txBody>
          <a:bodyPr>
            <a:spAutoFit/>
          </a:bodyPr>
          <a:lstStyle/>
          <a:p>
            <a:r>
              <a:rPr lang="en-US" dirty="0" smtClean="0">
                <a:latin typeface="Arial"/>
                <a:cs typeface="Arial"/>
                <a:hlinkClick r:id="rId5"/>
              </a:rPr>
              <a:t>http</a:t>
            </a:r>
            <a:r>
              <a:rPr lang="en-US" dirty="0">
                <a:latin typeface="Arial"/>
                <a:cs typeface="Arial"/>
                <a:hlinkClick r:id="rId5"/>
              </a:rPr>
              <a:t>://nypg.bio.nyu.edu/bigplant</a:t>
            </a:r>
            <a:r>
              <a:rPr lang="en-US" dirty="0" smtClean="0">
                <a:latin typeface="Arial"/>
                <a:cs typeface="Arial"/>
                <a:hlinkClick r:id="rId5"/>
              </a:rPr>
              <a:t>/</a:t>
            </a:r>
            <a:endParaRPr lang="en-US" dirty="0" smtClean="0">
              <a:latin typeface="Arial"/>
              <a:cs typeface="Arial"/>
            </a:endParaRPr>
          </a:p>
          <a:p>
            <a:r>
              <a:rPr lang="en-US" dirty="0">
                <a:latin typeface="Arial"/>
                <a:cs typeface="Arial"/>
              </a:rPr>
              <a:t/>
            </a:r>
            <a:br>
              <a:rPr lang="en-US" dirty="0">
                <a:latin typeface="Arial"/>
                <a:cs typeface="Arial"/>
              </a:rPr>
            </a:br>
            <a:endParaRPr lang="en-US" b="1" dirty="0">
              <a:latin typeface="Arial"/>
              <a:cs typeface="Arial"/>
            </a:endParaRPr>
          </a:p>
          <a:p>
            <a:endParaRPr lang="en-US" dirty="0">
              <a:latin typeface="Arial"/>
              <a:cs typeface="Arial"/>
            </a:endParaRPr>
          </a:p>
        </p:txBody>
      </p:sp>
      <p:sp>
        <p:nvSpPr>
          <p:cNvPr id="8" name="TextBox 7"/>
          <p:cNvSpPr txBox="1"/>
          <p:nvPr/>
        </p:nvSpPr>
        <p:spPr>
          <a:xfrm>
            <a:off x="319848" y="5818873"/>
            <a:ext cx="2685351" cy="707886"/>
          </a:xfrm>
          <a:prstGeom prst="rect">
            <a:avLst/>
          </a:prstGeom>
          <a:noFill/>
        </p:spPr>
        <p:txBody>
          <a:bodyPr wrap="none" rtlCol="0">
            <a:spAutoFit/>
          </a:bodyPr>
          <a:lstStyle/>
          <a:p>
            <a:pPr algn="ctr"/>
            <a:r>
              <a:rPr lang="en-US" sz="2000" b="1" dirty="0" smtClean="0"/>
              <a:t>Translational Genomics</a:t>
            </a:r>
          </a:p>
          <a:p>
            <a:pPr algn="ctr"/>
            <a:r>
              <a:rPr lang="en-US" sz="2000" dirty="0" smtClean="0"/>
              <a:t>Crops/Ag-Biotech</a:t>
            </a:r>
            <a:endParaRPr lang="en-US" sz="2000" dirty="0"/>
          </a:p>
        </p:txBody>
      </p:sp>
      <p:sp>
        <p:nvSpPr>
          <p:cNvPr id="12" name="Pentagon 11"/>
          <p:cNvSpPr/>
          <p:nvPr/>
        </p:nvSpPr>
        <p:spPr>
          <a:xfrm rot="5400000">
            <a:off x="1058576" y="5202085"/>
            <a:ext cx="898207" cy="335370"/>
          </a:xfrm>
          <a:prstGeom prst="homePlat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Box 3"/>
          <p:cNvSpPr txBox="1">
            <a:spLocks noChangeArrowheads="1"/>
          </p:cNvSpPr>
          <p:nvPr/>
        </p:nvSpPr>
        <p:spPr bwMode="auto">
          <a:xfrm>
            <a:off x="194747" y="93179"/>
            <a:ext cx="2290493" cy="923330"/>
          </a:xfrm>
          <a:prstGeom prst="rect">
            <a:avLst/>
          </a:prstGeom>
          <a:noFill/>
          <a:ln w="9525">
            <a:noFill/>
            <a:miter lim="800000"/>
            <a:headEnd/>
            <a:tailEnd/>
          </a:ln>
        </p:spPr>
        <p:txBody>
          <a:bodyPr wrap="square">
            <a:prstTxWarp prst="textNoShape">
              <a:avLst/>
            </a:prstTxWarp>
            <a:spAutoFit/>
          </a:bodyPr>
          <a:lstStyle/>
          <a:p>
            <a:pPr algn="ctr"/>
            <a:r>
              <a:rPr lang="en-US" b="0" dirty="0">
                <a:latin typeface="Century Gothic" charset="0"/>
              </a:rPr>
              <a:t> </a:t>
            </a:r>
            <a:r>
              <a:rPr lang="en-US" b="1" dirty="0" smtClean="0">
                <a:latin typeface="Century Gothic" charset="0"/>
              </a:rPr>
              <a:t>Gloria Coruzzi</a:t>
            </a:r>
          </a:p>
          <a:p>
            <a:pPr algn="ctr"/>
            <a:r>
              <a:rPr lang="en-US" dirty="0" smtClean="0">
                <a:latin typeface="Century Gothic" charset="0"/>
              </a:rPr>
              <a:t> CGSB/</a:t>
            </a:r>
            <a:r>
              <a:rPr lang="en-US" b="0" dirty="0" smtClean="0">
                <a:latin typeface="Century Gothic" charset="0"/>
              </a:rPr>
              <a:t>Biology </a:t>
            </a:r>
            <a:endParaRPr lang="en-US" dirty="0">
              <a:latin typeface="Century Gothic" charset="0"/>
            </a:endParaRPr>
          </a:p>
          <a:p>
            <a:pPr algn="ctr"/>
            <a:endParaRPr lang="en-US" b="0" dirty="0" smtClean="0">
              <a:latin typeface="Century Gothic" charset="0"/>
            </a:endParaRPr>
          </a:p>
        </p:txBody>
      </p:sp>
      <p:sp>
        <p:nvSpPr>
          <p:cNvPr id="14" name="Rectangle 13"/>
          <p:cNvSpPr/>
          <p:nvPr/>
        </p:nvSpPr>
        <p:spPr>
          <a:xfrm>
            <a:off x="7032095" y="115016"/>
            <a:ext cx="1816957" cy="646331"/>
          </a:xfrm>
          <a:prstGeom prst="rect">
            <a:avLst/>
          </a:prstGeom>
        </p:spPr>
        <p:txBody>
          <a:bodyPr wrap="square">
            <a:spAutoFit/>
          </a:bodyPr>
          <a:lstStyle/>
          <a:p>
            <a:pPr algn="ctr"/>
            <a:r>
              <a:rPr lang="en-US" b="1" dirty="0" smtClean="0">
                <a:latin typeface="Century Gothic" charset="0"/>
              </a:rPr>
              <a:t>Dennis </a:t>
            </a:r>
            <a:r>
              <a:rPr lang="en-US" b="1" dirty="0" err="1" smtClean="0">
                <a:latin typeface="Century Gothic" charset="0"/>
              </a:rPr>
              <a:t>Shasha</a:t>
            </a:r>
            <a:endParaRPr lang="en-US" b="1" dirty="0" smtClean="0">
              <a:latin typeface="Century Gothic" charset="0"/>
            </a:endParaRPr>
          </a:p>
          <a:p>
            <a:pPr algn="ctr"/>
            <a:r>
              <a:rPr lang="en-US" b="0" dirty="0" smtClean="0">
                <a:latin typeface="Century Gothic" charset="0"/>
              </a:rPr>
              <a:t>NYU Courant</a:t>
            </a:r>
            <a:endParaRPr lang="en-US" b="0" dirty="0">
              <a:latin typeface="Century Gothic" charset="0"/>
            </a:endParaRPr>
          </a:p>
        </p:txBody>
      </p:sp>
      <p:pic>
        <p:nvPicPr>
          <p:cNvPr id="18" name="Picture 7"/>
          <p:cNvPicPr>
            <a:picLocks noChangeArrowheads="1"/>
          </p:cNvPicPr>
          <p:nvPr/>
        </p:nvPicPr>
        <p:blipFill>
          <a:blip r:embed="rId6"/>
          <a:srcRect/>
          <a:stretch>
            <a:fillRect/>
          </a:stretch>
        </p:blipFill>
        <p:spPr bwMode="auto">
          <a:xfrm>
            <a:off x="7345679" y="898674"/>
            <a:ext cx="1264393" cy="1600724"/>
          </a:xfrm>
          <a:prstGeom prst="rect">
            <a:avLst/>
          </a:prstGeom>
          <a:noFill/>
          <a:ln w="12700">
            <a:noFill/>
            <a:miter lim="800000"/>
            <a:headEnd/>
            <a:tailEnd/>
          </a:ln>
          <a:effectLst>
            <a:outerShdw blurRad="63500" dist="38099" dir="2700000" algn="ctr" rotWithShape="0">
              <a:schemeClr val="bg2">
                <a:alpha val="75000"/>
              </a:schemeClr>
            </a:outerShdw>
          </a:effectLst>
        </p:spPr>
      </p:pic>
      <p:sp>
        <p:nvSpPr>
          <p:cNvPr id="9" name="TextBox 8"/>
          <p:cNvSpPr txBox="1"/>
          <p:nvPr/>
        </p:nvSpPr>
        <p:spPr>
          <a:xfrm>
            <a:off x="2576771" y="238127"/>
            <a:ext cx="4014979" cy="523220"/>
          </a:xfrm>
          <a:prstGeom prst="rect">
            <a:avLst/>
          </a:prstGeom>
          <a:noFill/>
        </p:spPr>
        <p:txBody>
          <a:bodyPr wrap="none" rtlCol="0">
            <a:spAutoFit/>
          </a:bodyPr>
          <a:lstStyle/>
          <a:p>
            <a:r>
              <a:rPr lang="en-US" sz="2800" i="1" dirty="0" smtClean="0"/>
              <a:t>PLANT SYSTEMS BIOLOGY</a:t>
            </a:r>
            <a:endParaRPr lang="en-US" sz="2800" i="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255887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7" name="Straight Connector 46"/>
          <p:cNvCxnSpPr/>
          <p:nvPr/>
        </p:nvCxnSpPr>
        <p:spPr>
          <a:xfrm flipH="1" flipV="1">
            <a:off x="4482829" y="1768482"/>
            <a:ext cx="21504" cy="1573752"/>
          </a:xfrm>
          <a:prstGeom prst="line">
            <a:avLst/>
          </a:prstGeom>
          <a:ln w="76200" cap="rnd" cmpd="sng" algn="ctr">
            <a:solidFill>
              <a:srgbClr val="A071C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7" name="Oval 146"/>
          <p:cNvSpPr/>
          <p:nvPr/>
        </p:nvSpPr>
        <p:spPr>
          <a:xfrm>
            <a:off x="1052314" y="2103600"/>
            <a:ext cx="777862" cy="777862"/>
          </a:xfrm>
          <a:prstGeom prst="ellipse">
            <a:avLst/>
          </a:prstGeom>
        </p:spPr>
        <p:style>
          <a:lnRef idx="1">
            <a:schemeClr val="accent4"/>
          </a:lnRef>
          <a:fillRef idx="3">
            <a:schemeClr val="accent4"/>
          </a:fillRef>
          <a:effectRef idx="2">
            <a:schemeClr val="accent4"/>
          </a:effectRef>
          <a:fontRef idx="minor">
            <a:schemeClr val="lt1"/>
          </a:fontRef>
        </p:style>
        <p:txBody>
          <a:bodyPr wrap="none" lIns="0" tIns="0" rIns="0" bIns="0" rtlCol="0" anchor="ctr">
            <a:normAutofit/>
          </a:bodyPr>
          <a:lstStyle/>
          <a:p>
            <a:pPr algn="ctr"/>
            <a:r>
              <a:rPr lang="en-US" sz="1200" dirty="0" smtClean="0">
                <a:solidFill>
                  <a:schemeClr val="tx1"/>
                </a:solidFill>
              </a:rPr>
              <a:t>Math</a:t>
            </a:r>
          </a:p>
        </p:txBody>
      </p:sp>
      <p:sp>
        <p:nvSpPr>
          <p:cNvPr id="3" name="TextBox 2"/>
          <p:cNvSpPr txBox="1"/>
          <p:nvPr/>
        </p:nvSpPr>
        <p:spPr>
          <a:xfrm>
            <a:off x="-692579" y="499782"/>
            <a:ext cx="3598425" cy="646331"/>
          </a:xfrm>
          <a:prstGeom prst="rect">
            <a:avLst/>
          </a:prstGeom>
          <a:noFill/>
        </p:spPr>
        <p:txBody>
          <a:bodyPr wrap="square" rtlCol="0">
            <a:spAutoFit/>
          </a:bodyPr>
          <a:lstStyle/>
          <a:p>
            <a:pPr algn="r"/>
            <a:r>
              <a:rPr lang="en-US" sz="1200" b="1" dirty="0" err="1" smtClean="0"/>
              <a:t>Shasha</a:t>
            </a:r>
            <a:r>
              <a:rPr lang="en-US" sz="1200" dirty="0" smtClean="0"/>
              <a:t>: Coruzzi, Birnbaum, </a:t>
            </a:r>
            <a:r>
              <a:rPr lang="en-US" sz="1200" dirty="0" err="1" smtClean="0"/>
              <a:t>Bonneau</a:t>
            </a:r>
            <a:r>
              <a:rPr lang="en-US" sz="1200" dirty="0" smtClean="0"/>
              <a:t> (CGSB)</a:t>
            </a:r>
          </a:p>
          <a:p>
            <a:pPr algn="r"/>
            <a:r>
              <a:rPr lang="en-US" sz="1200" b="1" dirty="0" err="1" smtClean="0"/>
              <a:t>LeCun</a:t>
            </a:r>
            <a:r>
              <a:rPr lang="en-US" sz="1200" dirty="0" smtClean="0"/>
              <a:t>: Piano, </a:t>
            </a:r>
            <a:r>
              <a:rPr lang="en-US" sz="1200" dirty="0" err="1" smtClean="0"/>
              <a:t>Gunsalus</a:t>
            </a:r>
            <a:r>
              <a:rPr lang="en-US" sz="1200" dirty="0" smtClean="0"/>
              <a:t>, </a:t>
            </a:r>
            <a:r>
              <a:rPr lang="en-US" sz="1200" dirty="0" err="1" smtClean="0"/>
              <a:t>Coruzz</a:t>
            </a:r>
            <a:r>
              <a:rPr lang="en-US" sz="1200" dirty="0" smtClean="0"/>
              <a:t> (CGSB)</a:t>
            </a:r>
          </a:p>
          <a:p>
            <a:pPr algn="r"/>
            <a:r>
              <a:rPr lang="en-US" sz="1200" b="1" dirty="0" smtClean="0"/>
              <a:t>Geiger:</a:t>
            </a:r>
            <a:r>
              <a:rPr lang="en-US" sz="1200" dirty="0" smtClean="0"/>
              <a:t> </a:t>
            </a:r>
            <a:r>
              <a:rPr lang="en-US" sz="1200" dirty="0" err="1" smtClean="0"/>
              <a:t>Gunsalus</a:t>
            </a:r>
            <a:r>
              <a:rPr lang="en-US" sz="1200" dirty="0" smtClean="0"/>
              <a:t>, Gresham (CGSB)</a:t>
            </a:r>
          </a:p>
        </p:txBody>
      </p:sp>
      <p:sp>
        <p:nvSpPr>
          <p:cNvPr id="210" name="TextBox 209"/>
          <p:cNvSpPr txBox="1"/>
          <p:nvPr/>
        </p:nvSpPr>
        <p:spPr>
          <a:xfrm>
            <a:off x="6919863" y="2793009"/>
            <a:ext cx="3655692" cy="646331"/>
          </a:xfrm>
          <a:prstGeom prst="rect">
            <a:avLst/>
          </a:prstGeom>
          <a:noFill/>
        </p:spPr>
        <p:txBody>
          <a:bodyPr wrap="square" rtlCol="0">
            <a:spAutoFit/>
          </a:bodyPr>
          <a:lstStyle/>
          <a:p>
            <a:endParaRPr lang="en-US" sz="1200" b="1" dirty="0" smtClean="0"/>
          </a:p>
          <a:p>
            <a:r>
              <a:rPr lang="en-US" sz="1200" b="1" dirty="0" err="1" smtClean="0"/>
              <a:t>Blaser</a:t>
            </a:r>
            <a:r>
              <a:rPr lang="en-US" sz="1200" b="1" dirty="0" smtClean="0"/>
              <a:t> </a:t>
            </a:r>
            <a:r>
              <a:rPr lang="en-US" sz="1200" dirty="0"/>
              <a:t>(</a:t>
            </a:r>
            <a:r>
              <a:rPr lang="en-US" sz="1200" dirty="0" err="1"/>
              <a:t>Microbiome</a:t>
            </a:r>
            <a:r>
              <a:rPr lang="en-US" sz="1200" dirty="0"/>
              <a:t>)- </a:t>
            </a:r>
            <a:endParaRPr lang="en-US" sz="1200" dirty="0" smtClean="0"/>
          </a:p>
          <a:p>
            <a:r>
              <a:rPr lang="en-US" sz="1200" dirty="0" smtClean="0"/>
              <a:t>Carlton</a:t>
            </a:r>
            <a:r>
              <a:rPr lang="en-US" sz="1200" dirty="0"/>
              <a:t>, </a:t>
            </a:r>
            <a:r>
              <a:rPr lang="en-US" sz="1200" dirty="0" err="1"/>
              <a:t>Eichenberger</a:t>
            </a:r>
            <a:r>
              <a:rPr lang="en-US" sz="1200" dirty="0"/>
              <a:t> (CGSB</a:t>
            </a:r>
            <a:r>
              <a:rPr lang="en-US" sz="1200" dirty="0" smtClean="0"/>
              <a:t>)</a:t>
            </a:r>
            <a:endParaRPr lang="en-US" sz="1200" dirty="0"/>
          </a:p>
        </p:txBody>
      </p:sp>
      <p:cxnSp>
        <p:nvCxnSpPr>
          <p:cNvPr id="221" name="Straight Connector 220"/>
          <p:cNvCxnSpPr/>
          <p:nvPr/>
        </p:nvCxnSpPr>
        <p:spPr>
          <a:xfrm flipV="1">
            <a:off x="1797172" y="2565062"/>
            <a:ext cx="651268" cy="8583"/>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58" name="TextBox 257"/>
          <p:cNvSpPr txBox="1"/>
          <p:nvPr/>
        </p:nvSpPr>
        <p:spPr>
          <a:xfrm>
            <a:off x="145992" y="2793009"/>
            <a:ext cx="1807406" cy="461665"/>
          </a:xfrm>
          <a:prstGeom prst="rect">
            <a:avLst/>
          </a:prstGeom>
          <a:noFill/>
        </p:spPr>
        <p:txBody>
          <a:bodyPr wrap="none" rtlCol="0">
            <a:spAutoFit/>
          </a:bodyPr>
          <a:lstStyle/>
          <a:p>
            <a:r>
              <a:rPr lang="en-US" sz="1200" b="1" dirty="0" err="1" smtClean="0"/>
              <a:t>Tranchin</a:t>
            </a:r>
            <a:r>
              <a:rPr lang="en-US" sz="1200" dirty="0" err="1" smtClean="0"/>
              <a:t>a</a:t>
            </a:r>
            <a:r>
              <a:rPr lang="en-US" sz="1200" dirty="0" smtClean="0"/>
              <a:t>: Coruzzi (CGSB)</a:t>
            </a:r>
          </a:p>
          <a:p>
            <a:r>
              <a:rPr lang="en-US" sz="1200" b="1" dirty="0" smtClean="0"/>
              <a:t>Shelley:</a:t>
            </a:r>
            <a:r>
              <a:rPr lang="en-US" sz="1200" dirty="0" smtClean="0"/>
              <a:t> Piano (CGSB)</a:t>
            </a:r>
            <a:endParaRPr lang="en-US" sz="1200" dirty="0"/>
          </a:p>
        </p:txBody>
      </p:sp>
      <p:cxnSp>
        <p:nvCxnSpPr>
          <p:cNvPr id="261" name="Straight Connector 260"/>
          <p:cNvCxnSpPr>
            <a:stCxn id="148" idx="5"/>
          </p:cNvCxnSpPr>
          <p:nvPr/>
        </p:nvCxnSpPr>
        <p:spPr>
          <a:xfrm>
            <a:off x="2040364" y="1834945"/>
            <a:ext cx="572692" cy="289553"/>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64" name="TextBox 363"/>
          <p:cNvSpPr txBox="1"/>
          <p:nvPr/>
        </p:nvSpPr>
        <p:spPr>
          <a:xfrm>
            <a:off x="5967030" y="5733305"/>
            <a:ext cx="2979376" cy="276999"/>
          </a:xfrm>
          <a:prstGeom prst="rect">
            <a:avLst/>
          </a:prstGeom>
          <a:noFill/>
        </p:spPr>
        <p:txBody>
          <a:bodyPr wrap="none" rtlCol="0">
            <a:spAutoFit/>
          </a:bodyPr>
          <a:lstStyle/>
          <a:p>
            <a:r>
              <a:rPr lang="en-US" sz="1200" b="1" dirty="0" err="1" smtClean="0"/>
              <a:t>DeSalle</a:t>
            </a:r>
            <a:r>
              <a:rPr lang="en-US" sz="1200" b="1" dirty="0" smtClean="0"/>
              <a:t> </a:t>
            </a:r>
            <a:r>
              <a:rPr lang="en-US" sz="1200" dirty="0" smtClean="0"/>
              <a:t>(AMNH): </a:t>
            </a:r>
            <a:r>
              <a:rPr lang="en-US" sz="1200" dirty="0" err="1" smtClean="0"/>
              <a:t>Coruzzi,Purugannan</a:t>
            </a:r>
            <a:r>
              <a:rPr lang="en-US" sz="1200" dirty="0" smtClean="0"/>
              <a:t> (CGSB)</a:t>
            </a:r>
          </a:p>
        </p:txBody>
      </p:sp>
      <p:sp>
        <p:nvSpPr>
          <p:cNvPr id="369" name="Oval 368"/>
          <p:cNvSpPr/>
          <p:nvPr/>
        </p:nvSpPr>
        <p:spPr>
          <a:xfrm>
            <a:off x="7233752" y="2037137"/>
            <a:ext cx="890344" cy="844325"/>
          </a:xfrm>
          <a:prstGeom prst="ellipse">
            <a:avLst/>
          </a:prstGeom>
        </p:spPr>
        <p:style>
          <a:lnRef idx="1">
            <a:schemeClr val="accent4"/>
          </a:lnRef>
          <a:fillRef idx="3">
            <a:schemeClr val="accent4"/>
          </a:fillRef>
          <a:effectRef idx="2">
            <a:schemeClr val="accent4"/>
          </a:effectRef>
          <a:fontRef idx="minor">
            <a:schemeClr val="lt1"/>
          </a:fontRef>
        </p:style>
        <p:txBody>
          <a:bodyPr wrap="none" lIns="0" tIns="0" rIns="0" bIns="0" rtlCol="0" anchor="ctr">
            <a:normAutofit/>
          </a:bodyPr>
          <a:lstStyle/>
          <a:p>
            <a:pPr algn="ctr"/>
            <a:r>
              <a:rPr lang="en-US" sz="1200" dirty="0" smtClean="0">
                <a:solidFill>
                  <a:srgbClr val="000000"/>
                </a:solidFill>
              </a:rPr>
              <a:t>SOM</a:t>
            </a:r>
            <a:endParaRPr lang="en-US" sz="1200" dirty="0" smtClean="0">
              <a:solidFill>
                <a:schemeClr val="tx1"/>
              </a:solidFill>
            </a:endParaRPr>
          </a:p>
        </p:txBody>
      </p:sp>
      <p:sp>
        <p:nvSpPr>
          <p:cNvPr id="371" name="Oval 370"/>
          <p:cNvSpPr/>
          <p:nvPr/>
        </p:nvSpPr>
        <p:spPr>
          <a:xfrm>
            <a:off x="4146259" y="5925897"/>
            <a:ext cx="777862" cy="777862"/>
          </a:xfrm>
          <a:prstGeom prst="ellipse">
            <a:avLst/>
          </a:prstGeom>
          <a:solidFill>
            <a:schemeClr val="bg1">
              <a:lumMod val="65000"/>
            </a:schemeClr>
          </a:solidFill>
        </p:spPr>
        <p:style>
          <a:lnRef idx="1">
            <a:schemeClr val="accent4"/>
          </a:lnRef>
          <a:fillRef idx="3">
            <a:schemeClr val="accent4"/>
          </a:fillRef>
          <a:effectRef idx="2">
            <a:schemeClr val="accent4"/>
          </a:effectRef>
          <a:fontRef idx="minor">
            <a:schemeClr val="lt1"/>
          </a:fontRef>
        </p:style>
        <p:txBody>
          <a:bodyPr wrap="none" lIns="0" tIns="0" rIns="0" bIns="0" rtlCol="0" anchor="ctr">
            <a:normAutofit/>
          </a:bodyPr>
          <a:lstStyle/>
          <a:p>
            <a:pPr algn="ctr"/>
            <a:r>
              <a:rPr lang="en-US" sz="1200" dirty="0" smtClean="0">
                <a:solidFill>
                  <a:schemeClr val="tx1"/>
                </a:solidFill>
              </a:rPr>
              <a:t>NYBG</a:t>
            </a:r>
            <a:endParaRPr lang="en-US" sz="1200" dirty="0" smtClean="0">
              <a:solidFill>
                <a:srgbClr val="000000"/>
              </a:solidFill>
            </a:endParaRPr>
          </a:p>
        </p:txBody>
      </p:sp>
      <p:sp>
        <p:nvSpPr>
          <p:cNvPr id="372" name="TextBox 371"/>
          <p:cNvSpPr txBox="1"/>
          <p:nvPr/>
        </p:nvSpPr>
        <p:spPr>
          <a:xfrm>
            <a:off x="4885108" y="6354451"/>
            <a:ext cx="4114979" cy="276999"/>
          </a:xfrm>
          <a:prstGeom prst="rect">
            <a:avLst/>
          </a:prstGeom>
          <a:noFill/>
        </p:spPr>
        <p:txBody>
          <a:bodyPr wrap="square" rtlCol="0">
            <a:spAutoFit/>
          </a:bodyPr>
          <a:lstStyle/>
          <a:p>
            <a:r>
              <a:rPr lang="en-US" sz="1200" dirty="0" smtClean="0"/>
              <a:t>S</a:t>
            </a:r>
            <a:r>
              <a:rPr lang="en-US" sz="1200" b="1" dirty="0" smtClean="0"/>
              <a:t>tevenson</a:t>
            </a:r>
            <a:r>
              <a:rPr lang="en-US" sz="1200" dirty="0" smtClean="0"/>
              <a:t> (NYBG): Coruzzi (CGSB)</a:t>
            </a:r>
            <a:endParaRPr lang="en-US" sz="1200" dirty="0"/>
          </a:p>
        </p:txBody>
      </p:sp>
      <p:cxnSp>
        <p:nvCxnSpPr>
          <p:cNvPr id="1661" name="Straight Connector 1660"/>
          <p:cNvCxnSpPr>
            <a:stCxn id="143" idx="7"/>
          </p:cNvCxnSpPr>
          <p:nvPr/>
        </p:nvCxnSpPr>
        <p:spPr>
          <a:xfrm flipV="1">
            <a:off x="6630390" y="1751050"/>
            <a:ext cx="178854" cy="352550"/>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87" name="Straight Connector 386"/>
          <p:cNvCxnSpPr/>
          <p:nvPr/>
        </p:nvCxnSpPr>
        <p:spPr>
          <a:xfrm>
            <a:off x="4513412" y="5529111"/>
            <a:ext cx="21778" cy="388054"/>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22" name="Straight Connector 421"/>
          <p:cNvCxnSpPr>
            <a:endCxn id="369" idx="2"/>
          </p:cNvCxnSpPr>
          <p:nvPr/>
        </p:nvCxnSpPr>
        <p:spPr>
          <a:xfrm flipV="1">
            <a:off x="6584415" y="2459300"/>
            <a:ext cx="649337" cy="29889"/>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34" name="TextBox 433"/>
          <p:cNvSpPr txBox="1"/>
          <p:nvPr/>
        </p:nvSpPr>
        <p:spPr>
          <a:xfrm>
            <a:off x="1049695" y="5779471"/>
            <a:ext cx="2223235" cy="461665"/>
          </a:xfrm>
          <a:prstGeom prst="rect">
            <a:avLst/>
          </a:prstGeom>
          <a:noFill/>
        </p:spPr>
        <p:txBody>
          <a:bodyPr wrap="none" rtlCol="0">
            <a:spAutoFit/>
          </a:bodyPr>
          <a:lstStyle/>
          <a:p>
            <a:r>
              <a:rPr lang="en-US" sz="1200" b="1" dirty="0" err="1" smtClean="0"/>
              <a:t>McCombie</a:t>
            </a:r>
            <a:r>
              <a:rPr lang="en-US" sz="1200" b="1" dirty="0"/>
              <a:t>/</a:t>
            </a:r>
            <a:r>
              <a:rPr lang="en-US" sz="1200" b="1" dirty="0" err="1" smtClean="0"/>
              <a:t>Martienssen</a:t>
            </a:r>
            <a:r>
              <a:rPr lang="en-US" sz="1200" b="1" dirty="0" smtClean="0"/>
              <a:t> (CSHL)</a:t>
            </a:r>
            <a:r>
              <a:rPr lang="en-US" sz="1200" dirty="0" smtClean="0"/>
              <a:t>: </a:t>
            </a:r>
          </a:p>
          <a:p>
            <a:r>
              <a:rPr lang="en-US" sz="1200" dirty="0" smtClean="0"/>
              <a:t>Coruzzi (CGSB)</a:t>
            </a:r>
            <a:endParaRPr lang="en-US" sz="1200" dirty="0"/>
          </a:p>
        </p:txBody>
      </p:sp>
      <p:cxnSp>
        <p:nvCxnSpPr>
          <p:cNvPr id="438" name="Straight Connector 437"/>
          <p:cNvCxnSpPr/>
          <p:nvPr/>
        </p:nvCxnSpPr>
        <p:spPr>
          <a:xfrm>
            <a:off x="4880174" y="5435083"/>
            <a:ext cx="411784" cy="245348"/>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50" name="TextBox 449"/>
          <p:cNvSpPr txBox="1"/>
          <p:nvPr/>
        </p:nvSpPr>
        <p:spPr>
          <a:xfrm>
            <a:off x="6462295" y="672502"/>
            <a:ext cx="1768859" cy="461665"/>
          </a:xfrm>
          <a:prstGeom prst="rect">
            <a:avLst/>
          </a:prstGeom>
          <a:noFill/>
        </p:spPr>
        <p:txBody>
          <a:bodyPr wrap="none" rtlCol="0">
            <a:spAutoFit/>
          </a:bodyPr>
          <a:lstStyle/>
          <a:p>
            <a:r>
              <a:rPr lang="en-US" sz="1200" b="1" dirty="0" smtClean="0"/>
              <a:t>Littman:</a:t>
            </a:r>
            <a:r>
              <a:rPr lang="en-US" sz="1200" dirty="0" smtClean="0"/>
              <a:t> </a:t>
            </a:r>
            <a:r>
              <a:rPr lang="en-US" sz="1200" dirty="0" err="1" smtClean="0"/>
              <a:t>Bonneau</a:t>
            </a:r>
            <a:r>
              <a:rPr lang="en-US" sz="1200" dirty="0" smtClean="0"/>
              <a:t> (CGSB)</a:t>
            </a:r>
          </a:p>
          <a:p>
            <a:endParaRPr lang="en-US" sz="1200" dirty="0"/>
          </a:p>
        </p:txBody>
      </p:sp>
      <p:cxnSp>
        <p:nvCxnSpPr>
          <p:cNvPr id="455" name="Straight Connector 454"/>
          <p:cNvCxnSpPr>
            <a:stCxn id="144" idx="3"/>
          </p:cNvCxnSpPr>
          <p:nvPr/>
        </p:nvCxnSpPr>
        <p:spPr>
          <a:xfrm flipH="1">
            <a:off x="3766013" y="5393141"/>
            <a:ext cx="360603" cy="345490"/>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93" name="TextBox 492"/>
          <p:cNvSpPr txBox="1"/>
          <p:nvPr/>
        </p:nvSpPr>
        <p:spPr>
          <a:xfrm>
            <a:off x="391322" y="4625997"/>
            <a:ext cx="1762957" cy="1015663"/>
          </a:xfrm>
          <a:prstGeom prst="rect">
            <a:avLst/>
          </a:prstGeom>
          <a:noFill/>
        </p:spPr>
        <p:txBody>
          <a:bodyPr wrap="square" rtlCol="0">
            <a:spAutoFit/>
          </a:bodyPr>
          <a:lstStyle/>
          <a:p>
            <a:r>
              <a:rPr lang="en-US" sz="1200" b="1" dirty="0" smtClean="0"/>
              <a:t>Kirshenbaum, </a:t>
            </a:r>
            <a:r>
              <a:rPr lang="en-US" sz="1200" b="1" dirty="0" err="1" smtClean="0"/>
              <a:t>Arora</a:t>
            </a:r>
            <a:r>
              <a:rPr lang="en-US" sz="1200" dirty="0" smtClean="0"/>
              <a:t>: </a:t>
            </a:r>
            <a:r>
              <a:rPr lang="en-US" sz="1200" dirty="0" err="1" smtClean="0"/>
              <a:t>Bonneau</a:t>
            </a:r>
            <a:r>
              <a:rPr lang="en-US" sz="1200" dirty="0" smtClean="0"/>
              <a:t>, Piano  (CGSB)</a:t>
            </a:r>
          </a:p>
          <a:p>
            <a:r>
              <a:rPr lang="en-US" sz="1200" b="1" dirty="0" err="1" smtClean="0"/>
              <a:t>Geacintov</a:t>
            </a:r>
            <a:r>
              <a:rPr lang="en-US" sz="1200" dirty="0" smtClean="0"/>
              <a:t>: </a:t>
            </a:r>
            <a:r>
              <a:rPr lang="en-US" sz="1200" dirty="0" err="1" smtClean="0"/>
              <a:t>Gunsalus</a:t>
            </a:r>
            <a:r>
              <a:rPr lang="en-US" sz="1200" dirty="0" smtClean="0"/>
              <a:t> (CGSB)</a:t>
            </a:r>
          </a:p>
          <a:p>
            <a:endParaRPr lang="en-US" sz="1200" dirty="0" smtClean="0"/>
          </a:p>
        </p:txBody>
      </p:sp>
      <p:cxnSp>
        <p:nvCxnSpPr>
          <p:cNvPr id="39" name="Straight Connector 38"/>
          <p:cNvCxnSpPr/>
          <p:nvPr/>
        </p:nvCxnSpPr>
        <p:spPr>
          <a:xfrm flipH="1" flipV="1">
            <a:off x="3338905" y="2681460"/>
            <a:ext cx="1013028" cy="508374"/>
          </a:xfrm>
          <a:prstGeom prst="line">
            <a:avLst/>
          </a:prstGeom>
          <a:ln w="76200" cap="rnd" cmpd="sng" algn="ctr">
            <a:solidFill>
              <a:srgbClr val="A071C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4706060" y="2681460"/>
            <a:ext cx="977906" cy="370311"/>
          </a:xfrm>
          <a:prstGeom prst="line">
            <a:avLst/>
          </a:prstGeom>
          <a:ln w="76200" cap="rnd" cmpd="sng" algn="ctr">
            <a:solidFill>
              <a:srgbClr val="A071C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3217774" y="3929073"/>
            <a:ext cx="744227" cy="696925"/>
          </a:xfrm>
          <a:prstGeom prst="line">
            <a:avLst/>
          </a:prstGeom>
          <a:ln w="76200" cap="rnd" cmpd="sng" algn="ctr">
            <a:solidFill>
              <a:srgbClr val="A071C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8" name="Oval 137"/>
          <p:cNvSpPr/>
          <p:nvPr/>
        </p:nvSpPr>
        <p:spPr>
          <a:xfrm>
            <a:off x="2448440" y="1881425"/>
            <a:ext cx="1124066" cy="1124066"/>
          </a:xfrm>
          <a:prstGeom prst="ellipse">
            <a:avLst/>
          </a:prstGeom>
        </p:spPr>
        <p:style>
          <a:lnRef idx="1">
            <a:schemeClr val="accent4"/>
          </a:lnRef>
          <a:fillRef idx="3">
            <a:schemeClr val="accent4"/>
          </a:fillRef>
          <a:effectRef idx="2">
            <a:schemeClr val="accent4"/>
          </a:effectRef>
          <a:fontRef idx="minor">
            <a:schemeClr val="lt1"/>
          </a:fontRef>
        </p:style>
        <p:txBody>
          <a:bodyPr wrap="none" lIns="0" tIns="0" rIns="0" bIns="0" rtlCol="0" anchor="ctr">
            <a:normAutofit/>
          </a:bodyPr>
          <a:lstStyle/>
          <a:p>
            <a:pPr algn="ctr"/>
            <a:r>
              <a:rPr lang="en-US" sz="1400" b="1" dirty="0" smtClean="0">
                <a:solidFill>
                  <a:schemeClr val="tx1"/>
                </a:solidFill>
              </a:rPr>
              <a:t>NYU </a:t>
            </a:r>
          </a:p>
          <a:p>
            <a:pPr algn="ctr"/>
            <a:r>
              <a:rPr lang="en-US" sz="1400" b="1" dirty="0" smtClean="0">
                <a:solidFill>
                  <a:schemeClr val="tx1"/>
                </a:solidFill>
              </a:rPr>
              <a:t>Courant</a:t>
            </a:r>
          </a:p>
        </p:txBody>
      </p:sp>
      <p:sp>
        <p:nvSpPr>
          <p:cNvPr id="145" name="Oval 144"/>
          <p:cNvSpPr/>
          <p:nvPr/>
        </p:nvSpPr>
        <p:spPr>
          <a:xfrm>
            <a:off x="2448440" y="4452760"/>
            <a:ext cx="873961" cy="896940"/>
          </a:xfrm>
          <a:prstGeom prst="ellipse">
            <a:avLst/>
          </a:prstGeom>
        </p:spPr>
        <p:style>
          <a:lnRef idx="1">
            <a:schemeClr val="accent4"/>
          </a:lnRef>
          <a:fillRef idx="3">
            <a:schemeClr val="accent4"/>
          </a:fillRef>
          <a:effectRef idx="2">
            <a:schemeClr val="accent4"/>
          </a:effectRef>
          <a:fontRef idx="minor">
            <a:schemeClr val="lt1"/>
          </a:fontRef>
        </p:style>
        <p:txBody>
          <a:bodyPr wrap="none" lIns="0" tIns="0" rIns="0" bIns="0" rtlCol="0" anchor="ctr">
            <a:normAutofit/>
          </a:bodyPr>
          <a:lstStyle/>
          <a:p>
            <a:pPr algn="ctr"/>
            <a:r>
              <a:rPr lang="en-US" sz="1400" b="1" dirty="0" smtClean="0">
                <a:solidFill>
                  <a:schemeClr val="tx1"/>
                </a:solidFill>
              </a:rPr>
              <a:t>NYU</a:t>
            </a:r>
          </a:p>
          <a:p>
            <a:pPr algn="ctr"/>
            <a:r>
              <a:rPr lang="en-US" sz="1400" b="1" dirty="0" smtClean="0">
                <a:solidFill>
                  <a:schemeClr val="tx1"/>
                </a:solidFill>
              </a:rPr>
              <a:t>Chemistry</a:t>
            </a:r>
          </a:p>
        </p:txBody>
      </p:sp>
      <p:cxnSp>
        <p:nvCxnSpPr>
          <p:cNvPr id="49" name="Straight Connector 48"/>
          <p:cNvCxnSpPr/>
          <p:nvPr/>
        </p:nvCxnSpPr>
        <p:spPr>
          <a:xfrm flipH="1">
            <a:off x="2699879" y="3476083"/>
            <a:ext cx="1262122" cy="364397"/>
          </a:xfrm>
          <a:prstGeom prst="line">
            <a:avLst/>
          </a:prstGeom>
          <a:ln w="76200" cap="rnd" cmpd="sng" algn="ctr">
            <a:solidFill>
              <a:srgbClr val="A071C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1797172" y="3476083"/>
            <a:ext cx="959450" cy="926430"/>
          </a:xfrm>
          <a:prstGeom prst="ellipse">
            <a:avLst/>
          </a:prstGeom>
        </p:spPr>
        <p:style>
          <a:lnRef idx="1">
            <a:schemeClr val="accent4"/>
          </a:lnRef>
          <a:fillRef idx="3">
            <a:schemeClr val="accent4"/>
          </a:fillRef>
          <a:effectRef idx="2">
            <a:schemeClr val="accent4"/>
          </a:effectRef>
          <a:fontRef idx="minor">
            <a:schemeClr val="lt1"/>
          </a:fontRef>
        </p:style>
        <p:txBody>
          <a:bodyPr wrap="none" lIns="0" tIns="0" rIns="0" bIns="0" rtlCol="0" anchor="ctr">
            <a:normAutofit/>
          </a:bodyPr>
          <a:lstStyle/>
          <a:p>
            <a:pPr algn="ctr"/>
            <a:r>
              <a:rPr lang="en-US" sz="1400" b="1" dirty="0" smtClean="0">
                <a:solidFill>
                  <a:schemeClr val="tx1"/>
                </a:solidFill>
              </a:rPr>
              <a:t>NYU</a:t>
            </a:r>
          </a:p>
          <a:p>
            <a:pPr algn="ctr"/>
            <a:r>
              <a:rPr lang="en-US" sz="1400" b="1" dirty="0" smtClean="0">
                <a:solidFill>
                  <a:schemeClr val="tx1"/>
                </a:solidFill>
              </a:rPr>
              <a:t>Physics</a:t>
            </a:r>
          </a:p>
        </p:txBody>
      </p:sp>
      <p:sp>
        <p:nvSpPr>
          <p:cNvPr id="60" name="TextBox 59"/>
          <p:cNvSpPr txBox="1"/>
          <p:nvPr/>
        </p:nvSpPr>
        <p:spPr>
          <a:xfrm>
            <a:off x="291292" y="3699828"/>
            <a:ext cx="1662106" cy="461665"/>
          </a:xfrm>
          <a:prstGeom prst="rect">
            <a:avLst/>
          </a:prstGeom>
          <a:noFill/>
        </p:spPr>
        <p:txBody>
          <a:bodyPr wrap="square" rtlCol="0">
            <a:spAutoFit/>
          </a:bodyPr>
          <a:lstStyle/>
          <a:p>
            <a:r>
              <a:rPr lang="en-US" sz="1200" b="1" dirty="0" err="1" smtClean="0"/>
              <a:t>Grossberg</a:t>
            </a:r>
            <a:r>
              <a:rPr lang="en-US" sz="1200" b="1" dirty="0" smtClean="0"/>
              <a:t>, </a:t>
            </a:r>
            <a:r>
              <a:rPr lang="en-US" sz="1200" b="1" dirty="0" err="1" smtClean="0"/>
              <a:t>Brujic</a:t>
            </a:r>
            <a:r>
              <a:rPr lang="en-US" sz="1200" b="1" dirty="0" smtClean="0"/>
              <a:t>: </a:t>
            </a:r>
            <a:r>
              <a:rPr lang="en-US" sz="1200" dirty="0" err="1" smtClean="0"/>
              <a:t>Kussell</a:t>
            </a:r>
            <a:r>
              <a:rPr lang="en-US" sz="1200" dirty="0" smtClean="0"/>
              <a:t> (CGSB)</a:t>
            </a:r>
          </a:p>
        </p:txBody>
      </p:sp>
      <p:cxnSp>
        <p:nvCxnSpPr>
          <p:cNvPr id="81" name="Straight Connector 80"/>
          <p:cNvCxnSpPr/>
          <p:nvPr/>
        </p:nvCxnSpPr>
        <p:spPr>
          <a:xfrm>
            <a:off x="4482829" y="3929073"/>
            <a:ext cx="0" cy="737684"/>
          </a:xfrm>
          <a:prstGeom prst="line">
            <a:avLst/>
          </a:prstGeom>
          <a:ln w="76200" cap="rnd" cmpd="sng" algn="ctr">
            <a:solidFill>
              <a:srgbClr val="A071C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4" name="Oval 143"/>
          <p:cNvSpPr/>
          <p:nvPr/>
        </p:nvSpPr>
        <p:spPr>
          <a:xfrm>
            <a:off x="3962000" y="4433691"/>
            <a:ext cx="1124066" cy="1124066"/>
          </a:xfrm>
          <a:prstGeom prst="ellipse">
            <a:avLst/>
          </a:prstGeom>
          <a:solidFill>
            <a:schemeClr val="bg1">
              <a:lumMod val="65000"/>
            </a:schemeClr>
          </a:solidFill>
        </p:spPr>
        <p:style>
          <a:lnRef idx="1">
            <a:schemeClr val="accent4"/>
          </a:lnRef>
          <a:fillRef idx="3">
            <a:schemeClr val="accent4"/>
          </a:fillRef>
          <a:effectRef idx="2">
            <a:schemeClr val="accent4"/>
          </a:effectRef>
          <a:fontRef idx="minor">
            <a:schemeClr val="lt1"/>
          </a:fontRef>
        </p:style>
        <p:txBody>
          <a:bodyPr wrap="none" lIns="0" tIns="0" rIns="0" bIns="0" rtlCol="0" anchor="ctr">
            <a:normAutofit/>
          </a:bodyPr>
          <a:lstStyle/>
          <a:p>
            <a:pPr algn="ctr"/>
            <a:r>
              <a:rPr lang="en-US" sz="1400" b="1" dirty="0" smtClean="0">
                <a:solidFill>
                  <a:schemeClr val="tx1"/>
                </a:solidFill>
              </a:rPr>
              <a:t>NYC</a:t>
            </a:r>
          </a:p>
          <a:p>
            <a:pPr algn="ctr"/>
            <a:r>
              <a:rPr lang="en-US" sz="1400" b="1" dirty="0" smtClean="0">
                <a:solidFill>
                  <a:schemeClr val="tx1"/>
                </a:solidFill>
              </a:rPr>
              <a:t>Institutions</a:t>
            </a:r>
          </a:p>
        </p:txBody>
      </p:sp>
      <p:sp>
        <p:nvSpPr>
          <p:cNvPr id="426" name="Oval 425"/>
          <p:cNvSpPr/>
          <p:nvPr/>
        </p:nvSpPr>
        <p:spPr>
          <a:xfrm>
            <a:off x="5086066" y="5463274"/>
            <a:ext cx="777862" cy="777862"/>
          </a:xfrm>
          <a:prstGeom prst="ellipse">
            <a:avLst/>
          </a:prstGeom>
          <a:solidFill>
            <a:schemeClr val="bg1">
              <a:lumMod val="65000"/>
            </a:schemeClr>
          </a:solidFill>
        </p:spPr>
        <p:style>
          <a:lnRef idx="1">
            <a:schemeClr val="accent4"/>
          </a:lnRef>
          <a:fillRef idx="3">
            <a:schemeClr val="accent4"/>
          </a:fillRef>
          <a:effectRef idx="2">
            <a:schemeClr val="accent4"/>
          </a:effectRef>
          <a:fontRef idx="minor">
            <a:schemeClr val="lt1"/>
          </a:fontRef>
        </p:style>
        <p:txBody>
          <a:bodyPr wrap="none" lIns="0" tIns="0" rIns="0" bIns="0" rtlCol="0" anchor="ctr">
            <a:normAutofit/>
          </a:bodyPr>
          <a:lstStyle/>
          <a:p>
            <a:pPr algn="ctr"/>
            <a:r>
              <a:rPr lang="en-US" sz="1200" dirty="0" smtClean="0">
                <a:solidFill>
                  <a:srgbClr val="000000"/>
                </a:solidFill>
              </a:rPr>
              <a:t>AMNH</a:t>
            </a:r>
          </a:p>
        </p:txBody>
      </p:sp>
      <p:sp>
        <p:nvSpPr>
          <p:cNvPr id="427" name="Oval 426"/>
          <p:cNvSpPr/>
          <p:nvPr/>
        </p:nvSpPr>
        <p:spPr>
          <a:xfrm>
            <a:off x="3184138" y="5577383"/>
            <a:ext cx="777862" cy="777068"/>
          </a:xfrm>
          <a:prstGeom prst="ellipse">
            <a:avLst/>
          </a:prstGeom>
          <a:solidFill>
            <a:schemeClr val="bg1">
              <a:lumMod val="65000"/>
            </a:schemeClr>
          </a:solidFill>
        </p:spPr>
        <p:style>
          <a:lnRef idx="1">
            <a:schemeClr val="accent4"/>
          </a:lnRef>
          <a:fillRef idx="3">
            <a:schemeClr val="accent4"/>
          </a:fillRef>
          <a:effectRef idx="2">
            <a:schemeClr val="accent4"/>
          </a:effectRef>
          <a:fontRef idx="minor">
            <a:schemeClr val="lt1"/>
          </a:fontRef>
        </p:style>
        <p:txBody>
          <a:bodyPr wrap="none" lIns="0" tIns="0" rIns="0" bIns="0" rtlCol="0" anchor="ctr">
            <a:normAutofit/>
          </a:bodyPr>
          <a:lstStyle/>
          <a:p>
            <a:pPr algn="ctr"/>
            <a:r>
              <a:rPr lang="en-US" sz="1200" dirty="0" smtClean="0">
                <a:solidFill>
                  <a:srgbClr val="000000"/>
                </a:solidFill>
              </a:rPr>
              <a:t>CSHL</a:t>
            </a:r>
          </a:p>
        </p:txBody>
      </p:sp>
      <p:sp>
        <p:nvSpPr>
          <p:cNvPr id="413" name="Oval 412"/>
          <p:cNvSpPr/>
          <p:nvPr/>
        </p:nvSpPr>
        <p:spPr>
          <a:xfrm>
            <a:off x="6584583" y="973187"/>
            <a:ext cx="777862" cy="777862"/>
          </a:xfrm>
          <a:prstGeom prst="ellipse">
            <a:avLst/>
          </a:prstGeom>
        </p:spPr>
        <p:style>
          <a:lnRef idx="1">
            <a:schemeClr val="accent4"/>
          </a:lnRef>
          <a:fillRef idx="3">
            <a:schemeClr val="accent4"/>
          </a:fillRef>
          <a:effectRef idx="2">
            <a:schemeClr val="accent4"/>
          </a:effectRef>
          <a:fontRef idx="minor">
            <a:schemeClr val="lt1"/>
          </a:fontRef>
        </p:style>
        <p:txBody>
          <a:bodyPr wrap="none" lIns="0" tIns="0" rIns="0" bIns="0" rtlCol="0" anchor="ctr">
            <a:normAutofit/>
          </a:bodyPr>
          <a:lstStyle/>
          <a:p>
            <a:pPr algn="ctr"/>
            <a:endParaRPr lang="en-US" sz="1200" dirty="0" smtClean="0">
              <a:solidFill>
                <a:schemeClr val="tx1"/>
              </a:solidFill>
            </a:endParaRPr>
          </a:p>
          <a:p>
            <a:pPr algn="ctr"/>
            <a:r>
              <a:rPr lang="en-US" sz="1200" dirty="0" err="1" smtClean="0">
                <a:solidFill>
                  <a:schemeClr val="tx1"/>
                </a:solidFill>
              </a:rPr>
              <a:t>Skirball</a:t>
            </a:r>
            <a:endParaRPr lang="en-US" sz="1200" dirty="0" smtClean="0">
              <a:solidFill>
                <a:schemeClr val="tx1"/>
              </a:solidFill>
            </a:endParaRPr>
          </a:p>
          <a:p>
            <a:pPr algn="ctr"/>
            <a:endParaRPr lang="en-US" sz="1200" dirty="0" smtClean="0">
              <a:solidFill>
                <a:schemeClr val="tx1"/>
              </a:solidFill>
            </a:endParaRPr>
          </a:p>
        </p:txBody>
      </p:sp>
      <p:sp>
        <p:nvSpPr>
          <p:cNvPr id="143" name="Oval 142"/>
          <p:cNvSpPr/>
          <p:nvPr/>
        </p:nvSpPr>
        <p:spPr>
          <a:xfrm>
            <a:off x="5683966" y="1948860"/>
            <a:ext cx="1108805" cy="1056631"/>
          </a:xfrm>
          <a:prstGeom prst="ellipse">
            <a:avLst/>
          </a:prstGeom>
        </p:spPr>
        <p:style>
          <a:lnRef idx="1">
            <a:schemeClr val="accent4"/>
          </a:lnRef>
          <a:fillRef idx="3">
            <a:schemeClr val="accent4"/>
          </a:fillRef>
          <a:effectRef idx="2">
            <a:schemeClr val="accent4"/>
          </a:effectRef>
          <a:fontRef idx="minor">
            <a:schemeClr val="lt1"/>
          </a:fontRef>
        </p:style>
        <p:txBody>
          <a:bodyPr wrap="none" lIns="0" tIns="0" rIns="0" bIns="0" rtlCol="0" anchor="ctr">
            <a:normAutofit/>
          </a:bodyPr>
          <a:lstStyle/>
          <a:p>
            <a:pPr algn="ctr"/>
            <a:r>
              <a:rPr lang="en-US" sz="1400" b="1" dirty="0" smtClean="0">
                <a:solidFill>
                  <a:schemeClr val="tx1"/>
                </a:solidFill>
              </a:rPr>
              <a:t>NYU SOM</a:t>
            </a:r>
          </a:p>
        </p:txBody>
      </p:sp>
      <p:sp>
        <p:nvSpPr>
          <p:cNvPr id="40" name="Oval 39"/>
          <p:cNvSpPr/>
          <p:nvPr/>
        </p:nvSpPr>
        <p:spPr>
          <a:xfrm>
            <a:off x="3962000" y="876674"/>
            <a:ext cx="1124066" cy="1124066"/>
          </a:xfrm>
          <a:prstGeom prst="ellipse">
            <a:avLst/>
          </a:prstGeom>
        </p:spPr>
        <p:style>
          <a:lnRef idx="1">
            <a:schemeClr val="accent4"/>
          </a:lnRef>
          <a:fillRef idx="3">
            <a:schemeClr val="accent4"/>
          </a:fillRef>
          <a:effectRef idx="2">
            <a:schemeClr val="accent4"/>
          </a:effectRef>
          <a:fontRef idx="minor">
            <a:schemeClr val="lt1"/>
          </a:fontRef>
        </p:style>
        <p:txBody>
          <a:bodyPr wrap="none" lIns="0" tIns="0" rIns="0" bIns="0" rtlCol="0" anchor="ctr">
            <a:normAutofit/>
          </a:bodyPr>
          <a:lstStyle/>
          <a:p>
            <a:pPr algn="ctr"/>
            <a:r>
              <a:rPr lang="en-US" sz="1400" b="1" dirty="0" smtClean="0">
                <a:solidFill>
                  <a:schemeClr val="tx1"/>
                </a:solidFill>
              </a:rPr>
              <a:t>NYU </a:t>
            </a:r>
          </a:p>
          <a:p>
            <a:pPr algn="ctr"/>
            <a:r>
              <a:rPr lang="en-US" sz="1400" b="1" dirty="0" smtClean="0">
                <a:solidFill>
                  <a:schemeClr val="tx1"/>
                </a:solidFill>
              </a:rPr>
              <a:t>Biology</a:t>
            </a:r>
          </a:p>
        </p:txBody>
      </p:sp>
      <p:sp>
        <p:nvSpPr>
          <p:cNvPr id="148" name="Oval 147"/>
          <p:cNvSpPr/>
          <p:nvPr/>
        </p:nvSpPr>
        <p:spPr>
          <a:xfrm>
            <a:off x="1376417" y="1170998"/>
            <a:ext cx="777862" cy="777862"/>
          </a:xfrm>
          <a:prstGeom prst="ellipse">
            <a:avLst/>
          </a:prstGeom>
        </p:spPr>
        <p:style>
          <a:lnRef idx="1">
            <a:schemeClr val="accent4"/>
          </a:lnRef>
          <a:fillRef idx="3">
            <a:schemeClr val="accent4"/>
          </a:fillRef>
          <a:effectRef idx="2">
            <a:schemeClr val="accent4"/>
          </a:effectRef>
          <a:fontRef idx="minor">
            <a:schemeClr val="lt1"/>
          </a:fontRef>
        </p:style>
        <p:txBody>
          <a:bodyPr wrap="none" lIns="0" tIns="0" rIns="0" bIns="0" rtlCol="0" anchor="ctr">
            <a:normAutofit/>
          </a:bodyPr>
          <a:lstStyle/>
          <a:p>
            <a:pPr algn="ctr"/>
            <a:r>
              <a:rPr lang="en-US" sz="1200" dirty="0" smtClean="0">
                <a:solidFill>
                  <a:schemeClr val="tx1"/>
                </a:solidFill>
              </a:rPr>
              <a:t>Computer</a:t>
            </a:r>
          </a:p>
          <a:p>
            <a:pPr algn="ctr"/>
            <a:r>
              <a:rPr lang="en-US" sz="1200" dirty="0" smtClean="0">
                <a:solidFill>
                  <a:schemeClr val="tx1"/>
                </a:solidFill>
              </a:rPr>
              <a:t>Science</a:t>
            </a:r>
          </a:p>
        </p:txBody>
      </p:sp>
      <p:sp>
        <p:nvSpPr>
          <p:cNvPr id="50" name="TextBox 49"/>
          <p:cNvSpPr txBox="1"/>
          <p:nvPr/>
        </p:nvSpPr>
        <p:spPr>
          <a:xfrm>
            <a:off x="1608677" y="35583"/>
            <a:ext cx="3598425" cy="830997"/>
          </a:xfrm>
          <a:prstGeom prst="rect">
            <a:avLst/>
          </a:prstGeom>
          <a:noFill/>
        </p:spPr>
        <p:txBody>
          <a:bodyPr wrap="square" rtlCol="0">
            <a:spAutoFit/>
          </a:bodyPr>
          <a:lstStyle/>
          <a:p>
            <a:pPr algn="r"/>
            <a:r>
              <a:rPr lang="en-US" sz="1200" b="1" dirty="0" err="1" smtClean="0"/>
              <a:t>Desplan</a:t>
            </a:r>
            <a:r>
              <a:rPr lang="en-US" sz="1200" dirty="0" smtClean="0"/>
              <a:t>: </a:t>
            </a:r>
            <a:r>
              <a:rPr lang="en-US" sz="1200" dirty="0" err="1" smtClean="0"/>
              <a:t>Kussel</a:t>
            </a:r>
            <a:r>
              <a:rPr lang="en-US" sz="1200" dirty="0" smtClean="0"/>
              <a:t>, </a:t>
            </a:r>
            <a:r>
              <a:rPr lang="en-US" sz="1200" dirty="0" err="1" smtClean="0"/>
              <a:t>Purugganan</a:t>
            </a:r>
            <a:r>
              <a:rPr lang="en-US" sz="1200" dirty="0" smtClean="0"/>
              <a:t>(CGSB)</a:t>
            </a:r>
          </a:p>
          <a:p>
            <a:pPr algn="r"/>
            <a:r>
              <a:rPr lang="en-US" sz="1200" b="1" dirty="0" err="1" smtClean="0"/>
              <a:t>Blau</a:t>
            </a:r>
            <a:r>
              <a:rPr lang="en-US" sz="1200" dirty="0" smtClean="0"/>
              <a:t>: </a:t>
            </a:r>
            <a:r>
              <a:rPr lang="en-US" sz="1200" dirty="0" err="1" smtClean="0"/>
              <a:t>Gunsalus</a:t>
            </a:r>
            <a:r>
              <a:rPr lang="en-US" sz="1200" dirty="0"/>
              <a:t> </a:t>
            </a:r>
            <a:r>
              <a:rPr lang="en-US" sz="1200" dirty="0" smtClean="0"/>
              <a:t>(CGSB)</a:t>
            </a:r>
          </a:p>
          <a:p>
            <a:pPr algn="r"/>
            <a:r>
              <a:rPr lang="en-US" sz="1200" b="1" dirty="0" err="1" smtClean="0"/>
              <a:t>Scicchitano</a:t>
            </a:r>
            <a:r>
              <a:rPr lang="en-US" sz="1200" b="1" dirty="0" smtClean="0"/>
              <a:t>:</a:t>
            </a:r>
            <a:r>
              <a:rPr lang="en-US" sz="1200" dirty="0" smtClean="0"/>
              <a:t> </a:t>
            </a:r>
            <a:r>
              <a:rPr lang="en-US" sz="1200" dirty="0" err="1" smtClean="0"/>
              <a:t>Gunsalus</a:t>
            </a:r>
            <a:r>
              <a:rPr lang="en-US" sz="1200" dirty="0" smtClean="0"/>
              <a:t>,(CGSB)</a:t>
            </a:r>
          </a:p>
          <a:p>
            <a:pPr algn="r"/>
            <a:r>
              <a:rPr lang="en-US" sz="1200" b="1" dirty="0" smtClean="0"/>
              <a:t>Fitch</a:t>
            </a:r>
            <a:r>
              <a:rPr lang="en-US" sz="1200" dirty="0" smtClean="0"/>
              <a:t>: Piano (CGSB)</a:t>
            </a:r>
          </a:p>
        </p:txBody>
      </p:sp>
      <p:sp>
        <p:nvSpPr>
          <p:cNvPr id="53" name="Oval 52"/>
          <p:cNvSpPr/>
          <p:nvPr/>
        </p:nvSpPr>
        <p:spPr>
          <a:xfrm>
            <a:off x="6104858" y="3476083"/>
            <a:ext cx="959450" cy="926430"/>
          </a:xfrm>
          <a:prstGeom prst="ellipse">
            <a:avLst/>
          </a:prstGeom>
        </p:spPr>
        <p:style>
          <a:lnRef idx="1">
            <a:schemeClr val="accent4"/>
          </a:lnRef>
          <a:fillRef idx="3">
            <a:schemeClr val="accent4"/>
          </a:fillRef>
          <a:effectRef idx="2">
            <a:schemeClr val="accent4"/>
          </a:effectRef>
          <a:fontRef idx="minor">
            <a:schemeClr val="lt1"/>
          </a:fontRef>
        </p:style>
        <p:txBody>
          <a:bodyPr wrap="none" lIns="0" tIns="0" rIns="0" bIns="0" rtlCol="0" anchor="ctr">
            <a:normAutofit/>
          </a:bodyPr>
          <a:lstStyle/>
          <a:p>
            <a:pPr algn="ctr"/>
            <a:r>
              <a:rPr lang="en-US" sz="1400" b="1" dirty="0" smtClean="0">
                <a:solidFill>
                  <a:schemeClr val="tx1"/>
                </a:solidFill>
              </a:rPr>
              <a:t>NYU</a:t>
            </a:r>
          </a:p>
          <a:p>
            <a:pPr algn="ctr"/>
            <a:r>
              <a:rPr lang="en-US" sz="1400" b="1" dirty="0" smtClean="0">
                <a:solidFill>
                  <a:schemeClr val="tx1"/>
                </a:solidFill>
              </a:rPr>
              <a:t>CUSP</a:t>
            </a:r>
          </a:p>
        </p:txBody>
      </p:sp>
      <p:cxnSp>
        <p:nvCxnSpPr>
          <p:cNvPr id="54" name="Straight Connector 53"/>
          <p:cNvCxnSpPr>
            <a:stCxn id="52" idx="1"/>
          </p:cNvCxnSpPr>
          <p:nvPr/>
        </p:nvCxnSpPr>
        <p:spPr>
          <a:xfrm flipH="1" flipV="1">
            <a:off x="4535191" y="3606800"/>
            <a:ext cx="1122847" cy="927067"/>
          </a:xfrm>
          <a:prstGeom prst="line">
            <a:avLst/>
          </a:prstGeom>
          <a:ln w="76200" cap="rnd" cmpd="sng" algn="ctr">
            <a:solidFill>
              <a:srgbClr val="A071C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flipV="1">
            <a:off x="4924121" y="3476083"/>
            <a:ext cx="1180738" cy="364398"/>
          </a:xfrm>
          <a:prstGeom prst="line">
            <a:avLst/>
          </a:prstGeom>
          <a:ln w="76200" cap="rnd" cmpd="sng" algn="ctr">
            <a:solidFill>
              <a:srgbClr val="A071C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43" name="Picture 42"/>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44652" y="2681460"/>
            <a:ext cx="1312536" cy="1446706"/>
          </a:xfrm>
          <a:prstGeom prst="rect">
            <a:avLst/>
          </a:prstGeom>
        </p:spPr>
      </p:pic>
      <p:sp>
        <p:nvSpPr>
          <p:cNvPr id="52" name="Oval 51"/>
          <p:cNvSpPr/>
          <p:nvPr/>
        </p:nvSpPr>
        <p:spPr>
          <a:xfrm>
            <a:off x="5530049" y="4402513"/>
            <a:ext cx="873961" cy="896940"/>
          </a:xfrm>
          <a:prstGeom prst="ellipse">
            <a:avLst/>
          </a:prstGeom>
        </p:spPr>
        <p:style>
          <a:lnRef idx="1">
            <a:schemeClr val="accent4"/>
          </a:lnRef>
          <a:fillRef idx="3">
            <a:schemeClr val="accent4"/>
          </a:fillRef>
          <a:effectRef idx="2">
            <a:schemeClr val="accent4"/>
          </a:effectRef>
          <a:fontRef idx="minor">
            <a:schemeClr val="lt1"/>
          </a:fontRef>
        </p:style>
        <p:txBody>
          <a:bodyPr wrap="none" lIns="0" tIns="0" rIns="0" bIns="0" rtlCol="0" anchor="ctr">
            <a:normAutofit/>
          </a:bodyPr>
          <a:lstStyle/>
          <a:p>
            <a:pPr algn="ctr"/>
            <a:r>
              <a:rPr lang="en-US" sz="1400" b="1" dirty="0" smtClean="0">
                <a:solidFill>
                  <a:schemeClr val="tx1"/>
                </a:solidFill>
              </a:rPr>
              <a:t>NYU</a:t>
            </a:r>
          </a:p>
          <a:p>
            <a:pPr algn="ctr"/>
            <a:r>
              <a:rPr lang="en-US" sz="1400" b="1" dirty="0" smtClean="0">
                <a:solidFill>
                  <a:schemeClr val="tx1"/>
                </a:solidFill>
              </a:rPr>
              <a:t>Poly</a:t>
            </a:r>
          </a:p>
        </p:txBody>
      </p:sp>
      <p:sp>
        <p:nvSpPr>
          <p:cNvPr id="70" name="TextBox 69"/>
          <p:cNvSpPr txBox="1"/>
          <p:nvPr/>
        </p:nvSpPr>
        <p:spPr>
          <a:xfrm>
            <a:off x="6462295" y="4754797"/>
            <a:ext cx="1706642" cy="461665"/>
          </a:xfrm>
          <a:prstGeom prst="rect">
            <a:avLst/>
          </a:prstGeom>
          <a:noFill/>
        </p:spPr>
        <p:txBody>
          <a:bodyPr wrap="none" rtlCol="0">
            <a:spAutoFit/>
          </a:bodyPr>
          <a:lstStyle/>
          <a:p>
            <a:r>
              <a:rPr lang="en-US" sz="1200" b="1" dirty="0" err="1" smtClean="0"/>
              <a:t>Freire</a:t>
            </a:r>
            <a:r>
              <a:rPr lang="en-US" sz="1200" b="1" dirty="0" smtClean="0"/>
              <a:t>:</a:t>
            </a:r>
            <a:r>
              <a:rPr lang="en-US" sz="1200" dirty="0" smtClean="0"/>
              <a:t> </a:t>
            </a:r>
            <a:r>
              <a:rPr lang="en-US" sz="1200" dirty="0" err="1" smtClean="0"/>
              <a:t>Shasha</a:t>
            </a:r>
            <a:r>
              <a:rPr lang="en-US" sz="1200" dirty="0" smtClean="0"/>
              <a:t> (Courant)</a:t>
            </a:r>
          </a:p>
          <a:p>
            <a:endParaRPr lang="en-US" sz="1200" dirty="0"/>
          </a:p>
        </p:txBody>
      </p:sp>
      <p:sp>
        <p:nvSpPr>
          <p:cNvPr id="29" name="Rectangle 28"/>
          <p:cNvSpPr/>
          <p:nvPr/>
        </p:nvSpPr>
        <p:spPr>
          <a:xfrm>
            <a:off x="6809244" y="1696445"/>
            <a:ext cx="2397261" cy="276999"/>
          </a:xfrm>
          <a:prstGeom prst="rect">
            <a:avLst/>
          </a:prstGeom>
        </p:spPr>
        <p:txBody>
          <a:bodyPr wrap="none">
            <a:spAutoFit/>
          </a:bodyPr>
          <a:lstStyle/>
          <a:p>
            <a:r>
              <a:rPr lang="en-US" sz="1200" b="1" dirty="0"/>
              <a:t>Noyes</a:t>
            </a:r>
            <a:r>
              <a:rPr lang="en-US" sz="1200" dirty="0"/>
              <a:t> (In Vitro) – </a:t>
            </a:r>
            <a:r>
              <a:rPr lang="en-US" sz="1200" dirty="0" err="1"/>
              <a:t>Gunsalsus</a:t>
            </a:r>
            <a:r>
              <a:rPr lang="en-US" sz="1200" dirty="0"/>
              <a:t>  CGSB)</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798275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600200"/>
            <a:ext cx="8442960" cy="4525963"/>
          </a:xfrm>
        </p:spPr>
        <p:txBody>
          <a:bodyPr>
            <a:normAutofit fontScale="70000" lnSpcReduction="20000"/>
          </a:bodyPr>
          <a:lstStyle/>
          <a:p>
            <a:r>
              <a:rPr lang="en-US" b="1" dirty="0" smtClean="0"/>
              <a:t>Approach</a:t>
            </a:r>
            <a:r>
              <a:rPr lang="en-US" dirty="0" smtClean="0"/>
              <a:t>: We generate big data, integrate data sources, generate networks through analytical tools that we and others develop, generate testable hypotheses.</a:t>
            </a:r>
          </a:p>
          <a:p>
            <a:pPr marL="0" indent="0">
              <a:buNone/>
            </a:pPr>
            <a:endParaRPr lang="en-US" dirty="0" smtClean="0"/>
          </a:p>
          <a:p>
            <a:r>
              <a:rPr lang="en-US" b="1" dirty="0" smtClean="0"/>
              <a:t>Common Themes: </a:t>
            </a:r>
            <a:r>
              <a:rPr lang="en-US" b="1" dirty="0" smtClean="0"/>
              <a:t> Data </a:t>
            </a:r>
            <a:r>
              <a:rPr lang="en-US" b="1" dirty="0" err="1" smtClean="0">
                <a:sym typeface="Wingdings"/>
              </a:rPr>
              <a:t></a:t>
            </a:r>
            <a:r>
              <a:rPr lang="en-US" b="1" dirty="0" smtClean="0">
                <a:sym typeface="Wingdings"/>
              </a:rPr>
              <a:t> Analysis </a:t>
            </a:r>
            <a:r>
              <a:rPr lang="en-US" b="1" dirty="0" err="1" smtClean="0">
                <a:sym typeface="Wingdings"/>
              </a:rPr>
              <a:t></a:t>
            </a:r>
            <a:r>
              <a:rPr lang="en-US" b="1" dirty="0" smtClean="0">
                <a:sym typeface="Wingdings"/>
              </a:rPr>
              <a:t> Prediction </a:t>
            </a:r>
            <a:r>
              <a:rPr lang="en-US" b="1" dirty="0" err="1" smtClean="0">
                <a:sym typeface="Wingdings"/>
              </a:rPr>
              <a:t></a:t>
            </a:r>
            <a:r>
              <a:rPr lang="en-US" b="1" dirty="0" smtClean="0">
                <a:sym typeface="Wingdings"/>
              </a:rPr>
              <a:t> More Data</a:t>
            </a:r>
          </a:p>
          <a:p>
            <a:pPr marL="0" indent="0">
              <a:buNone/>
            </a:pPr>
            <a:endParaRPr lang="en-US" b="1" dirty="0" smtClean="0">
              <a:sym typeface="Wingdings"/>
            </a:endParaRPr>
          </a:p>
          <a:p>
            <a:r>
              <a:rPr lang="en-US" b="1" dirty="0" smtClean="0"/>
              <a:t>Applications</a:t>
            </a:r>
            <a:r>
              <a:rPr lang="en-US" dirty="0" smtClean="0"/>
              <a:t>: You have seen applications in microbes, plants, animals.</a:t>
            </a:r>
          </a:p>
          <a:p>
            <a:pPr marL="0" indent="0">
              <a:buNone/>
            </a:pPr>
            <a:r>
              <a:rPr lang="en-US" dirty="0" smtClean="0"/>
              <a:t>	</a:t>
            </a:r>
            <a:r>
              <a:rPr lang="en-US" dirty="0"/>
              <a:t>How does the </a:t>
            </a:r>
            <a:r>
              <a:rPr lang="en-US" dirty="0" err="1"/>
              <a:t>microbiome</a:t>
            </a:r>
            <a:r>
              <a:rPr lang="en-US" dirty="0"/>
              <a:t> affect health and disease?</a:t>
            </a:r>
          </a:p>
          <a:p>
            <a:pPr marL="0" indent="0">
              <a:buNone/>
            </a:pPr>
            <a:r>
              <a:rPr lang="en-US" dirty="0"/>
              <a:t>	How can </a:t>
            </a:r>
            <a:r>
              <a:rPr lang="en-US" dirty="0" smtClean="0"/>
              <a:t>agriculture </a:t>
            </a:r>
            <a:r>
              <a:rPr lang="en-US" dirty="0"/>
              <a:t>become environmentally sound?</a:t>
            </a:r>
          </a:p>
          <a:p>
            <a:pPr marL="0" indent="0">
              <a:buNone/>
            </a:pPr>
            <a:r>
              <a:rPr lang="en-US" dirty="0" smtClean="0"/>
              <a:t>	How does animal development work?</a:t>
            </a:r>
          </a:p>
          <a:p>
            <a:pPr marL="0" indent="0">
              <a:buNone/>
            </a:pPr>
            <a:r>
              <a:rPr lang="en-US" dirty="0"/>
              <a:t>	</a:t>
            </a:r>
            <a:r>
              <a:rPr lang="en-US" dirty="0" smtClean="0"/>
              <a:t>How does the human immune system work? </a:t>
            </a:r>
          </a:p>
          <a:p>
            <a:pPr marL="0" indent="0">
              <a:buNone/>
            </a:pPr>
            <a:r>
              <a:rPr lang="en-US" dirty="0"/>
              <a:t>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248664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b="1" dirty="0" smtClean="0"/>
              <a:t>Common Technical Themes: </a:t>
            </a:r>
          </a:p>
          <a:p>
            <a:r>
              <a:rPr lang="en-US" b="1" i="1" dirty="0" smtClean="0"/>
              <a:t>Big Data</a:t>
            </a:r>
            <a:r>
              <a:rPr lang="en-US" dirty="0" smtClean="0"/>
              <a:t>.  Generation and analysis of primary data, data integration, large storage, workflows, and visualization.</a:t>
            </a:r>
          </a:p>
          <a:p>
            <a:endParaRPr lang="en-US" dirty="0" smtClean="0"/>
          </a:p>
          <a:p>
            <a:pPr marL="0" indent="0">
              <a:buNone/>
            </a:pPr>
            <a:r>
              <a:rPr lang="en-US" b="1" dirty="0" smtClean="0"/>
              <a:t>Common Future </a:t>
            </a:r>
            <a:r>
              <a:rPr lang="en-US" b="1" dirty="0"/>
              <a:t>G</a:t>
            </a:r>
            <a:r>
              <a:rPr lang="en-US" b="1" dirty="0" smtClean="0"/>
              <a:t>oals</a:t>
            </a:r>
            <a:r>
              <a:rPr lang="en-US" dirty="0" smtClean="0"/>
              <a:t>:</a:t>
            </a:r>
          </a:p>
          <a:p>
            <a:r>
              <a:rPr lang="en-US" b="1" i="1" dirty="0" smtClean="0"/>
              <a:t>Data Integration</a:t>
            </a:r>
            <a:r>
              <a:rPr lang="en-US" dirty="0" smtClean="0"/>
              <a:t>: Integrate big data knowledge base across different kingdoms of life. </a:t>
            </a:r>
          </a:p>
          <a:p>
            <a:endParaRPr lang="en-US" dirty="0" smtClean="0"/>
          </a:p>
          <a:p>
            <a:r>
              <a:rPr lang="en-US" b="1" i="1" dirty="0" smtClean="0"/>
              <a:t>Data and Platform Sharing</a:t>
            </a:r>
            <a:r>
              <a:rPr lang="en-US" dirty="0" smtClean="0"/>
              <a:t>: Develop principled infrastructure that allows the world scientific community to share data and analysis workflow in a reproducible way</a:t>
            </a:r>
            <a:r>
              <a:rPr lang="en-US" dirty="0"/>
              <a:t>.</a:t>
            </a:r>
            <a:endParaRPr lang="en-US"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074984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346075" y="23813"/>
            <a:ext cx="184150" cy="457200"/>
          </a:xfrm>
          <a:prstGeom prst="rect">
            <a:avLst/>
          </a:prstGeom>
          <a:noFill/>
          <a:ln w="9525">
            <a:noFill/>
            <a:miter lim="800000"/>
            <a:headEnd/>
            <a:tailEnd/>
          </a:ln>
        </p:spPr>
        <p:txBody>
          <a:bodyPr wrap="none">
            <a:prstTxWarp prst="textNoShape">
              <a:avLst/>
            </a:prstTxWarp>
            <a:spAutoFit/>
          </a:bodyPr>
          <a:lstStyle/>
          <a:p>
            <a:endParaRPr lang="en-US" sz="2400">
              <a:solidFill>
                <a:schemeClr val="bg1"/>
              </a:solidFill>
            </a:endParaRPr>
          </a:p>
        </p:txBody>
      </p:sp>
      <p:pic>
        <p:nvPicPr>
          <p:cNvPr id="14339" name="Picture 5"/>
          <p:cNvPicPr>
            <a:picLocks noChangeAspect="1"/>
          </p:cNvPicPr>
          <p:nvPr/>
        </p:nvPicPr>
        <p:blipFill>
          <a:blip r:embed="rId3"/>
          <a:srcRect/>
          <a:stretch>
            <a:fillRect/>
          </a:stretch>
        </p:blipFill>
        <p:spPr bwMode="auto">
          <a:xfrm>
            <a:off x="8218488" y="0"/>
            <a:ext cx="968375" cy="6858000"/>
          </a:xfrm>
          <a:prstGeom prst="rect">
            <a:avLst/>
          </a:prstGeom>
          <a:noFill/>
          <a:ln w="9525">
            <a:noFill/>
            <a:miter lim="800000"/>
            <a:headEnd/>
            <a:tailEnd/>
          </a:ln>
        </p:spPr>
      </p:pic>
      <p:pic>
        <p:nvPicPr>
          <p:cNvPr id="14340" name="Picture 7"/>
          <p:cNvPicPr>
            <a:picLocks noChangeAspect="1"/>
          </p:cNvPicPr>
          <p:nvPr/>
        </p:nvPicPr>
        <p:blipFill>
          <a:blip r:embed="rId4"/>
          <a:srcRect/>
          <a:stretch>
            <a:fillRect/>
          </a:stretch>
        </p:blipFill>
        <p:spPr bwMode="auto">
          <a:xfrm>
            <a:off x="0" y="341313"/>
            <a:ext cx="8223250" cy="6135687"/>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3226800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7751" y="1950863"/>
            <a:ext cx="3217956" cy="2422785"/>
          </a:xfrm>
          <a:prstGeom prst="rect">
            <a:avLst/>
          </a:prstGeom>
        </p:spPr>
      </p:pic>
      <p:pic>
        <p:nvPicPr>
          <p:cNvPr id="7" name="Picture 6"/>
          <p:cNvPicPr>
            <a:picLocks noChangeAspect="1" noChangeArrowheads="1"/>
          </p:cNvPicPr>
          <p:nvPr/>
        </p:nvPicPr>
        <p:blipFill>
          <a:blip r:embed="rId3"/>
          <a:srcRect/>
          <a:stretch>
            <a:fillRect/>
          </a:stretch>
        </p:blipFill>
        <p:spPr bwMode="auto">
          <a:xfrm>
            <a:off x="3422441" y="1950863"/>
            <a:ext cx="1074587" cy="961504"/>
          </a:xfrm>
          <a:prstGeom prst="rect">
            <a:avLst/>
          </a:prstGeom>
          <a:noFill/>
          <a:ln w="9525">
            <a:noFill/>
            <a:miter lim="800000"/>
            <a:headEnd/>
            <a:tailEnd/>
          </a:ln>
        </p:spPr>
      </p:pic>
      <p:pic>
        <p:nvPicPr>
          <p:cNvPr id="9" name="Picture 8"/>
          <p:cNvPicPr>
            <a:picLocks noChangeAspect="1"/>
          </p:cNvPicPr>
          <p:nvPr/>
        </p:nvPicPr>
        <p:blipFill>
          <a:blip r:embed="rId4"/>
          <a:stretch>
            <a:fillRect/>
          </a:stretch>
        </p:blipFill>
        <p:spPr>
          <a:xfrm>
            <a:off x="2367751" y="3142465"/>
            <a:ext cx="1033166" cy="979678"/>
          </a:xfrm>
          <a:prstGeom prst="rect">
            <a:avLst/>
          </a:prstGeom>
        </p:spPr>
      </p:pic>
      <p:pic>
        <p:nvPicPr>
          <p:cNvPr id="10" name="Picture 9"/>
          <p:cNvPicPr>
            <a:picLocks noChangeAspect="1"/>
          </p:cNvPicPr>
          <p:nvPr/>
        </p:nvPicPr>
        <p:blipFill>
          <a:blip r:embed="rId5"/>
          <a:stretch>
            <a:fillRect/>
          </a:stretch>
        </p:blipFill>
        <p:spPr>
          <a:xfrm>
            <a:off x="3422442" y="3142465"/>
            <a:ext cx="1074585" cy="979677"/>
          </a:xfrm>
          <a:prstGeom prst="rect">
            <a:avLst/>
          </a:prstGeom>
        </p:spPr>
      </p:pic>
      <p:sp>
        <p:nvSpPr>
          <p:cNvPr id="11" name="Rectangle 10"/>
          <p:cNvSpPr/>
          <p:nvPr/>
        </p:nvSpPr>
        <p:spPr>
          <a:xfrm>
            <a:off x="3422442" y="3142465"/>
            <a:ext cx="1074586" cy="11838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6"/>
          <a:stretch>
            <a:fillRect/>
          </a:stretch>
        </p:blipFill>
        <p:spPr>
          <a:xfrm>
            <a:off x="4518551" y="1961625"/>
            <a:ext cx="1067156" cy="950818"/>
          </a:xfrm>
          <a:prstGeom prst="rect">
            <a:avLst/>
          </a:prstGeom>
        </p:spPr>
      </p:pic>
      <p:pic>
        <p:nvPicPr>
          <p:cNvPr id="13" name="Picture 12"/>
          <p:cNvPicPr>
            <a:picLocks noChangeAspect="1"/>
          </p:cNvPicPr>
          <p:nvPr/>
        </p:nvPicPr>
        <p:blipFill>
          <a:blip r:embed="rId7"/>
          <a:stretch>
            <a:fillRect/>
          </a:stretch>
        </p:blipFill>
        <p:spPr>
          <a:xfrm>
            <a:off x="2367751" y="1950493"/>
            <a:ext cx="1043928" cy="961874"/>
          </a:xfrm>
          <a:prstGeom prst="rect">
            <a:avLst/>
          </a:prstGeom>
        </p:spPr>
      </p:pic>
      <p:pic>
        <p:nvPicPr>
          <p:cNvPr id="14" name="Picture 13"/>
          <p:cNvPicPr>
            <a:picLocks noChangeAspect="1"/>
          </p:cNvPicPr>
          <p:nvPr/>
        </p:nvPicPr>
        <p:blipFill>
          <a:blip r:embed="rId8"/>
          <a:stretch>
            <a:fillRect/>
          </a:stretch>
        </p:blipFill>
        <p:spPr>
          <a:xfrm>
            <a:off x="4518552" y="3142465"/>
            <a:ext cx="1067156" cy="979677"/>
          </a:xfrm>
          <a:prstGeom prst="rect">
            <a:avLst/>
          </a:prstGeom>
        </p:spPr>
      </p:pic>
      <p:sp>
        <p:nvSpPr>
          <p:cNvPr id="15" name="Rectangle 14"/>
          <p:cNvSpPr/>
          <p:nvPr/>
        </p:nvSpPr>
        <p:spPr>
          <a:xfrm>
            <a:off x="992052" y="4756328"/>
            <a:ext cx="6363788" cy="1200329"/>
          </a:xfrm>
          <a:prstGeom prst="rect">
            <a:avLst/>
          </a:prstGeom>
        </p:spPr>
        <p:txBody>
          <a:bodyPr wrap="square">
            <a:spAutoFit/>
          </a:bodyPr>
          <a:lstStyle/>
          <a:p>
            <a:pPr algn="ctr"/>
            <a:r>
              <a:rPr lang="en-US" b="1" dirty="0" smtClean="0"/>
              <a:t>Approaches:</a:t>
            </a:r>
            <a:r>
              <a:rPr lang="en-US" dirty="0" smtClean="0"/>
              <a:t> Systems Biology &amp; Networks, Comparative Functional Genomics &amp; </a:t>
            </a:r>
            <a:r>
              <a:rPr lang="en-US" dirty="0" err="1" smtClean="0"/>
              <a:t>Bioinformatic</a:t>
            </a:r>
            <a:r>
              <a:rPr lang="en-US" dirty="0" smtClean="0"/>
              <a:t> Pipelines</a:t>
            </a:r>
          </a:p>
          <a:p>
            <a:pPr algn="ctr"/>
            <a:endParaRPr lang="en-US" dirty="0"/>
          </a:p>
          <a:p>
            <a:pPr algn="ctr"/>
            <a:r>
              <a:rPr lang="en-US" dirty="0" smtClean="0"/>
              <a:t> </a:t>
            </a:r>
            <a:r>
              <a:rPr lang="en-US" b="1" dirty="0" smtClean="0"/>
              <a:t>Focus</a:t>
            </a:r>
            <a:r>
              <a:rPr lang="en-US" dirty="0" smtClean="0"/>
              <a:t>:</a:t>
            </a:r>
            <a:r>
              <a:rPr lang="en-US" b="1" dirty="0" smtClean="0"/>
              <a:t> </a:t>
            </a:r>
            <a:r>
              <a:rPr lang="en-US" b="1" dirty="0"/>
              <a:t>M</a:t>
            </a:r>
            <a:r>
              <a:rPr lang="en-US" b="1" dirty="0" smtClean="0"/>
              <a:t>odel </a:t>
            </a:r>
            <a:r>
              <a:rPr lang="en-US" b="1" dirty="0"/>
              <a:t>organisms </a:t>
            </a:r>
            <a:r>
              <a:rPr lang="en-US" dirty="0"/>
              <a:t>and </a:t>
            </a:r>
            <a:r>
              <a:rPr lang="en-US" b="1" dirty="0" err="1"/>
              <a:t>phylogenetically</a:t>
            </a:r>
            <a:r>
              <a:rPr lang="en-US" b="1" dirty="0"/>
              <a:t> related species</a:t>
            </a:r>
            <a:r>
              <a:rPr lang="en-US" dirty="0"/>
              <a:t>. </a:t>
            </a:r>
          </a:p>
        </p:txBody>
      </p:sp>
      <p:sp>
        <p:nvSpPr>
          <p:cNvPr id="16" name="Rectangle 15"/>
          <p:cNvSpPr/>
          <p:nvPr/>
        </p:nvSpPr>
        <p:spPr>
          <a:xfrm>
            <a:off x="269084" y="231124"/>
            <a:ext cx="7802736" cy="1785104"/>
          </a:xfrm>
          <a:prstGeom prst="rect">
            <a:avLst/>
          </a:prstGeom>
        </p:spPr>
        <p:txBody>
          <a:bodyPr wrap="square">
            <a:spAutoFit/>
          </a:bodyPr>
          <a:lstStyle/>
          <a:p>
            <a:pPr algn="ctr"/>
            <a:r>
              <a:rPr lang="en-US" sz="2000" dirty="0"/>
              <a:t>The mission of </a:t>
            </a:r>
            <a:r>
              <a:rPr lang="en-US" sz="2000" b="1" dirty="0" smtClean="0"/>
              <a:t>NYU’s Center </a:t>
            </a:r>
            <a:r>
              <a:rPr lang="en-US" sz="2000" b="1" dirty="0"/>
              <a:t>for Genomics &amp; Systems Biology </a:t>
            </a:r>
            <a:endParaRPr lang="en-US" sz="2000" b="1" dirty="0" smtClean="0"/>
          </a:p>
          <a:p>
            <a:pPr algn="ctr"/>
            <a:endParaRPr lang="en-US" b="1" dirty="0" smtClean="0"/>
          </a:p>
          <a:p>
            <a:pPr marL="285750" indent="-285750" algn="ctr">
              <a:buFont typeface="Arial"/>
              <a:buChar char="•"/>
            </a:pPr>
            <a:r>
              <a:rPr lang="en-US" b="1" dirty="0" smtClean="0"/>
              <a:t>How </a:t>
            </a:r>
            <a:r>
              <a:rPr lang="en-US" b="1" dirty="0"/>
              <a:t>d</a:t>
            </a:r>
            <a:r>
              <a:rPr lang="en-US" b="1" dirty="0" smtClean="0"/>
              <a:t>o </a:t>
            </a:r>
            <a:r>
              <a:rPr lang="en-US" dirty="0" smtClean="0"/>
              <a:t>regulatory </a:t>
            </a:r>
            <a:r>
              <a:rPr lang="en-US" dirty="0"/>
              <a:t>networks </a:t>
            </a:r>
            <a:r>
              <a:rPr lang="en-US" dirty="0" smtClean="0"/>
              <a:t>operate?</a:t>
            </a:r>
          </a:p>
          <a:p>
            <a:pPr marL="285750" indent="-285750" algn="ctr">
              <a:buFont typeface="Arial"/>
              <a:buChar char="•"/>
            </a:pPr>
            <a:r>
              <a:rPr lang="en-US" dirty="0"/>
              <a:t>H</a:t>
            </a:r>
            <a:r>
              <a:rPr lang="en-US" dirty="0" smtClean="0"/>
              <a:t>ow </a:t>
            </a:r>
            <a:r>
              <a:rPr lang="en-US" dirty="0"/>
              <a:t>they have evolved to generate diversity across </a:t>
            </a:r>
            <a:r>
              <a:rPr lang="en-US" dirty="0" smtClean="0"/>
              <a:t>species and the six kingdoms of life? </a:t>
            </a:r>
            <a:endParaRPr lang="en-US" dirty="0"/>
          </a:p>
          <a:p>
            <a:pPr marL="285750" indent="-285750" algn="ctr">
              <a:buFont typeface="Arial"/>
              <a:buChar char="•"/>
            </a:pPr>
            <a:endParaRPr lang="en-US" dirty="0"/>
          </a:p>
        </p:txBody>
      </p:sp>
      <p:pic>
        <p:nvPicPr>
          <p:cNvPr id="17" name="Picture 38"/>
          <p:cNvPicPr>
            <a:picLocks noChangeAspect="1"/>
          </p:cNvPicPr>
          <p:nvPr/>
        </p:nvPicPr>
        <p:blipFill>
          <a:blip r:embed="rId9"/>
          <a:srcRect/>
          <a:stretch>
            <a:fillRect/>
          </a:stretch>
        </p:blipFill>
        <p:spPr bwMode="auto">
          <a:xfrm>
            <a:off x="8218488" y="0"/>
            <a:ext cx="968375" cy="6858000"/>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91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18" name="Straight Connector 117"/>
          <p:cNvCxnSpPr>
            <a:endCxn id="180" idx="2"/>
          </p:cNvCxnSpPr>
          <p:nvPr/>
        </p:nvCxnSpPr>
        <p:spPr>
          <a:xfrm flipV="1">
            <a:off x="2920133" y="2955717"/>
            <a:ext cx="1" cy="3049277"/>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endCxn id="167" idx="0"/>
          </p:cNvCxnSpPr>
          <p:nvPr/>
        </p:nvCxnSpPr>
        <p:spPr>
          <a:xfrm rot="10800000" flipV="1">
            <a:off x="6180926" y="3051725"/>
            <a:ext cx="1595539" cy="863014"/>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a:stCxn id="180" idx="2"/>
            <a:endCxn id="145" idx="2"/>
          </p:cNvCxnSpPr>
          <p:nvPr/>
        </p:nvCxnSpPr>
        <p:spPr>
          <a:xfrm rot="5400000" flipH="1" flipV="1">
            <a:off x="2479882" y="1665716"/>
            <a:ext cx="1730252" cy="849749"/>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3027534" y="4140988"/>
            <a:ext cx="353742" cy="1381684"/>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45" idx="2"/>
            <a:endCxn id="147" idx="2"/>
          </p:cNvCxnSpPr>
          <p:nvPr/>
        </p:nvCxnSpPr>
        <p:spPr>
          <a:xfrm rot="16200000" flipH="1">
            <a:off x="3605127" y="1390220"/>
            <a:ext cx="1122105" cy="792593"/>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67" idx="3"/>
          </p:cNvCxnSpPr>
          <p:nvPr/>
        </p:nvCxnSpPr>
        <p:spPr>
          <a:xfrm>
            <a:off x="6810240" y="4140987"/>
            <a:ext cx="893030" cy="1"/>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127" idx="3"/>
            <a:endCxn id="149" idx="2"/>
          </p:cNvCxnSpPr>
          <p:nvPr/>
        </p:nvCxnSpPr>
        <p:spPr>
          <a:xfrm flipH="1">
            <a:off x="6180903" y="1501008"/>
            <a:ext cx="2064547" cy="1454709"/>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168" idx="0"/>
            <a:endCxn id="103" idx="2"/>
          </p:cNvCxnSpPr>
          <p:nvPr/>
        </p:nvCxnSpPr>
        <p:spPr>
          <a:xfrm rot="16200000" flipH="1">
            <a:off x="3988458" y="5190518"/>
            <a:ext cx="1152391" cy="4359"/>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83" idx="3"/>
            <a:endCxn id="180" idx="0"/>
          </p:cNvCxnSpPr>
          <p:nvPr/>
        </p:nvCxnSpPr>
        <p:spPr>
          <a:xfrm flipV="1">
            <a:off x="1478094" y="2503221"/>
            <a:ext cx="1442040" cy="1896156"/>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49" idx="1"/>
            <a:endCxn id="138" idx="2"/>
          </p:cNvCxnSpPr>
          <p:nvPr/>
        </p:nvCxnSpPr>
        <p:spPr>
          <a:xfrm rot="10800000" flipH="1" flipV="1">
            <a:off x="5551588" y="2729468"/>
            <a:ext cx="2358126" cy="58169"/>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196" idx="3"/>
            <a:endCxn id="180" idx="2"/>
          </p:cNvCxnSpPr>
          <p:nvPr/>
        </p:nvCxnSpPr>
        <p:spPr>
          <a:xfrm>
            <a:off x="1458678" y="1387376"/>
            <a:ext cx="1461456" cy="1568341"/>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102" idx="2"/>
            <a:endCxn id="168" idx="0"/>
          </p:cNvCxnSpPr>
          <p:nvPr/>
        </p:nvCxnSpPr>
        <p:spPr>
          <a:xfrm rot="5400000" flipH="1">
            <a:off x="4750481" y="4428496"/>
            <a:ext cx="954920" cy="1330932"/>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113" idx="0"/>
            <a:endCxn id="149" idx="2"/>
          </p:cNvCxnSpPr>
          <p:nvPr/>
        </p:nvCxnSpPr>
        <p:spPr>
          <a:xfrm rot="16200000" flipH="1" flipV="1">
            <a:off x="5641121" y="2008565"/>
            <a:ext cx="1486934" cy="40737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180" idx="3"/>
            <a:endCxn id="187" idx="3"/>
          </p:cNvCxnSpPr>
          <p:nvPr/>
        </p:nvCxnSpPr>
        <p:spPr>
          <a:xfrm flipH="1">
            <a:off x="1143224" y="2729469"/>
            <a:ext cx="2406225" cy="170339"/>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152" idx="2"/>
            <a:endCxn id="147" idx="2"/>
          </p:cNvCxnSpPr>
          <p:nvPr/>
        </p:nvCxnSpPr>
        <p:spPr>
          <a:xfrm rot="5400000">
            <a:off x="4334988" y="1452954"/>
            <a:ext cx="1122104" cy="667128"/>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104" idx="2"/>
            <a:endCxn id="180" idx="0"/>
          </p:cNvCxnSpPr>
          <p:nvPr/>
        </p:nvCxnSpPr>
        <p:spPr>
          <a:xfrm rot="5400000" flipH="1" flipV="1">
            <a:off x="918765" y="3365136"/>
            <a:ext cx="2863284" cy="1139453"/>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155" idx="0"/>
            <a:endCxn id="167" idx="2"/>
          </p:cNvCxnSpPr>
          <p:nvPr/>
        </p:nvCxnSpPr>
        <p:spPr>
          <a:xfrm rot="16200000" flipV="1">
            <a:off x="6285319" y="4262842"/>
            <a:ext cx="898977" cy="1107763"/>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5400000" flipH="1" flipV="1">
            <a:off x="3987894" y="2922151"/>
            <a:ext cx="1149162" cy="1"/>
          </a:xfrm>
          <a:prstGeom prst="line">
            <a:avLst/>
          </a:prstGeom>
          <a:ln w="76200" cap="rnd" cmpd="sng" algn="ctr">
            <a:solidFill>
              <a:srgbClr val="A071C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4562475" y="3496731"/>
            <a:ext cx="1" cy="1119771"/>
          </a:xfrm>
          <a:prstGeom prst="line">
            <a:avLst/>
          </a:prstGeom>
          <a:ln w="76200" cap="rnd" cmpd="sng" algn="ctr">
            <a:solidFill>
              <a:srgbClr val="A071C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a:endCxn id="180" idx="3"/>
          </p:cNvCxnSpPr>
          <p:nvPr/>
        </p:nvCxnSpPr>
        <p:spPr>
          <a:xfrm rot="10800000">
            <a:off x="3549449" y="2729469"/>
            <a:ext cx="1013028" cy="776582"/>
          </a:xfrm>
          <a:prstGeom prst="line">
            <a:avLst/>
          </a:prstGeom>
          <a:ln w="76200" cap="rnd" cmpd="sng" algn="ctr">
            <a:solidFill>
              <a:srgbClr val="A071C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a:endCxn id="175" idx="3"/>
          </p:cNvCxnSpPr>
          <p:nvPr/>
        </p:nvCxnSpPr>
        <p:spPr>
          <a:xfrm rot="10800000" flipV="1">
            <a:off x="3549449" y="3506051"/>
            <a:ext cx="1013028" cy="634936"/>
          </a:xfrm>
          <a:prstGeom prst="line">
            <a:avLst/>
          </a:prstGeom>
          <a:ln w="76200" cap="rnd" cmpd="sng" algn="ctr">
            <a:solidFill>
              <a:srgbClr val="A071C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149" idx="1"/>
          </p:cNvCxnSpPr>
          <p:nvPr/>
        </p:nvCxnSpPr>
        <p:spPr>
          <a:xfrm rot="10800000" flipV="1">
            <a:off x="4562476" y="2729469"/>
            <a:ext cx="989112" cy="776582"/>
          </a:xfrm>
          <a:prstGeom prst="line">
            <a:avLst/>
          </a:prstGeom>
          <a:ln w="76200" cap="rnd" cmpd="sng" algn="ctr">
            <a:solidFill>
              <a:srgbClr val="A071C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a:stCxn id="167" idx="1"/>
          </p:cNvCxnSpPr>
          <p:nvPr/>
        </p:nvCxnSpPr>
        <p:spPr>
          <a:xfrm rot="10800000">
            <a:off x="4562476" y="3506051"/>
            <a:ext cx="989134" cy="634936"/>
          </a:xfrm>
          <a:prstGeom prst="line">
            <a:avLst/>
          </a:prstGeom>
          <a:ln w="76200" cap="rnd" cmpd="sng" algn="ctr">
            <a:solidFill>
              <a:srgbClr val="A071C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7" name="Rounded Rectangle 146"/>
          <p:cNvSpPr/>
          <p:nvPr/>
        </p:nvSpPr>
        <p:spPr>
          <a:xfrm>
            <a:off x="3951742" y="1895074"/>
            <a:ext cx="1221467" cy="452496"/>
          </a:xfrm>
          <a:prstGeom prst="roundRect">
            <a:avLst/>
          </a:prstGeom>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FUNGI</a:t>
            </a:r>
            <a:endParaRPr lang="en-US" dirty="0"/>
          </a:p>
        </p:txBody>
      </p:sp>
      <p:sp>
        <p:nvSpPr>
          <p:cNvPr id="167" name="Rounded Rectangle 166"/>
          <p:cNvSpPr/>
          <p:nvPr/>
        </p:nvSpPr>
        <p:spPr>
          <a:xfrm>
            <a:off x="5551610" y="3914739"/>
            <a:ext cx="1258630" cy="452496"/>
          </a:xfrm>
          <a:prstGeom prst="roundRect">
            <a:avLst/>
          </a:prstGeom>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PROTISTA</a:t>
            </a:r>
            <a:endParaRPr lang="en-US" dirty="0"/>
          </a:p>
        </p:txBody>
      </p:sp>
      <p:cxnSp>
        <p:nvCxnSpPr>
          <p:cNvPr id="330" name="Straight Connector 329"/>
          <p:cNvCxnSpPr>
            <a:stCxn id="329" idx="2"/>
            <a:endCxn id="180" idx="2"/>
          </p:cNvCxnSpPr>
          <p:nvPr/>
        </p:nvCxnSpPr>
        <p:spPr>
          <a:xfrm rot="16200000" flipH="1">
            <a:off x="1920451" y="1956034"/>
            <a:ext cx="1489924" cy="509441"/>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168" idx="0"/>
            <a:endCxn id="178" idx="1"/>
          </p:cNvCxnSpPr>
          <p:nvPr/>
        </p:nvCxnSpPr>
        <p:spPr>
          <a:xfrm rot="16200000" flipH="1" flipV="1">
            <a:off x="2941350" y="4404686"/>
            <a:ext cx="1409309" cy="183294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80" name="Rounded Rectangle 179"/>
          <p:cNvSpPr/>
          <p:nvPr/>
        </p:nvSpPr>
        <p:spPr>
          <a:xfrm>
            <a:off x="2290819" y="2503221"/>
            <a:ext cx="1258630" cy="452496"/>
          </a:xfrm>
          <a:prstGeom prst="roundRect">
            <a:avLst/>
          </a:prstGeom>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ANIMALIA</a:t>
            </a:r>
          </a:p>
        </p:txBody>
      </p:sp>
      <p:grpSp>
        <p:nvGrpSpPr>
          <p:cNvPr id="2" name="Group 221"/>
          <p:cNvGrpSpPr/>
          <p:nvPr/>
        </p:nvGrpSpPr>
        <p:grpSpPr>
          <a:xfrm>
            <a:off x="1780977" y="283630"/>
            <a:ext cx="1129530" cy="1400297"/>
            <a:chOff x="1629908" y="368868"/>
            <a:chExt cx="1129530" cy="1400297"/>
          </a:xfrm>
        </p:grpSpPr>
        <p:sp>
          <p:nvSpPr>
            <p:cNvPr id="109" name="TextBox 108"/>
            <p:cNvSpPr txBox="1"/>
            <p:nvPr/>
          </p:nvSpPr>
          <p:spPr>
            <a:xfrm>
              <a:off x="1946076" y="1553721"/>
              <a:ext cx="627095" cy="215444"/>
            </a:xfrm>
            <a:prstGeom prst="rect">
              <a:avLst/>
            </a:prstGeom>
            <a:solidFill>
              <a:srgbClr val="FFFFFF"/>
            </a:solidFill>
          </p:spPr>
          <p:txBody>
            <a:bodyPr wrap="none" rtlCol="0">
              <a:spAutoFit/>
            </a:bodyPr>
            <a:lstStyle/>
            <a:p>
              <a:r>
                <a:rPr lang="en-US" sz="800" i="1" dirty="0" smtClean="0">
                  <a:solidFill>
                    <a:srgbClr val="7030A0"/>
                  </a:solidFill>
                </a:rPr>
                <a:t> DIRECTOR</a:t>
              </a:r>
              <a:endParaRPr lang="en-US" sz="800" i="1" dirty="0">
                <a:solidFill>
                  <a:srgbClr val="7030A0"/>
                </a:solidFill>
              </a:endParaRPr>
            </a:p>
          </p:txBody>
        </p:sp>
        <p:sp>
          <p:nvSpPr>
            <p:cNvPr id="328" name="TextBox 327"/>
            <p:cNvSpPr txBox="1"/>
            <p:nvPr/>
          </p:nvSpPr>
          <p:spPr>
            <a:xfrm rot="16200000">
              <a:off x="1500809" y="1144932"/>
              <a:ext cx="535198" cy="276999"/>
            </a:xfrm>
            <a:prstGeom prst="rect">
              <a:avLst/>
            </a:prstGeom>
            <a:noFill/>
          </p:spPr>
          <p:txBody>
            <a:bodyPr wrap="none" rtlCol="0">
              <a:spAutoFit/>
            </a:bodyPr>
            <a:lstStyle/>
            <a:p>
              <a:r>
                <a:rPr lang="en-US" sz="1200" dirty="0" smtClean="0"/>
                <a:t>Piano</a:t>
              </a:r>
              <a:endParaRPr lang="en-US" sz="1200" dirty="0"/>
            </a:p>
          </p:txBody>
        </p:sp>
        <p:sp>
          <p:nvSpPr>
            <p:cNvPr id="329" name="Rounded Rectangle 328"/>
            <p:cNvSpPr/>
            <p:nvPr/>
          </p:nvSpPr>
          <p:spPr>
            <a:xfrm>
              <a:off x="1908060" y="627702"/>
              <a:ext cx="703127" cy="923329"/>
            </a:xfrm>
            <a:prstGeom prst="roundRect">
              <a:avLst/>
            </a:prstGeom>
            <a:blipFill rotWithShape="1">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a:off x="1759808" y="368868"/>
              <a:ext cx="999630" cy="246221"/>
            </a:xfrm>
            <a:prstGeom prst="rect">
              <a:avLst/>
            </a:prstGeom>
            <a:solidFill>
              <a:srgbClr val="FFFFFF"/>
            </a:solidFill>
          </p:spPr>
          <p:txBody>
            <a:bodyPr wrap="none" rtlCol="0">
              <a:spAutoFit/>
            </a:bodyPr>
            <a:lstStyle/>
            <a:p>
              <a:r>
                <a:rPr lang="en-US" sz="1000" dirty="0" smtClean="0"/>
                <a:t> Embryogenesis</a:t>
              </a:r>
              <a:endParaRPr lang="en-US" sz="1000" dirty="0"/>
            </a:p>
          </p:txBody>
        </p:sp>
      </p:grpSp>
      <p:grpSp>
        <p:nvGrpSpPr>
          <p:cNvPr id="3" name="Group 152"/>
          <p:cNvGrpSpPr/>
          <p:nvPr/>
        </p:nvGrpSpPr>
        <p:grpSpPr>
          <a:xfrm>
            <a:off x="3134494" y="55915"/>
            <a:ext cx="1023995" cy="1169550"/>
            <a:chOff x="2976783" y="254691"/>
            <a:chExt cx="1023995" cy="1169550"/>
          </a:xfrm>
        </p:grpSpPr>
        <p:sp>
          <p:nvSpPr>
            <p:cNvPr id="144" name="TextBox 143"/>
            <p:cNvSpPr txBox="1"/>
            <p:nvPr/>
          </p:nvSpPr>
          <p:spPr>
            <a:xfrm rot="16200000">
              <a:off x="2840921" y="1011380"/>
              <a:ext cx="548723" cy="276999"/>
            </a:xfrm>
            <a:prstGeom prst="rect">
              <a:avLst/>
            </a:prstGeom>
            <a:noFill/>
          </p:spPr>
          <p:txBody>
            <a:bodyPr wrap="none" rtlCol="0">
              <a:spAutoFit/>
            </a:bodyPr>
            <a:lstStyle/>
            <a:p>
              <a:r>
                <a:rPr lang="en-US" sz="1200" dirty="0" err="1" smtClean="0"/>
                <a:t>Siegal</a:t>
              </a:r>
              <a:endParaRPr lang="en-US" sz="1200" dirty="0"/>
            </a:p>
          </p:txBody>
        </p:sp>
        <p:sp>
          <p:nvSpPr>
            <p:cNvPr id="145" name="Rounded Rectangle 144"/>
            <p:cNvSpPr/>
            <p:nvPr/>
          </p:nvSpPr>
          <p:spPr>
            <a:xfrm>
              <a:off x="3260608" y="500912"/>
              <a:ext cx="703127" cy="923329"/>
            </a:xfrm>
            <a:prstGeom prst="roundRect">
              <a:avLst/>
            </a:prstGeom>
            <a:blipFill rotWithShape="1">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TextBox 90"/>
            <p:cNvSpPr txBox="1"/>
            <p:nvPr/>
          </p:nvSpPr>
          <p:spPr>
            <a:xfrm>
              <a:off x="3223565" y="254691"/>
              <a:ext cx="777213" cy="246221"/>
            </a:xfrm>
            <a:prstGeom prst="rect">
              <a:avLst/>
            </a:prstGeom>
            <a:noFill/>
          </p:spPr>
          <p:txBody>
            <a:bodyPr wrap="none" rtlCol="0">
              <a:spAutoFit/>
            </a:bodyPr>
            <a:lstStyle/>
            <a:p>
              <a:r>
                <a:rPr lang="en-US" sz="1000" dirty="0" smtClean="0"/>
                <a:t>Robustness</a:t>
              </a:r>
              <a:endParaRPr lang="en-US" sz="1000" dirty="0"/>
            </a:p>
          </p:txBody>
        </p:sp>
      </p:grpSp>
      <p:grpSp>
        <p:nvGrpSpPr>
          <p:cNvPr id="5" name="Group 159"/>
          <p:cNvGrpSpPr/>
          <p:nvPr/>
        </p:nvGrpSpPr>
        <p:grpSpPr>
          <a:xfrm>
            <a:off x="4584639" y="55915"/>
            <a:ext cx="1041868" cy="1169551"/>
            <a:chOff x="4664149" y="254690"/>
            <a:chExt cx="1041868" cy="1169551"/>
          </a:xfrm>
        </p:grpSpPr>
        <p:sp>
          <p:nvSpPr>
            <p:cNvPr id="151" name="TextBox 150"/>
            <p:cNvSpPr txBox="1"/>
            <p:nvPr/>
          </p:nvSpPr>
          <p:spPr>
            <a:xfrm rot="16200000">
              <a:off x="4427824" y="910917"/>
              <a:ext cx="749649" cy="276999"/>
            </a:xfrm>
            <a:prstGeom prst="rect">
              <a:avLst/>
            </a:prstGeom>
            <a:noFill/>
          </p:spPr>
          <p:txBody>
            <a:bodyPr wrap="none" rtlCol="0">
              <a:spAutoFit/>
            </a:bodyPr>
            <a:lstStyle/>
            <a:p>
              <a:r>
                <a:rPr lang="en-US" sz="1200" dirty="0" smtClean="0"/>
                <a:t>Gresham</a:t>
              </a:r>
              <a:endParaRPr lang="en-US" sz="1200" dirty="0"/>
            </a:p>
          </p:txBody>
        </p:sp>
        <p:sp>
          <p:nvSpPr>
            <p:cNvPr id="152" name="Rounded Rectangle 151"/>
            <p:cNvSpPr/>
            <p:nvPr/>
          </p:nvSpPr>
          <p:spPr>
            <a:xfrm>
              <a:off x="4957550" y="500912"/>
              <a:ext cx="703127" cy="923329"/>
            </a:xfrm>
            <a:prstGeom prst="roundRect">
              <a:avLst/>
            </a:prstGeom>
            <a:blipFill rotWithShape="1">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a:off x="4912210" y="254690"/>
              <a:ext cx="793807" cy="246221"/>
            </a:xfrm>
            <a:prstGeom prst="rect">
              <a:avLst/>
            </a:prstGeom>
            <a:solidFill>
              <a:srgbClr val="FFFFFF"/>
            </a:solidFill>
          </p:spPr>
          <p:txBody>
            <a:bodyPr wrap="none" rtlCol="0">
              <a:spAutoFit/>
            </a:bodyPr>
            <a:lstStyle/>
            <a:p>
              <a:r>
                <a:rPr lang="en-US" sz="1000" dirty="0" smtClean="0"/>
                <a:t> Adaptation</a:t>
              </a:r>
              <a:endParaRPr lang="en-US" sz="1000" dirty="0"/>
            </a:p>
          </p:txBody>
        </p:sp>
      </p:grpSp>
      <p:grpSp>
        <p:nvGrpSpPr>
          <p:cNvPr id="6" name="Group 160"/>
          <p:cNvGrpSpPr/>
          <p:nvPr/>
        </p:nvGrpSpPr>
        <p:grpSpPr>
          <a:xfrm>
            <a:off x="5960128" y="283330"/>
            <a:ext cx="1018674" cy="1400897"/>
            <a:chOff x="6135050" y="420419"/>
            <a:chExt cx="1018674" cy="1400897"/>
          </a:xfrm>
        </p:grpSpPr>
        <p:sp>
          <p:nvSpPr>
            <p:cNvPr id="12" name="TextBox 11"/>
            <p:cNvSpPr txBox="1"/>
            <p:nvPr/>
          </p:nvSpPr>
          <p:spPr>
            <a:xfrm rot="16200000">
              <a:off x="5875281" y="1061153"/>
              <a:ext cx="796537" cy="276999"/>
            </a:xfrm>
            <a:prstGeom prst="rect">
              <a:avLst/>
            </a:prstGeom>
            <a:noFill/>
          </p:spPr>
          <p:txBody>
            <a:bodyPr wrap="none" rtlCol="0">
              <a:spAutoFit/>
            </a:bodyPr>
            <a:lstStyle/>
            <a:p>
              <a:r>
                <a:rPr lang="en-US" sz="1200" dirty="0" smtClean="0"/>
                <a:t>Birnbaum</a:t>
              </a:r>
              <a:endParaRPr lang="en-US" sz="1200" dirty="0"/>
            </a:p>
          </p:txBody>
        </p:sp>
        <p:sp>
          <p:nvSpPr>
            <p:cNvPr id="117" name="Rounded Rectangle 116"/>
            <p:cNvSpPr/>
            <p:nvPr/>
          </p:nvSpPr>
          <p:spPr>
            <a:xfrm>
              <a:off x="6426860" y="674592"/>
              <a:ext cx="703127" cy="923329"/>
            </a:xfrm>
            <a:prstGeom prst="roundRect">
              <a:avLst/>
            </a:prstGeom>
            <a:blipFill rotWithShape="1">
              <a:blip r:embed="rId6"/>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6461670" y="1605872"/>
              <a:ext cx="603050" cy="215444"/>
            </a:xfrm>
            <a:prstGeom prst="rect">
              <a:avLst/>
            </a:prstGeom>
            <a:solidFill>
              <a:srgbClr val="FFFFFF"/>
            </a:solidFill>
          </p:spPr>
          <p:txBody>
            <a:bodyPr wrap="none" rtlCol="0">
              <a:spAutoFit/>
            </a:bodyPr>
            <a:lstStyle/>
            <a:p>
              <a:r>
                <a:rPr lang="en-US" sz="800" i="1" dirty="0" smtClean="0">
                  <a:solidFill>
                    <a:srgbClr val="7030A0"/>
                  </a:solidFill>
                </a:rPr>
                <a:t>DIR. CORE</a:t>
              </a:r>
              <a:endParaRPr lang="en-US" sz="800" i="1" dirty="0">
                <a:solidFill>
                  <a:srgbClr val="7030A0"/>
                </a:solidFill>
              </a:endParaRPr>
            </a:p>
          </p:txBody>
        </p:sp>
        <p:sp>
          <p:nvSpPr>
            <p:cNvPr id="93" name="TextBox 92"/>
            <p:cNvSpPr txBox="1"/>
            <p:nvPr/>
          </p:nvSpPr>
          <p:spPr>
            <a:xfrm>
              <a:off x="6403123" y="420419"/>
              <a:ext cx="750601" cy="246221"/>
            </a:xfrm>
            <a:prstGeom prst="rect">
              <a:avLst/>
            </a:prstGeom>
            <a:solidFill>
              <a:srgbClr val="FFFFFF"/>
            </a:solidFill>
          </p:spPr>
          <p:txBody>
            <a:bodyPr wrap="none" rtlCol="0">
              <a:spAutoFit/>
            </a:bodyPr>
            <a:lstStyle/>
            <a:p>
              <a:r>
                <a:rPr lang="en-US" sz="1000" dirty="0" smtClean="0"/>
                <a:t> Stem Cells</a:t>
              </a:r>
              <a:endParaRPr lang="en-US" sz="1000" dirty="0"/>
            </a:p>
          </p:txBody>
        </p:sp>
      </p:grpSp>
      <p:grpSp>
        <p:nvGrpSpPr>
          <p:cNvPr id="7" name="Group 161"/>
          <p:cNvGrpSpPr/>
          <p:nvPr/>
        </p:nvGrpSpPr>
        <p:grpSpPr>
          <a:xfrm>
            <a:off x="7253921" y="778604"/>
            <a:ext cx="997595" cy="1184068"/>
            <a:chOff x="7211847" y="875517"/>
            <a:chExt cx="997595" cy="1184068"/>
          </a:xfrm>
        </p:grpSpPr>
        <p:sp>
          <p:nvSpPr>
            <p:cNvPr id="126" name="TextBox 125"/>
            <p:cNvSpPr txBox="1"/>
            <p:nvPr/>
          </p:nvSpPr>
          <p:spPr>
            <a:xfrm rot="16200000">
              <a:off x="7030713" y="1601451"/>
              <a:ext cx="639268" cy="276999"/>
            </a:xfrm>
            <a:prstGeom prst="rect">
              <a:avLst/>
            </a:prstGeom>
            <a:solidFill>
              <a:srgbClr val="FFFFFF"/>
            </a:solidFill>
          </p:spPr>
          <p:txBody>
            <a:bodyPr wrap="none" rtlCol="0">
              <a:spAutoFit/>
            </a:bodyPr>
            <a:lstStyle/>
            <a:p>
              <a:r>
                <a:rPr lang="en-US" sz="1200" dirty="0" err="1" smtClean="0"/>
                <a:t>Coruzzi</a:t>
              </a:r>
              <a:endParaRPr lang="en-US" sz="1200" dirty="0"/>
            </a:p>
          </p:txBody>
        </p:sp>
        <p:sp>
          <p:nvSpPr>
            <p:cNvPr id="127" name="Rounded Rectangle 126"/>
            <p:cNvSpPr/>
            <p:nvPr/>
          </p:nvSpPr>
          <p:spPr>
            <a:xfrm>
              <a:off x="7500249" y="1136256"/>
              <a:ext cx="703127" cy="923329"/>
            </a:xfrm>
            <a:prstGeom prst="roundRect">
              <a:avLst/>
            </a:prstGeom>
            <a:blipFill rotWithShape="1">
              <a:blip r:embed="rId7"/>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7494182" y="875517"/>
              <a:ext cx="715260" cy="246221"/>
            </a:xfrm>
            <a:prstGeom prst="rect">
              <a:avLst/>
            </a:prstGeom>
            <a:solidFill>
              <a:srgbClr val="FFFFFF"/>
            </a:solidFill>
          </p:spPr>
          <p:txBody>
            <a:bodyPr wrap="none" rtlCol="0">
              <a:spAutoFit/>
            </a:bodyPr>
            <a:lstStyle/>
            <a:p>
              <a:r>
                <a:rPr lang="en-US" sz="1000" dirty="0" smtClean="0"/>
                <a:t> Networks</a:t>
              </a:r>
              <a:endParaRPr lang="en-US" sz="1000" dirty="0"/>
            </a:p>
          </p:txBody>
        </p:sp>
      </p:grpSp>
      <p:grpSp>
        <p:nvGrpSpPr>
          <p:cNvPr id="8" name="Group 168"/>
          <p:cNvGrpSpPr/>
          <p:nvPr/>
        </p:nvGrpSpPr>
        <p:grpSpPr>
          <a:xfrm>
            <a:off x="7632715" y="2074657"/>
            <a:ext cx="984933" cy="1401373"/>
            <a:chOff x="7282871" y="2245416"/>
            <a:chExt cx="984933" cy="1401373"/>
          </a:xfrm>
        </p:grpSpPr>
        <p:sp>
          <p:nvSpPr>
            <p:cNvPr id="110" name="TextBox 109"/>
            <p:cNvSpPr txBox="1"/>
            <p:nvPr/>
          </p:nvSpPr>
          <p:spPr>
            <a:xfrm>
              <a:off x="7424760" y="3431345"/>
              <a:ext cx="184666" cy="215444"/>
            </a:xfrm>
            <a:prstGeom prst="rect">
              <a:avLst/>
            </a:prstGeom>
            <a:solidFill>
              <a:srgbClr val="FFFFFF"/>
            </a:solidFill>
          </p:spPr>
          <p:txBody>
            <a:bodyPr wrap="none" rtlCol="0">
              <a:spAutoFit/>
            </a:bodyPr>
            <a:lstStyle/>
            <a:p>
              <a:r>
                <a:rPr lang="en-US" sz="800" i="1" dirty="0" smtClean="0">
                  <a:solidFill>
                    <a:srgbClr val="7030A0"/>
                  </a:solidFill>
                </a:rPr>
                <a:t> </a:t>
              </a:r>
              <a:endParaRPr lang="en-US" sz="800" i="1" dirty="0">
                <a:solidFill>
                  <a:srgbClr val="7030A0"/>
                </a:solidFill>
              </a:endParaRPr>
            </a:p>
          </p:txBody>
        </p:sp>
        <p:sp>
          <p:nvSpPr>
            <p:cNvPr id="139" name="Rounded Rectangle 138"/>
            <p:cNvSpPr/>
            <p:nvPr/>
          </p:nvSpPr>
          <p:spPr>
            <a:xfrm>
              <a:off x="7564677" y="2501828"/>
              <a:ext cx="703127" cy="923329"/>
            </a:xfrm>
            <a:prstGeom prst="roundRect">
              <a:avLst/>
            </a:prstGeom>
            <a:blipFill rotWithShape="1">
              <a:blip r:embed="rId8"/>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TextBox 137"/>
            <p:cNvSpPr txBox="1"/>
            <p:nvPr/>
          </p:nvSpPr>
          <p:spPr>
            <a:xfrm rot="16200000">
              <a:off x="6954611" y="2819898"/>
              <a:ext cx="933519" cy="276999"/>
            </a:xfrm>
            <a:prstGeom prst="rect">
              <a:avLst/>
            </a:prstGeom>
            <a:solidFill>
              <a:schemeClr val="bg1"/>
            </a:solidFill>
          </p:spPr>
          <p:txBody>
            <a:bodyPr wrap="none" rtlCol="0">
              <a:spAutoFit/>
            </a:bodyPr>
            <a:lstStyle/>
            <a:p>
              <a:r>
                <a:rPr lang="en-US" sz="1200" dirty="0" err="1" smtClean="0"/>
                <a:t>Purugganan</a:t>
              </a:r>
              <a:endParaRPr lang="en-US" sz="1200" dirty="0"/>
            </a:p>
          </p:txBody>
        </p:sp>
        <p:sp>
          <p:nvSpPr>
            <p:cNvPr id="96" name="TextBox 95"/>
            <p:cNvSpPr txBox="1"/>
            <p:nvPr/>
          </p:nvSpPr>
          <p:spPr>
            <a:xfrm>
              <a:off x="7582655" y="2245416"/>
              <a:ext cx="667170" cy="246221"/>
            </a:xfrm>
            <a:prstGeom prst="rect">
              <a:avLst/>
            </a:prstGeom>
            <a:solidFill>
              <a:srgbClr val="FFFFFF"/>
            </a:solidFill>
          </p:spPr>
          <p:txBody>
            <a:bodyPr wrap="none" rtlCol="0">
              <a:spAutoFit/>
            </a:bodyPr>
            <a:lstStyle/>
            <a:p>
              <a:r>
                <a:rPr lang="en-US" sz="1000" dirty="0" smtClean="0"/>
                <a:t> Diversity</a:t>
              </a:r>
              <a:endParaRPr lang="en-US" sz="1000" dirty="0"/>
            </a:p>
          </p:txBody>
        </p:sp>
      </p:grpSp>
      <p:grpSp>
        <p:nvGrpSpPr>
          <p:cNvPr id="9" name="Group 184"/>
          <p:cNvGrpSpPr/>
          <p:nvPr/>
        </p:nvGrpSpPr>
        <p:grpSpPr>
          <a:xfrm>
            <a:off x="7428411" y="3581044"/>
            <a:ext cx="1189237" cy="1390445"/>
            <a:chOff x="7295177" y="3663326"/>
            <a:chExt cx="1189237" cy="1390445"/>
          </a:xfrm>
        </p:grpSpPr>
        <p:sp>
          <p:nvSpPr>
            <p:cNvPr id="112" name="TextBox 111"/>
            <p:cNvSpPr txBox="1"/>
            <p:nvPr/>
          </p:nvSpPr>
          <p:spPr>
            <a:xfrm>
              <a:off x="7444546" y="4838327"/>
              <a:ext cx="954107" cy="215444"/>
            </a:xfrm>
            <a:prstGeom prst="rect">
              <a:avLst/>
            </a:prstGeom>
            <a:solidFill>
              <a:srgbClr val="FFFFFF"/>
            </a:solidFill>
          </p:spPr>
          <p:txBody>
            <a:bodyPr wrap="none" rtlCol="0">
              <a:spAutoFit/>
            </a:bodyPr>
            <a:lstStyle/>
            <a:p>
              <a:r>
                <a:rPr lang="en-US" sz="800" i="1" dirty="0" smtClean="0">
                  <a:solidFill>
                    <a:srgbClr val="7030A0"/>
                  </a:solidFill>
                </a:rPr>
                <a:t> DIR. SEQUENCING</a:t>
              </a:r>
              <a:endParaRPr lang="en-US" sz="800" i="1" dirty="0">
                <a:solidFill>
                  <a:srgbClr val="7030A0"/>
                </a:solidFill>
              </a:endParaRPr>
            </a:p>
          </p:txBody>
        </p:sp>
        <p:sp>
          <p:nvSpPr>
            <p:cNvPr id="157" name="TextBox 156"/>
            <p:cNvSpPr txBox="1"/>
            <p:nvPr/>
          </p:nvSpPr>
          <p:spPr>
            <a:xfrm rot="16200000">
              <a:off x="7112202" y="4372902"/>
              <a:ext cx="642949" cy="276999"/>
            </a:xfrm>
            <a:prstGeom prst="rect">
              <a:avLst/>
            </a:prstGeom>
            <a:solidFill>
              <a:schemeClr val="bg1"/>
            </a:solidFill>
          </p:spPr>
          <p:txBody>
            <a:bodyPr wrap="none" rtlCol="0">
              <a:spAutoFit/>
            </a:bodyPr>
            <a:lstStyle/>
            <a:p>
              <a:r>
                <a:rPr lang="en-US" sz="1200" dirty="0" smtClean="0"/>
                <a:t>Carlton</a:t>
              </a:r>
              <a:endParaRPr lang="en-US" sz="1200" dirty="0"/>
            </a:p>
          </p:txBody>
        </p:sp>
        <p:sp>
          <p:nvSpPr>
            <p:cNvPr id="158" name="Rounded Rectangle 157"/>
            <p:cNvSpPr/>
            <p:nvPr/>
          </p:nvSpPr>
          <p:spPr>
            <a:xfrm>
              <a:off x="7570036" y="3909547"/>
              <a:ext cx="703127" cy="923329"/>
            </a:xfrm>
            <a:prstGeom prst="roundRect">
              <a:avLst/>
            </a:prstGeom>
            <a:blipFill rotWithShape="1">
              <a:blip r:embed="rId9">
                <a:grayscl/>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7358785" y="3663326"/>
              <a:ext cx="1125629" cy="246221"/>
            </a:xfrm>
            <a:prstGeom prst="rect">
              <a:avLst/>
            </a:prstGeom>
            <a:solidFill>
              <a:srgbClr val="FFFFFF"/>
            </a:solidFill>
          </p:spPr>
          <p:txBody>
            <a:bodyPr wrap="none" rtlCol="0">
              <a:spAutoFit/>
            </a:bodyPr>
            <a:lstStyle/>
            <a:p>
              <a:r>
                <a:rPr lang="en-US" sz="1000" dirty="0" smtClean="0"/>
                <a:t> Malaria/Parasites</a:t>
              </a:r>
              <a:endParaRPr lang="en-US" sz="1000" dirty="0"/>
            </a:p>
          </p:txBody>
        </p:sp>
      </p:grpSp>
      <p:grpSp>
        <p:nvGrpSpPr>
          <p:cNvPr id="10" name="Group 191"/>
          <p:cNvGrpSpPr/>
          <p:nvPr/>
        </p:nvGrpSpPr>
        <p:grpSpPr>
          <a:xfrm>
            <a:off x="6364396" y="5014642"/>
            <a:ext cx="1848583" cy="1380835"/>
            <a:chOff x="6483661" y="5173296"/>
            <a:chExt cx="1848583" cy="1380835"/>
          </a:xfrm>
        </p:grpSpPr>
        <p:sp>
          <p:nvSpPr>
            <p:cNvPr id="154" name="TextBox 153"/>
            <p:cNvSpPr txBox="1"/>
            <p:nvPr/>
          </p:nvSpPr>
          <p:spPr>
            <a:xfrm rot="16200000">
              <a:off x="6318104" y="5726280"/>
              <a:ext cx="1109949" cy="276999"/>
            </a:xfrm>
            <a:prstGeom prst="rect">
              <a:avLst/>
            </a:prstGeom>
            <a:noFill/>
          </p:spPr>
          <p:txBody>
            <a:bodyPr wrap="none" rtlCol="0">
              <a:spAutoFit/>
            </a:bodyPr>
            <a:lstStyle/>
            <a:p>
              <a:r>
                <a:rPr lang="en-US" sz="1200" dirty="0" err="1" smtClean="0"/>
                <a:t>Salehi-Ashtiani</a:t>
              </a:r>
              <a:endParaRPr lang="en-US" sz="1200" dirty="0"/>
            </a:p>
          </p:txBody>
        </p:sp>
        <p:sp>
          <p:nvSpPr>
            <p:cNvPr id="155" name="Rounded Rectangle 154"/>
            <p:cNvSpPr/>
            <p:nvPr/>
          </p:nvSpPr>
          <p:spPr>
            <a:xfrm>
              <a:off x="7056389" y="5424866"/>
              <a:ext cx="703127" cy="923329"/>
            </a:xfrm>
            <a:prstGeom prst="roundRect">
              <a:avLst/>
            </a:prstGeom>
            <a:blipFill rotWithShape="1">
              <a:blip r:embed="rId10">
                <a:grayscl/>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7119619" y="6338687"/>
              <a:ext cx="570990" cy="215444"/>
            </a:xfrm>
            <a:prstGeom prst="rect">
              <a:avLst/>
            </a:prstGeom>
          </p:spPr>
          <p:txBody>
            <a:bodyPr wrap="none">
              <a:spAutoFit/>
            </a:bodyPr>
            <a:lstStyle/>
            <a:p>
              <a:r>
                <a:rPr lang="en-US" sz="800" dirty="0" smtClean="0"/>
                <a:t>(NYU AD)</a:t>
              </a:r>
              <a:endParaRPr lang="en-US" sz="800" dirty="0"/>
            </a:p>
          </p:txBody>
        </p:sp>
        <p:sp>
          <p:nvSpPr>
            <p:cNvPr id="100" name="TextBox 99"/>
            <p:cNvSpPr txBox="1"/>
            <p:nvPr/>
          </p:nvSpPr>
          <p:spPr>
            <a:xfrm>
              <a:off x="6483661" y="5173296"/>
              <a:ext cx="1848583" cy="246221"/>
            </a:xfrm>
            <a:prstGeom prst="rect">
              <a:avLst/>
            </a:prstGeom>
            <a:solidFill>
              <a:srgbClr val="FFFFFF"/>
            </a:solidFill>
          </p:spPr>
          <p:txBody>
            <a:bodyPr wrap="none" rtlCol="0">
              <a:spAutoFit/>
            </a:bodyPr>
            <a:lstStyle/>
            <a:p>
              <a:r>
                <a:rPr lang="en-US" sz="1000" dirty="0" smtClean="0"/>
                <a:t> </a:t>
              </a:r>
              <a:r>
                <a:rPr lang="en-US" sz="1000" dirty="0" err="1" smtClean="0"/>
                <a:t>Biofuels</a:t>
              </a:r>
              <a:r>
                <a:rPr lang="en-US" sz="1000" dirty="0" smtClean="0"/>
                <a:t>/Metabolic Engineering</a:t>
              </a:r>
              <a:endParaRPr lang="en-US" sz="1000" dirty="0"/>
            </a:p>
          </p:txBody>
        </p:sp>
      </p:grpSp>
      <p:grpSp>
        <p:nvGrpSpPr>
          <p:cNvPr id="11" name="Group 201"/>
          <p:cNvGrpSpPr/>
          <p:nvPr/>
        </p:nvGrpSpPr>
        <p:grpSpPr>
          <a:xfrm>
            <a:off x="5236817" y="5325201"/>
            <a:ext cx="1313180" cy="1381784"/>
            <a:chOff x="5173209" y="5207858"/>
            <a:chExt cx="1313180" cy="1381784"/>
          </a:xfrm>
        </p:grpSpPr>
        <p:sp>
          <p:nvSpPr>
            <p:cNvPr id="170" name="TextBox 169"/>
            <p:cNvSpPr txBox="1"/>
            <p:nvPr/>
          </p:nvSpPr>
          <p:spPr>
            <a:xfrm rot="16200000">
              <a:off x="5029778" y="5929636"/>
              <a:ext cx="613043" cy="276999"/>
            </a:xfrm>
            <a:prstGeom prst="rect">
              <a:avLst/>
            </a:prstGeom>
            <a:noFill/>
          </p:spPr>
          <p:txBody>
            <a:bodyPr wrap="none" rtlCol="0">
              <a:spAutoFit/>
            </a:bodyPr>
            <a:lstStyle/>
            <a:p>
              <a:r>
                <a:rPr lang="en-US" sz="1200" dirty="0" err="1" smtClean="0"/>
                <a:t>Kussell</a:t>
              </a:r>
              <a:endParaRPr lang="en-US" sz="1200" dirty="0"/>
            </a:p>
          </p:txBody>
        </p:sp>
        <p:sp>
          <p:nvSpPr>
            <p:cNvPr id="171" name="Rounded Rectangle 170"/>
            <p:cNvSpPr/>
            <p:nvPr/>
          </p:nvSpPr>
          <p:spPr>
            <a:xfrm>
              <a:off x="5475812" y="5451328"/>
              <a:ext cx="703127" cy="923329"/>
            </a:xfrm>
            <a:prstGeom prst="roundRect">
              <a:avLst/>
            </a:prstGeom>
            <a:blipFill rotWithShape="1">
              <a:blip r:embed="rId11"/>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5465558" y="6374198"/>
              <a:ext cx="721672" cy="215444"/>
            </a:xfrm>
            <a:prstGeom prst="rect">
              <a:avLst/>
            </a:prstGeom>
          </p:spPr>
          <p:txBody>
            <a:bodyPr wrap="none">
              <a:spAutoFit/>
            </a:bodyPr>
            <a:lstStyle/>
            <a:p>
              <a:r>
                <a:rPr lang="en-US" sz="800" dirty="0" smtClean="0"/>
                <a:t>(Bio/Physics)</a:t>
              </a:r>
              <a:endParaRPr lang="en-US" sz="800" dirty="0"/>
            </a:p>
          </p:txBody>
        </p:sp>
        <p:sp>
          <p:nvSpPr>
            <p:cNvPr id="102" name="TextBox 101"/>
            <p:cNvSpPr txBox="1"/>
            <p:nvPr/>
          </p:nvSpPr>
          <p:spPr>
            <a:xfrm>
              <a:off x="5173209" y="5207858"/>
              <a:ext cx="1313180" cy="246221"/>
            </a:xfrm>
            <a:prstGeom prst="rect">
              <a:avLst/>
            </a:prstGeom>
            <a:solidFill>
              <a:srgbClr val="FFFFFF"/>
            </a:solidFill>
          </p:spPr>
          <p:txBody>
            <a:bodyPr wrap="none" rtlCol="0">
              <a:spAutoFit/>
            </a:bodyPr>
            <a:lstStyle/>
            <a:p>
              <a:r>
                <a:rPr lang="en-US" sz="1000" dirty="0" smtClean="0"/>
                <a:t> Environment Sensing</a:t>
              </a:r>
              <a:endParaRPr lang="en-US" sz="1000" dirty="0"/>
            </a:p>
          </p:txBody>
        </p:sp>
      </p:grpSp>
      <p:grpSp>
        <p:nvGrpSpPr>
          <p:cNvPr id="13" name="Group 203"/>
          <p:cNvGrpSpPr/>
          <p:nvPr/>
        </p:nvGrpSpPr>
        <p:grpSpPr>
          <a:xfrm>
            <a:off x="3847727" y="5522672"/>
            <a:ext cx="1438214" cy="1224963"/>
            <a:chOff x="3800021" y="5347750"/>
            <a:chExt cx="1438214" cy="1224963"/>
          </a:xfrm>
        </p:grpSpPr>
        <p:sp>
          <p:nvSpPr>
            <p:cNvPr id="173" name="TextBox 172"/>
            <p:cNvSpPr txBox="1"/>
            <p:nvPr/>
          </p:nvSpPr>
          <p:spPr>
            <a:xfrm rot="16200000">
              <a:off x="3521868" y="5928118"/>
              <a:ext cx="1012191" cy="276999"/>
            </a:xfrm>
            <a:prstGeom prst="rect">
              <a:avLst/>
            </a:prstGeom>
            <a:noFill/>
          </p:spPr>
          <p:txBody>
            <a:bodyPr wrap="none" rtlCol="0">
              <a:spAutoFit/>
            </a:bodyPr>
            <a:lstStyle/>
            <a:p>
              <a:r>
                <a:rPr lang="en-US" sz="1200" dirty="0" err="1" smtClean="0"/>
                <a:t>Eichenberger</a:t>
              </a:r>
              <a:endParaRPr lang="en-US" sz="1200" dirty="0"/>
            </a:p>
          </p:txBody>
        </p:sp>
        <p:sp>
          <p:nvSpPr>
            <p:cNvPr id="174" name="Rounded Rectangle 173"/>
            <p:cNvSpPr/>
            <p:nvPr/>
          </p:nvSpPr>
          <p:spPr>
            <a:xfrm>
              <a:off x="4167565" y="5593971"/>
              <a:ext cx="703127" cy="923329"/>
            </a:xfrm>
            <a:prstGeom prst="roundRect">
              <a:avLst/>
            </a:prstGeom>
            <a:blipFill rotWithShape="1">
              <a:blip r:embed="rId1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TextBox 102"/>
            <p:cNvSpPr txBox="1"/>
            <p:nvPr/>
          </p:nvSpPr>
          <p:spPr>
            <a:xfrm>
              <a:off x="3800021" y="5347750"/>
              <a:ext cx="1438214" cy="246221"/>
            </a:xfrm>
            <a:prstGeom prst="rect">
              <a:avLst/>
            </a:prstGeom>
            <a:solidFill>
              <a:srgbClr val="FFFFFF"/>
            </a:solidFill>
          </p:spPr>
          <p:txBody>
            <a:bodyPr wrap="none" rtlCol="0">
              <a:spAutoFit/>
            </a:bodyPr>
            <a:lstStyle/>
            <a:p>
              <a:r>
                <a:rPr lang="en-US" sz="1000" dirty="0" smtClean="0"/>
                <a:t> Microbial Development</a:t>
              </a:r>
              <a:endParaRPr lang="en-US" sz="1000" dirty="0"/>
            </a:p>
          </p:txBody>
        </p:sp>
      </p:grpSp>
      <p:grpSp>
        <p:nvGrpSpPr>
          <p:cNvPr id="14" name="Group 214"/>
          <p:cNvGrpSpPr/>
          <p:nvPr/>
        </p:nvGrpSpPr>
        <p:grpSpPr>
          <a:xfrm>
            <a:off x="1148078" y="5120284"/>
            <a:ext cx="1202631" cy="1169550"/>
            <a:chOff x="1275294" y="4585654"/>
            <a:chExt cx="1202631" cy="1169550"/>
          </a:xfrm>
        </p:grpSpPr>
        <p:sp>
          <p:nvSpPr>
            <p:cNvPr id="205" name="TextBox 204"/>
            <p:cNvSpPr txBox="1"/>
            <p:nvPr/>
          </p:nvSpPr>
          <p:spPr>
            <a:xfrm rot="16200000">
              <a:off x="1145068" y="5335703"/>
              <a:ext cx="537452" cy="276999"/>
            </a:xfrm>
            <a:prstGeom prst="rect">
              <a:avLst/>
            </a:prstGeom>
            <a:noFill/>
          </p:spPr>
          <p:txBody>
            <a:bodyPr wrap="none" rtlCol="0">
              <a:spAutoFit/>
            </a:bodyPr>
            <a:lstStyle/>
            <a:p>
              <a:r>
                <a:rPr lang="en-US" sz="1200" dirty="0" smtClean="0"/>
                <a:t>Vogel</a:t>
              </a:r>
              <a:endParaRPr lang="en-US" sz="1200" dirty="0"/>
            </a:p>
          </p:txBody>
        </p:sp>
        <p:sp>
          <p:nvSpPr>
            <p:cNvPr id="206" name="Rounded Rectangle 205"/>
            <p:cNvSpPr/>
            <p:nvPr/>
          </p:nvSpPr>
          <p:spPr>
            <a:xfrm>
              <a:off x="1556334" y="4831875"/>
              <a:ext cx="703127" cy="923329"/>
            </a:xfrm>
            <a:prstGeom prst="roundRect">
              <a:avLst/>
            </a:prstGeom>
            <a:blipFill rotWithShape="1">
              <a:blip r:embed="rId1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TextBox 103"/>
            <p:cNvSpPr txBox="1"/>
            <p:nvPr/>
          </p:nvSpPr>
          <p:spPr>
            <a:xfrm>
              <a:off x="1337869" y="4585654"/>
              <a:ext cx="1140056" cy="246221"/>
            </a:xfrm>
            <a:prstGeom prst="rect">
              <a:avLst/>
            </a:prstGeom>
            <a:solidFill>
              <a:srgbClr val="FFFFFF"/>
            </a:solidFill>
          </p:spPr>
          <p:txBody>
            <a:bodyPr wrap="none" rtlCol="0">
              <a:spAutoFit/>
            </a:bodyPr>
            <a:lstStyle/>
            <a:p>
              <a:r>
                <a:rPr lang="en-US" sz="1000" dirty="0" smtClean="0"/>
                <a:t> Human Proteome</a:t>
              </a:r>
              <a:endParaRPr lang="en-US" sz="1000" dirty="0"/>
            </a:p>
          </p:txBody>
        </p:sp>
      </p:grpSp>
      <p:grpSp>
        <p:nvGrpSpPr>
          <p:cNvPr id="16" name="Group 216"/>
          <p:cNvGrpSpPr/>
          <p:nvPr/>
        </p:nvGrpSpPr>
        <p:grpSpPr>
          <a:xfrm>
            <a:off x="489665" y="3691491"/>
            <a:ext cx="1039380" cy="1169550"/>
            <a:chOff x="375287" y="3830970"/>
            <a:chExt cx="1039380" cy="1169550"/>
          </a:xfrm>
        </p:grpSpPr>
        <p:sp>
          <p:nvSpPr>
            <p:cNvPr id="182" name="TextBox 181"/>
            <p:cNvSpPr txBox="1"/>
            <p:nvPr/>
          </p:nvSpPr>
          <p:spPr>
            <a:xfrm rot="16200000">
              <a:off x="247240" y="4569354"/>
              <a:ext cx="533094" cy="276999"/>
            </a:xfrm>
            <a:prstGeom prst="rect">
              <a:avLst/>
            </a:prstGeom>
            <a:noFill/>
          </p:spPr>
          <p:txBody>
            <a:bodyPr wrap="none" rtlCol="0">
              <a:spAutoFit/>
            </a:bodyPr>
            <a:lstStyle/>
            <a:p>
              <a:r>
                <a:rPr lang="en-US" sz="1200" dirty="0" err="1" smtClean="0"/>
                <a:t>Ercan</a:t>
              </a:r>
              <a:endParaRPr lang="en-US" sz="1200" dirty="0"/>
            </a:p>
          </p:txBody>
        </p:sp>
        <p:sp>
          <p:nvSpPr>
            <p:cNvPr id="183" name="Rounded Rectangle 182"/>
            <p:cNvSpPr/>
            <p:nvPr/>
          </p:nvSpPr>
          <p:spPr>
            <a:xfrm>
              <a:off x="660589" y="4077191"/>
              <a:ext cx="703127" cy="923329"/>
            </a:xfrm>
            <a:prstGeom prst="roundRect">
              <a:avLst/>
            </a:prstGeom>
            <a:blipFill rotWithShape="1">
              <a:blip r:embed="rId1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TextBox 104"/>
            <p:cNvSpPr txBox="1"/>
            <p:nvPr/>
          </p:nvSpPr>
          <p:spPr>
            <a:xfrm>
              <a:off x="609638" y="3830970"/>
              <a:ext cx="805029" cy="246221"/>
            </a:xfrm>
            <a:prstGeom prst="rect">
              <a:avLst/>
            </a:prstGeom>
            <a:solidFill>
              <a:srgbClr val="FFFFFF"/>
            </a:solidFill>
          </p:spPr>
          <p:txBody>
            <a:bodyPr wrap="none" rtlCol="0">
              <a:spAutoFit/>
            </a:bodyPr>
            <a:lstStyle/>
            <a:p>
              <a:r>
                <a:rPr lang="en-US" sz="1000" dirty="0" smtClean="0"/>
                <a:t> </a:t>
              </a:r>
              <a:r>
                <a:rPr lang="en-US" sz="1000" dirty="0" err="1" smtClean="0"/>
                <a:t>Epigenetics</a:t>
              </a:r>
              <a:endParaRPr lang="en-US" sz="1000" dirty="0"/>
            </a:p>
          </p:txBody>
        </p:sp>
      </p:grpSp>
      <p:grpSp>
        <p:nvGrpSpPr>
          <p:cNvPr id="17" name="Group 219"/>
          <p:cNvGrpSpPr/>
          <p:nvPr/>
        </p:nvGrpSpPr>
        <p:grpSpPr>
          <a:xfrm>
            <a:off x="482908" y="673933"/>
            <a:ext cx="1164208" cy="1393411"/>
            <a:chOff x="654138" y="1299252"/>
            <a:chExt cx="1164208" cy="1393411"/>
          </a:xfrm>
        </p:grpSpPr>
        <p:sp>
          <p:nvSpPr>
            <p:cNvPr id="111" name="TextBox 110"/>
            <p:cNvSpPr txBox="1"/>
            <p:nvPr/>
          </p:nvSpPr>
          <p:spPr>
            <a:xfrm>
              <a:off x="686305" y="2477219"/>
              <a:ext cx="1132041" cy="215444"/>
            </a:xfrm>
            <a:prstGeom prst="rect">
              <a:avLst/>
            </a:prstGeom>
            <a:solidFill>
              <a:srgbClr val="FFFFFF"/>
            </a:solidFill>
          </p:spPr>
          <p:txBody>
            <a:bodyPr wrap="none" rtlCol="0">
              <a:spAutoFit/>
            </a:bodyPr>
            <a:lstStyle/>
            <a:p>
              <a:r>
                <a:rPr lang="en-US" sz="800" i="1" dirty="0" smtClean="0">
                  <a:solidFill>
                    <a:srgbClr val="7030A0"/>
                  </a:solidFill>
                </a:rPr>
                <a:t> DIR. BIOINFORMATICS</a:t>
              </a:r>
              <a:endParaRPr lang="en-US" sz="800" i="1" dirty="0">
                <a:solidFill>
                  <a:srgbClr val="7030A0"/>
                </a:solidFill>
              </a:endParaRPr>
            </a:p>
          </p:txBody>
        </p:sp>
        <p:sp>
          <p:nvSpPr>
            <p:cNvPr id="195" name="TextBox 194"/>
            <p:cNvSpPr txBox="1"/>
            <p:nvPr/>
          </p:nvSpPr>
          <p:spPr>
            <a:xfrm rot="16200000">
              <a:off x="411764" y="1946473"/>
              <a:ext cx="761747" cy="276999"/>
            </a:xfrm>
            <a:prstGeom prst="rect">
              <a:avLst/>
            </a:prstGeom>
            <a:noFill/>
          </p:spPr>
          <p:txBody>
            <a:bodyPr wrap="none" rtlCol="0">
              <a:spAutoFit/>
            </a:bodyPr>
            <a:lstStyle/>
            <a:p>
              <a:r>
                <a:rPr lang="en-US" sz="1200" dirty="0" err="1" smtClean="0"/>
                <a:t>Gunsalus</a:t>
              </a:r>
              <a:endParaRPr lang="en-US" sz="1200" dirty="0"/>
            </a:p>
          </p:txBody>
        </p:sp>
        <p:sp>
          <p:nvSpPr>
            <p:cNvPr id="196" name="Rounded Rectangle 195"/>
            <p:cNvSpPr/>
            <p:nvPr/>
          </p:nvSpPr>
          <p:spPr>
            <a:xfrm>
              <a:off x="926781" y="1551030"/>
              <a:ext cx="703127" cy="923329"/>
            </a:xfrm>
            <a:prstGeom prst="roundRect">
              <a:avLst/>
            </a:prstGeom>
            <a:blipFill rotWithShape="1">
              <a:blip r:embed="rId1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TextBox 106"/>
            <p:cNvSpPr txBox="1"/>
            <p:nvPr/>
          </p:nvSpPr>
          <p:spPr>
            <a:xfrm>
              <a:off x="896029" y="1299252"/>
              <a:ext cx="712592" cy="246221"/>
            </a:xfrm>
            <a:prstGeom prst="rect">
              <a:avLst/>
            </a:prstGeom>
            <a:solidFill>
              <a:srgbClr val="FFFFFF"/>
            </a:solidFill>
          </p:spPr>
          <p:txBody>
            <a:bodyPr wrap="none" rtlCol="0">
              <a:spAutoFit/>
            </a:bodyPr>
            <a:lstStyle/>
            <a:p>
              <a:r>
                <a:rPr lang="en-US" sz="1000" dirty="0" smtClean="0"/>
                <a:t> Networks</a:t>
              </a:r>
              <a:endParaRPr lang="en-US" sz="1000" dirty="0"/>
            </a:p>
          </p:txBody>
        </p:sp>
      </p:grpSp>
      <p:grpSp>
        <p:nvGrpSpPr>
          <p:cNvPr id="19" name="Group 218"/>
          <p:cNvGrpSpPr/>
          <p:nvPr/>
        </p:nvGrpSpPr>
        <p:grpSpPr>
          <a:xfrm>
            <a:off x="159202" y="2189214"/>
            <a:ext cx="984022" cy="1172258"/>
            <a:chOff x="230761" y="2689583"/>
            <a:chExt cx="984022" cy="1172258"/>
          </a:xfrm>
        </p:grpSpPr>
        <p:sp>
          <p:nvSpPr>
            <p:cNvPr id="186" name="TextBox 185"/>
            <p:cNvSpPr txBox="1"/>
            <p:nvPr/>
          </p:nvSpPr>
          <p:spPr>
            <a:xfrm rot="16200000">
              <a:off x="-11688" y="3325073"/>
              <a:ext cx="761897" cy="276999"/>
            </a:xfrm>
            <a:prstGeom prst="rect">
              <a:avLst/>
            </a:prstGeom>
            <a:noFill/>
          </p:spPr>
          <p:txBody>
            <a:bodyPr wrap="none" rtlCol="0">
              <a:spAutoFit/>
            </a:bodyPr>
            <a:lstStyle/>
            <a:p>
              <a:r>
                <a:rPr lang="en-US" sz="1200" dirty="0" err="1" smtClean="0"/>
                <a:t>Rockman</a:t>
              </a:r>
              <a:endParaRPr lang="en-US" sz="1200" dirty="0"/>
            </a:p>
          </p:txBody>
        </p:sp>
        <p:sp>
          <p:nvSpPr>
            <p:cNvPr id="187" name="Rounded Rectangle 186"/>
            <p:cNvSpPr/>
            <p:nvPr/>
          </p:nvSpPr>
          <p:spPr>
            <a:xfrm>
              <a:off x="511656" y="2938512"/>
              <a:ext cx="703127" cy="923329"/>
            </a:xfrm>
            <a:prstGeom prst="roundRect">
              <a:avLst/>
            </a:prstGeom>
            <a:blipFill rotWithShape="1">
              <a:blip r:embed="rId16"/>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549672" y="2689583"/>
              <a:ext cx="638316" cy="246221"/>
            </a:xfrm>
            <a:prstGeom prst="rect">
              <a:avLst/>
            </a:prstGeom>
            <a:solidFill>
              <a:srgbClr val="FFFFFF"/>
            </a:solidFill>
          </p:spPr>
          <p:txBody>
            <a:bodyPr wrap="none" rtlCol="0">
              <a:spAutoFit/>
            </a:bodyPr>
            <a:lstStyle/>
            <a:p>
              <a:r>
                <a:rPr lang="en-US" sz="1000" dirty="0" smtClean="0"/>
                <a:t>Diversity</a:t>
              </a:r>
              <a:endParaRPr lang="en-US" sz="1000" dirty="0"/>
            </a:p>
          </p:txBody>
        </p:sp>
      </p:grpSp>
      <p:sp>
        <p:nvSpPr>
          <p:cNvPr id="149" name="Rounded Rectangle 148"/>
          <p:cNvSpPr/>
          <p:nvPr/>
        </p:nvSpPr>
        <p:spPr>
          <a:xfrm>
            <a:off x="5551588" y="2503221"/>
            <a:ext cx="1258630" cy="452496"/>
          </a:xfrm>
          <a:prstGeom prst="roundRect">
            <a:avLst/>
          </a:prstGeom>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PLANTAE</a:t>
            </a:r>
            <a:endParaRPr lang="en-US" dirty="0"/>
          </a:p>
        </p:txBody>
      </p:sp>
      <p:sp>
        <p:nvSpPr>
          <p:cNvPr id="168" name="Rounded Rectangle 167"/>
          <p:cNvSpPr/>
          <p:nvPr/>
        </p:nvSpPr>
        <p:spPr>
          <a:xfrm>
            <a:off x="3933160" y="4616502"/>
            <a:ext cx="1258630" cy="452496"/>
          </a:xfrm>
          <a:prstGeom prst="roundRect">
            <a:avLst/>
          </a:prstGeom>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BACTERIA</a:t>
            </a:r>
            <a:endParaRPr lang="en-US" dirty="0"/>
          </a:p>
        </p:txBody>
      </p:sp>
      <p:sp>
        <p:nvSpPr>
          <p:cNvPr id="175" name="Rounded Rectangle 174"/>
          <p:cNvSpPr/>
          <p:nvPr/>
        </p:nvSpPr>
        <p:spPr>
          <a:xfrm>
            <a:off x="2290819" y="3914739"/>
            <a:ext cx="1258630" cy="452496"/>
          </a:xfrm>
          <a:prstGeom prst="roundRect">
            <a:avLst/>
          </a:prstGeom>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ARCHAEA</a:t>
            </a:r>
            <a:endParaRPr lang="en-US" dirty="0"/>
          </a:p>
        </p:txBody>
      </p:sp>
      <p:pic>
        <p:nvPicPr>
          <p:cNvPr id="4" name="Picture 3"/>
          <p:cNvPicPr>
            <a:picLocks noChangeAspect="1"/>
          </p:cNvPicPr>
          <p:nvPr/>
        </p:nvPicPr>
        <p:blipFill>
          <a:blip r:embed="rId1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48100" y="2709331"/>
            <a:ext cx="1428750" cy="1574800"/>
          </a:xfrm>
          <a:prstGeom prst="rect">
            <a:avLst/>
          </a:prstGeom>
        </p:spPr>
      </p:pic>
      <p:grpSp>
        <p:nvGrpSpPr>
          <p:cNvPr id="20" name="Group 207"/>
          <p:cNvGrpSpPr/>
          <p:nvPr/>
        </p:nvGrpSpPr>
        <p:grpSpPr>
          <a:xfrm>
            <a:off x="2394183" y="5332224"/>
            <a:ext cx="1373831" cy="1375690"/>
            <a:chOff x="2298771" y="5148358"/>
            <a:chExt cx="1373831" cy="1375690"/>
          </a:xfrm>
        </p:grpSpPr>
        <p:sp>
          <p:nvSpPr>
            <p:cNvPr id="89" name="Rectangle 88"/>
            <p:cNvSpPr/>
            <p:nvPr/>
          </p:nvSpPr>
          <p:spPr>
            <a:xfrm>
              <a:off x="2601890" y="6308604"/>
              <a:ext cx="756938" cy="215444"/>
            </a:xfrm>
            <a:prstGeom prst="rect">
              <a:avLst/>
            </a:prstGeom>
          </p:spPr>
          <p:txBody>
            <a:bodyPr wrap="none">
              <a:spAutoFit/>
            </a:bodyPr>
            <a:lstStyle/>
            <a:p>
              <a:r>
                <a:rPr lang="en-US" sz="800" dirty="0" smtClean="0"/>
                <a:t>(Bio/Courant)</a:t>
              </a:r>
              <a:endParaRPr lang="en-US" sz="800" dirty="0"/>
            </a:p>
          </p:txBody>
        </p:sp>
        <p:sp>
          <p:nvSpPr>
            <p:cNvPr id="116" name="TextBox 115"/>
            <p:cNvSpPr txBox="1"/>
            <p:nvPr/>
          </p:nvSpPr>
          <p:spPr>
            <a:xfrm>
              <a:off x="2298771" y="5148358"/>
              <a:ext cx="1373831" cy="246221"/>
            </a:xfrm>
            <a:prstGeom prst="rect">
              <a:avLst/>
            </a:prstGeom>
            <a:solidFill>
              <a:srgbClr val="FFFFFF"/>
            </a:solidFill>
          </p:spPr>
          <p:txBody>
            <a:bodyPr wrap="none" rtlCol="0">
              <a:spAutoFit/>
            </a:bodyPr>
            <a:lstStyle/>
            <a:p>
              <a:r>
                <a:rPr lang="en-US" sz="1000" dirty="0" smtClean="0"/>
                <a:t> Networks &amp; Proteome</a:t>
              </a:r>
              <a:endParaRPr lang="en-US" sz="1000" dirty="0"/>
            </a:p>
          </p:txBody>
        </p:sp>
        <p:sp>
          <p:nvSpPr>
            <p:cNvPr id="177" name="TextBox 176"/>
            <p:cNvSpPr txBox="1"/>
            <p:nvPr/>
          </p:nvSpPr>
          <p:spPr>
            <a:xfrm rot="16200000">
              <a:off x="2113999" y="5787029"/>
              <a:ext cx="742361" cy="276999"/>
            </a:xfrm>
            <a:prstGeom prst="rect">
              <a:avLst/>
            </a:prstGeom>
            <a:noFill/>
          </p:spPr>
          <p:txBody>
            <a:bodyPr wrap="none" rtlCol="0">
              <a:spAutoFit/>
            </a:bodyPr>
            <a:lstStyle/>
            <a:p>
              <a:r>
                <a:rPr lang="en-US" sz="1200" dirty="0" err="1" smtClean="0"/>
                <a:t>Bonneau</a:t>
              </a:r>
              <a:endParaRPr lang="en-US" sz="1200" dirty="0"/>
            </a:p>
          </p:txBody>
        </p:sp>
        <p:sp>
          <p:nvSpPr>
            <p:cNvPr id="178" name="Rounded Rectangle 177"/>
            <p:cNvSpPr/>
            <p:nvPr/>
          </p:nvSpPr>
          <p:spPr>
            <a:xfrm>
              <a:off x="2634123" y="5380280"/>
              <a:ext cx="703127" cy="923329"/>
            </a:xfrm>
            <a:prstGeom prst="roundRect">
              <a:avLst/>
            </a:prstGeom>
            <a:blipFill rotWithShape="1">
              <a:blip r:embed="rId18"/>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252764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Big Data</a:t>
            </a:r>
            <a:r>
              <a:rPr lang="en-US" dirty="0" smtClean="0">
                <a:sym typeface="Wingdings"/>
              </a:rPr>
              <a:t> Integration New Biology</a:t>
            </a:r>
            <a:endParaRPr lang="en-US" dirty="0"/>
          </a:p>
        </p:txBody>
      </p:sp>
      <p:pic>
        <p:nvPicPr>
          <p:cNvPr id="4" name="Picture 3" descr="bigdata2.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174875" y="1802388"/>
            <a:ext cx="4818456" cy="45577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219276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269243" y="2023504"/>
            <a:ext cx="1653179" cy="892552"/>
          </a:xfrm>
          <a:prstGeom prst="rect">
            <a:avLst/>
          </a:prstGeom>
          <a:noFill/>
        </p:spPr>
        <p:txBody>
          <a:bodyPr wrap="none" rtlCol="0">
            <a:spAutoFit/>
          </a:bodyPr>
          <a:lstStyle/>
          <a:p>
            <a:pPr algn="ctr"/>
            <a:r>
              <a:rPr lang="en-US" sz="1600" b="1" i="1" dirty="0" smtClean="0"/>
              <a:t>C. </a:t>
            </a:r>
            <a:r>
              <a:rPr lang="en-US" sz="1600" b="1" i="1" dirty="0" err="1" smtClean="0"/>
              <a:t>elegans</a:t>
            </a:r>
            <a:r>
              <a:rPr lang="en-US" sz="1600" b="1" i="1" dirty="0" smtClean="0"/>
              <a:t> </a:t>
            </a:r>
            <a:endParaRPr lang="en-US" sz="1600" i="1" dirty="0"/>
          </a:p>
          <a:p>
            <a:pPr algn="ctr"/>
            <a:endParaRPr lang="en-US" dirty="0" smtClean="0"/>
          </a:p>
          <a:p>
            <a:pPr algn="ctr"/>
            <a:r>
              <a:rPr lang="en-US" dirty="0" err="1" smtClean="0"/>
              <a:t>Gunsalus</a:t>
            </a:r>
            <a:r>
              <a:rPr lang="en-US" dirty="0" smtClean="0"/>
              <a:t>/Piano</a:t>
            </a:r>
            <a:endParaRPr lang="en-US" dirty="0"/>
          </a:p>
        </p:txBody>
      </p:sp>
      <p:sp>
        <p:nvSpPr>
          <p:cNvPr id="4" name="TextBox 3"/>
          <p:cNvSpPr txBox="1"/>
          <p:nvPr/>
        </p:nvSpPr>
        <p:spPr>
          <a:xfrm>
            <a:off x="2195669" y="2060298"/>
            <a:ext cx="1690988" cy="1169551"/>
          </a:xfrm>
          <a:prstGeom prst="rect">
            <a:avLst/>
          </a:prstGeom>
          <a:noFill/>
        </p:spPr>
        <p:txBody>
          <a:bodyPr wrap="none" rtlCol="0">
            <a:spAutoFit/>
          </a:bodyPr>
          <a:lstStyle/>
          <a:p>
            <a:pPr algn="ctr"/>
            <a:r>
              <a:rPr lang="en-US" sz="1600" b="1" dirty="0" smtClean="0"/>
              <a:t>A. thaliana/Crops</a:t>
            </a:r>
            <a:endParaRPr lang="en-US" sz="1600" dirty="0"/>
          </a:p>
          <a:p>
            <a:pPr algn="ctr"/>
            <a:endParaRPr lang="en-US" dirty="0" smtClean="0"/>
          </a:p>
          <a:p>
            <a:pPr algn="ctr"/>
            <a:r>
              <a:rPr lang="en-US" dirty="0" smtClean="0"/>
              <a:t>Coruzzi/</a:t>
            </a:r>
            <a:r>
              <a:rPr lang="en-US" dirty="0" err="1" smtClean="0"/>
              <a:t>Shasha</a:t>
            </a:r>
            <a:endParaRPr lang="en-US" dirty="0"/>
          </a:p>
          <a:p>
            <a:pPr algn="ctr"/>
            <a:endParaRPr lang="en-US" dirty="0" smtClean="0"/>
          </a:p>
        </p:txBody>
      </p:sp>
      <p:sp>
        <p:nvSpPr>
          <p:cNvPr id="5" name="TextBox 4"/>
          <p:cNvSpPr txBox="1"/>
          <p:nvPr/>
        </p:nvSpPr>
        <p:spPr>
          <a:xfrm>
            <a:off x="6162164" y="2024356"/>
            <a:ext cx="1872449" cy="2831544"/>
          </a:xfrm>
          <a:prstGeom prst="rect">
            <a:avLst/>
          </a:prstGeom>
          <a:noFill/>
        </p:spPr>
        <p:txBody>
          <a:bodyPr wrap="square" rtlCol="0">
            <a:spAutoFit/>
          </a:bodyPr>
          <a:lstStyle/>
          <a:p>
            <a:pPr algn="ctr"/>
            <a:r>
              <a:rPr lang="en-US" sz="1600" b="1" dirty="0" smtClean="0"/>
              <a:t>  Microbes/Humans</a:t>
            </a:r>
          </a:p>
          <a:p>
            <a:pPr algn="ctr"/>
            <a:endParaRPr lang="en-US" sz="1600" dirty="0"/>
          </a:p>
          <a:p>
            <a:pPr algn="ctr"/>
            <a:r>
              <a:rPr lang="en-US" dirty="0" err="1" smtClean="0"/>
              <a:t>Bonneau</a:t>
            </a:r>
            <a:endParaRPr lang="en-US" dirty="0" smtClean="0"/>
          </a:p>
          <a:p>
            <a:pPr algn="ctr"/>
            <a:endParaRPr lang="en-US" sz="1600" dirty="0"/>
          </a:p>
          <a:p>
            <a:pPr algn="ctr"/>
            <a:endParaRPr lang="en-US" sz="1600" dirty="0" smtClean="0"/>
          </a:p>
          <a:p>
            <a:pPr algn="ctr"/>
            <a:endParaRPr lang="en-US" sz="1600" dirty="0"/>
          </a:p>
          <a:p>
            <a:pPr algn="ctr"/>
            <a:endParaRPr lang="en-US" sz="1600" dirty="0" smtClean="0"/>
          </a:p>
          <a:p>
            <a:pPr algn="ctr"/>
            <a:r>
              <a:rPr lang="en-US" sz="1600" b="1" dirty="0" err="1" smtClean="0"/>
              <a:t>Inferrelator</a:t>
            </a:r>
            <a:r>
              <a:rPr lang="en-US" sz="1600" b="1" dirty="0" smtClean="0"/>
              <a:t> &amp;</a:t>
            </a:r>
          </a:p>
          <a:p>
            <a:pPr algn="ctr"/>
            <a:endParaRPr lang="en-US" sz="1600" b="1" dirty="0" smtClean="0"/>
          </a:p>
          <a:p>
            <a:pPr algn="ctr"/>
            <a:r>
              <a:rPr lang="en-US" sz="1600" b="1" dirty="0" smtClean="0"/>
              <a:t>Human Proteome</a:t>
            </a:r>
          </a:p>
          <a:p>
            <a:pPr algn="ctr"/>
            <a:endParaRPr lang="en-US" sz="1600" dirty="0" smtClean="0"/>
          </a:p>
        </p:txBody>
      </p:sp>
      <p:sp>
        <p:nvSpPr>
          <p:cNvPr id="6" name="TextBox 5"/>
          <p:cNvSpPr txBox="1"/>
          <p:nvPr/>
        </p:nvSpPr>
        <p:spPr>
          <a:xfrm>
            <a:off x="180730" y="2084734"/>
            <a:ext cx="1844243" cy="1692771"/>
          </a:xfrm>
          <a:prstGeom prst="rect">
            <a:avLst/>
          </a:prstGeom>
          <a:noFill/>
        </p:spPr>
        <p:txBody>
          <a:bodyPr wrap="square" rtlCol="0">
            <a:spAutoFit/>
          </a:bodyPr>
          <a:lstStyle/>
          <a:p>
            <a:pPr algn="ctr"/>
            <a:r>
              <a:rPr lang="en-US" sz="1600" b="1" dirty="0" smtClean="0"/>
              <a:t>Microbes/</a:t>
            </a:r>
            <a:r>
              <a:rPr lang="en-US" sz="1600" b="1" dirty="0" err="1" smtClean="0"/>
              <a:t>Protists</a:t>
            </a:r>
            <a:endParaRPr lang="en-US" sz="1600" b="1" dirty="0" smtClean="0"/>
          </a:p>
          <a:p>
            <a:pPr algn="ctr"/>
            <a:endParaRPr lang="en-US" sz="1600" dirty="0"/>
          </a:p>
          <a:p>
            <a:pPr algn="ctr"/>
            <a:r>
              <a:rPr lang="en-US" dirty="0" smtClean="0"/>
              <a:t>Jane Carlton</a:t>
            </a:r>
          </a:p>
          <a:p>
            <a:pPr algn="ctr"/>
            <a:endParaRPr lang="en-US" dirty="0"/>
          </a:p>
          <a:p>
            <a:pPr algn="ctr"/>
            <a:endParaRPr lang="en-US" dirty="0" smtClean="0"/>
          </a:p>
          <a:p>
            <a:pPr algn="ctr"/>
            <a:endParaRPr lang="en-US" dirty="0"/>
          </a:p>
        </p:txBody>
      </p:sp>
      <p:grpSp>
        <p:nvGrpSpPr>
          <p:cNvPr id="31" name="Group 30"/>
          <p:cNvGrpSpPr/>
          <p:nvPr/>
        </p:nvGrpSpPr>
        <p:grpSpPr>
          <a:xfrm>
            <a:off x="2461973" y="584657"/>
            <a:ext cx="997595" cy="1184068"/>
            <a:chOff x="2757510" y="692509"/>
            <a:chExt cx="997595" cy="1184068"/>
          </a:xfrm>
        </p:grpSpPr>
        <p:sp>
          <p:nvSpPr>
            <p:cNvPr id="9" name="TextBox 8"/>
            <p:cNvSpPr txBox="1"/>
            <p:nvPr/>
          </p:nvSpPr>
          <p:spPr>
            <a:xfrm rot="16200000">
              <a:off x="2576376" y="1418443"/>
              <a:ext cx="639268" cy="276999"/>
            </a:xfrm>
            <a:prstGeom prst="rect">
              <a:avLst/>
            </a:prstGeom>
            <a:solidFill>
              <a:srgbClr val="FFFFFF"/>
            </a:solidFill>
          </p:spPr>
          <p:txBody>
            <a:bodyPr wrap="none" rtlCol="0">
              <a:spAutoFit/>
            </a:bodyPr>
            <a:lstStyle/>
            <a:p>
              <a:pPr algn="ctr"/>
              <a:r>
                <a:rPr lang="en-US" sz="1200" dirty="0" err="1" smtClean="0"/>
                <a:t>Coruzzi</a:t>
              </a:r>
              <a:endParaRPr lang="en-US" sz="1200" dirty="0"/>
            </a:p>
          </p:txBody>
        </p:sp>
        <p:sp>
          <p:nvSpPr>
            <p:cNvPr id="10" name="Rounded Rectangle 9"/>
            <p:cNvSpPr/>
            <p:nvPr/>
          </p:nvSpPr>
          <p:spPr>
            <a:xfrm>
              <a:off x="3045912" y="953248"/>
              <a:ext cx="703127" cy="923329"/>
            </a:xfrm>
            <a:prstGeom prst="roundRect">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039845" y="692509"/>
              <a:ext cx="715260" cy="246221"/>
            </a:xfrm>
            <a:prstGeom prst="rect">
              <a:avLst/>
            </a:prstGeom>
            <a:solidFill>
              <a:srgbClr val="FFFFFF"/>
            </a:solidFill>
          </p:spPr>
          <p:txBody>
            <a:bodyPr wrap="none" rtlCol="0">
              <a:spAutoFit/>
            </a:bodyPr>
            <a:lstStyle/>
            <a:p>
              <a:pPr algn="ctr"/>
              <a:r>
                <a:rPr lang="en-US" sz="1000" dirty="0" smtClean="0"/>
                <a:t> Networks</a:t>
              </a:r>
              <a:endParaRPr lang="en-US" sz="1000" dirty="0"/>
            </a:p>
          </p:txBody>
        </p:sp>
      </p:grpSp>
      <p:grpSp>
        <p:nvGrpSpPr>
          <p:cNvPr id="12" name="Group 184"/>
          <p:cNvGrpSpPr/>
          <p:nvPr/>
        </p:nvGrpSpPr>
        <p:grpSpPr>
          <a:xfrm>
            <a:off x="532948" y="584657"/>
            <a:ext cx="1189237" cy="1390445"/>
            <a:chOff x="7295177" y="3663326"/>
            <a:chExt cx="1189237" cy="1390445"/>
          </a:xfrm>
        </p:grpSpPr>
        <p:sp>
          <p:nvSpPr>
            <p:cNvPr id="13" name="TextBox 12"/>
            <p:cNvSpPr txBox="1"/>
            <p:nvPr/>
          </p:nvSpPr>
          <p:spPr>
            <a:xfrm>
              <a:off x="7429781" y="4838327"/>
              <a:ext cx="983637" cy="215444"/>
            </a:xfrm>
            <a:prstGeom prst="rect">
              <a:avLst/>
            </a:prstGeom>
            <a:solidFill>
              <a:srgbClr val="FFFFFF"/>
            </a:solidFill>
          </p:spPr>
          <p:txBody>
            <a:bodyPr wrap="none" rtlCol="0">
              <a:spAutoFit/>
            </a:bodyPr>
            <a:lstStyle/>
            <a:p>
              <a:pPr algn="ctr"/>
              <a:r>
                <a:rPr lang="en-US" sz="800" i="1" dirty="0" smtClean="0">
                  <a:solidFill>
                    <a:srgbClr val="7030A0"/>
                  </a:solidFill>
                </a:rPr>
                <a:t> DIR. SEQUENCING</a:t>
              </a:r>
              <a:endParaRPr lang="en-US" sz="800" i="1" dirty="0">
                <a:solidFill>
                  <a:srgbClr val="7030A0"/>
                </a:solidFill>
              </a:endParaRPr>
            </a:p>
          </p:txBody>
        </p:sp>
        <p:sp>
          <p:nvSpPr>
            <p:cNvPr id="14" name="TextBox 13"/>
            <p:cNvSpPr txBox="1"/>
            <p:nvPr/>
          </p:nvSpPr>
          <p:spPr>
            <a:xfrm rot="16200000">
              <a:off x="7112202" y="4372902"/>
              <a:ext cx="642949" cy="276999"/>
            </a:xfrm>
            <a:prstGeom prst="rect">
              <a:avLst/>
            </a:prstGeom>
            <a:solidFill>
              <a:schemeClr val="bg1"/>
            </a:solidFill>
          </p:spPr>
          <p:txBody>
            <a:bodyPr wrap="none" rtlCol="0">
              <a:spAutoFit/>
            </a:bodyPr>
            <a:lstStyle/>
            <a:p>
              <a:pPr algn="ctr"/>
              <a:r>
                <a:rPr lang="en-US" sz="1200" dirty="0" smtClean="0"/>
                <a:t>Carlton</a:t>
              </a:r>
              <a:endParaRPr lang="en-US" sz="1200" dirty="0"/>
            </a:p>
          </p:txBody>
        </p:sp>
        <p:sp>
          <p:nvSpPr>
            <p:cNvPr id="15" name="Rounded Rectangle 14"/>
            <p:cNvSpPr/>
            <p:nvPr/>
          </p:nvSpPr>
          <p:spPr>
            <a:xfrm>
              <a:off x="7570036" y="3909547"/>
              <a:ext cx="703127" cy="923329"/>
            </a:xfrm>
            <a:prstGeom prst="roundRect">
              <a:avLst/>
            </a:prstGeom>
            <a:blipFill rotWithShape="1">
              <a:blip r:embed="rId3">
                <a:grayscl/>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358785" y="3663326"/>
              <a:ext cx="1125629" cy="246221"/>
            </a:xfrm>
            <a:prstGeom prst="rect">
              <a:avLst/>
            </a:prstGeom>
            <a:solidFill>
              <a:srgbClr val="FFFFFF"/>
            </a:solidFill>
          </p:spPr>
          <p:txBody>
            <a:bodyPr wrap="none" rtlCol="0">
              <a:spAutoFit/>
            </a:bodyPr>
            <a:lstStyle/>
            <a:p>
              <a:pPr algn="ctr"/>
              <a:r>
                <a:rPr lang="en-US" sz="1000" dirty="0" smtClean="0"/>
                <a:t> Malaria/Parasites</a:t>
              </a:r>
              <a:endParaRPr lang="en-US" sz="1000" dirty="0"/>
            </a:p>
          </p:txBody>
        </p:sp>
      </p:grpSp>
      <p:grpSp>
        <p:nvGrpSpPr>
          <p:cNvPr id="17" name="Group 207"/>
          <p:cNvGrpSpPr/>
          <p:nvPr/>
        </p:nvGrpSpPr>
        <p:grpSpPr>
          <a:xfrm>
            <a:off x="6424790" y="679146"/>
            <a:ext cx="1373831" cy="1375690"/>
            <a:chOff x="2298771" y="5148358"/>
            <a:chExt cx="1373831" cy="1375690"/>
          </a:xfrm>
        </p:grpSpPr>
        <p:sp>
          <p:nvSpPr>
            <p:cNvPr id="18" name="Rectangle 17"/>
            <p:cNvSpPr/>
            <p:nvPr/>
          </p:nvSpPr>
          <p:spPr>
            <a:xfrm>
              <a:off x="2601890" y="6308604"/>
              <a:ext cx="756938" cy="215444"/>
            </a:xfrm>
            <a:prstGeom prst="rect">
              <a:avLst/>
            </a:prstGeom>
          </p:spPr>
          <p:txBody>
            <a:bodyPr wrap="none">
              <a:spAutoFit/>
            </a:bodyPr>
            <a:lstStyle/>
            <a:p>
              <a:r>
                <a:rPr lang="en-US" sz="800" dirty="0" smtClean="0"/>
                <a:t>(Bio/Courant)</a:t>
              </a:r>
              <a:endParaRPr lang="en-US" sz="800" dirty="0"/>
            </a:p>
          </p:txBody>
        </p:sp>
        <p:sp>
          <p:nvSpPr>
            <p:cNvPr id="19" name="TextBox 18"/>
            <p:cNvSpPr txBox="1"/>
            <p:nvPr/>
          </p:nvSpPr>
          <p:spPr>
            <a:xfrm>
              <a:off x="2298771" y="5148358"/>
              <a:ext cx="1373831" cy="246221"/>
            </a:xfrm>
            <a:prstGeom prst="rect">
              <a:avLst/>
            </a:prstGeom>
            <a:solidFill>
              <a:srgbClr val="FFFFFF"/>
            </a:solidFill>
          </p:spPr>
          <p:txBody>
            <a:bodyPr wrap="none" rtlCol="0">
              <a:spAutoFit/>
            </a:bodyPr>
            <a:lstStyle/>
            <a:p>
              <a:r>
                <a:rPr lang="en-US" sz="1000" dirty="0" smtClean="0"/>
                <a:t> Networks &amp; Proteome</a:t>
              </a:r>
              <a:endParaRPr lang="en-US" sz="1000" dirty="0"/>
            </a:p>
          </p:txBody>
        </p:sp>
        <p:sp>
          <p:nvSpPr>
            <p:cNvPr id="20" name="TextBox 19"/>
            <p:cNvSpPr txBox="1"/>
            <p:nvPr/>
          </p:nvSpPr>
          <p:spPr>
            <a:xfrm rot="16200000">
              <a:off x="2113999" y="5787029"/>
              <a:ext cx="742361" cy="276999"/>
            </a:xfrm>
            <a:prstGeom prst="rect">
              <a:avLst/>
            </a:prstGeom>
            <a:noFill/>
          </p:spPr>
          <p:txBody>
            <a:bodyPr wrap="none" rtlCol="0">
              <a:spAutoFit/>
            </a:bodyPr>
            <a:lstStyle/>
            <a:p>
              <a:r>
                <a:rPr lang="en-US" sz="1200" dirty="0" err="1" smtClean="0"/>
                <a:t>Bonneau</a:t>
              </a:r>
              <a:endParaRPr lang="en-US" sz="1200" dirty="0"/>
            </a:p>
          </p:txBody>
        </p:sp>
        <p:sp>
          <p:nvSpPr>
            <p:cNvPr id="21" name="Rounded Rectangle 20"/>
            <p:cNvSpPr/>
            <p:nvPr/>
          </p:nvSpPr>
          <p:spPr>
            <a:xfrm>
              <a:off x="2634123" y="5380280"/>
              <a:ext cx="703127" cy="923329"/>
            </a:xfrm>
            <a:prstGeom prst="roundRect">
              <a:avLst/>
            </a:prstGeom>
            <a:blipFill rotWithShape="1">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 name="Group 219"/>
          <p:cNvGrpSpPr/>
          <p:nvPr/>
        </p:nvGrpSpPr>
        <p:grpSpPr>
          <a:xfrm>
            <a:off x="4483136" y="551661"/>
            <a:ext cx="1178347" cy="1393411"/>
            <a:chOff x="654138" y="1299252"/>
            <a:chExt cx="1178347" cy="1393411"/>
          </a:xfrm>
        </p:grpSpPr>
        <p:sp>
          <p:nvSpPr>
            <p:cNvPr id="23" name="TextBox 22"/>
            <p:cNvSpPr txBox="1"/>
            <p:nvPr/>
          </p:nvSpPr>
          <p:spPr>
            <a:xfrm>
              <a:off x="672167" y="2477219"/>
              <a:ext cx="1160318" cy="215444"/>
            </a:xfrm>
            <a:prstGeom prst="rect">
              <a:avLst/>
            </a:prstGeom>
            <a:solidFill>
              <a:srgbClr val="FFFFFF"/>
            </a:solidFill>
          </p:spPr>
          <p:txBody>
            <a:bodyPr wrap="none" rtlCol="0">
              <a:spAutoFit/>
            </a:bodyPr>
            <a:lstStyle/>
            <a:p>
              <a:pPr algn="ctr"/>
              <a:r>
                <a:rPr lang="en-US" sz="800" i="1" dirty="0" smtClean="0">
                  <a:solidFill>
                    <a:srgbClr val="7030A0"/>
                  </a:solidFill>
                </a:rPr>
                <a:t> DIR. BIOINFORMATICS</a:t>
              </a:r>
              <a:endParaRPr lang="en-US" sz="800" i="1" dirty="0">
                <a:solidFill>
                  <a:srgbClr val="7030A0"/>
                </a:solidFill>
              </a:endParaRPr>
            </a:p>
          </p:txBody>
        </p:sp>
        <p:sp>
          <p:nvSpPr>
            <p:cNvPr id="24" name="TextBox 23"/>
            <p:cNvSpPr txBox="1"/>
            <p:nvPr/>
          </p:nvSpPr>
          <p:spPr>
            <a:xfrm rot="16200000">
              <a:off x="411764" y="1946473"/>
              <a:ext cx="761747" cy="276999"/>
            </a:xfrm>
            <a:prstGeom prst="rect">
              <a:avLst/>
            </a:prstGeom>
            <a:noFill/>
          </p:spPr>
          <p:txBody>
            <a:bodyPr wrap="none" rtlCol="0">
              <a:spAutoFit/>
            </a:bodyPr>
            <a:lstStyle/>
            <a:p>
              <a:pPr algn="ctr"/>
              <a:r>
                <a:rPr lang="en-US" sz="1200" dirty="0" err="1" smtClean="0"/>
                <a:t>Gunsalus</a:t>
              </a:r>
              <a:endParaRPr lang="en-US" sz="1200" dirty="0"/>
            </a:p>
          </p:txBody>
        </p:sp>
        <p:sp>
          <p:nvSpPr>
            <p:cNvPr id="25" name="Rounded Rectangle 24"/>
            <p:cNvSpPr/>
            <p:nvPr/>
          </p:nvSpPr>
          <p:spPr>
            <a:xfrm>
              <a:off x="926781" y="1551030"/>
              <a:ext cx="703127" cy="923329"/>
            </a:xfrm>
            <a:prstGeom prst="roundRect">
              <a:avLst/>
            </a:prstGeom>
            <a:blipFill rotWithShape="1">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896029" y="1299252"/>
              <a:ext cx="712592" cy="246221"/>
            </a:xfrm>
            <a:prstGeom prst="rect">
              <a:avLst/>
            </a:prstGeom>
            <a:solidFill>
              <a:srgbClr val="FFFFFF"/>
            </a:solidFill>
          </p:spPr>
          <p:txBody>
            <a:bodyPr wrap="none" rtlCol="0">
              <a:spAutoFit/>
            </a:bodyPr>
            <a:lstStyle/>
            <a:p>
              <a:pPr algn="ctr"/>
              <a:r>
                <a:rPr lang="en-US" sz="1000" dirty="0" smtClean="0"/>
                <a:t> Networks</a:t>
              </a:r>
              <a:endParaRPr lang="en-US" sz="1000" dirty="0"/>
            </a:p>
          </p:txBody>
        </p:sp>
      </p:grpSp>
      <p:grpSp>
        <p:nvGrpSpPr>
          <p:cNvPr id="32" name="Group 31"/>
          <p:cNvGrpSpPr/>
          <p:nvPr/>
        </p:nvGrpSpPr>
        <p:grpSpPr>
          <a:xfrm>
            <a:off x="1391659" y="4897386"/>
            <a:ext cx="991528" cy="1167560"/>
            <a:chOff x="2820991" y="4170326"/>
            <a:chExt cx="991528" cy="1167560"/>
          </a:xfrm>
        </p:grpSpPr>
        <p:sp>
          <p:nvSpPr>
            <p:cNvPr id="27" name="TextBox 26"/>
            <p:cNvSpPr txBox="1"/>
            <p:nvPr/>
          </p:nvSpPr>
          <p:spPr>
            <a:xfrm rot="16200000">
              <a:off x="2642737" y="4597681"/>
              <a:ext cx="633507" cy="276999"/>
            </a:xfrm>
            <a:prstGeom prst="rect">
              <a:avLst/>
            </a:prstGeom>
            <a:solidFill>
              <a:srgbClr val="FFFFFF"/>
            </a:solidFill>
          </p:spPr>
          <p:txBody>
            <a:bodyPr wrap="none" rtlCol="0">
              <a:spAutoFit/>
            </a:bodyPr>
            <a:lstStyle/>
            <a:p>
              <a:pPr algn="ctr"/>
              <a:r>
                <a:rPr lang="en-US" sz="1200" dirty="0" err="1" smtClean="0"/>
                <a:t>Shasha</a:t>
              </a:r>
              <a:endParaRPr lang="en-US" sz="1200" dirty="0"/>
            </a:p>
          </p:txBody>
        </p:sp>
        <p:sp>
          <p:nvSpPr>
            <p:cNvPr id="29" name="TextBox 28"/>
            <p:cNvSpPr txBox="1"/>
            <p:nvPr/>
          </p:nvSpPr>
          <p:spPr>
            <a:xfrm>
              <a:off x="3066213" y="4170326"/>
              <a:ext cx="715260" cy="246221"/>
            </a:xfrm>
            <a:prstGeom prst="rect">
              <a:avLst/>
            </a:prstGeom>
            <a:solidFill>
              <a:srgbClr val="FFFFFF"/>
            </a:solidFill>
          </p:spPr>
          <p:txBody>
            <a:bodyPr wrap="none" rtlCol="0">
              <a:spAutoFit/>
            </a:bodyPr>
            <a:lstStyle/>
            <a:p>
              <a:pPr algn="ctr"/>
              <a:r>
                <a:rPr lang="en-US" sz="1000" dirty="0" smtClean="0"/>
                <a:t> Networks</a:t>
              </a:r>
              <a:endParaRPr lang="en-US" sz="1000" dirty="0"/>
            </a:p>
          </p:txBody>
        </p:sp>
        <p:pic>
          <p:nvPicPr>
            <p:cNvPr id="30" name="Picture 7"/>
            <p:cNvPicPr>
              <a:picLocks noChangeArrowheads="1"/>
            </p:cNvPicPr>
            <p:nvPr/>
          </p:nvPicPr>
          <p:blipFill>
            <a:blip r:embed="rId6"/>
            <a:srcRect/>
            <a:stretch>
              <a:fillRect/>
            </a:stretch>
          </p:blipFill>
          <p:spPr bwMode="auto">
            <a:xfrm>
              <a:off x="3097990" y="4419427"/>
              <a:ext cx="714529" cy="918459"/>
            </a:xfrm>
            <a:prstGeom prst="rect">
              <a:avLst/>
            </a:prstGeom>
            <a:noFill/>
            <a:ln w="12700">
              <a:noFill/>
              <a:miter lim="800000"/>
              <a:headEnd/>
              <a:tailEnd/>
            </a:ln>
            <a:effectLst>
              <a:outerShdw blurRad="63500" dist="38099" dir="2700000" algn="ctr" rotWithShape="0">
                <a:schemeClr val="bg2">
                  <a:alpha val="75000"/>
                </a:schemeClr>
              </a:outerShdw>
            </a:effectLst>
          </p:spPr>
        </p:pic>
      </p:grpSp>
      <p:sp>
        <p:nvSpPr>
          <p:cNvPr id="33" name="Rectangle 32"/>
          <p:cNvSpPr/>
          <p:nvPr/>
        </p:nvSpPr>
        <p:spPr>
          <a:xfrm>
            <a:off x="227653" y="562712"/>
            <a:ext cx="1797320" cy="4060087"/>
          </a:xfrm>
          <a:prstGeom prst="rect">
            <a:avLst/>
          </a:prstGeom>
          <a:no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2140113" y="562712"/>
            <a:ext cx="1842607" cy="4060087"/>
          </a:xfrm>
          <a:prstGeom prst="rect">
            <a:avLst/>
          </a:prstGeom>
          <a:no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1403746" y="6071010"/>
            <a:ext cx="1402948" cy="369332"/>
          </a:xfrm>
          <a:prstGeom prst="rect">
            <a:avLst/>
          </a:prstGeom>
          <a:noFill/>
        </p:spPr>
        <p:txBody>
          <a:bodyPr wrap="none" rtlCol="0">
            <a:spAutoFit/>
          </a:bodyPr>
          <a:lstStyle/>
          <a:p>
            <a:r>
              <a:rPr lang="en-US" dirty="0" smtClean="0"/>
              <a:t>NYU Courant</a:t>
            </a:r>
            <a:endParaRPr lang="en-US" dirty="0"/>
          </a:p>
        </p:txBody>
      </p:sp>
      <p:sp>
        <p:nvSpPr>
          <p:cNvPr id="41" name="Rectangle 40"/>
          <p:cNvSpPr/>
          <p:nvPr/>
        </p:nvSpPr>
        <p:spPr>
          <a:xfrm>
            <a:off x="4183154" y="542441"/>
            <a:ext cx="1866047" cy="4080357"/>
          </a:xfrm>
          <a:prstGeom prst="rect">
            <a:avLst/>
          </a:prstGeom>
          <a:no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6211760" y="542441"/>
            <a:ext cx="1865140" cy="4080357"/>
          </a:xfrm>
          <a:prstGeom prst="rect">
            <a:avLst/>
          </a:prstGeom>
          <a:no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14"/>
          <p:cNvPicPr>
            <a:picLocks noChangeAspect="1"/>
          </p:cNvPicPr>
          <p:nvPr/>
        </p:nvPicPr>
        <p:blipFill>
          <a:blip r:embed="rId7"/>
          <a:srcRect/>
          <a:stretch>
            <a:fillRect/>
          </a:stretch>
        </p:blipFill>
        <p:spPr bwMode="auto">
          <a:xfrm>
            <a:off x="8218488" y="0"/>
            <a:ext cx="968375" cy="6858000"/>
          </a:xfrm>
          <a:prstGeom prst="rect">
            <a:avLst/>
          </a:prstGeom>
          <a:noFill/>
          <a:ln w="9525">
            <a:noFill/>
            <a:miter lim="800000"/>
            <a:headEnd/>
            <a:tailEnd/>
          </a:ln>
        </p:spPr>
      </p:pic>
      <p:grpSp>
        <p:nvGrpSpPr>
          <p:cNvPr id="35" name="Group 221"/>
          <p:cNvGrpSpPr/>
          <p:nvPr/>
        </p:nvGrpSpPr>
        <p:grpSpPr>
          <a:xfrm>
            <a:off x="4483136" y="2902016"/>
            <a:ext cx="1129530" cy="1400297"/>
            <a:chOff x="1629908" y="368868"/>
            <a:chExt cx="1129530" cy="1400297"/>
          </a:xfrm>
        </p:grpSpPr>
        <p:sp>
          <p:nvSpPr>
            <p:cNvPr id="36" name="TextBox 35"/>
            <p:cNvSpPr txBox="1"/>
            <p:nvPr/>
          </p:nvSpPr>
          <p:spPr>
            <a:xfrm>
              <a:off x="1946076" y="1553721"/>
              <a:ext cx="627095" cy="215444"/>
            </a:xfrm>
            <a:prstGeom prst="rect">
              <a:avLst/>
            </a:prstGeom>
            <a:solidFill>
              <a:srgbClr val="FFFFFF"/>
            </a:solidFill>
          </p:spPr>
          <p:txBody>
            <a:bodyPr wrap="none" rtlCol="0">
              <a:spAutoFit/>
            </a:bodyPr>
            <a:lstStyle/>
            <a:p>
              <a:r>
                <a:rPr lang="en-US" sz="800" i="1" dirty="0" smtClean="0">
                  <a:solidFill>
                    <a:srgbClr val="7030A0"/>
                  </a:solidFill>
                </a:rPr>
                <a:t> DIRECTOR</a:t>
              </a:r>
              <a:endParaRPr lang="en-US" sz="800" i="1" dirty="0">
                <a:solidFill>
                  <a:srgbClr val="7030A0"/>
                </a:solidFill>
              </a:endParaRPr>
            </a:p>
          </p:txBody>
        </p:sp>
        <p:sp>
          <p:nvSpPr>
            <p:cNvPr id="37" name="TextBox 36"/>
            <p:cNvSpPr txBox="1"/>
            <p:nvPr/>
          </p:nvSpPr>
          <p:spPr>
            <a:xfrm rot="16200000">
              <a:off x="1500809" y="1144932"/>
              <a:ext cx="535198" cy="276999"/>
            </a:xfrm>
            <a:prstGeom prst="rect">
              <a:avLst/>
            </a:prstGeom>
            <a:noFill/>
          </p:spPr>
          <p:txBody>
            <a:bodyPr wrap="none" rtlCol="0">
              <a:spAutoFit/>
            </a:bodyPr>
            <a:lstStyle/>
            <a:p>
              <a:r>
                <a:rPr lang="en-US" sz="1200" dirty="0" smtClean="0"/>
                <a:t>Piano</a:t>
              </a:r>
              <a:endParaRPr lang="en-US" sz="1200" dirty="0"/>
            </a:p>
          </p:txBody>
        </p:sp>
        <p:sp>
          <p:nvSpPr>
            <p:cNvPr id="38" name="Rounded Rectangle 37"/>
            <p:cNvSpPr/>
            <p:nvPr/>
          </p:nvSpPr>
          <p:spPr>
            <a:xfrm>
              <a:off x="1908060" y="627702"/>
              <a:ext cx="703127" cy="923329"/>
            </a:xfrm>
            <a:prstGeom prst="roundRect">
              <a:avLst/>
            </a:prstGeom>
            <a:blipFill rotWithShape="1">
              <a:blip r:embed="rId8"/>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1759808" y="368868"/>
              <a:ext cx="999630" cy="246221"/>
            </a:xfrm>
            <a:prstGeom prst="rect">
              <a:avLst/>
            </a:prstGeom>
            <a:solidFill>
              <a:srgbClr val="FFFFFF"/>
            </a:solidFill>
          </p:spPr>
          <p:txBody>
            <a:bodyPr wrap="none" rtlCol="0">
              <a:spAutoFit/>
            </a:bodyPr>
            <a:lstStyle/>
            <a:p>
              <a:r>
                <a:rPr lang="en-US" sz="1000" dirty="0" smtClean="0"/>
                <a:t> Embryogenesis</a:t>
              </a:r>
              <a:endParaRPr lang="en-US" sz="1000" dirty="0"/>
            </a:p>
          </p:txBody>
        </p:sp>
      </p:grpSp>
      <p:sp>
        <p:nvSpPr>
          <p:cNvPr id="44" name="Rectangle 43"/>
          <p:cNvSpPr/>
          <p:nvPr/>
        </p:nvSpPr>
        <p:spPr>
          <a:xfrm rot="16200000">
            <a:off x="3267358" y="1703994"/>
            <a:ext cx="1769840" cy="7849248"/>
          </a:xfrm>
          <a:prstGeom prst="rect">
            <a:avLst/>
          </a:prstGeom>
          <a:no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294591" y="4217189"/>
            <a:ext cx="1499229" cy="338554"/>
          </a:xfrm>
          <a:prstGeom prst="rect">
            <a:avLst/>
          </a:prstGeom>
        </p:spPr>
        <p:txBody>
          <a:bodyPr wrap="none">
            <a:spAutoFit/>
          </a:bodyPr>
          <a:lstStyle/>
          <a:p>
            <a:pPr algn="ctr"/>
            <a:r>
              <a:rPr lang="en-US" sz="1600" b="1" dirty="0" smtClean="0"/>
              <a:t>Plant Networks</a:t>
            </a:r>
            <a:endParaRPr lang="en-US" sz="1600" b="1" dirty="0"/>
          </a:p>
        </p:txBody>
      </p:sp>
      <p:sp>
        <p:nvSpPr>
          <p:cNvPr id="45" name="Rectangle 44"/>
          <p:cNvSpPr/>
          <p:nvPr/>
        </p:nvSpPr>
        <p:spPr>
          <a:xfrm>
            <a:off x="4096907" y="4233285"/>
            <a:ext cx="2002571" cy="338554"/>
          </a:xfrm>
          <a:prstGeom prst="rect">
            <a:avLst/>
          </a:prstGeom>
        </p:spPr>
        <p:txBody>
          <a:bodyPr wrap="none">
            <a:spAutoFit/>
          </a:bodyPr>
          <a:lstStyle/>
          <a:p>
            <a:pPr algn="ctr"/>
            <a:r>
              <a:rPr lang="en-US" sz="1600" b="1" dirty="0" smtClean="0"/>
              <a:t>Animal Development</a:t>
            </a:r>
            <a:endParaRPr lang="en-US" sz="1600" b="1" dirty="0"/>
          </a:p>
        </p:txBody>
      </p:sp>
      <p:sp>
        <p:nvSpPr>
          <p:cNvPr id="7" name="Rectangle 6"/>
          <p:cNvSpPr/>
          <p:nvPr/>
        </p:nvSpPr>
        <p:spPr>
          <a:xfrm>
            <a:off x="466728" y="4181770"/>
            <a:ext cx="1224514" cy="338554"/>
          </a:xfrm>
          <a:prstGeom prst="rect">
            <a:avLst/>
          </a:prstGeom>
        </p:spPr>
        <p:txBody>
          <a:bodyPr wrap="none">
            <a:spAutoFit/>
          </a:bodyPr>
          <a:lstStyle/>
          <a:p>
            <a:pPr algn="ctr"/>
            <a:r>
              <a:rPr lang="en-US" sz="1600" b="1" dirty="0" err="1"/>
              <a:t>Microbiome</a:t>
            </a:r>
            <a:endParaRPr lang="en-US" sz="1600" b="1" dirty="0"/>
          </a:p>
        </p:txBody>
      </p:sp>
      <p:sp>
        <p:nvSpPr>
          <p:cNvPr id="8" name="Rectangle 7"/>
          <p:cNvSpPr/>
          <p:nvPr/>
        </p:nvSpPr>
        <p:spPr>
          <a:xfrm>
            <a:off x="2806694" y="5487606"/>
            <a:ext cx="2676334" cy="584776"/>
          </a:xfrm>
          <a:prstGeom prst="rect">
            <a:avLst/>
          </a:prstGeom>
        </p:spPr>
        <p:txBody>
          <a:bodyPr wrap="none">
            <a:spAutoFit/>
          </a:bodyPr>
          <a:lstStyle/>
          <a:p>
            <a:r>
              <a:rPr lang="en-US" sz="1600" b="1" dirty="0"/>
              <a:t>Computational </a:t>
            </a:r>
            <a:r>
              <a:rPr lang="en-US" sz="1600" b="1" dirty="0" smtClean="0"/>
              <a:t>Provenance</a:t>
            </a:r>
            <a:endParaRPr lang="en-US" dirty="0"/>
          </a:p>
          <a:p>
            <a:r>
              <a:rPr lang="en-US" sz="1600" dirty="0" smtClean="0"/>
              <a:t>(Sharing Data and Workflows)</a:t>
            </a:r>
            <a:endParaRPr lang="en-US" sz="1600" dirty="0"/>
          </a:p>
        </p:txBody>
      </p:sp>
      <p:sp>
        <p:nvSpPr>
          <p:cNvPr id="47" name="TextBox 46"/>
          <p:cNvSpPr txBox="1"/>
          <p:nvPr/>
        </p:nvSpPr>
        <p:spPr>
          <a:xfrm>
            <a:off x="5709104" y="5327544"/>
            <a:ext cx="1159292" cy="584776"/>
          </a:xfrm>
          <a:prstGeom prst="rect">
            <a:avLst/>
          </a:prstGeom>
          <a:noFill/>
        </p:spPr>
        <p:txBody>
          <a:bodyPr wrap="none" rtlCol="0">
            <a:spAutoFit/>
          </a:bodyPr>
          <a:lstStyle/>
          <a:p>
            <a:r>
              <a:rPr lang="en-US" sz="1400" dirty="0">
                <a:ea typeface="ＭＳ Ｐゴシック" pitchFamily="-65" charset="-128"/>
                <a:cs typeface="ＭＳ Ｐゴシック" pitchFamily="-65" charset="-128"/>
              </a:rPr>
              <a:t>Juliana </a:t>
            </a:r>
            <a:r>
              <a:rPr lang="en-US" sz="1400" dirty="0" err="1">
                <a:ea typeface="ＭＳ Ｐゴシック" pitchFamily="-65" charset="-128"/>
                <a:cs typeface="ＭＳ Ｐゴシック" pitchFamily="-65" charset="-128"/>
              </a:rPr>
              <a:t>Freire</a:t>
            </a:r>
            <a:r>
              <a:rPr lang="en-US" sz="1400" dirty="0">
                <a:ea typeface="ＭＳ Ｐゴシック" pitchFamily="-65" charset="-128"/>
                <a:cs typeface="ＭＳ Ｐゴシック" pitchFamily="-65" charset="-128"/>
              </a:rPr>
              <a:t> </a:t>
            </a:r>
            <a:endParaRPr lang="en-US" sz="1400" dirty="0" smtClean="0">
              <a:ea typeface="ＭＳ Ｐゴシック" pitchFamily="-65" charset="-128"/>
              <a:cs typeface="ＭＳ Ｐゴシック" pitchFamily="-65" charset="-128"/>
            </a:endParaRPr>
          </a:p>
          <a:p>
            <a:r>
              <a:rPr lang="en-US" dirty="0" smtClean="0"/>
              <a:t>NYU Poly</a:t>
            </a:r>
            <a:endParaRPr lang="en-US" dirty="0"/>
          </a:p>
        </p:txBody>
      </p:sp>
      <p:sp>
        <p:nvSpPr>
          <p:cNvPr id="34" name="TextBox 33"/>
          <p:cNvSpPr txBox="1"/>
          <p:nvPr/>
        </p:nvSpPr>
        <p:spPr>
          <a:xfrm>
            <a:off x="466728" y="142331"/>
            <a:ext cx="1351978" cy="400110"/>
          </a:xfrm>
          <a:prstGeom prst="rect">
            <a:avLst/>
          </a:prstGeom>
          <a:noFill/>
        </p:spPr>
        <p:txBody>
          <a:bodyPr wrap="none" rtlCol="0">
            <a:spAutoFit/>
          </a:bodyPr>
          <a:lstStyle/>
          <a:p>
            <a:r>
              <a:rPr lang="en-US" sz="2000" i="1" dirty="0" smtClean="0"/>
              <a:t>MICROBES</a:t>
            </a:r>
            <a:endParaRPr lang="en-US" sz="2000" i="1" dirty="0"/>
          </a:p>
        </p:txBody>
      </p:sp>
      <p:sp>
        <p:nvSpPr>
          <p:cNvPr id="49" name="TextBox 48"/>
          <p:cNvSpPr txBox="1"/>
          <p:nvPr/>
        </p:nvSpPr>
        <p:spPr>
          <a:xfrm>
            <a:off x="2556757" y="172101"/>
            <a:ext cx="1041271" cy="400110"/>
          </a:xfrm>
          <a:prstGeom prst="rect">
            <a:avLst/>
          </a:prstGeom>
          <a:noFill/>
        </p:spPr>
        <p:txBody>
          <a:bodyPr wrap="none" rtlCol="0">
            <a:spAutoFit/>
          </a:bodyPr>
          <a:lstStyle/>
          <a:p>
            <a:r>
              <a:rPr lang="en-US" sz="2000" i="1" dirty="0" smtClean="0"/>
              <a:t>PLANTS</a:t>
            </a:r>
            <a:endParaRPr lang="en-US" sz="2000" i="1" dirty="0"/>
          </a:p>
        </p:txBody>
      </p:sp>
      <p:sp>
        <p:nvSpPr>
          <p:cNvPr id="46" name="TextBox 45"/>
          <p:cNvSpPr txBox="1"/>
          <p:nvPr/>
        </p:nvSpPr>
        <p:spPr>
          <a:xfrm>
            <a:off x="4553249" y="150614"/>
            <a:ext cx="1216098" cy="400110"/>
          </a:xfrm>
          <a:prstGeom prst="rect">
            <a:avLst/>
          </a:prstGeom>
          <a:noFill/>
        </p:spPr>
        <p:txBody>
          <a:bodyPr wrap="none" rtlCol="0">
            <a:spAutoFit/>
          </a:bodyPr>
          <a:lstStyle/>
          <a:p>
            <a:r>
              <a:rPr lang="en-US" sz="2000" i="1" dirty="0" smtClean="0"/>
              <a:t>ANIMALS</a:t>
            </a:r>
            <a:endParaRPr lang="en-US" sz="2000" i="1" dirty="0"/>
          </a:p>
        </p:txBody>
      </p:sp>
      <p:sp>
        <p:nvSpPr>
          <p:cNvPr id="50" name="TextBox 49"/>
          <p:cNvSpPr txBox="1"/>
          <p:nvPr/>
        </p:nvSpPr>
        <p:spPr>
          <a:xfrm>
            <a:off x="6543819" y="162009"/>
            <a:ext cx="1219605" cy="400110"/>
          </a:xfrm>
          <a:prstGeom prst="rect">
            <a:avLst/>
          </a:prstGeom>
          <a:noFill/>
        </p:spPr>
        <p:txBody>
          <a:bodyPr wrap="none" rtlCol="0">
            <a:spAutoFit/>
          </a:bodyPr>
          <a:lstStyle/>
          <a:p>
            <a:r>
              <a:rPr lang="en-US" sz="2000" i="1" dirty="0" smtClean="0"/>
              <a:t>HUMANS</a:t>
            </a:r>
            <a:endParaRPr lang="en-US" sz="2000" i="1" dirty="0"/>
          </a:p>
        </p:txBody>
      </p:sp>
      <p:sp>
        <p:nvSpPr>
          <p:cNvPr id="51" name="TextBox 50"/>
          <p:cNvSpPr txBox="1"/>
          <p:nvPr/>
        </p:nvSpPr>
        <p:spPr>
          <a:xfrm>
            <a:off x="3328406" y="4897386"/>
            <a:ext cx="1860555" cy="400110"/>
          </a:xfrm>
          <a:prstGeom prst="rect">
            <a:avLst/>
          </a:prstGeom>
          <a:noFill/>
        </p:spPr>
        <p:txBody>
          <a:bodyPr wrap="none" rtlCol="0">
            <a:spAutoFit/>
          </a:bodyPr>
          <a:lstStyle/>
          <a:p>
            <a:r>
              <a:rPr lang="en-US" sz="2000" i="1" dirty="0" smtClean="0"/>
              <a:t>COMPUTATION</a:t>
            </a:r>
            <a:endParaRPr lang="en-US" sz="2000" i="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64405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60771" name="Group 2"/>
          <p:cNvGrpSpPr>
            <a:grpSpLocks/>
          </p:cNvGrpSpPr>
          <p:nvPr/>
        </p:nvGrpSpPr>
        <p:grpSpPr bwMode="auto">
          <a:xfrm>
            <a:off x="2232025" y="5159375"/>
            <a:ext cx="3844925" cy="1638300"/>
            <a:chOff x="1632" y="3250"/>
            <a:chExt cx="2422" cy="1032"/>
          </a:xfrm>
        </p:grpSpPr>
        <p:grpSp>
          <p:nvGrpSpPr>
            <p:cNvPr id="160925" name="Group 3"/>
            <p:cNvGrpSpPr>
              <a:grpSpLocks/>
            </p:cNvGrpSpPr>
            <p:nvPr/>
          </p:nvGrpSpPr>
          <p:grpSpPr bwMode="auto">
            <a:xfrm>
              <a:off x="1632" y="3250"/>
              <a:ext cx="2422" cy="296"/>
              <a:chOff x="1632" y="3250"/>
              <a:chExt cx="2422" cy="296"/>
            </a:xfrm>
          </p:grpSpPr>
          <p:sp>
            <p:nvSpPr>
              <p:cNvPr id="160972" name="Line 4"/>
              <p:cNvSpPr>
                <a:spLocks noChangeShapeType="1"/>
              </p:cNvSpPr>
              <p:nvPr/>
            </p:nvSpPr>
            <p:spPr bwMode="auto">
              <a:xfrm>
                <a:off x="1632" y="3359"/>
                <a:ext cx="259" cy="187"/>
              </a:xfrm>
              <a:prstGeom prst="line">
                <a:avLst/>
              </a:prstGeom>
              <a:noFill/>
              <a:ln w="38100">
                <a:solidFill>
                  <a:schemeClr val="tx1"/>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73" name="Line 5"/>
              <p:cNvSpPr>
                <a:spLocks noChangeShapeType="1"/>
              </p:cNvSpPr>
              <p:nvPr/>
            </p:nvSpPr>
            <p:spPr bwMode="auto">
              <a:xfrm rot="5400000">
                <a:off x="3845" y="3318"/>
                <a:ext cx="204" cy="214"/>
              </a:xfrm>
              <a:prstGeom prst="line">
                <a:avLst/>
              </a:prstGeom>
              <a:noFill/>
              <a:ln w="38100">
                <a:solidFill>
                  <a:schemeClr val="tx1"/>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74" name="Line 6"/>
              <p:cNvSpPr>
                <a:spLocks noChangeShapeType="1"/>
              </p:cNvSpPr>
              <p:nvPr/>
            </p:nvSpPr>
            <p:spPr bwMode="auto">
              <a:xfrm>
                <a:off x="2810" y="3250"/>
                <a:ext cx="0" cy="210"/>
              </a:xfrm>
              <a:prstGeom prst="line">
                <a:avLst/>
              </a:prstGeom>
              <a:noFill/>
              <a:ln w="38100">
                <a:solidFill>
                  <a:schemeClr val="tx1"/>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grpSp>
        <p:grpSp>
          <p:nvGrpSpPr>
            <p:cNvPr id="160926" name="Group 7"/>
            <p:cNvGrpSpPr>
              <a:grpSpLocks/>
            </p:cNvGrpSpPr>
            <p:nvPr/>
          </p:nvGrpSpPr>
          <p:grpSpPr bwMode="auto">
            <a:xfrm>
              <a:off x="1976" y="3424"/>
              <a:ext cx="1546" cy="858"/>
              <a:chOff x="1976" y="3424"/>
              <a:chExt cx="1546" cy="858"/>
            </a:xfrm>
          </p:grpSpPr>
          <p:sp>
            <p:nvSpPr>
              <p:cNvPr id="160927" name="Line 8"/>
              <p:cNvSpPr>
                <a:spLocks noChangeShapeType="1"/>
              </p:cNvSpPr>
              <p:nvPr/>
            </p:nvSpPr>
            <p:spPr bwMode="auto">
              <a:xfrm>
                <a:off x="2672" y="3897"/>
                <a:ext cx="92" cy="105"/>
              </a:xfrm>
              <a:prstGeom prst="line">
                <a:avLst/>
              </a:prstGeom>
              <a:noFill/>
              <a:ln w="12700" cap="rnd">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28" name="Oval 9"/>
              <p:cNvSpPr>
                <a:spLocks noChangeArrowheads="1"/>
              </p:cNvSpPr>
              <p:nvPr/>
            </p:nvSpPr>
            <p:spPr bwMode="auto">
              <a:xfrm>
                <a:off x="2259" y="3512"/>
                <a:ext cx="92" cy="69"/>
              </a:xfrm>
              <a:prstGeom prst="ellipse">
                <a:avLst/>
              </a:prstGeom>
              <a:solidFill>
                <a:srgbClr val="E00B0D"/>
              </a:solidFill>
              <a:ln w="12700">
                <a:solidFill>
                  <a:schemeClr val="tx1"/>
                </a:solidFill>
                <a:round/>
                <a:headEnd/>
                <a:tailEnd/>
              </a:ln>
            </p:spPr>
            <p:txBody>
              <a:bodyPr wrap="none" anchor="ctr"/>
              <a:lstStyle/>
              <a:p>
                <a:endParaRPr lang="en-US"/>
              </a:p>
            </p:txBody>
          </p:sp>
          <p:sp>
            <p:nvSpPr>
              <p:cNvPr id="160929" name="Oval 10"/>
              <p:cNvSpPr>
                <a:spLocks noChangeArrowheads="1"/>
              </p:cNvSpPr>
              <p:nvPr/>
            </p:nvSpPr>
            <p:spPr bwMode="auto">
              <a:xfrm>
                <a:off x="2534" y="3477"/>
                <a:ext cx="92" cy="69"/>
              </a:xfrm>
              <a:prstGeom prst="ellipse">
                <a:avLst/>
              </a:prstGeom>
              <a:solidFill>
                <a:srgbClr val="E00B0D"/>
              </a:solidFill>
              <a:ln w="12700">
                <a:solidFill>
                  <a:schemeClr val="tx1"/>
                </a:solidFill>
                <a:round/>
                <a:headEnd/>
                <a:tailEnd/>
              </a:ln>
            </p:spPr>
            <p:txBody>
              <a:bodyPr wrap="none" anchor="ctr"/>
              <a:lstStyle/>
              <a:p>
                <a:endParaRPr lang="en-US"/>
              </a:p>
            </p:txBody>
          </p:sp>
          <p:sp>
            <p:nvSpPr>
              <p:cNvPr id="160930" name="Oval 11"/>
              <p:cNvSpPr>
                <a:spLocks noChangeArrowheads="1"/>
              </p:cNvSpPr>
              <p:nvPr/>
            </p:nvSpPr>
            <p:spPr bwMode="auto">
              <a:xfrm>
                <a:off x="2718" y="3651"/>
                <a:ext cx="92" cy="71"/>
              </a:xfrm>
              <a:prstGeom prst="ellipse">
                <a:avLst/>
              </a:prstGeom>
              <a:solidFill>
                <a:srgbClr val="E00B0D"/>
              </a:solidFill>
              <a:ln w="12700">
                <a:solidFill>
                  <a:schemeClr val="tx1"/>
                </a:solidFill>
                <a:round/>
                <a:headEnd/>
                <a:tailEnd/>
              </a:ln>
            </p:spPr>
            <p:txBody>
              <a:bodyPr wrap="none" anchor="ctr"/>
              <a:lstStyle/>
              <a:p>
                <a:endParaRPr lang="en-US"/>
              </a:p>
            </p:txBody>
          </p:sp>
          <p:sp>
            <p:nvSpPr>
              <p:cNvPr id="160931" name="Oval 12"/>
              <p:cNvSpPr>
                <a:spLocks noChangeArrowheads="1"/>
              </p:cNvSpPr>
              <p:nvPr/>
            </p:nvSpPr>
            <p:spPr bwMode="auto">
              <a:xfrm>
                <a:off x="2121" y="3686"/>
                <a:ext cx="92" cy="71"/>
              </a:xfrm>
              <a:prstGeom prst="ellipse">
                <a:avLst/>
              </a:prstGeom>
              <a:solidFill>
                <a:srgbClr val="E00B0D"/>
              </a:solidFill>
              <a:ln w="12700">
                <a:solidFill>
                  <a:schemeClr val="tx1"/>
                </a:solidFill>
                <a:round/>
                <a:headEnd/>
                <a:tailEnd/>
              </a:ln>
            </p:spPr>
            <p:txBody>
              <a:bodyPr wrap="none" anchor="ctr"/>
              <a:lstStyle/>
              <a:p>
                <a:endParaRPr lang="en-US"/>
              </a:p>
            </p:txBody>
          </p:sp>
          <p:sp>
            <p:nvSpPr>
              <p:cNvPr id="160932" name="Oval 13"/>
              <p:cNvSpPr>
                <a:spLocks noChangeArrowheads="1"/>
              </p:cNvSpPr>
              <p:nvPr/>
            </p:nvSpPr>
            <p:spPr bwMode="auto">
              <a:xfrm>
                <a:off x="2856" y="3827"/>
                <a:ext cx="92" cy="70"/>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160933" name="Oval 14"/>
              <p:cNvSpPr>
                <a:spLocks noChangeArrowheads="1"/>
              </p:cNvSpPr>
              <p:nvPr/>
            </p:nvSpPr>
            <p:spPr bwMode="auto">
              <a:xfrm>
                <a:off x="2305" y="3862"/>
                <a:ext cx="92" cy="70"/>
              </a:xfrm>
              <a:prstGeom prst="ellipse">
                <a:avLst/>
              </a:prstGeom>
              <a:solidFill>
                <a:srgbClr val="E00B0D"/>
              </a:solidFill>
              <a:ln w="12700">
                <a:solidFill>
                  <a:schemeClr val="tx1"/>
                </a:solidFill>
                <a:round/>
                <a:headEnd/>
                <a:tailEnd/>
              </a:ln>
            </p:spPr>
            <p:txBody>
              <a:bodyPr wrap="none" anchor="ctr"/>
              <a:lstStyle/>
              <a:p>
                <a:endParaRPr lang="en-US"/>
              </a:p>
            </p:txBody>
          </p:sp>
          <p:sp>
            <p:nvSpPr>
              <p:cNvPr id="160934" name="Oval 15"/>
              <p:cNvSpPr>
                <a:spLocks noChangeArrowheads="1"/>
              </p:cNvSpPr>
              <p:nvPr/>
            </p:nvSpPr>
            <p:spPr bwMode="auto">
              <a:xfrm>
                <a:off x="2580" y="3862"/>
                <a:ext cx="92" cy="70"/>
              </a:xfrm>
              <a:prstGeom prst="ellipse">
                <a:avLst/>
              </a:prstGeom>
              <a:solidFill>
                <a:srgbClr val="E00B0D"/>
              </a:solidFill>
              <a:ln w="12700">
                <a:solidFill>
                  <a:schemeClr val="tx1"/>
                </a:solidFill>
                <a:round/>
                <a:headEnd/>
                <a:tailEnd/>
              </a:ln>
            </p:spPr>
            <p:txBody>
              <a:bodyPr wrap="none" anchor="ctr"/>
              <a:lstStyle/>
              <a:p>
                <a:endParaRPr lang="en-US"/>
              </a:p>
            </p:txBody>
          </p:sp>
          <p:sp>
            <p:nvSpPr>
              <p:cNvPr id="160935" name="Oval 16"/>
              <p:cNvSpPr>
                <a:spLocks noChangeArrowheads="1"/>
              </p:cNvSpPr>
              <p:nvPr/>
            </p:nvSpPr>
            <p:spPr bwMode="auto">
              <a:xfrm>
                <a:off x="2718" y="4002"/>
                <a:ext cx="92" cy="70"/>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160936" name="Line 17"/>
              <p:cNvSpPr>
                <a:spLocks noChangeShapeType="1"/>
              </p:cNvSpPr>
              <p:nvPr/>
            </p:nvSpPr>
            <p:spPr bwMode="auto">
              <a:xfrm rot="-396290" flipH="1" flipV="1">
                <a:off x="2397" y="3897"/>
                <a:ext cx="183" cy="0"/>
              </a:xfrm>
              <a:prstGeom prst="line">
                <a:avLst/>
              </a:prstGeom>
              <a:noFill/>
              <a:ln w="12700" cap="rnd">
                <a:solidFill>
                  <a:schemeClr val="tx2"/>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37" name="Line 18"/>
              <p:cNvSpPr>
                <a:spLocks noChangeShapeType="1"/>
              </p:cNvSpPr>
              <p:nvPr/>
            </p:nvSpPr>
            <p:spPr bwMode="auto">
              <a:xfrm rot="3933363" flipH="1" flipV="1">
                <a:off x="2193" y="3555"/>
                <a:ext cx="77" cy="129"/>
              </a:xfrm>
              <a:prstGeom prst="line">
                <a:avLst/>
              </a:prstGeom>
              <a:noFill/>
              <a:ln w="12700">
                <a:solidFill>
                  <a:schemeClr val="tx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38" name="Line 19"/>
              <p:cNvSpPr>
                <a:spLocks noChangeShapeType="1"/>
              </p:cNvSpPr>
              <p:nvPr/>
            </p:nvSpPr>
            <p:spPr bwMode="auto">
              <a:xfrm rot="3933363" flipH="1" flipV="1">
                <a:off x="2660" y="3723"/>
                <a:ext cx="70" cy="138"/>
              </a:xfrm>
              <a:prstGeom prst="line">
                <a:avLst/>
              </a:prstGeom>
              <a:noFill/>
              <a:ln w="12700">
                <a:solidFill>
                  <a:schemeClr val="tx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39" name="Line 20"/>
              <p:cNvSpPr>
                <a:spLocks noChangeShapeType="1"/>
              </p:cNvSpPr>
              <p:nvPr/>
            </p:nvSpPr>
            <p:spPr bwMode="auto">
              <a:xfrm rot="-396290" flipH="1" flipV="1">
                <a:off x="2351" y="3512"/>
                <a:ext cx="183" cy="0"/>
              </a:xfrm>
              <a:prstGeom prst="line">
                <a:avLst/>
              </a:prstGeom>
              <a:noFill/>
              <a:ln w="12700" cap="rnd">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40" name="Line 21"/>
              <p:cNvSpPr>
                <a:spLocks noChangeShapeType="1"/>
              </p:cNvSpPr>
              <p:nvPr/>
            </p:nvSpPr>
            <p:spPr bwMode="auto">
              <a:xfrm rot="3933363" flipH="1" flipV="1">
                <a:off x="2798" y="3898"/>
                <a:ext cx="70" cy="138"/>
              </a:xfrm>
              <a:prstGeom prst="line">
                <a:avLst/>
              </a:prstGeom>
              <a:noFill/>
              <a:ln w="12700">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41" name="Line 22"/>
              <p:cNvSpPr>
                <a:spLocks noChangeShapeType="1"/>
              </p:cNvSpPr>
              <p:nvPr/>
            </p:nvSpPr>
            <p:spPr bwMode="auto">
              <a:xfrm>
                <a:off x="2810" y="3722"/>
                <a:ext cx="92" cy="105"/>
              </a:xfrm>
              <a:prstGeom prst="line">
                <a:avLst/>
              </a:prstGeom>
              <a:noFill/>
              <a:ln w="12700" cap="rnd">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42" name="Oval 23"/>
              <p:cNvSpPr>
                <a:spLocks noChangeArrowheads="1"/>
              </p:cNvSpPr>
              <p:nvPr/>
            </p:nvSpPr>
            <p:spPr bwMode="auto">
              <a:xfrm>
                <a:off x="3131" y="3792"/>
                <a:ext cx="92" cy="70"/>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160943" name="Oval 24"/>
              <p:cNvSpPr>
                <a:spLocks noChangeArrowheads="1"/>
              </p:cNvSpPr>
              <p:nvPr/>
            </p:nvSpPr>
            <p:spPr bwMode="auto">
              <a:xfrm>
                <a:off x="3315" y="3967"/>
                <a:ext cx="92" cy="69"/>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160944" name="Oval 25"/>
              <p:cNvSpPr>
                <a:spLocks noChangeArrowheads="1"/>
              </p:cNvSpPr>
              <p:nvPr/>
            </p:nvSpPr>
            <p:spPr bwMode="auto">
              <a:xfrm>
                <a:off x="2902" y="4177"/>
                <a:ext cx="92" cy="70"/>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160945" name="Oval 26"/>
              <p:cNvSpPr>
                <a:spLocks noChangeArrowheads="1"/>
              </p:cNvSpPr>
              <p:nvPr/>
            </p:nvSpPr>
            <p:spPr bwMode="auto">
              <a:xfrm>
                <a:off x="3177" y="4177"/>
                <a:ext cx="92" cy="70"/>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160946" name="Line 27"/>
              <p:cNvSpPr>
                <a:spLocks noChangeShapeType="1"/>
              </p:cNvSpPr>
              <p:nvPr/>
            </p:nvSpPr>
            <p:spPr bwMode="auto">
              <a:xfrm flipH="1" flipV="1">
                <a:off x="2810" y="4072"/>
                <a:ext cx="92" cy="105"/>
              </a:xfrm>
              <a:prstGeom prst="line">
                <a:avLst/>
              </a:prstGeom>
              <a:noFill/>
              <a:ln w="12700">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47" name="Line 28"/>
              <p:cNvSpPr>
                <a:spLocks noChangeShapeType="1"/>
              </p:cNvSpPr>
              <p:nvPr/>
            </p:nvSpPr>
            <p:spPr bwMode="auto">
              <a:xfrm flipH="1" flipV="1">
                <a:off x="3223" y="3862"/>
                <a:ext cx="92" cy="105"/>
              </a:xfrm>
              <a:prstGeom prst="line">
                <a:avLst/>
              </a:prstGeom>
              <a:noFill/>
              <a:ln w="12700">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48" name="Line 29"/>
              <p:cNvSpPr>
                <a:spLocks noChangeShapeType="1"/>
              </p:cNvSpPr>
              <p:nvPr/>
            </p:nvSpPr>
            <p:spPr bwMode="auto">
              <a:xfrm rot="-396290" flipH="1" flipV="1">
                <a:off x="2994" y="4212"/>
                <a:ext cx="183" cy="0"/>
              </a:xfrm>
              <a:prstGeom prst="line">
                <a:avLst/>
              </a:prstGeom>
              <a:noFill/>
              <a:ln w="12700">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49" name="Line 30"/>
              <p:cNvSpPr>
                <a:spLocks noChangeShapeType="1"/>
              </p:cNvSpPr>
              <p:nvPr/>
            </p:nvSpPr>
            <p:spPr bwMode="auto">
              <a:xfrm rot="-396290" flipH="1" flipV="1">
                <a:off x="2948" y="3827"/>
                <a:ext cx="183" cy="0"/>
              </a:xfrm>
              <a:prstGeom prst="line">
                <a:avLst/>
              </a:prstGeom>
              <a:noFill/>
              <a:ln w="12700">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50" name="Line 31"/>
              <p:cNvSpPr>
                <a:spLocks noChangeShapeType="1"/>
              </p:cNvSpPr>
              <p:nvPr/>
            </p:nvSpPr>
            <p:spPr bwMode="auto">
              <a:xfrm flipH="1">
                <a:off x="2351" y="3546"/>
                <a:ext cx="183" cy="316"/>
              </a:xfrm>
              <a:prstGeom prst="line">
                <a:avLst/>
              </a:prstGeom>
              <a:noFill/>
              <a:ln w="9525" cap="rnd">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51" name="Line 32"/>
              <p:cNvSpPr>
                <a:spLocks noChangeShapeType="1"/>
              </p:cNvSpPr>
              <p:nvPr/>
            </p:nvSpPr>
            <p:spPr bwMode="auto">
              <a:xfrm>
                <a:off x="2213" y="3722"/>
                <a:ext cx="367" cy="140"/>
              </a:xfrm>
              <a:prstGeom prst="line">
                <a:avLst/>
              </a:prstGeom>
              <a:noFill/>
              <a:ln w="9525" cap="rnd">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52" name="Line 33"/>
              <p:cNvSpPr>
                <a:spLocks noChangeShapeType="1"/>
              </p:cNvSpPr>
              <p:nvPr/>
            </p:nvSpPr>
            <p:spPr bwMode="auto">
              <a:xfrm flipV="1">
                <a:off x="2213" y="3686"/>
                <a:ext cx="505" cy="36"/>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53" name="Line 34"/>
              <p:cNvSpPr>
                <a:spLocks noChangeShapeType="1"/>
              </p:cNvSpPr>
              <p:nvPr/>
            </p:nvSpPr>
            <p:spPr bwMode="auto">
              <a:xfrm>
                <a:off x="2534" y="3546"/>
                <a:ext cx="92" cy="316"/>
              </a:xfrm>
              <a:prstGeom prst="line">
                <a:avLst/>
              </a:prstGeom>
              <a:noFill/>
              <a:ln w="9525" cap="rnd">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54" name="Line 35"/>
              <p:cNvSpPr>
                <a:spLocks noChangeShapeType="1"/>
              </p:cNvSpPr>
              <p:nvPr/>
            </p:nvSpPr>
            <p:spPr bwMode="auto">
              <a:xfrm>
                <a:off x="2305" y="3581"/>
                <a:ext cx="275" cy="281"/>
              </a:xfrm>
              <a:prstGeom prst="line">
                <a:avLst/>
              </a:prstGeom>
              <a:noFill/>
              <a:ln w="9525" cap="rnd">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55" name="Line 36"/>
              <p:cNvSpPr>
                <a:spLocks noChangeShapeType="1"/>
              </p:cNvSpPr>
              <p:nvPr/>
            </p:nvSpPr>
            <p:spPr bwMode="auto">
              <a:xfrm>
                <a:off x="2948" y="3897"/>
                <a:ext cx="229" cy="28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56" name="Line 37"/>
              <p:cNvSpPr>
                <a:spLocks noChangeShapeType="1"/>
              </p:cNvSpPr>
              <p:nvPr/>
            </p:nvSpPr>
            <p:spPr bwMode="auto">
              <a:xfrm flipH="1">
                <a:off x="2948" y="3862"/>
                <a:ext cx="183" cy="315"/>
              </a:xfrm>
              <a:prstGeom prst="line">
                <a:avLst/>
              </a:prstGeom>
              <a:noFill/>
              <a:ln w="9525" cap="rnd">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57" name="Line 38"/>
              <p:cNvSpPr>
                <a:spLocks noChangeShapeType="1"/>
              </p:cNvSpPr>
              <p:nvPr/>
            </p:nvSpPr>
            <p:spPr bwMode="auto">
              <a:xfrm>
                <a:off x="3177" y="3862"/>
                <a:ext cx="46" cy="315"/>
              </a:xfrm>
              <a:prstGeom prst="line">
                <a:avLst/>
              </a:prstGeom>
              <a:noFill/>
              <a:ln w="9525" cap="rnd">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58" name="Line 39"/>
              <p:cNvSpPr>
                <a:spLocks noChangeShapeType="1"/>
              </p:cNvSpPr>
              <p:nvPr/>
            </p:nvSpPr>
            <p:spPr bwMode="auto">
              <a:xfrm flipV="1">
                <a:off x="2810" y="3827"/>
                <a:ext cx="321" cy="209"/>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59" name="Line 40"/>
              <p:cNvSpPr>
                <a:spLocks noChangeShapeType="1"/>
              </p:cNvSpPr>
              <p:nvPr/>
            </p:nvSpPr>
            <p:spPr bwMode="auto">
              <a:xfrm flipH="1" flipV="1">
                <a:off x="2948" y="3897"/>
                <a:ext cx="367" cy="105"/>
              </a:xfrm>
              <a:prstGeom prst="line">
                <a:avLst/>
              </a:prstGeom>
              <a:noFill/>
              <a:ln w="9525" cap="rnd">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60" name="Line 41"/>
              <p:cNvSpPr>
                <a:spLocks noChangeShapeType="1"/>
              </p:cNvSpPr>
              <p:nvPr/>
            </p:nvSpPr>
            <p:spPr bwMode="auto">
              <a:xfrm flipH="1">
                <a:off x="2810" y="4002"/>
                <a:ext cx="505" cy="34"/>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61" name="Line 42"/>
              <p:cNvSpPr>
                <a:spLocks noChangeShapeType="1"/>
              </p:cNvSpPr>
              <p:nvPr/>
            </p:nvSpPr>
            <p:spPr bwMode="auto">
              <a:xfrm flipH="1">
                <a:off x="2948" y="4002"/>
                <a:ext cx="367" cy="175"/>
              </a:xfrm>
              <a:prstGeom prst="line">
                <a:avLst/>
              </a:prstGeom>
              <a:noFill/>
              <a:ln w="9525" cap="rnd">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62" name="Line 43"/>
              <p:cNvSpPr>
                <a:spLocks noChangeShapeType="1"/>
              </p:cNvSpPr>
              <p:nvPr/>
            </p:nvSpPr>
            <p:spPr bwMode="auto">
              <a:xfrm flipH="1">
                <a:off x="3223" y="4036"/>
                <a:ext cx="92" cy="141"/>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63" name="Line 44"/>
              <p:cNvSpPr>
                <a:spLocks noChangeShapeType="1"/>
              </p:cNvSpPr>
              <p:nvPr/>
            </p:nvSpPr>
            <p:spPr bwMode="auto">
              <a:xfrm flipH="1" flipV="1">
                <a:off x="2810" y="4036"/>
                <a:ext cx="367" cy="141"/>
              </a:xfrm>
              <a:prstGeom prst="line">
                <a:avLst/>
              </a:prstGeom>
              <a:noFill/>
              <a:ln w="9525" cap="rnd">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64" name="Line 45"/>
              <p:cNvSpPr>
                <a:spLocks noChangeShapeType="1"/>
              </p:cNvSpPr>
              <p:nvPr/>
            </p:nvSpPr>
            <p:spPr bwMode="auto">
              <a:xfrm flipH="1" flipV="1">
                <a:off x="2213" y="3757"/>
                <a:ext cx="92" cy="105"/>
              </a:xfrm>
              <a:prstGeom prst="line">
                <a:avLst/>
              </a:prstGeom>
              <a:noFill/>
              <a:ln w="12700">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65" name="Line 46"/>
              <p:cNvSpPr>
                <a:spLocks noChangeShapeType="1"/>
              </p:cNvSpPr>
              <p:nvPr/>
            </p:nvSpPr>
            <p:spPr bwMode="auto">
              <a:xfrm flipH="1" flipV="1">
                <a:off x="2626" y="3546"/>
                <a:ext cx="92" cy="105"/>
              </a:xfrm>
              <a:prstGeom prst="line">
                <a:avLst/>
              </a:prstGeom>
              <a:noFill/>
              <a:ln w="12700">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66" name="Line 47"/>
              <p:cNvSpPr>
                <a:spLocks noChangeShapeType="1"/>
              </p:cNvSpPr>
              <p:nvPr/>
            </p:nvSpPr>
            <p:spPr bwMode="auto">
              <a:xfrm>
                <a:off x="2351" y="3546"/>
                <a:ext cx="367" cy="105"/>
              </a:xfrm>
              <a:prstGeom prst="line">
                <a:avLst/>
              </a:prstGeom>
              <a:noFill/>
              <a:ln w="9525">
                <a:solidFill>
                  <a:schemeClr val="tx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67" name="Line 48"/>
              <p:cNvSpPr>
                <a:spLocks noChangeShapeType="1"/>
              </p:cNvSpPr>
              <p:nvPr/>
            </p:nvSpPr>
            <p:spPr bwMode="auto">
              <a:xfrm flipV="1">
                <a:off x="2351" y="3722"/>
                <a:ext cx="367" cy="140"/>
              </a:xfrm>
              <a:prstGeom prst="line">
                <a:avLst/>
              </a:prstGeom>
              <a:noFill/>
              <a:ln w="9525">
                <a:solidFill>
                  <a:schemeClr val="tx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68" name="Line 49"/>
              <p:cNvSpPr>
                <a:spLocks noChangeShapeType="1"/>
              </p:cNvSpPr>
              <p:nvPr/>
            </p:nvSpPr>
            <p:spPr bwMode="auto">
              <a:xfrm>
                <a:off x="2305" y="3581"/>
                <a:ext cx="46" cy="281"/>
              </a:xfrm>
              <a:prstGeom prst="line">
                <a:avLst/>
              </a:prstGeom>
              <a:noFill/>
              <a:ln w="9525" cap="rnd">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69" name="Line 50"/>
              <p:cNvSpPr>
                <a:spLocks noChangeShapeType="1"/>
              </p:cNvSpPr>
              <p:nvPr/>
            </p:nvSpPr>
            <p:spPr bwMode="auto">
              <a:xfrm flipV="1">
                <a:off x="2213" y="3546"/>
                <a:ext cx="321" cy="140"/>
              </a:xfrm>
              <a:prstGeom prst="line">
                <a:avLst/>
              </a:prstGeom>
              <a:noFill/>
              <a:ln w="9525">
                <a:solidFill>
                  <a:schemeClr val="tx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70" name="Freeform 51"/>
              <p:cNvSpPr>
                <a:spLocks/>
              </p:cNvSpPr>
              <p:nvPr/>
            </p:nvSpPr>
            <p:spPr bwMode="auto">
              <a:xfrm>
                <a:off x="1976" y="3424"/>
                <a:ext cx="987" cy="625"/>
              </a:xfrm>
              <a:custGeom>
                <a:avLst/>
                <a:gdLst>
                  <a:gd name="T0" fmla="*/ 35 w 1032"/>
                  <a:gd name="T1" fmla="*/ 1 h 856"/>
                  <a:gd name="T2" fmla="*/ 61 w 1032"/>
                  <a:gd name="T3" fmla="*/ 1 h 856"/>
                  <a:gd name="T4" fmla="*/ 95 w 1032"/>
                  <a:gd name="T5" fmla="*/ 1 h 856"/>
                  <a:gd name="T6" fmla="*/ 129 w 1032"/>
                  <a:gd name="T7" fmla="*/ 1 h 856"/>
                  <a:gd name="T8" fmla="*/ 136 w 1032"/>
                  <a:gd name="T9" fmla="*/ 1 h 856"/>
                  <a:gd name="T10" fmla="*/ 169 w 1032"/>
                  <a:gd name="T11" fmla="*/ 1 h 856"/>
                  <a:gd name="T12" fmla="*/ 178 w 1032"/>
                  <a:gd name="T13" fmla="*/ 1 h 856"/>
                  <a:gd name="T14" fmla="*/ 154 w 1032"/>
                  <a:gd name="T15" fmla="*/ 1 h 856"/>
                  <a:gd name="T16" fmla="*/ 129 w 1032"/>
                  <a:gd name="T17" fmla="*/ 1 h 856"/>
                  <a:gd name="T18" fmla="*/ 61 w 1032"/>
                  <a:gd name="T19" fmla="*/ 1 h 856"/>
                  <a:gd name="T20" fmla="*/ 19 w 1032"/>
                  <a:gd name="T21" fmla="*/ 1 h 856"/>
                  <a:gd name="T22" fmla="*/ 8 w 1032"/>
                  <a:gd name="T23" fmla="*/ 1 h 856"/>
                  <a:gd name="T24" fmla="*/ 11 w 1032"/>
                  <a:gd name="T25" fmla="*/ 1 h 856"/>
                  <a:gd name="T26" fmla="*/ 35 w 1032"/>
                  <a:gd name="T27" fmla="*/ 1 h 8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32"/>
                  <a:gd name="T43" fmla="*/ 0 h 856"/>
                  <a:gd name="T44" fmla="*/ 1032 w 1032"/>
                  <a:gd name="T45" fmla="*/ 856 h 8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32" h="856">
                    <a:moveTo>
                      <a:pt x="200" y="168"/>
                    </a:moveTo>
                    <a:cubicBezTo>
                      <a:pt x="248" y="128"/>
                      <a:pt x="288" y="48"/>
                      <a:pt x="344" y="24"/>
                    </a:cubicBezTo>
                    <a:cubicBezTo>
                      <a:pt x="400" y="0"/>
                      <a:pt x="472" y="16"/>
                      <a:pt x="536" y="24"/>
                    </a:cubicBezTo>
                    <a:cubicBezTo>
                      <a:pt x="600" y="32"/>
                      <a:pt x="688" y="48"/>
                      <a:pt x="728" y="72"/>
                    </a:cubicBezTo>
                    <a:cubicBezTo>
                      <a:pt x="768" y="96"/>
                      <a:pt x="736" y="128"/>
                      <a:pt x="776" y="168"/>
                    </a:cubicBezTo>
                    <a:cubicBezTo>
                      <a:pt x="816" y="208"/>
                      <a:pt x="928" y="272"/>
                      <a:pt x="968" y="312"/>
                    </a:cubicBezTo>
                    <a:cubicBezTo>
                      <a:pt x="1008" y="352"/>
                      <a:pt x="1032" y="376"/>
                      <a:pt x="1016" y="408"/>
                    </a:cubicBezTo>
                    <a:cubicBezTo>
                      <a:pt x="1000" y="440"/>
                      <a:pt x="920" y="448"/>
                      <a:pt x="872" y="504"/>
                    </a:cubicBezTo>
                    <a:cubicBezTo>
                      <a:pt x="824" y="560"/>
                      <a:pt x="816" y="688"/>
                      <a:pt x="728" y="744"/>
                    </a:cubicBezTo>
                    <a:cubicBezTo>
                      <a:pt x="640" y="800"/>
                      <a:pt x="448" y="856"/>
                      <a:pt x="344" y="840"/>
                    </a:cubicBezTo>
                    <a:cubicBezTo>
                      <a:pt x="240" y="824"/>
                      <a:pt x="160" y="712"/>
                      <a:pt x="104" y="648"/>
                    </a:cubicBezTo>
                    <a:cubicBezTo>
                      <a:pt x="48" y="584"/>
                      <a:pt x="16" y="520"/>
                      <a:pt x="8" y="456"/>
                    </a:cubicBezTo>
                    <a:cubicBezTo>
                      <a:pt x="0" y="392"/>
                      <a:pt x="24" y="312"/>
                      <a:pt x="56" y="264"/>
                    </a:cubicBezTo>
                    <a:cubicBezTo>
                      <a:pt x="88" y="216"/>
                      <a:pt x="152" y="208"/>
                      <a:pt x="200" y="168"/>
                    </a:cubicBezTo>
                    <a:close/>
                  </a:path>
                </a:pathLst>
              </a:custGeom>
              <a:noFill/>
              <a:ln w="19050">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160971" name="Freeform 52"/>
              <p:cNvSpPr>
                <a:spLocks/>
              </p:cNvSpPr>
              <p:nvPr/>
            </p:nvSpPr>
            <p:spPr bwMode="auto">
              <a:xfrm>
                <a:off x="2619" y="3715"/>
                <a:ext cx="903" cy="567"/>
              </a:xfrm>
              <a:custGeom>
                <a:avLst/>
                <a:gdLst>
                  <a:gd name="T0" fmla="*/ 87 w 944"/>
                  <a:gd name="T1" fmla="*/ 1 h 776"/>
                  <a:gd name="T2" fmla="*/ 155 w 944"/>
                  <a:gd name="T3" fmla="*/ 1 h 776"/>
                  <a:gd name="T4" fmla="*/ 163 w 944"/>
                  <a:gd name="T5" fmla="*/ 1 h 776"/>
                  <a:gd name="T6" fmla="*/ 137 w 944"/>
                  <a:gd name="T7" fmla="*/ 1 h 776"/>
                  <a:gd name="T8" fmla="*/ 35 w 944"/>
                  <a:gd name="T9" fmla="*/ 1 h 776"/>
                  <a:gd name="T10" fmla="*/ 19 w 944"/>
                  <a:gd name="T11" fmla="*/ 1 h 776"/>
                  <a:gd name="T12" fmla="*/ 8 w 944"/>
                  <a:gd name="T13" fmla="*/ 1 h 776"/>
                  <a:gd name="T14" fmla="*/ 28 w 944"/>
                  <a:gd name="T15" fmla="*/ 1 h 776"/>
                  <a:gd name="T16" fmla="*/ 44 w 944"/>
                  <a:gd name="T17" fmla="*/ 1 h 776"/>
                  <a:gd name="T18" fmla="*/ 87 w 944"/>
                  <a:gd name="T19" fmla="*/ 1 h 7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4"/>
                  <a:gd name="T31" fmla="*/ 0 h 776"/>
                  <a:gd name="T32" fmla="*/ 944 w 944"/>
                  <a:gd name="T33" fmla="*/ 776 h 7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4" h="776">
                    <a:moveTo>
                      <a:pt x="488" y="8"/>
                    </a:moveTo>
                    <a:cubicBezTo>
                      <a:pt x="592" y="16"/>
                      <a:pt x="800" y="80"/>
                      <a:pt x="872" y="152"/>
                    </a:cubicBezTo>
                    <a:cubicBezTo>
                      <a:pt x="944" y="224"/>
                      <a:pt x="936" y="344"/>
                      <a:pt x="920" y="440"/>
                    </a:cubicBezTo>
                    <a:cubicBezTo>
                      <a:pt x="904" y="536"/>
                      <a:pt x="896" y="680"/>
                      <a:pt x="776" y="728"/>
                    </a:cubicBezTo>
                    <a:cubicBezTo>
                      <a:pt x="656" y="776"/>
                      <a:pt x="312" y="752"/>
                      <a:pt x="200" y="728"/>
                    </a:cubicBezTo>
                    <a:cubicBezTo>
                      <a:pt x="88" y="704"/>
                      <a:pt x="136" y="632"/>
                      <a:pt x="104" y="584"/>
                    </a:cubicBezTo>
                    <a:cubicBezTo>
                      <a:pt x="72" y="536"/>
                      <a:pt x="0" y="496"/>
                      <a:pt x="8" y="440"/>
                    </a:cubicBezTo>
                    <a:cubicBezTo>
                      <a:pt x="16" y="384"/>
                      <a:pt x="112" y="304"/>
                      <a:pt x="152" y="248"/>
                    </a:cubicBezTo>
                    <a:cubicBezTo>
                      <a:pt x="192" y="192"/>
                      <a:pt x="192" y="144"/>
                      <a:pt x="248" y="104"/>
                    </a:cubicBezTo>
                    <a:cubicBezTo>
                      <a:pt x="304" y="64"/>
                      <a:pt x="384" y="0"/>
                      <a:pt x="488" y="8"/>
                    </a:cubicBezTo>
                    <a:close/>
                  </a:path>
                </a:pathLst>
              </a:custGeom>
              <a:noFill/>
              <a:ln w="19050">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grpSp>
      </p:grpSp>
      <p:sp>
        <p:nvSpPr>
          <p:cNvPr id="160772" name="Rectangle 53"/>
          <p:cNvSpPr>
            <a:spLocks noChangeArrowheads="1"/>
          </p:cNvSpPr>
          <p:nvPr/>
        </p:nvSpPr>
        <p:spPr bwMode="auto">
          <a:xfrm>
            <a:off x="5172075" y="6140450"/>
            <a:ext cx="3106738"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sz="1800">
                <a:latin typeface="Arial" charset="0"/>
              </a:rPr>
              <a:t>Molecular machine models</a:t>
            </a:r>
          </a:p>
        </p:txBody>
      </p:sp>
      <p:grpSp>
        <p:nvGrpSpPr>
          <p:cNvPr id="160773" name="Group 54"/>
          <p:cNvGrpSpPr>
            <a:grpSpLocks/>
          </p:cNvGrpSpPr>
          <p:nvPr/>
        </p:nvGrpSpPr>
        <p:grpSpPr bwMode="auto">
          <a:xfrm>
            <a:off x="474663" y="76200"/>
            <a:ext cx="7777162" cy="2190750"/>
            <a:chOff x="525" y="48"/>
            <a:chExt cx="4899" cy="1380"/>
          </a:xfrm>
        </p:grpSpPr>
        <p:graphicFrame>
          <p:nvGraphicFramePr>
            <p:cNvPr id="160770" name="Object 2"/>
            <p:cNvGraphicFramePr>
              <a:graphicFrameLocks noChangeAspect="1"/>
            </p:cNvGraphicFramePr>
            <p:nvPr/>
          </p:nvGraphicFramePr>
          <p:xfrm>
            <a:off x="2016" y="48"/>
            <a:ext cx="1584" cy="1040"/>
          </p:xfrm>
          <a:graphic>
            <a:graphicData uri="http://schemas.openxmlformats.org/presentationml/2006/ole">
              <p:oleObj spid="_x0000_s2119" name="Document" r:id="rId4" imgW="4572000" imgH="3009900" progId="Word.Document.8">
                <p:embed/>
              </p:oleObj>
            </a:graphicData>
          </a:graphic>
        </p:graphicFrame>
        <p:pic>
          <p:nvPicPr>
            <p:cNvPr id="160916" name="Picture 56"/>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6" y="96"/>
              <a:ext cx="296" cy="94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60917" name="Picture 57"/>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60" y="240"/>
              <a:ext cx="436" cy="68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160918" name="Group 58"/>
            <p:cNvGrpSpPr>
              <a:grpSpLocks/>
            </p:cNvGrpSpPr>
            <p:nvPr/>
          </p:nvGrpSpPr>
          <p:grpSpPr bwMode="auto">
            <a:xfrm>
              <a:off x="3983" y="96"/>
              <a:ext cx="1441" cy="960"/>
              <a:chOff x="3743" y="816"/>
              <a:chExt cx="1682" cy="1126"/>
            </a:xfrm>
          </p:grpSpPr>
          <p:pic>
            <p:nvPicPr>
              <p:cNvPr id="160922" name="Picture 59"/>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72" y="816"/>
                <a:ext cx="913" cy="59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pic>
          <p:pic>
            <p:nvPicPr>
              <p:cNvPr id="160923" name="Picture 60"/>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3" y="1152"/>
                <a:ext cx="913" cy="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pic>
          <p:pic>
            <p:nvPicPr>
              <p:cNvPr id="160924" name="Picture 61"/>
              <p:cNvPicPr>
                <a:picLocks noChangeAspect="1" noChangeArrowheads="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12" y="1344"/>
                <a:ext cx="913" cy="59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pic>
        </p:grpSp>
        <p:sp>
          <p:nvSpPr>
            <p:cNvPr id="160919" name="Text Box 62"/>
            <p:cNvSpPr txBox="1">
              <a:spLocks noChangeArrowheads="1"/>
            </p:cNvSpPr>
            <p:nvPr/>
          </p:nvSpPr>
          <p:spPr bwMode="auto">
            <a:xfrm>
              <a:off x="525" y="1024"/>
              <a:ext cx="892" cy="40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400" b="1">
                  <a:solidFill>
                    <a:srgbClr val="000000"/>
                  </a:solidFill>
                  <a:latin typeface="Comic Sans MS" charset="0"/>
                  <a:ea typeface="ＭＳ Ｐゴシック" charset="0"/>
                  <a:cs typeface="ＭＳ Ｐゴシック" charset="0"/>
                </a:defRPr>
              </a:lvl1pPr>
              <a:lvl2pPr marL="37931725" indent="-37474525">
                <a:defRPr sz="1400" b="1">
                  <a:solidFill>
                    <a:srgbClr val="000000"/>
                  </a:solidFill>
                  <a:latin typeface="Comic Sans MS" charset="0"/>
                  <a:ea typeface="ＭＳ Ｐゴシック" charset="0"/>
                </a:defRPr>
              </a:lvl2pPr>
              <a:lvl3pPr>
                <a:defRPr sz="1400" b="1">
                  <a:solidFill>
                    <a:srgbClr val="000000"/>
                  </a:solidFill>
                  <a:latin typeface="Comic Sans MS" charset="0"/>
                  <a:ea typeface="ＭＳ Ｐゴシック" charset="0"/>
                </a:defRPr>
              </a:lvl3pPr>
              <a:lvl4pPr>
                <a:defRPr sz="1400" b="1">
                  <a:solidFill>
                    <a:srgbClr val="000000"/>
                  </a:solidFill>
                  <a:latin typeface="Comic Sans MS" charset="0"/>
                  <a:ea typeface="ＭＳ Ｐゴシック" charset="0"/>
                </a:defRPr>
              </a:lvl4pPr>
              <a:lvl5pPr>
                <a:defRPr sz="1400" b="1">
                  <a:solidFill>
                    <a:srgbClr val="000000"/>
                  </a:solidFill>
                  <a:latin typeface="Comic Sans MS" charset="0"/>
                  <a:ea typeface="ＭＳ Ｐゴシック" charset="0"/>
                </a:defRPr>
              </a:lvl5pPr>
              <a:lvl6pPr marL="457200" eaLnBrk="0" fontAlgn="base" hangingPunct="0">
                <a:spcBef>
                  <a:spcPct val="0"/>
                </a:spcBef>
                <a:spcAft>
                  <a:spcPct val="0"/>
                </a:spcAft>
                <a:defRPr sz="1400" b="1">
                  <a:solidFill>
                    <a:srgbClr val="000000"/>
                  </a:solidFill>
                  <a:latin typeface="Comic Sans MS" charset="0"/>
                  <a:ea typeface="ＭＳ Ｐゴシック" charset="0"/>
                </a:defRPr>
              </a:lvl6pPr>
              <a:lvl7pPr marL="914400" eaLnBrk="0" fontAlgn="base" hangingPunct="0">
                <a:spcBef>
                  <a:spcPct val="0"/>
                </a:spcBef>
                <a:spcAft>
                  <a:spcPct val="0"/>
                </a:spcAft>
                <a:defRPr sz="1400" b="1">
                  <a:solidFill>
                    <a:srgbClr val="000000"/>
                  </a:solidFill>
                  <a:latin typeface="Comic Sans MS" charset="0"/>
                  <a:ea typeface="ＭＳ Ｐゴシック" charset="0"/>
                </a:defRPr>
              </a:lvl7pPr>
              <a:lvl8pPr marL="1371600" eaLnBrk="0" fontAlgn="base" hangingPunct="0">
                <a:spcBef>
                  <a:spcPct val="0"/>
                </a:spcBef>
                <a:spcAft>
                  <a:spcPct val="0"/>
                </a:spcAft>
                <a:defRPr sz="1400" b="1">
                  <a:solidFill>
                    <a:srgbClr val="000000"/>
                  </a:solidFill>
                  <a:latin typeface="Comic Sans MS" charset="0"/>
                  <a:ea typeface="ＭＳ Ｐゴシック" charset="0"/>
                </a:defRPr>
              </a:lvl8pPr>
              <a:lvl9pPr marL="1828800" eaLnBrk="0" fontAlgn="base" hangingPunct="0">
                <a:spcBef>
                  <a:spcPct val="0"/>
                </a:spcBef>
                <a:spcAft>
                  <a:spcPct val="0"/>
                </a:spcAft>
                <a:defRPr sz="1400" b="1">
                  <a:solidFill>
                    <a:srgbClr val="000000"/>
                  </a:solidFill>
                  <a:latin typeface="Comic Sans MS" charset="0"/>
                  <a:ea typeface="ＭＳ Ｐゴシック" charset="0"/>
                </a:defRPr>
              </a:lvl9pPr>
            </a:lstStyle>
            <a:p>
              <a:r>
                <a:rPr lang="en-US" sz="1800">
                  <a:latin typeface="Arial" charset="0"/>
                </a:rPr>
                <a:t>Expression</a:t>
              </a:r>
            </a:p>
            <a:p>
              <a:r>
                <a:rPr lang="en-US" sz="1800">
                  <a:latin typeface="Arial" charset="0"/>
                </a:rPr>
                <a:t>profiling</a:t>
              </a:r>
            </a:p>
          </p:txBody>
        </p:sp>
        <p:sp>
          <p:nvSpPr>
            <p:cNvPr id="160920" name="Text Box 63"/>
            <p:cNvSpPr txBox="1">
              <a:spLocks noChangeArrowheads="1"/>
            </p:cNvSpPr>
            <p:nvPr/>
          </p:nvSpPr>
          <p:spPr bwMode="auto">
            <a:xfrm>
              <a:off x="4027" y="1024"/>
              <a:ext cx="892" cy="40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400" b="1">
                  <a:solidFill>
                    <a:srgbClr val="000000"/>
                  </a:solidFill>
                  <a:latin typeface="Comic Sans MS" charset="0"/>
                  <a:ea typeface="ＭＳ Ｐゴシック" charset="0"/>
                  <a:cs typeface="ＭＳ Ｐゴシック" charset="0"/>
                </a:defRPr>
              </a:lvl1pPr>
              <a:lvl2pPr marL="37931725" indent="-37474525">
                <a:defRPr sz="1400" b="1">
                  <a:solidFill>
                    <a:srgbClr val="000000"/>
                  </a:solidFill>
                  <a:latin typeface="Comic Sans MS" charset="0"/>
                  <a:ea typeface="ＭＳ Ｐゴシック" charset="0"/>
                </a:defRPr>
              </a:lvl2pPr>
              <a:lvl3pPr>
                <a:defRPr sz="1400" b="1">
                  <a:solidFill>
                    <a:srgbClr val="000000"/>
                  </a:solidFill>
                  <a:latin typeface="Comic Sans MS" charset="0"/>
                  <a:ea typeface="ＭＳ Ｐゴシック" charset="0"/>
                </a:defRPr>
              </a:lvl3pPr>
              <a:lvl4pPr>
                <a:defRPr sz="1400" b="1">
                  <a:solidFill>
                    <a:srgbClr val="000000"/>
                  </a:solidFill>
                  <a:latin typeface="Comic Sans MS" charset="0"/>
                  <a:ea typeface="ＭＳ Ｐゴシック" charset="0"/>
                </a:defRPr>
              </a:lvl4pPr>
              <a:lvl5pPr>
                <a:defRPr sz="1400" b="1">
                  <a:solidFill>
                    <a:srgbClr val="000000"/>
                  </a:solidFill>
                  <a:latin typeface="Comic Sans MS" charset="0"/>
                  <a:ea typeface="ＭＳ Ｐゴシック" charset="0"/>
                </a:defRPr>
              </a:lvl5pPr>
              <a:lvl6pPr marL="457200" eaLnBrk="0" fontAlgn="base" hangingPunct="0">
                <a:spcBef>
                  <a:spcPct val="0"/>
                </a:spcBef>
                <a:spcAft>
                  <a:spcPct val="0"/>
                </a:spcAft>
                <a:defRPr sz="1400" b="1">
                  <a:solidFill>
                    <a:srgbClr val="000000"/>
                  </a:solidFill>
                  <a:latin typeface="Comic Sans MS" charset="0"/>
                  <a:ea typeface="ＭＳ Ｐゴシック" charset="0"/>
                </a:defRPr>
              </a:lvl6pPr>
              <a:lvl7pPr marL="914400" eaLnBrk="0" fontAlgn="base" hangingPunct="0">
                <a:spcBef>
                  <a:spcPct val="0"/>
                </a:spcBef>
                <a:spcAft>
                  <a:spcPct val="0"/>
                </a:spcAft>
                <a:defRPr sz="1400" b="1">
                  <a:solidFill>
                    <a:srgbClr val="000000"/>
                  </a:solidFill>
                  <a:latin typeface="Comic Sans MS" charset="0"/>
                  <a:ea typeface="ＭＳ Ｐゴシック" charset="0"/>
                </a:defRPr>
              </a:lvl7pPr>
              <a:lvl8pPr marL="1371600" eaLnBrk="0" fontAlgn="base" hangingPunct="0">
                <a:spcBef>
                  <a:spcPct val="0"/>
                </a:spcBef>
                <a:spcAft>
                  <a:spcPct val="0"/>
                </a:spcAft>
                <a:defRPr sz="1400" b="1">
                  <a:solidFill>
                    <a:srgbClr val="000000"/>
                  </a:solidFill>
                  <a:latin typeface="Comic Sans MS" charset="0"/>
                  <a:ea typeface="ＭＳ Ｐゴシック" charset="0"/>
                </a:defRPr>
              </a:lvl8pPr>
              <a:lvl9pPr marL="1828800" eaLnBrk="0" fontAlgn="base" hangingPunct="0">
                <a:spcBef>
                  <a:spcPct val="0"/>
                </a:spcBef>
                <a:spcAft>
                  <a:spcPct val="0"/>
                </a:spcAft>
                <a:defRPr sz="1400" b="1">
                  <a:solidFill>
                    <a:srgbClr val="000000"/>
                  </a:solidFill>
                  <a:latin typeface="Comic Sans MS" charset="0"/>
                  <a:ea typeface="ＭＳ Ｐゴシック" charset="0"/>
                </a:defRPr>
              </a:lvl9pPr>
            </a:lstStyle>
            <a:p>
              <a:r>
                <a:rPr lang="en-US" sz="1800">
                  <a:latin typeface="Arial" charset="0"/>
                </a:rPr>
                <a:t>Phenotypic</a:t>
              </a:r>
            </a:p>
            <a:p>
              <a:r>
                <a:rPr lang="en-US" sz="1800">
                  <a:latin typeface="Arial" charset="0"/>
                </a:rPr>
                <a:t>profiling</a:t>
              </a:r>
            </a:p>
          </p:txBody>
        </p:sp>
        <p:sp>
          <p:nvSpPr>
            <p:cNvPr id="160921" name="Text Box 64"/>
            <p:cNvSpPr txBox="1">
              <a:spLocks noChangeArrowheads="1"/>
            </p:cNvSpPr>
            <p:nvPr/>
          </p:nvSpPr>
          <p:spPr bwMode="auto">
            <a:xfrm>
              <a:off x="1968" y="1024"/>
              <a:ext cx="1776" cy="40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1400" b="1">
                  <a:solidFill>
                    <a:srgbClr val="000000"/>
                  </a:solidFill>
                  <a:latin typeface="Comic Sans MS" charset="0"/>
                  <a:ea typeface="ＭＳ Ｐゴシック" charset="0"/>
                  <a:cs typeface="ＭＳ Ｐゴシック" charset="0"/>
                </a:defRPr>
              </a:lvl1pPr>
              <a:lvl2pPr marL="37931725" indent="-37474525">
                <a:defRPr sz="1400" b="1">
                  <a:solidFill>
                    <a:srgbClr val="000000"/>
                  </a:solidFill>
                  <a:latin typeface="Comic Sans MS" charset="0"/>
                  <a:ea typeface="ＭＳ Ｐゴシック" charset="0"/>
                </a:defRPr>
              </a:lvl2pPr>
              <a:lvl3pPr>
                <a:defRPr sz="1400" b="1">
                  <a:solidFill>
                    <a:srgbClr val="000000"/>
                  </a:solidFill>
                  <a:latin typeface="Comic Sans MS" charset="0"/>
                  <a:ea typeface="ＭＳ Ｐゴシック" charset="0"/>
                </a:defRPr>
              </a:lvl3pPr>
              <a:lvl4pPr>
                <a:defRPr sz="1400" b="1">
                  <a:solidFill>
                    <a:srgbClr val="000000"/>
                  </a:solidFill>
                  <a:latin typeface="Comic Sans MS" charset="0"/>
                  <a:ea typeface="ＭＳ Ｐゴシック" charset="0"/>
                </a:defRPr>
              </a:lvl4pPr>
              <a:lvl5pPr>
                <a:defRPr sz="1400" b="1">
                  <a:solidFill>
                    <a:srgbClr val="000000"/>
                  </a:solidFill>
                  <a:latin typeface="Comic Sans MS" charset="0"/>
                  <a:ea typeface="ＭＳ Ｐゴシック" charset="0"/>
                </a:defRPr>
              </a:lvl5pPr>
              <a:lvl6pPr marL="457200" eaLnBrk="0" fontAlgn="base" hangingPunct="0">
                <a:spcBef>
                  <a:spcPct val="0"/>
                </a:spcBef>
                <a:spcAft>
                  <a:spcPct val="0"/>
                </a:spcAft>
                <a:defRPr sz="1400" b="1">
                  <a:solidFill>
                    <a:srgbClr val="000000"/>
                  </a:solidFill>
                  <a:latin typeface="Comic Sans MS" charset="0"/>
                  <a:ea typeface="ＭＳ Ｐゴシック" charset="0"/>
                </a:defRPr>
              </a:lvl6pPr>
              <a:lvl7pPr marL="914400" eaLnBrk="0" fontAlgn="base" hangingPunct="0">
                <a:spcBef>
                  <a:spcPct val="0"/>
                </a:spcBef>
                <a:spcAft>
                  <a:spcPct val="0"/>
                </a:spcAft>
                <a:defRPr sz="1400" b="1">
                  <a:solidFill>
                    <a:srgbClr val="000000"/>
                  </a:solidFill>
                  <a:latin typeface="Comic Sans MS" charset="0"/>
                  <a:ea typeface="ＭＳ Ｐゴシック" charset="0"/>
                </a:defRPr>
              </a:lvl7pPr>
              <a:lvl8pPr marL="1371600" eaLnBrk="0" fontAlgn="base" hangingPunct="0">
                <a:spcBef>
                  <a:spcPct val="0"/>
                </a:spcBef>
                <a:spcAft>
                  <a:spcPct val="0"/>
                </a:spcAft>
                <a:defRPr sz="1400" b="1">
                  <a:solidFill>
                    <a:srgbClr val="000000"/>
                  </a:solidFill>
                  <a:latin typeface="Comic Sans MS" charset="0"/>
                  <a:ea typeface="ＭＳ Ｐゴシック" charset="0"/>
                </a:defRPr>
              </a:lvl8pPr>
              <a:lvl9pPr marL="1828800" eaLnBrk="0" fontAlgn="base" hangingPunct="0">
                <a:spcBef>
                  <a:spcPct val="0"/>
                </a:spcBef>
                <a:spcAft>
                  <a:spcPct val="0"/>
                </a:spcAft>
                <a:defRPr sz="1400" b="1">
                  <a:solidFill>
                    <a:srgbClr val="000000"/>
                  </a:solidFill>
                  <a:latin typeface="Comic Sans MS" charset="0"/>
                  <a:ea typeface="ＭＳ Ｐゴシック" charset="0"/>
                </a:defRPr>
              </a:lvl9pPr>
            </a:lstStyle>
            <a:p>
              <a:r>
                <a:rPr lang="en-US" sz="1800">
                  <a:latin typeface="Arial" charset="0"/>
                </a:rPr>
                <a:t>Binary interactome</a:t>
              </a:r>
            </a:p>
            <a:p>
              <a:r>
                <a:rPr lang="en-US" sz="1800">
                  <a:latin typeface="Arial" charset="0"/>
                </a:rPr>
                <a:t>Mapping</a:t>
              </a:r>
              <a:endParaRPr lang="en-US" sz="1800" i="1">
                <a:latin typeface="Arial" charset="0"/>
              </a:endParaRPr>
            </a:p>
          </p:txBody>
        </p:sp>
      </p:grpSp>
      <p:grpSp>
        <p:nvGrpSpPr>
          <p:cNvPr id="160774" name="Group 65"/>
          <p:cNvGrpSpPr>
            <a:grpSpLocks/>
          </p:cNvGrpSpPr>
          <p:nvPr/>
        </p:nvGrpSpPr>
        <p:grpSpPr bwMode="auto">
          <a:xfrm>
            <a:off x="3021013" y="2209800"/>
            <a:ext cx="2328862" cy="2809875"/>
            <a:chOff x="2129" y="1392"/>
            <a:chExt cx="1467" cy="1770"/>
          </a:xfrm>
        </p:grpSpPr>
        <p:grpSp>
          <p:nvGrpSpPr>
            <p:cNvPr id="160891" name="Group 66"/>
            <p:cNvGrpSpPr>
              <a:grpSpLocks/>
            </p:cNvGrpSpPr>
            <p:nvPr/>
          </p:nvGrpSpPr>
          <p:grpSpPr bwMode="auto">
            <a:xfrm>
              <a:off x="2218" y="2392"/>
              <a:ext cx="1286" cy="770"/>
              <a:chOff x="2218" y="2321"/>
              <a:chExt cx="1286" cy="770"/>
            </a:xfrm>
          </p:grpSpPr>
          <p:sp>
            <p:nvSpPr>
              <p:cNvPr id="160893" name="Oval 67"/>
              <p:cNvSpPr>
                <a:spLocks noChangeArrowheads="1"/>
              </p:cNvSpPr>
              <p:nvPr/>
            </p:nvSpPr>
            <p:spPr bwMode="auto">
              <a:xfrm>
                <a:off x="2356" y="2356"/>
                <a:ext cx="92" cy="7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94" name="Oval 68"/>
              <p:cNvSpPr>
                <a:spLocks noChangeArrowheads="1"/>
              </p:cNvSpPr>
              <p:nvPr/>
            </p:nvSpPr>
            <p:spPr bwMode="auto">
              <a:xfrm>
                <a:off x="2631" y="2321"/>
                <a:ext cx="92" cy="7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95" name="Oval 69"/>
              <p:cNvSpPr>
                <a:spLocks noChangeArrowheads="1"/>
              </p:cNvSpPr>
              <p:nvPr/>
            </p:nvSpPr>
            <p:spPr bwMode="auto">
              <a:xfrm>
                <a:off x="2815" y="2495"/>
                <a:ext cx="92" cy="71"/>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96" name="Oval 70"/>
              <p:cNvSpPr>
                <a:spLocks noChangeArrowheads="1"/>
              </p:cNvSpPr>
              <p:nvPr/>
            </p:nvSpPr>
            <p:spPr bwMode="auto">
              <a:xfrm>
                <a:off x="2218" y="2531"/>
                <a:ext cx="92" cy="7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97" name="Oval 71"/>
              <p:cNvSpPr>
                <a:spLocks noChangeArrowheads="1"/>
              </p:cNvSpPr>
              <p:nvPr/>
            </p:nvSpPr>
            <p:spPr bwMode="auto">
              <a:xfrm>
                <a:off x="2953" y="2671"/>
                <a:ext cx="92" cy="7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98" name="Oval 72"/>
              <p:cNvSpPr>
                <a:spLocks noChangeArrowheads="1"/>
              </p:cNvSpPr>
              <p:nvPr/>
            </p:nvSpPr>
            <p:spPr bwMode="auto">
              <a:xfrm>
                <a:off x="2402" y="2706"/>
                <a:ext cx="92" cy="7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99" name="Oval 73"/>
              <p:cNvSpPr>
                <a:spLocks noChangeArrowheads="1"/>
              </p:cNvSpPr>
              <p:nvPr/>
            </p:nvSpPr>
            <p:spPr bwMode="auto">
              <a:xfrm>
                <a:off x="2677" y="2706"/>
                <a:ext cx="92" cy="7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900" name="Oval 74"/>
              <p:cNvSpPr>
                <a:spLocks noChangeArrowheads="1"/>
              </p:cNvSpPr>
              <p:nvPr/>
            </p:nvSpPr>
            <p:spPr bwMode="auto">
              <a:xfrm>
                <a:off x="2815" y="2846"/>
                <a:ext cx="92" cy="7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901" name="Line 75"/>
              <p:cNvSpPr>
                <a:spLocks noChangeShapeType="1"/>
              </p:cNvSpPr>
              <p:nvPr/>
            </p:nvSpPr>
            <p:spPr bwMode="auto">
              <a:xfrm>
                <a:off x="2769" y="2741"/>
                <a:ext cx="92" cy="105"/>
              </a:xfrm>
              <a:prstGeom prst="line">
                <a:avLst/>
              </a:prstGeom>
              <a:noFill/>
              <a:ln w="12700">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02" name="Line 76"/>
              <p:cNvSpPr>
                <a:spLocks noChangeShapeType="1"/>
              </p:cNvSpPr>
              <p:nvPr/>
            </p:nvSpPr>
            <p:spPr bwMode="auto">
              <a:xfrm flipH="1" flipV="1">
                <a:off x="2310" y="2601"/>
                <a:ext cx="92" cy="105"/>
              </a:xfrm>
              <a:prstGeom prst="line">
                <a:avLst/>
              </a:prstGeom>
              <a:noFill/>
              <a:ln w="12700">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03" name="Line 77"/>
              <p:cNvSpPr>
                <a:spLocks noChangeShapeType="1"/>
              </p:cNvSpPr>
              <p:nvPr/>
            </p:nvSpPr>
            <p:spPr bwMode="auto">
              <a:xfrm flipH="1" flipV="1">
                <a:off x="2723" y="2391"/>
                <a:ext cx="92" cy="104"/>
              </a:xfrm>
              <a:prstGeom prst="line">
                <a:avLst/>
              </a:prstGeom>
              <a:noFill/>
              <a:ln w="12700">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04" name="Line 78"/>
              <p:cNvSpPr>
                <a:spLocks noChangeShapeType="1"/>
              </p:cNvSpPr>
              <p:nvPr/>
            </p:nvSpPr>
            <p:spPr bwMode="auto">
              <a:xfrm rot="3933363" flipH="1" flipV="1">
                <a:off x="2757" y="2567"/>
                <a:ext cx="70" cy="138"/>
              </a:xfrm>
              <a:prstGeom prst="line">
                <a:avLst/>
              </a:prstGeom>
              <a:noFill/>
              <a:ln w="12700">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05" name="Oval 79"/>
              <p:cNvSpPr>
                <a:spLocks noChangeArrowheads="1"/>
              </p:cNvSpPr>
              <p:nvPr/>
            </p:nvSpPr>
            <p:spPr bwMode="auto">
              <a:xfrm>
                <a:off x="3228" y="2636"/>
                <a:ext cx="92" cy="7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906" name="Oval 80"/>
              <p:cNvSpPr>
                <a:spLocks noChangeArrowheads="1"/>
              </p:cNvSpPr>
              <p:nvPr/>
            </p:nvSpPr>
            <p:spPr bwMode="auto">
              <a:xfrm>
                <a:off x="3412" y="2811"/>
                <a:ext cx="92" cy="7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907" name="Oval 81"/>
              <p:cNvSpPr>
                <a:spLocks noChangeArrowheads="1"/>
              </p:cNvSpPr>
              <p:nvPr/>
            </p:nvSpPr>
            <p:spPr bwMode="auto">
              <a:xfrm>
                <a:off x="2999" y="3021"/>
                <a:ext cx="92" cy="7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908" name="Oval 82"/>
              <p:cNvSpPr>
                <a:spLocks noChangeArrowheads="1"/>
              </p:cNvSpPr>
              <p:nvPr/>
            </p:nvSpPr>
            <p:spPr bwMode="auto">
              <a:xfrm>
                <a:off x="3274" y="3021"/>
                <a:ext cx="92" cy="7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909" name="Line 83"/>
              <p:cNvSpPr>
                <a:spLocks noChangeShapeType="1"/>
              </p:cNvSpPr>
              <p:nvPr/>
            </p:nvSpPr>
            <p:spPr bwMode="auto">
              <a:xfrm rot="-396290" flipH="1" flipV="1">
                <a:off x="3091" y="3056"/>
                <a:ext cx="183" cy="0"/>
              </a:xfrm>
              <a:prstGeom prst="line">
                <a:avLst/>
              </a:prstGeom>
              <a:noFill/>
              <a:ln w="12700">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10" name="Line 84"/>
              <p:cNvSpPr>
                <a:spLocks noChangeShapeType="1"/>
              </p:cNvSpPr>
              <p:nvPr/>
            </p:nvSpPr>
            <p:spPr bwMode="auto">
              <a:xfrm flipV="1">
                <a:off x="2310" y="2531"/>
                <a:ext cx="505" cy="35"/>
              </a:xfrm>
              <a:prstGeom prst="line">
                <a:avLst/>
              </a:prstGeom>
              <a:noFill/>
              <a:ln w="952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11" name="Line 85"/>
              <p:cNvSpPr>
                <a:spLocks noChangeShapeType="1"/>
              </p:cNvSpPr>
              <p:nvPr/>
            </p:nvSpPr>
            <p:spPr bwMode="auto">
              <a:xfrm>
                <a:off x="2448" y="2426"/>
                <a:ext cx="367" cy="105"/>
              </a:xfrm>
              <a:prstGeom prst="line">
                <a:avLst/>
              </a:prstGeom>
              <a:noFill/>
              <a:ln w="952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12" name="Line 86"/>
              <p:cNvSpPr>
                <a:spLocks noChangeShapeType="1"/>
              </p:cNvSpPr>
              <p:nvPr/>
            </p:nvSpPr>
            <p:spPr bwMode="auto">
              <a:xfrm flipH="1">
                <a:off x="2907" y="2846"/>
                <a:ext cx="505" cy="35"/>
              </a:xfrm>
              <a:prstGeom prst="line">
                <a:avLst/>
              </a:prstGeom>
              <a:noFill/>
              <a:ln w="952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13" name="Line 87"/>
              <p:cNvSpPr>
                <a:spLocks noChangeShapeType="1"/>
              </p:cNvSpPr>
              <p:nvPr/>
            </p:nvSpPr>
            <p:spPr bwMode="auto">
              <a:xfrm rot="-396290" flipH="1" flipV="1">
                <a:off x="3045" y="2671"/>
                <a:ext cx="183" cy="0"/>
              </a:xfrm>
              <a:prstGeom prst="line">
                <a:avLst/>
              </a:prstGeom>
              <a:noFill/>
              <a:ln w="12700">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14" name="Line 88"/>
              <p:cNvSpPr>
                <a:spLocks noChangeShapeType="1"/>
              </p:cNvSpPr>
              <p:nvPr/>
            </p:nvSpPr>
            <p:spPr bwMode="auto">
              <a:xfrm flipH="1" flipV="1">
                <a:off x="3320" y="2706"/>
                <a:ext cx="92" cy="105"/>
              </a:xfrm>
              <a:prstGeom prst="line">
                <a:avLst/>
              </a:prstGeom>
              <a:noFill/>
              <a:ln w="12700">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915" name="Line 89"/>
              <p:cNvSpPr>
                <a:spLocks noChangeShapeType="1"/>
              </p:cNvSpPr>
              <p:nvPr/>
            </p:nvSpPr>
            <p:spPr bwMode="auto">
              <a:xfrm flipH="1">
                <a:off x="3366" y="2881"/>
                <a:ext cx="92" cy="140"/>
              </a:xfrm>
              <a:prstGeom prst="line">
                <a:avLst/>
              </a:prstGeom>
              <a:noFill/>
              <a:ln w="952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grpSp>
        <p:sp>
          <p:nvSpPr>
            <p:cNvPr id="160892" name="Text Box 90"/>
            <p:cNvSpPr txBox="1">
              <a:spLocks noChangeArrowheads="1"/>
            </p:cNvSpPr>
            <p:nvPr/>
          </p:nvSpPr>
          <p:spPr bwMode="auto">
            <a:xfrm>
              <a:off x="2129" y="1392"/>
              <a:ext cx="1467" cy="32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400" b="1">
                  <a:solidFill>
                    <a:srgbClr val="000000"/>
                  </a:solidFill>
                  <a:latin typeface="Comic Sans MS" charset="0"/>
                  <a:ea typeface="ＭＳ Ｐゴシック" charset="0"/>
                  <a:cs typeface="ＭＳ Ｐゴシック" charset="0"/>
                </a:defRPr>
              </a:lvl1pPr>
              <a:lvl2pPr marL="37931725" indent="-37474525">
                <a:defRPr sz="1400" b="1">
                  <a:solidFill>
                    <a:srgbClr val="000000"/>
                  </a:solidFill>
                  <a:latin typeface="Comic Sans MS" charset="0"/>
                  <a:ea typeface="ＭＳ Ｐゴシック" charset="0"/>
                </a:defRPr>
              </a:lvl2pPr>
              <a:lvl3pPr>
                <a:defRPr sz="1400" b="1">
                  <a:solidFill>
                    <a:srgbClr val="000000"/>
                  </a:solidFill>
                  <a:latin typeface="Comic Sans MS" charset="0"/>
                  <a:ea typeface="ＭＳ Ｐゴシック" charset="0"/>
                </a:defRPr>
              </a:lvl3pPr>
              <a:lvl4pPr>
                <a:defRPr sz="1400" b="1">
                  <a:solidFill>
                    <a:srgbClr val="000000"/>
                  </a:solidFill>
                  <a:latin typeface="Comic Sans MS" charset="0"/>
                  <a:ea typeface="ＭＳ Ｐゴシック" charset="0"/>
                </a:defRPr>
              </a:lvl4pPr>
              <a:lvl5pPr>
                <a:defRPr sz="1400" b="1">
                  <a:solidFill>
                    <a:srgbClr val="000000"/>
                  </a:solidFill>
                  <a:latin typeface="Comic Sans MS" charset="0"/>
                  <a:ea typeface="ＭＳ Ｐゴシック" charset="0"/>
                </a:defRPr>
              </a:lvl5pPr>
              <a:lvl6pPr marL="457200" eaLnBrk="0" fontAlgn="base" hangingPunct="0">
                <a:spcBef>
                  <a:spcPct val="0"/>
                </a:spcBef>
                <a:spcAft>
                  <a:spcPct val="0"/>
                </a:spcAft>
                <a:defRPr sz="1400" b="1">
                  <a:solidFill>
                    <a:srgbClr val="000000"/>
                  </a:solidFill>
                  <a:latin typeface="Comic Sans MS" charset="0"/>
                  <a:ea typeface="ＭＳ Ｐゴシック" charset="0"/>
                </a:defRPr>
              </a:lvl6pPr>
              <a:lvl7pPr marL="914400" eaLnBrk="0" fontAlgn="base" hangingPunct="0">
                <a:spcBef>
                  <a:spcPct val="0"/>
                </a:spcBef>
                <a:spcAft>
                  <a:spcPct val="0"/>
                </a:spcAft>
                <a:defRPr sz="1400" b="1">
                  <a:solidFill>
                    <a:srgbClr val="000000"/>
                  </a:solidFill>
                  <a:latin typeface="Comic Sans MS" charset="0"/>
                  <a:ea typeface="ＭＳ Ｐゴシック" charset="0"/>
                </a:defRPr>
              </a:lvl7pPr>
              <a:lvl8pPr marL="1371600" eaLnBrk="0" fontAlgn="base" hangingPunct="0">
                <a:spcBef>
                  <a:spcPct val="0"/>
                </a:spcBef>
                <a:spcAft>
                  <a:spcPct val="0"/>
                </a:spcAft>
                <a:defRPr sz="1400" b="1">
                  <a:solidFill>
                    <a:srgbClr val="000000"/>
                  </a:solidFill>
                  <a:latin typeface="Comic Sans MS" charset="0"/>
                  <a:ea typeface="ＭＳ Ｐゴシック" charset="0"/>
                </a:defRPr>
              </a:lvl8pPr>
              <a:lvl9pPr marL="1828800" eaLnBrk="0" fontAlgn="base" hangingPunct="0">
                <a:spcBef>
                  <a:spcPct val="0"/>
                </a:spcBef>
                <a:spcAft>
                  <a:spcPct val="0"/>
                </a:spcAft>
                <a:defRPr sz="1400" b="1">
                  <a:solidFill>
                    <a:srgbClr val="000000"/>
                  </a:solidFill>
                  <a:latin typeface="Comic Sans MS" charset="0"/>
                  <a:ea typeface="ＭＳ Ｐゴシック" charset="0"/>
                </a:defRPr>
              </a:lvl9pPr>
            </a:lstStyle>
            <a:p>
              <a:r>
                <a:rPr lang="en-US" i="1">
                  <a:latin typeface="Arial" charset="0"/>
                </a:rPr>
                <a:t>Li et al., Science (2004)</a:t>
              </a:r>
            </a:p>
            <a:p>
              <a:r>
                <a:rPr lang="en-US" i="1">
                  <a:latin typeface="Arial" charset="0"/>
                </a:rPr>
                <a:t>Giot et al., Science (2003)</a:t>
              </a:r>
            </a:p>
          </p:txBody>
        </p:sp>
      </p:grpSp>
      <p:grpSp>
        <p:nvGrpSpPr>
          <p:cNvPr id="160775" name="Group 91"/>
          <p:cNvGrpSpPr>
            <a:grpSpLocks/>
          </p:cNvGrpSpPr>
          <p:nvPr/>
        </p:nvGrpSpPr>
        <p:grpSpPr bwMode="auto">
          <a:xfrm>
            <a:off x="5337175" y="2209800"/>
            <a:ext cx="3022600" cy="3352800"/>
            <a:chOff x="3752" y="1392"/>
            <a:chExt cx="1904" cy="2112"/>
          </a:xfrm>
        </p:grpSpPr>
        <p:grpSp>
          <p:nvGrpSpPr>
            <p:cNvPr id="160828" name="Group 92"/>
            <p:cNvGrpSpPr>
              <a:grpSpLocks/>
            </p:cNvGrpSpPr>
            <p:nvPr/>
          </p:nvGrpSpPr>
          <p:grpSpPr bwMode="auto">
            <a:xfrm>
              <a:off x="3810" y="1677"/>
              <a:ext cx="1846" cy="1827"/>
              <a:chOff x="3810" y="1677"/>
              <a:chExt cx="1846" cy="1827"/>
            </a:xfrm>
          </p:grpSpPr>
          <p:grpSp>
            <p:nvGrpSpPr>
              <p:cNvPr id="160830" name="Group 93"/>
              <p:cNvGrpSpPr>
                <a:grpSpLocks/>
              </p:cNvGrpSpPr>
              <p:nvPr/>
            </p:nvGrpSpPr>
            <p:grpSpPr bwMode="auto">
              <a:xfrm>
                <a:off x="3927" y="2733"/>
                <a:ext cx="1286" cy="771"/>
                <a:chOff x="3927" y="2662"/>
                <a:chExt cx="1286" cy="771"/>
              </a:xfrm>
            </p:grpSpPr>
            <p:grpSp>
              <p:nvGrpSpPr>
                <p:cNvPr id="160851" name="Group 94"/>
                <p:cNvGrpSpPr>
                  <a:grpSpLocks/>
                </p:cNvGrpSpPr>
                <p:nvPr/>
              </p:nvGrpSpPr>
              <p:grpSpPr bwMode="auto">
                <a:xfrm>
                  <a:off x="3927" y="2662"/>
                  <a:ext cx="1286" cy="771"/>
                  <a:chOff x="4096" y="2016"/>
                  <a:chExt cx="1344" cy="1056"/>
                </a:xfrm>
              </p:grpSpPr>
              <p:sp>
                <p:nvSpPr>
                  <p:cNvPr id="160879" name="Oval 95"/>
                  <p:cNvSpPr>
                    <a:spLocks noChangeArrowheads="1"/>
                  </p:cNvSpPr>
                  <p:nvPr/>
                </p:nvSpPr>
                <p:spPr bwMode="auto">
                  <a:xfrm>
                    <a:off x="4240" y="2064"/>
                    <a:ext cx="96" cy="96"/>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80" name="Oval 96"/>
                  <p:cNvSpPr>
                    <a:spLocks noChangeArrowheads="1"/>
                  </p:cNvSpPr>
                  <p:nvPr/>
                </p:nvSpPr>
                <p:spPr bwMode="auto">
                  <a:xfrm>
                    <a:off x="4528" y="2016"/>
                    <a:ext cx="96" cy="96"/>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81" name="Oval 97"/>
                  <p:cNvSpPr>
                    <a:spLocks noChangeArrowheads="1"/>
                  </p:cNvSpPr>
                  <p:nvPr/>
                </p:nvSpPr>
                <p:spPr bwMode="auto">
                  <a:xfrm>
                    <a:off x="4720" y="2256"/>
                    <a:ext cx="96" cy="96"/>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82" name="Oval 98"/>
                  <p:cNvSpPr>
                    <a:spLocks noChangeArrowheads="1"/>
                  </p:cNvSpPr>
                  <p:nvPr/>
                </p:nvSpPr>
                <p:spPr bwMode="auto">
                  <a:xfrm>
                    <a:off x="4096" y="2304"/>
                    <a:ext cx="96" cy="96"/>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83" name="Oval 99"/>
                  <p:cNvSpPr>
                    <a:spLocks noChangeArrowheads="1"/>
                  </p:cNvSpPr>
                  <p:nvPr/>
                </p:nvSpPr>
                <p:spPr bwMode="auto">
                  <a:xfrm>
                    <a:off x="4864" y="2496"/>
                    <a:ext cx="96" cy="96"/>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84" name="Oval 100"/>
                  <p:cNvSpPr>
                    <a:spLocks noChangeArrowheads="1"/>
                  </p:cNvSpPr>
                  <p:nvPr/>
                </p:nvSpPr>
                <p:spPr bwMode="auto">
                  <a:xfrm>
                    <a:off x="4288" y="2544"/>
                    <a:ext cx="96" cy="96"/>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85" name="Oval 101"/>
                  <p:cNvSpPr>
                    <a:spLocks noChangeArrowheads="1"/>
                  </p:cNvSpPr>
                  <p:nvPr/>
                </p:nvSpPr>
                <p:spPr bwMode="auto">
                  <a:xfrm>
                    <a:off x="4576" y="2544"/>
                    <a:ext cx="96" cy="96"/>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86" name="Oval 102"/>
                  <p:cNvSpPr>
                    <a:spLocks noChangeArrowheads="1"/>
                  </p:cNvSpPr>
                  <p:nvPr/>
                </p:nvSpPr>
                <p:spPr bwMode="auto">
                  <a:xfrm>
                    <a:off x="4720" y="2736"/>
                    <a:ext cx="96" cy="96"/>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87" name="Oval 103"/>
                  <p:cNvSpPr>
                    <a:spLocks noChangeArrowheads="1"/>
                  </p:cNvSpPr>
                  <p:nvPr/>
                </p:nvSpPr>
                <p:spPr bwMode="auto">
                  <a:xfrm>
                    <a:off x="5152" y="2448"/>
                    <a:ext cx="96" cy="96"/>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88" name="Oval 104"/>
                  <p:cNvSpPr>
                    <a:spLocks noChangeArrowheads="1"/>
                  </p:cNvSpPr>
                  <p:nvPr/>
                </p:nvSpPr>
                <p:spPr bwMode="auto">
                  <a:xfrm>
                    <a:off x="5344" y="2688"/>
                    <a:ext cx="96" cy="96"/>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89" name="Oval 105"/>
                  <p:cNvSpPr>
                    <a:spLocks noChangeArrowheads="1"/>
                  </p:cNvSpPr>
                  <p:nvPr/>
                </p:nvSpPr>
                <p:spPr bwMode="auto">
                  <a:xfrm>
                    <a:off x="4912" y="2976"/>
                    <a:ext cx="96" cy="96"/>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90" name="Oval 106"/>
                  <p:cNvSpPr>
                    <a:spLocks noChangeArrowheads="1"/>
                  </p:cNvSpPr>
                  <p:nvPr/>
                </p:nvSpPr>
                <p:spPr bwMode="auto">
                  <a:xfrm>
                    <a:off x="5200" y="2976"/>
                    <a:ext cx="96" cy="96"/>
                  </a:xfrm>
                  <a:prstGeom prst="ellipse">
                    <a:avLst/>
                  </a:prstGeom>
                  <a:solidFill>
                    <a:schemeClr val="accent1"/>
                  </a:solidFill>
                  <a:ln w="12700">
                    <a:solidFill>
                      <a:schemeClr val="tx1"/>
                    </a:solidFill>
                    <a:round/>
                    <a:headEnd/>
                    <a:tailEnd/>
                  </a:ln>
                </p:spPr>
                <p:txBody>
                  <a:bodyPr wrap="none" anchor="ctr"/>
                  <a:lstStyle/>
                  <a:p>
                    <a:endParaRPr lang="en-US"/>
                  </a:p>
                </p:txBody>
              </p:sp>
            </p:grpSp>
            <p:grpSp>
              <p:nvGrpSpPr>
                <p:cNvPr id="160852" name="Group 107"/>
                <p:cNvGrpSpPr>
                  <a:grpSpLocks/>
                </p:cNvGrpSpPr>
                <p:nvPr/>
              </p:nvGrpSpPr>
              <p:grpSpPr bwMode="auto">
                <a:xfrm>
                  <a:off x="3973" y="2697"/>
                  <a:ext cx="1149" cy="701"/>
                  <a:chOff x="4144" y="2064"/>
                  <a:chExt cx="1200" cy="960"/>
                </a:xfrm>
              </p:grpSpPr>
              <p:sp>
                <p:nvSpPr>
                  <p:cNvPr id="160853" name="Line 108"/>
                  <p:cNvSpPr>
                    <a:spLocks noChangeShapeType="1"/>
                  </p:cNvSpPr>
                  <p:nvPr/>
                </p:nvSpPr>
                <p:spPr bwMode="auto">
                  <a:xfrm rot="-396290" flipH="1" flipV="1">
                    <a:off x="4384" y="2592"/>
                    <a:ext cx="192" cy="0"/>
                  </a:xfrm>
                  <a:prstGeom prst="line">
                    <a:avLst/>
                  </a:prstGeom>
                  <a:noFill/>
                  <a:ln w="12700">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54" name="Line 109"/>
                  <p:cNvSpPr>
                    <a:spLocks noChangeShapeType="1"/>
                  </p:cNvSpPr>
                  <p:nvPr/>
                </p:nvSpPr>
                <p:spPr bwMode="auto">
                  <a:xfrm rot="3933363" flipH="1" flipV="1">
                    <a:off x="4159" y="2145"/>
                    <a:ext cx="105" cy="135"/>
                  </a:xfrm>
                  <a:prstGeom prst="line">
                    <a:avLst/>
                  </a:prstGeom>
                  <a:noFill/>
                  <a:ln w="12700">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55" name="Line 110"/>
                  <p:cNvSpPr>
                    <a:spLocks noChangeShapeType="1"/>
                  </p:cNvSpPr>
                  <p:nvPr/>
                </p:nvSpPr>
                <p:spPr bwMode="auto">
                  <a:xfrm rot="3933363" flipH="1" flipV="1">
                    <a:off x="4648" y="2376"/>
                    <a:ext cx="96" cy="144"/>
                  </a:xfrm>
                  <a:prstGeom prst="line">
                    <a:avLst/>
                  </a:prstGeom>
                  <a:noFill/>
                  <a:ln w="12700">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56" name="Line 111"/>
                  <p:cNvSpPr>
                    <a:spLocks noChangeShapeType="1"/>
                  </p:cNvSpPr>
                  <p:nvPr/>
                </p:nvSpPr>
                <p:spPr bwMode="auto">
                  <a:xfrm rot="-396290" flipH="1" flipV="1">
                    <a:off x="4336" y="2064"/>
                    <a:ext cx="192" cy="0"/>
                  </a:xfrm>
                  <a:prstGeom prst="line">
                    <a:avLst/>
                  </a:prstGeom>
                  <a:noFill/>
                  <a:ln w="12700">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57" name="Line 112"/>
                  <p:cNvSpPr>
                    <a:spLocks noChangeShapeType="1"/>
                  </p:cNvSpPr>
                  <p:nvPr/>
                </p:nvSpPr>
                <p:spPr bwMode="auto">
                  <a:xfrm rot="3933363" flipH="1" flipV="1">
                    <a:off x="4792" y="2616"/>
                    <a:ext cx="96" cy="144"/>
                  </a:xfrm>
                  <a:prstGeom prst="line">
                    <a:avLst/>
                  </a:prstGeom>
                  <a:noFill/>
                  <a:ln w="12700">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58" name="Line 113"/>
                  <p:cNvSpPr>
                    <a:spLocks noChangeShapeType="1"/>
                  </p:cNvSpPr>
                  <p:nvPr/>
                </p:nvSpPr>
                <p:spPr bwMode="auto">
                  <a:xfrm>
                    <a:off x="4816" y="2352"/>
                    <a:ext cx="96" cy="144"/>
                  </a:xfrm>
                  <a:prstGeom prst="line">
                    <a:avLst/>
                  </a:prstGeom>
                  <a:noFill/>
                  <a:ln w="12700">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59" name="Line 114"/>
                  <p:cNvSpPr>
                    <a:spLocks noChangeShapeType="1"/>
                  </p:cNvSpPr>
                  <p:nvPr/>
                </p:nvSpPr>
                <p:spPr bwMode="auto">
                  <a:xfrm rot="-396290" flipH="1" flipV="1">
                    <a:off x="5008" y="3024"/>
                    <a:ext cx="192" cy="0"/>
                  </a:xfrm>
                  <a:prstGeom prst="line">
                    <a:avLst/>
                  </a:prstGeom>
                  <a:noFill/>
                  <a:ln w="12700">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60" name="Line 115"/>
                  <p:cNvSpPr>
                    <a:spLocks noChangeShapeType="1"/>
                  </p:cNvSpPr>
                  <p:nvPr/>
                </p:nvSpPr>
                <p:spPr bwMode="auto">
                  <a:xfrm rot="-396290" flipH="1" flipV="1">
                    <a:off x="4960" y="2496"/>
                    <a:ext cx="192" cy="0"/>
                  </a:xfrm>
                  <a:prstGeom prst="line">
                    <a:avLst/>
                  </a:prstGeom>
                  <a:noFill/>
                  <a:ln w="12700">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61" name="Line 116"/>
                  <p:cNvSpPr>
                    <a:spLocks noChangeShapeType="1"/>
                  </p:cNvSpPr>
                  <p:nvPr/>
                </p:nvSpPr>
                <p:spPr bwMode="auto">
                  <a:xfrm flipH="1">
                    <a:off x="4336" y="2112"/>
                    <a:ext cx="192" cy="432"/>
                  </a:xfrm>
                  <a:prstGeom prst="line">
                    <a:avLst/>
                  </a:prstGeom>
                  <a:noFill/>
                  <a:ln w="9525">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62" name="Line 117"/>
                  <p:cNvSpPr>
                    <a:spLocks noChangeShapeType="1"/>
                  </p:cNvSpPr>
                  <p:nvPr/>
                </p:nvSpPr>
                <p:spPr bwMode="auto">
                  <a:xfrm>
                    <a:off x="4192" y="2352"/>
                    <a:ext cx="384" cy="192"/>
                  </a:xfrm>
                  <a:prstGeom prst="line">
                    <a:avLst/>
                  </a:prstGeom>
                  <a:noFill/>
                  <a:ln w="9525">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63" name="Line 118"/>
                  <p:cNvSpPr>
                    <a:spLocks noChangeShapeType="1"/>
                  </p:cNvSpPr>
                  <p:nvPr/>
                </p:nvSpPr>
                <p:spPr bwMode="auto">
                  <a:xfrm flipV="1">
                    <a:off x="4192" y="2304"/>
                    <a:ext cx="528" cy="48"/>
                  </a:xfrm>
                  <a:prstGeom prst="line">
                    <a:avLst/>
                  </a:prstGeom>
                  <a:noFill/>
                  <a:ln w="9525">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64" name="Line 119"/>
                  <p:cNvSpPr>
                    <a:spLocks noChangeShapeType="1"/>
                  </p:cNvSpPr>
                  <p:nvPr/>
                </p:nvSpPr>
                <p:spPr bwMode="auto">
                  <a:xfrm>
                    <a:off x="4528" y="2112"/>
                    <a:ext cx="96" cy="432"/>
                  </a:xfrm>
                  <a:prstGeom prst="line">
                    <a:avLst/>
                  </a:prstGeom>
                  <a:noFill/>
                  <a:ln w="9525">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65" name="Line 120"/>
                  <p:cNvSpPr>
                    <a:spLocks noChangeShapeType="1"/>
                  </p:cNvSpPr>
                  <p:nvPr/>
                </p:nvSpPr>
                <p:spPr bwMode="auto">
                  <a:xfrm>
                    <a:off x="4288" y="2160"/>
                    <a:ext cx="288" cy="384"/>
                  </a:xfrm>
                  <a:prstGeom prst="line">
                    <a:avLst/>
                  </a:prstGeom>
                  <a:noFill/>
                  <a:ln w="9525">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66" name="Line 121"/>
                  <p:cNvSpPr>
                    <a:spLocks noChangeShapeType="1"/>
                  </p:cNvSpPr>
                  <p:nvPr/>
                </p:nvSpPr>
                <p:spPr bwMode="auto">
                  <a:xfrm>
                    <a:off x="4960" y="2592"/>
                    <a:ext cx="240" cy="384"/>
                  </a:xfrm>
                  <a:prstGeom prst="line">
                    <a:avLst/>
                  </a:prstGeom>
                  <a:noFill/>
                  <a:ln w="9525">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67" name="Line 122"/>
                  <p:cNvSpPr>
                    <a:spLocks noChangeShapeType="1"/>
                  </p:cNvSpPr>
                  <p:nvPr/>
                </p:nvSpPr>
                <p:spPr bwMode="auto">
                  <a:xfrm flipH="1">
                    <a:off x="4960" y="2544"/>
                    <a:ext cx="192" cy="432"/>
                  </a:xfrm>
                  <a:prstGeom prst="line">
                    <a:avLst/>
                  </a:prstGeom>
                  <a:noFill/>
                  <a:ln w="9525">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68" name="Line 123"/>
                  <p:cNvSpPr>
                    <a:spLocks noChangeShapeType="1"/>
                  </p:cNvSpPr>
                  <p:nvPr/>
                </p:nvSpPr>
                <p:spPr bwMode="auto">
                  <a:xfrm flipV="1">
                    <a:off x="4816" y="2496"/>
                    <a:ext cx="336" cy="288"/>
                  </a:xfrm>
                  <a:prstGeom prst="line">
                    <a:avLst/>
                  </a:prstGeom>
                  <a:noFill/>
                  <a:ln w="9525">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69" name="Line 124"/>
                  <p:cNvSpPr>
                    <a:spLocks noChangeShapeType="1"/>
                  </p:cNvSpPr>
                  <p:nvPr/>
                </p:nvSpPr>
                <p:spPr bwMode="auto">
                  <a:xfrm flipH="1" flipV="1">
                    <a:off x="4960" y="2592"/>
                    <a:ext cx="384" cy="144"/>
                  </a:xfrm>
                  <a:prstGeom prst="line">
                    <a:avLst/>
                  </a:prstGeom>
                  <a:noFill/>
                  <a:ln w="9525">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70" name="Line 125"/>
                  <p:cNvSpPr>
                    <a:spLocks noChangeShapeType="1"/>
                  </p:cNvSpPr>
                  <p:nvPr/>
                </p:nvSpPr>
                <p:spPr bwMode="auto">
                  <a:xfrm flipH="1">
                    <a:off x="4816" y="2736"/>
                    <a:ext cx="528" cy="48"/>
                  </a:xfrm>
                  <a:prstGeom prst="line">
                    <a:avLst/>
                  </a:prstGeom>
                  <a:noFill/>
                  <a:ln w="9525">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71" name="Line 126"/>
                  <p:cNvSpPr>
                    <a:spLocks noChangeShapeType="1"/>
                  </p:cNvSpPr>
                  <p:nvPr/>
                </p:nvSpPr>
                <p:spPr bwMode="auto">
                  <a:xfrm flipH="1">
                    <a:off x="4960" y="2736"/>
                    <a:ext cx="384" cy="240"/>
                  </a:xfrm>
                  <a:prstGeom prst="line">
                    <a:avLst/>
                  </a:prstGeom>
                  <a:noFill/>
                  <a:ln w="9525">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72" name="Line 127"/>
                  <p:cNvSpPr>
                    <a:spLocks noChangeShapeType="1"/>
                  </p:cNvSpPr>
                  <p:nvPr/>
                </p:nvSpPr>
                <p:spPr bwMode="auto">
                  <a:xfrm flipH="1">
                    <a:off x="5248" y="2784"/>
                    <a:ext cx="96" cy="192"/>
                  </a:xfrm>
                  <a:prstGeom prst="line">
                    <a:avLst/>
                  </a:prstGeom>
                  <a:noFill/>
                  <a:ln w="9525">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73" name="Line 128"/>
                  <p:cNvSpPr>
                    <a:spLocks noChangeShapeType="1"/>
                  </p:cNvSpPr>
                  <p:nvPr/>
                </p:nvSpPr>
                <p:spPr bwMode="auto">
                  <a:xfrm flipH="1" flipV="1">
                    <a:off x="4816" y="2784"/>
                    <a:ext cx="384" cy="192"/>
                  </a:xfrm>
                  <a:prstGeom prst="line">
                    <a:avLst/>
                  </a:prstGeom>
                  <a:noFill/>
                  <a:ln w="9525">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74" name="Line 129"/>
                  <p:cNvSpPr>
                    <a:spLocks noChangeShapeType="1"/>
                  </p:cNvSpPr>
                  <p:nvPr/>
                </p:nvSpPr>
                <p:spPr bwMode="auto">
                  <a:xfrm flipV="1">
                    <a:off x="4336" y="2352"/>
                    <a:ext cx="384" cy="192"/>
                  </a:xfrm>
                  <a:prstGeom prst="line">
                    <a:avLst/>
                  </a:prstGeom>
                  <a:noFill/>
                  <a:ln w="9525">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75" name="Line 130"/>
                  <p:cNvSpPr>
                    <a:spLocks noChangeShapeType="1"/>
                  </p:cNvSpPr>
                  <p:nvPr/>
                </p:nvSpPr>
                <p:spPr bwMode="auto">
                  <a:xfrm>
                    <a:off x="4336" y="2160"/>
                    <a:ext cx="384" cy="144"/>
                  </a:xfrm>
                  <a:prstGeom prst="line">
                    <a:avLst/>
                  </a:prstGeom>
                  <a:noFill/>
                  <a:ln w="9525">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76" name="Line 131"/>
                  <p:cNvSpPr>
                    <a:spLocks noChangeShapeType="1"/>
                  </p:cNvSpPr>
                  <p:nvPr/>
                </p:nvSpPr>
                <p:spPr bwMode="auto">
                  <a:xfrm flipH="1" flipV="1">
                    <a:off x="4608" y="2112"/>
                    <a:ext cx="96" cy="144"/>
                  </a:xfrm>
                  <a:prstGeom prst="line">
                    <a:avLst/>
                  </a:prstGeom>
                  <a:noFill/>
                  <a:ln w="12700">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77" name="Line 132"/>
                  <p:cNvSpPr>
                    <a:spLocks noChangeShapeType="1"/>
                  </p:cNvSpPr>
                  <p:nvPr/>
                </p:nvSpPr>
                <p:spPr bwMode="auto">
                  <a:xfrm flipV="1">
                    <a:off x="4176" y="2112"/>
                    <a:ext cx="336" cy="192"/>
                  </a:xfrm>
                  <a:prstGeom prst="line">
                    <a:avLst/>
                  </a:prstGeom>
                  <a:noFill/>
                  <a:ln w="9525">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78" name="Line 133"/>
                  <p:cNvSpPr>
                    <a:spLocks noChangeShapeType="1"/>
                  </p:cNvSpPr>
                  <p:nvPr/>
                </p:nvSpPr>
                <p:spPr bwMode="auto">
                  <a:xfrm flipH="1" flipV="1">
                    <a:off x="4800" y="2832"/>
                    <a:ext cx="96" cy="144"/>
                  </a:xfrm>
                  <a:prstGeom prst="line">
                    <a:avLst/>
                  </a:prstGeom>
                  <a:noFill/>
                  <a:ln w="12700">
                    <a:solidFill>
                      <a:srgbClr val="00FF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grpSp>
          </p:grpSp>
          <p:grpSp>
            <p:nvGrpSpPr>
              <p:cNvPr id="160831" name="Group 134"/>
              <p:cNvGrpSpPr>
                <a:grpSpLocks/>
              </p:cNvGrpSpPr>
              <p:nvPr/>
            </p:nvGrpSpPr>
            <p:grpSpPr bwMode="auto">
              <a:xfrm>
                <a:off x="3810" y="1677"/>
                <a:ext cx="1846" cy="1003"/>
                <a:chOff x="3810" y="1606"/>
                <a:chExt cx="1846" cy="1003"/>
              </a:xfrm>
            </p:grpSpPr>
            <p:sp>
              <p:nvSpPr>
                <p:cNvPr id="160832" name="Line 135"/>
                <p:cNvSpPr>
                  <a:spLocks noChangeShapeType="1"/>
                </p:cNvSpPr>
                <p:nvPr/>
              </p:nvSpPr>
              <p:spPr bwMode="auto">
                <a:xfrm>
                  <a:off x="4065" y="1794"/>
                  <a:ext cx="0" cy="525"/>
                </a:xfrm>
                <a:prstGeom prst="line">
                  <a:avLst/>
                </a:prstGeom>
                <a:noFill/>
                <a:ln w="38100">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33" name="Line 136"/>
                <p:cNvSpPr>
                  <a:spLocks noChangeShapeType="1"/>
                </p:cNvSpPr>
                <p:nvPr/>
              </p:nvSpPr>
              <p:spPr bwMode="auto">
                <a:xfrm rot="-5463951">
                  <a:off x="4272" y="1587"/>
                  <a:ext cx="0" cy="414"/>
                </a:xfrm>
                <a:prstGeom prst="line">
                  <a:avLst/>
                </a:prstGeom>
                <a:noFill/>
                <a:ln w="38100">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34" name="Line 137"/>
                <p:cNvSpPr>
                  <a:spLocks noChangeShapeType="1"/>
                </p:cNvSpPr>
                <p:nvPr/>
              </p:nvSpPr>
              <p:spPr bwMode="auto">
                <a:xfrm rot="-5463951">
                  <a:off x="4593" y="1677"/>
                  <a:ext cx="0" cy="229"/>
                </a:xfrm>
                <a:prstGeom prst="line">
                  <a:avLst/>
                </a:prstGeom>
                <a:noFill/>
                <a:ln w="38100">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35" name="Line 138"/>
                <p:cNvSpPr>
                  <a:spLocks noChangeShapeType="1"/>
                </p:cNvSpPr>
                <p:nvPr/>
              </p:nvSpPr>
              <p:spPr bwMode="auto">
                <a:xfrm rot="10736049">
                  <a:off x="4065" y="2319"/>
                  <a:ext cx="0" cy="176"/>
                </a:xfrm>
                <a:prstGeom prst="line">
                  <a:avLst/>
                </a:prstGeom>
                <a:noFill/>
                <a:ln w="38100">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36" name="Line 139"/>
                <p:cNvSpPr>
                  <a:spLocks noChangeShapeType="1"/>
                </p:cNvSpPr>
                <p:nvPr/>
              </p:nvSpPr>
              <p:spPr bwMode="auto">
                <a:xfrm>
                  <a:off x="4065" y="1934"/>
                  <a:ext cx="597" cy="0"/>
                </a:xfrm>
                <a:prstGeom prst="line">
                  <a:avLst/>
                </a:prstGeom>
                <a:noFill/>
                <a:ln w="9525">
                  <a:solidFill>
                    <a:schemeClr val="tx1"/>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37" name="Line 140"/>
                <p:cNvSpPr>
                  <a:spLocks noChangeShapeType="1"/>
                </p:cNvSpPr>
                <p:nvPr/>
              </p:nvSpPr>
              <p:spPr bwMode="auto">
                <a:xfrm>
                  <a:off x="4065" y="2004"/>
                  <a:ext cx="597" cy="0"/>
                </a:xfrm>
                <a:prstGeom prst="line">
                  <a:avLst/>
                </a:prstGeom>
                <a:noFill/>
                <a:ln w="9525">
                  <a:solidFill>
                    <a:schemeClr val="tx1"/>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38" name="Line 141"/>
                <p:cNvSpPr>
                  <a:spLocks noChangeShapeType="1"/>
                </p:cNvSpPr>
                <p:nvPr/>
              </p:nvSpPr>
              <p:spPr bwMode="auto">
                <a:xfrm>
                  <a:off x="4065" y="2074"/>
                  <a:ext cx="597" cy="0"/>
                </a:xfrm>
                <a:prstGeom prst="line">
                  <a:avLst/>
                </a:prstGeom>
                <a:noFill/>
                <a:ln w="9525">
                  <a:solidFill>
                    <a:schemeClr val="tx1"/>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39" name="Line 142"/>
                <p:cNvSpPr>
                  <a:spLocks noChangeShapeType="1"/>
                </p:cNvSpPr>
                <p:nvPr/>
              </p:nvSpPr>
              <p:spPr bwMode="auto">
                <a:xfrm>
                  <a:off x="4065" y="2144"/>
                  <a:ext cx="597" cy="0"/>
                </a:xfrm>
                <a:prstGeom prst="line">
                  <a:avLst/>
                </a:prstGeom>
                <a:noFill/>
                <a:ln w="9525">
                  <a:solidFill>
                    <a:schemeClr val="tx1"/>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40" name="Text Box 143"/>
                <p:cNvSpPr txBox="1">
                  <a:spLocks noChangeArrowheads="1"/>
                </p:cNvSpPr>
                <p:nvPr/>
              </p:nvSpPr>
              <p:spPr bwMode="auto">
                <a:xfrm rot="-5400000">
                  <a:off x="3648" y="1919"/>
                  <a:ext cx="556" cy="23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400" b="1">
                      <a:solidFill>
                        <a:srgbClr val="000000"/>
                      </a:solidFill>
                      <a:latin typeface="Comic Sans MS" charset="0"/>
                      <a:ea typeface="ＭＳ Ｐゴシック" charset="0"/>
                      <a:cs typeface="ＭＳ Ｐゴシック" charset="0"/>
                    </a:defRPr>
                  </a:lvl1pPr>
                  <a:lvl2pPr marL="37931725" indent="-37474525">
                    <a:defRPr sz="1400" b="1">
                      <a:solidFill>
                        <a:srgbClr val="000000"/>
                      </a:solidFill>
                      <a:latin typeface="Comic Sans MS" charset="0"/>
                      <a:ea typeface="ＭＳ Ｐゴシック" charset="0"/>
                    </a:defRPr>
                  </a:lvl2pPr>
                  <a:lvl3pPr>
                    <a:defRPr sz="1400" b="1">
                      <a:solidFill>
                        <a:srgbClr val="000000"/>
                      </a:solidFill>
                      <a:latin typeface="Comic Sans MS" charset="0"/>
                      <a:ea typeface="ＭＳ Ｐゴシック" charset="0"/>
                    </a:defRPr>
                  </a:lvl3pPr>
                  <a:lvl4pPr>
                    <a:defRPr sz="1400" b="1">
                      <a:solidFill>
                        <a:srgbClr val="000000"/>
                      </a:solidFill>
                      <a:latin typeface="Comic Sans MS" charset="0"/>
                      <a:ea typeface="ＭＳ Ｐゴシック" charset="0"/>
                    </a:defRPr>
                  </a:lvl4pPr>
                  <a:lvl5pPr>
                    <a:defRPr sz="1400" b="1">
                      <a:solidFill>
                        <a:srgbClr val="000000"/>
                      </a:solidFill>
                      <a:latin typeface="Comic Sans MS" charset="0"/>
                      <a:ea typeface="ＭＳ Ｐゴシック" charset="0"/>
                    </a:defRPr>
                  </a:lvl5pPr>
                  <a:lvl6pPr marL="457200" eaLnBrk="0" fontAlgn="base" hangingPunct="0">
                    <a:spcBef>
                      <a:spcPct val="0"/>
                    </a:spcBef>
                    <a:spcAft>
                      <a:spcPct val="0"/>
                    </a:spcAft>
                    <a:defRPr sz="1400" b="1">
                      <a:solidFill>
                        <a:srgbClr val="000000"/>
                      </a:solidFill>
                      <a:latin typeface="Comic Sans MS" charset="0"/>
                      <a:ea typeface="ＭＳ Ｐゴシック" charset="0"/>
                    </a:defRPr>
                  </a:lvl6pPr>
                  <a:lvl7pPr marL="914400" eaLnBrk="0" fontAlgn="base" hangingPunct="0">
                    <a:spcBef>
                      <a:spcPct val="0"/>
                    </a:spcBef>
                    <a:spcAft>
                      <a:spcPct val="0"/>
                    </a:spcAft>
                    <a:defRPr sz="1400" b="1">
                      <a:solidFill>
                        <a:srgbClr val="000000"/>
                      </a:solidFill>
                      <a:latin typeface="Comic Sans MS" charset="0"/>
                      <a:ea typeface="ＭＳ Ｐゴシック" charset="0"/>
                    </a:defRPr>
                  </a:lvl7pPr>
                  <a:lvl8pPr marL="1371600" eaLnBrk="0" fontAlgn="base" hangingPunct="0">
                    <a:spcBef>
                      <a:spcPct val="0"/>
                    </a:spcBef>
                    <a:spcAft>
                      <a:spcPct val="0"/>
                    </a:spcAft>
                    <a:defRPr sz="1400" b="1">
                      <a:solidFill>
                        <a:srgbClr val="000000"/>
                      </a:solidFill>
                      <a:latin typeface="Comic Sans MS" charset="0"/>
                      <a:ea typeface="ＭＳ Ｐゴシック" charset="0"/>
                    </a:defRPr>
                  </a:lvl8pPr>
                  <a:lvl9pPr marL="1828800" eaLnBrk="0" fontAlgn="base" hangingPunct="0">
                    <a:spcBef>
                      <a:spcPct val="0"/>
                    </a:spcBef>
                    <a:spcAft>
                      <a:spcPct val="0"/>
                    </a:spcAft>
                    <a:defRPr sz="1400" b="1">
                      <a:solidFill>
                        <a:srgbClr val="000000"/>
                      </a:solidFill>
                      <a:latin typeface="Comic Sans MS" charset="0"/>
                      <a:ea typeface="ＭＳ Ｐゴシック" charset="0"/>
                    </a:defRPr>
                  </a:lvl9pPr>
                </a:lstStyle>
                <a:p>
                  <a:r>
                    <a:rPr lang="en-US" sz="1800">
                      <a:latin typeface="Arial" charset="0"/>
                    </a:rPr>
                    <a:t>Genes</a:t>
                  </a:r>
                </a:p>
              </p:txBody>
            </p:sp>
            <p:sp>
              <p:nvSpPr>
                <p:cNvPr id="160841" name="Text Box 144"/>
                <p:cNvSpPr txBox="1">
                  <a:spLocks noChangeArrowheads="1"/>
                </p:cNvSpPr>
                <p:nvPr/>
              </p:nvSpPr>
              <p:spPr bwMode="auto">
                <a:xfrm>
                  <a:off x="3946" y="1606"/>
                  <a:ext cx="932" cy="23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400" b="1">
                      <a:solidFill>
                        <a:srgbClr val="000000"/>
                      </a:solidFill>
                      <a:latin typeface="Comic Sans MS" charset="0"/>
                      <a:ea typeface="ＭＳ Ｐゴシック" charset="0"/>
                      <a:cs typeface="ＭＳ Ｐゴシック" charset="0"/>
                    </a:defRPr>
                  </a:lvl1pPr>
                  <a:lvl2pPr marL="37931725" indent="-37474525">
                    <a:defRPr sz="1400" b="1">
                      <a:solidFill>
                        <a:srgbClr val="000000"/>
                      </a:solidFill>
                      <a:latin typeface="Comic Sans MS" charset="0"/>
                      <a:ea typeface="ＭＳ Ｐゴシック" charset="0"/>
                    </a:defRPr>
                  </a:lvl2pPr>
                  <a:lvl3pPr>
                    <a:defRPr sz="1400" b="1">
                      <a:solidFill>
                        <a:srgbClr val="000000"/>
                      </a:solidFill>
                      <a:latin typeface="Comic Sans MS" charset="0"/>
                      <a:ea typeface="ＭＳ Ｐゴシック" charset="0"/>
                    </a:defRPr>
                  </a:lvl3pPr>
                  <a:lvl4pPr>
                    <a:defRPr sz="1400" b="1">
                      <a:solidFill>
                        <a:srgbClr val="000000"/>
                      </a:solidFill>
                      <a:latin typeface="Comic Sans MS" charset="0"/>
                      <a:ea typeface="ＭＳ Ｐゴシック" charset="0"/>
                    </a:defRPr>
                  </a:lvl4pPr>
                  <a:lvl5pPr>
                    <a:defRPr sz="1400" b="1">
                      <a:solidFill>
                        <a:srgbClr val="000000"/>
                      </a:solidFill>
                      <a:latin typeface="Comic Sans MS" charset="0"/>
                      <a:ea typeface="ＭＳ Ｐゴシック" charset="0"/>
                    </a:defRPr>
                  </a:lvl5pPr>
                  <a:lvl6pPr marL="457200" eaLnBrk="0" fontAlgn="base" hangingPunct="0">
                    <a:spcBef>
                      <a:spcPct val="0"/>
                    </a:spcBef>
                    <a:spcAft>
                      <a:spcPct val="0"/>
                    </a:spcAft>
                    <a:defRPr sz="1400" b="1">
                      <a:solidFill>
                        <a:srgbClr val="000000"/>
                      </a:solidFill>
                      <a:latin typeface="Comic Sans MS" charset="0"/>
                      <a:ea typeface="ＭＳ Ｐゴシック" charset="0"/>
                    </a:defRPr>
                  </a:lvl6pPr>
                  <a:lvl7pPr marL="914400" eaLnBrk="0" fontAlgn="base" hangingPunct="0">
                    <a:spcBef>
                      <a:spcPct val="0"/>
                    </a:spcBef>
                    <a:spcAft>
                      <a:spcPct val="0"/>
                    </a:spcAft>
                    <a:defRPr sz="1400" b="1">
                      <a:solidFill>
                        <a:srgbClr val="000000"/>
                      </a:solidFill>
                      <a:latin typeface="Comic Sans MS" charset="0"/>
                      <a:ea typeface="ＭＳ Ｐゴシック" charset="0"/>
                    </a:defRPr>
                  </a:lvl7pPr>
                  <a:lvl8pPr marL="1371600" eaLnBrk="0" fontAlgn="base" hangingPunct="0">
                    <a:spcBef>
                      <a:spcPct val="0"/>
                    </a:spcBef>
                    <a:spcAft>
                      <a:spcPct val="0"/>
                    </a:spcAft>
                    <a:defRPr sz="1400" b="1">
                      <a:solidFill>
                        <a:srgbClr val="000000"/>
                      </a:solidFill>
                      <a:latin typeface="Comic Sans MS" charset="0"/>
                      <a:ea typeface="ＭＳ Ｐゴシック" charset="0"/>
                    </a:defRPr>
                  </a:lvl8pPr>
                  <a:lvl9pPr marL="1828800" eaLnBrk="0" fontAlgn="base" hangingPunct="0">
                    <a:spcBef>
                      <a:spcPct val="0"/>
                    </a:spcBef>
                    <a:spcAft>
                      <a:spcPct val="0"/>
                    </a:spcAft>
                    <a:defRPr sz="1400" b="1">
                      <a:solidFill>
                        <a:srgbClr val="000000"/>
                      </a:solidFill>
                      <a:latin typeface="Comic Sans MS" charset="0"/>
                      <a:ea typeface="ＭＳ Ｐゴシック" charset="0"/>
                    </a:defRPr>
                  </a:lvl9pPr>
                </a:lstStyle>
                <a:p>
                  <a:r>
                    <a:rPr lang="en-US" sz="1800">
                      <a:latin typeface="Arial" charset="0"/>
                    </a:rPr>
                    <a:t>Phenotypes</a:t>
                  </a:r>
                </a:p>
              </p:txBody>
            </p:sp>
            <p:sp>
              <p:nvSpPr>
                <p:cNvPr id="160842" name="Freeform 145"/>
                <p:cNvSpPr>
                  <a:spLocks/>
                </p:cNvSpPr>
                <p:nvPr/>
              </p:nvSpPr>
              <p:spPr bwMode="auto">
                <a:xfrm>
                  <a:off x="4754" y="1934"/>
                  <a:ext cx="138" cy="140"/>
                </a:xfrm>
                <a:custGeom>
                  <a:avLst/>
                  <a:gdLst>
                    <a:gd name="T0" fmla="*/ 0 w 144"/>
                    <a:gd name="T1" fmla="*/ 0 h 192"/>
                    <a:gd name="T2" fmla="*/ 29 w 144"/>
                    <a:gd name="T3" fmla="*/ 1 h 192"/>
                    <a:gd name="T4" fmla="*/ 0 w 144"/>
                    <a:gd name="T5" fmla="*/ 1 h 192"/>
                    <a:gd name="T6" fmla="*/ 0 60000 65536"/>
                    <a:gd name="T7" fmla="*/ 0 60000 65536"/>
                    <a:gd name="T8" fmla="*/ 0 60000 65536"/>
                    <a:gd name="T9" fmla="*/ 0 w 144"/>
                    <a:gd name="T10" fmla="*/ 0 h 192"/>
                    <a:gd name="T11" fmla="*/ 144 w 144"/>
                    <a:gd name="T12" fmla="*/ 192 h 192"/>
                  </a:gdLst>
                  <a:ahLst/>
                  <a:cxnLst>
                    <a:cxn ang="T6">
                      <a:pos x="T0" y="T1"/>
                    </a:cxn>
                    <a:cxn ang="T7">
                      <a:pos x="T2" y="T3"/>
                    </a:cxn>
                    <a:cxn ang="T8">
                      <a:pos x="T4" y="T5"/>
                    </a:cxn>
                  </a:cxnLst>
                  <a:rect l="T9" t="T10" r="T11" b="T12"/>
                  <a:pathLst>
                    <a:path w="144" h="192">
                      <a:moveTo>
                        <a:pt x="0" y="0"/>
                      </a:moveTo>
                      <a:lnTo>
                        <a:pt x="144" y="96"/>
                      </a:lnTo>
                      <a:lnTo>
                        <a:pt x="0" y="192"/>
                      </a:lnTo>
                    </a:path>
                  </a:pathLst>
                </a:custGeom>
                <a:noFill/>
                <a:ln w="19050">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160843" name="Freeform 146"/>
                <p:cNvSpPr>
                  <a:spLocks/>
                </p:cNvSpPr>
                <p:nvPr/>
              </p:nvSpPr>
              <p:spPr bwMode="auto">
                <a:xfrm>
                  <a:off x="4754" y="2004"/>
                  <a:ext cx="138" cy="140"/>
                </a:xfrm>
                <a:custGeom>
                  <a:avLst/>
                  <a:gdLst>
                    <a:gd name="T0" fmla="*/ 0 w 144"/>
                    <a:gd name="T1" fmla="*/ 0 h 192"/>
                    <a:gd name="T2" fmla="*/ 29 w 144"/>
                    <a:gd name="T3" fmla="*/ 1 h 192"/>
                    <a:gd name="T4" fmla="*/ 0 w 144"/>
                    <a:gd name="T5" fmla="*/ 1 h 192"/>
                    <a:gd name="T6" fmla="*/ 0 60000 65536"/>
                    <a:gd name="T7" fmla="*/ 0 60000 65536"/>
                    <a:gd name="T8" fmla="*/ 0 60000 65536"/>
                    <a:gd name="T9" fmla="*/ 0 w 144"/>
                    <a:gd name="T10" fmla="*/ 0 h 192"/>
                    <a:gd name="T11" fmla="*/ 144 w 144"/>
                    <a:gd name="T12" fmla="*/ 192 h 192"/>
                  </a:gdLst>
                  <a:ahLst/>
                  <a:cxnLst>
                    <a:cxn ang="T6">
                      <a:pos x="T0" y="T1"/>
                    </a:cxn>
                    <a:cxn ang="T7">
                      <a:pos x="T2" y="T3"/>
                    </a:cxn>
                    <a:cxn ang="T8">
                      <a:pos x="T4" y="T5"/>
                    </a:cxn>
                  </a:cxnLst>
                  <a:rect l="T9" t="T10" r="T11" b="T12"/>
                  <a:pathLst>
                    <a:path w="144" h="192">
                      <a:moveTo>
                        <a:pt x="0" y="0"/>
                      </a:moveTo>
                      <a:lnTo>
                        <a:pt x="144" y="96"/>
                      </a:lnTo>
                      <a:lnTo>
                        <a:pt x="0" y="192"/>
                      </a:lnTo>
                    </a:path>
                  </a:pathLst>
                </a:custGeom>
                <a:noFill/>
                <a:ln w="19050">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160844" name="Text Box 147"/>
                <p:cNvSpPr txBox="1">
                  <a:spLocks noChangeArrowheads="1"/>
                </p:cNvSpPr>
                <p:nvPr/>
              </p:nvSpPr>
              <p:spPr bwMode="auto">
                <a:xfrm>
                  <a:off x="4870" y="1898"/>
                  <a:ext cx="589" cy="19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400" b="1">
                      <a:solidFill>
                        <a:srgbClr val="000000"/>
                      </a:solidFill>
                      <a:latin typeface="Comic Sans MS" charset="0"/>
                      <a:ea typeface="ＭＳ Ｐゴシック" charset="0"/>
                      <a:cs typeface="ＭＳ Ｐゴシック" charset="0"/>
                    </a:defRPr>
                  </a:lvl1pPr>
                  <a:lvl2pPr marL="37931725" indent="-37474525">
                    <a:defRPr sz="1400" b="1">
                      <a:solidFill>
                        <a:srgbClr val="000000"/>
                      </a:solidFill>
                      <a:latin typeface="Comic Sans MS" charset="0"/>
                      <a:ea typeface="ＭＳ Ｐゴシック" charset="0"/>
                    </a:defRPr>
                  </a:lvl2pPr>
                  <a:lvl3pPr>
                    <a:defRPr sz="1400" b="1">
                      <a:solidFill>
                        <a:srgbClr val="000000"/>
                      </a:solidFill>
                      <a:latin typeface="Comic Sans MS" charset="0"/>
                      <a:ea typeface="ＭＳ Ｐゴシック" charset="0"/>
                    </a:defRPr>
                  </a:lvl3pPr>
                  <a:lvl4pPr>
                    <a:defRPr sz="1400" b="1">
                      <a:solidFill>
                        <a:srgbClr val="000000"/>
                      </a:solidFill>
                      <a:latin typeface="Comic Sans MS" charset="0"/>
                      <a:ea typeface="ＭＳ Ｐゴシック" charset="0"/>
                    </a:defRPr>
                  </a:lvl4pPr>
                  <a:lvl5pPr>
                    <a:defRPr sz="1400" b="1">
                      <a:solidFill>
                        <a:srgbClr val="000000"/>
                      </a:solidFill>
                      <a:latin typeface="Comic Sans MS" charset="0"/>
                      <a:ea typeface="ＭＳ Ｐゴシック" charset="0"/>
                    </a:defRPr>
                  </a:lvl5pPr>
                  <a:lvl6pPr marL="457200" eaLnBrk="0" fontAlgn="base" hangingPunct="0">
                    <a:spcBef>
                      <a:spcPct val="0"/>
                    </a:spcBef>
                    <a:spcAft>
                      <a:spcPct val="0"/>
                    </a:spcAft>
                    <a:defRPr sz="1400" b="1">
                      <a:solidFill>
                        <a:srgbClr val="000000"/>
                      </a:solidFill>
                      <a:latin typeface="Comic Sans MS" charset="0"/>
                      <a:ea typeface="ＭＳ Ｐゴシック" charset="0"/>
                    </a:defRPr>
                  </a:lvl6pPr>
                  <a:lvl7pPr marL="914400" eaLnBrk="0" fontAlgn="base" hangingPunct="0">
                    <a:spcBef>
                      <a:spcPct val="0"/>
                    </a:spcBef>
                    <a:spcAft>
                      <a:spcPct val="0"/>
                    </a:spcAft>
                    <a:defRPr sz="1400" b="1">
                      <a:solidFill>
                        <a:srgbClr val="000000"/>
                      </a:solidFill>
                      <a:latin typeface="Comic Sans MS" charset="0"/>
                      <a:ea typeface="ＭＳ Ｐゴシック" charset="0"/>
                    </a:defRPr>
                  </a:lvl7pPr>
                  <a:lvl8pPr marL="1371600" eaLnBrk="0" fontAlgn="base" hangingPunct="0">
                    <a:spcBef>
                      <a:spcPct val="0"/>
                    </a:spcBef>
                    <a:spcAft>
                      <a:spcPct val="0"/>
                    </a:spcAft>
                    <a:defRPr sz="1400" b="1">
                      <a:solidFill>
                        <a:srgbClr val="000000"/>
                      </a:solidFill>
                      <a:latin typeface="Comic Sans MS" charset="0"/>
                      <a:ea typeface="ＭＳ Ｐゴシック" charset="0"/>
                    </a:defRPr>
                  </a:lvl8pPr>
                  <a:lvl9pPr marL="1828800" eaLnBrk="0" fontAlgn="base" hangingPunct="0">
                    <a:spcBef>
                      <a:spcPct val="0"/>
                    </a:spcBef>
                    <a:spcAft>
                      <a:spcPct val="0"/>
                    </a:spcAft>
                    <a:defRPr sz="1400" b="1">
                      <a:solidFill>
                        <a:srgbClr val="000000"/>
                      </a:solidFill>
                      <a:latin typeface="Comic Sans MS" charset="0"/>
                      <a:ea typeface="ＭＳ Ｐゴシック" charset="0"/>
                    </a:defRPr>
                  </a:lvl9pPr>
                </a:lstStyle>
                <a:p>
                  <a:r>
                    <a:rPr lang="en-US">
                      <a:solidFill>
                        <a:srgbClr val="00FF00"/>
                      </a:solidFill>
                      <a:latin typeface="Arial" charset="0"/>
                    </a:rPr>
                    <a:t>Ph_PCC</a:t>
                  </a:r>
                  <a:r>
                    <a:rPr lang="en-US" i="1">
                      <a:solidFill>
                        <a:srgbClr val="00FF00"/>
                      </a:solidFill>
                      <a:latin typeface="Arial" charset="0"/>
                    </a:rPr>
                    <a:t>i</a:t>
                  </a:r>
                </a:p>
              </p:txBody>
            </p:sp>
            <p:sp>
              <p:nvSpPr>
                <p:cNvPr id="160845" name="Line 148"/>
                <p:cNvSpPr>
                  <a:spLocks noChangeShapeType="1"/>
                </p:cNvSpPr>
                <p:nvPr/>
              </p:nvSpPr>
              <p:spPr bwMode="auto">
                <a:xfrm>
                  <a:off x="4332" y="2382"/>
                  <a:ext cx="0" cy="210"/>
                </a:xfrm>
                <a:prstGeom prst="line">
                  <a:avLst/>
                </a:prstGeom>
                <a:noFill/>
                <a:ln w="38100">
                  <a:solidFill>
                    <a:schemeClr val="tx1"/>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46" name="Text Box 149"/>
                <p:cNvSpPr txBox="1">
                  <a:spLocks noChangeArrowheads="1"/>
                </p:cNvSpPr>
                <p:nvPr/>
              </p:nvSpPr>
              <p:spPr bwMode="auto">
                <a:xfrm>
                  <a:off x="4336" y="2417"/>
                  <a:ext cx="1320" cy="19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400" b="1">
                      <a:solidFill>
                        <a:srgbClr val="000000"/>
                      </a:solidFill>
                      <a:latin typeface="Comic Sans MS" charset="0"/>
                      <a:ea typeface="ＭＳ Ｐゴシック" charset="0"/>
                      <a:cs typeface="ＭＳ Ｐゴシック" charset="0"/>
                    </a:defRPr>
                  </a:lvl1pPr>
                  <a:lvl2pPr marL="37931725" indent="-37474525">
                    <a:defRPr sz="1400" b="1">
                      <a:solidFill>
                        <a:srgbClr val="000000"/>
                      </a:solidFill>
                      <a:latin typeface="Comic Sans MS" charset="0"/>
                      <a:ea typeface="ＭＳ Ｐゴシック" charset="0"/>
                    </a:defRPr>
                  </a:lvl2pPr>
                  <a:lvl3pPr>
                    <a:defRPr sz="1400" b="1">
                      <a:solidFill>
                        <a:srgbClr val="000000"/>
                      </a:solidFill>
                      <a:latin typeface="Comic Sans MS" charset="0"/>
                      <a:ea typeface="ＭＳ Ｐゴシック" charset="0"/>
                    </a:defRPr>
                  </a:lvl3pPr>
                  <a:lvl4pPr>
                    <a:defRPr sz="1400" b="1">
                      <a:solidFill>
                        <a:srgbClr val="000000"/>
                      </a:solidFill>
                      <a:latin typeface="Comic Sans MS" charset="0"/>
                      <a:ea typeface="ＭＳ Ｐゴシック" charset="0"/>
                    </a:defRPr>
                  </a:lvl4pPr>
                  <a:lvl5pPr>
                    <a:defRPr sz="1400" b="1">
                      <a:solidFill>
                        <a:srgbClr val="000000"/>
                      </a:solidFill>
                      <a:latin typeface="Comic Sans MS" charset="0"/>
                      <a:ea typeface="ＭＳ Ｐゴシック" charset="0"/>
                    </a:defRPr>
                  </a:lvl5pPr>
                  <a:lvl6pPr marL="457200" eaLnBrk="0" fontAlgn="base" hangingPunct="0">
                    <a:spcBef>
                      <a:spcPct val="0"/>
                    </a:spcBef>
                    <a:spcAft>
                      <a:spcPct val="0"/>
                    </a:spcAft>
                    <a:defRPr sz="1400" b="1">
                      <a:solidFill>
                        <a:srgbClr val="000000"/>
                      </a:solidFill>
                      <a:latin typeface="Comic Sans MS" charset="0"/>
                      <a:ea typeface="ＭＳ Ｐゴシック" charset="0"/>
                    </a:defRPr>
                  </a:lvl6pPr>
                  <a:lvl7pPr marL="914400" eaLnBrk="0" fontAlgn="base" hangingPunct="0">
                    <a:spcBef>
                      <a:spcPct val="0"/>
                    </a:spcBef>
                    <a:spcAft>
                      <a:spcPct val="0"/>
                    </a:spcAft>
                    <a:defRPr sz="1400" b="1">
                      <a:solidFill>
                        <a:srgbClr val="000000"/>
                      </a:solidFill>
                      <a:latin typeface="Comic Sans MS" charset="0"/>
                      <a:ea typeface="ＭＳ Ｐゴシック" charset="0"/>
                    </a:defRPr>
                  </a:lvl7pPr>
                  <a:lvl8pPr marL="1371600" eaLnBrk="0" fontAlgn="base" hangingPunct="0">
                    <a:spcBef>
                      <a:spcPct val="0"/>
                    </a:spcBef>
                    <a:spcAft>
                      <a:spcPct val="0"/>
                    </a:spcAft>
                    <a:defRPr sz="1400" b="1">
                      <a:solidFill>
                        <a:srgbClr val="000000"/>
                      </a:solidFill>
                      <a:latin typeface="Comic Sans MS" charset="0"/>
                      <a:ea typeface="ＭＳ Ｐゴシック" charset="0"/>
                    </a:defRPr>
                  </a:lvl8pPr>
                  <a:lvl9pPr marL="1828800" eaLnBrk="0" fontAlgn="base" hangingPunct="0">
                    <a:spcBef>
                      <a:spcPct val="0"/>
                    </a:spcBef>
                    <a:spcAft>
                      <a:spcPct val="0"/>
                    </a:spcAft>
                    <a:defRPr sz="1400" b="1">
                      <a:solidFill>
                        <a:srgbClr val="000000"/>
                      </a:solidFill>
                      <a:latin typeface="Comic Sans MS" charset="0"/>
                      <a:ea typeface="ＭＳ Ｐゴシック" charset="0"/>
                    </a:defRPr>
                  </a:lvl9pPr>
                </a:lstStyle>
                <a:p>
                  <a:r>
                    <a:rPr lang="en-US">
                      <a:solidFill>
                        <a:srgbClr val="00FF00"/>
                      </a:solidFill>
                      <a:latin typeface="Arial" charset="0"/>
                    </a:rPr>
                    <a:t>Ph_PCC</a:t>
                  </a:r>
                  <a:r>
                    <a:rPr lang="en-US" i="1">
                      <a:solidFill>
                        <a:srgbClr val="00FF00"/>
                      </a:solidFill>
                      <a:latin typeface="Arial" charset="0"/>
                    </a:rPr>
                    <a:t>i &gt;</a:t>
                  </a:r>
                  <a:r>
                    <a:rPr lang="en-US">
                      <a:solidFill>
                        <a:srgbClr val="00FF00"/>
                      </a:solidFill>
                      <a:latin typeface="Arial" charset="0"/>
                    </a:rPr>
                    <a:t> threshold </a:t>
                  </a:r>
                  <a:r>
                    <a:rPr lang="en-US" i="1">
                      <a:solidFill>
                        <a:srgbClr val="00FF00"/>
                      </a:solidFill>
                      <a:latin typeface="Arial" charset="0"/>
                    </a:rPr>
                    <a:t>y</a:t>
                  </a:r>
                </a:p>
              </p:txBody>
            </p:sp>
            <p:sp>
              <p:nvSpPr>
                <p:cNvPr id="160847" name="Text Box 150"/>
                <p:cNvSpPr txBox="1">
                  <a:spLocks noChangeArrowheads="1"/>
                </p:cNvSpPr>
                <p:nvPr/>
              </p:nvSpPr>
              <p:spPr bwMode="auto">
                <a:xfrm>
                  <a:off x="4871" y="2005"/>
                  <a:ext cx="589" cy="19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400" b="1">
                      <a:solidFill>
                        <a:srgbClr val="000000"/>
                      </a:solidFill>
                      <a:latin typeface="Comic Sans MS" charset="0"/>
                      <a:ea typeface="ＭＳ Ｐゴシック" charset="0"/>
                      <a:cs typeface="ＭＳ Ｐゴシック" charset="0"/>
                    </a:defRPr>
                  </a:lvl1pPr>
                  <a:lvl2pPr marL="37931725" indent="-37474525">
                    <a:defRPr sz="1400" b="1">
                      <a:solidFill>
                        <a:srgbClr val="000000"/>
                      </a:solidFill>
                      <a:latin typeface="Comic Sans MS" charset="0"/>
                      <a:ea typeface="ＭＳ Ｐゴシック" charset="0"/>
                    </a:defRPr>
                  </a:lvl2pPr>
                  <a:lvl3pPr>
                    <a:defRPr sz="1400" b="1">
                      <a:solidFill>
                        <a:srgbClr val="000000"/>
                      </a:solidFill>
                      <a:latin typeface="Comic Sans MS" charset="0"/>
                      <a:ea typeface="ＭＳ Ｐゴシック" charset="0"/>
                    </a:defRPr>
                  </a:lvl3pPr>
                  <a:lvl4pPr>
                    <a:defRPr sz="1400" b="1">
                      <a:solidFill>
                        <a:srgbClr val="000000"/>
                      </a:solidFill>
                      <a:latin typeface="Comic Sans MS" charset="0"/>
                      <a:ea typeface="ＭＳ Ｐゴシック" charset="0"/>
                    </a:defRPr>
                  </a:lvl4pPr>
                  <a:lvl5pPr>
                    <a:defRPr sz="1400" b="1">
                      <a:solidFill>
                        <a:srgbClr val="000000"/>
                      </a:solidFill>
                      <a:latin typeface="Comic Sans MS" charset="0"/>
                      <a:ea typeface="ＭＳ Ｐゴシック" charset="0"/>
                    </a:defRPr>
                  </a:lvl5pPr>
                  <a:lvl6pPr marL="457200" eaLnBrk="0" fontAlgn="base" hangingPunct="0">
                    <a:spcBef>
                      <a:spcPct val="0"/>
                    </a:spcBef>
                    <a:spcAft>
                      <a:spcPct val="0"/>
                    </a:spcAft>
                    <a:defRPr sz="1400" b="1">
                      <a:solidFill>
                        <a:srgbClr val="000000"/>
                      </a:solidFill>
                      <a:latin typeface="Comic Sans MS" charset="0"/>
                      <a:ea typeface="ＭＳ Ｐゴシック" charset="0"/>
                    </a:defRPr>
                  </a:lvl6pPr>
                  <a:lvl7pPr marL="914400" eaLnBrk="0" fontAlgn="base" hangingPunct="0">
                    <a:spcBef>
                      <a:spcPct val="0"/>
                    </a:spcBef>
                    <a:spcAft>
                      <a:spcPct val="0"/>
                    </a:spcAft>
                    <a:defRPr sz="1400" b="1">
                      <a:solidFill>
                        <a:srgbClr val="000000"/>
                      </a:solidFill>
                      <a:latin typeface="Comic Sans MS" charset="0"/>
                      <a:ea typeface="ＭＳ Ｐゴシック" charset="0"/>
                    </a:defRPr>
                  </a:lvl7pPr>
                  <a:lvl8pPr marL="1371600" eaLnBrk="0" fontAlgn="base" hangingPunct="0">
                    <a:spcBef>
                      <a:spcPct val="0"/>
                    </a:spcBef>
                    <a:spcAft>
                      <a:spcPct val="0"/>
                    </a:spcAft>
                    <a:defRPr sz="1400" b="1">
                      <a:solidFill>
                        <a:srgbClr val="000000"/>
                      </a:solidFill>
                      <a:latin typeface="Comic Sans MS" charset="0"/>
                      <a:ea typeface="ＭＳ Ｐゴシック" charset="0"/>
                    </a:defRPr>
                  </a:lvl8pPr>
                  <a:lvl9pPr marL="1828800" eaLnBrk="0" fontAlgn="base" hangingPunct="0">
                    <a:spcBef>
                      <a:spcPct val="0"/>
                    </a:spcBef>
                    <a:spcAft>
                      <a:spcPct val="0"/>
                    </a:spcAft>
                    <a:defRPr sz="1400" b="1">
                      <a:solidFill>
                        <a:srgbClr val="000000"/>
                      </a:solidFill>
                      <a:latin typeface="Comic Sans MS" charset="0"/>
                      <a:ea typeface="ＭＳ Ｐゴシック" charset="0"/>
                    </a:defRPr>
                  </a:lvl9pPr>
                </a:lstStyle>
                <a:p>
                  <a:r>
                    <a:rPr lang="en-US">
                      <a:solidFill>
                        <a:srgbClr val="00FF00"/>
                      </a:solidFill>
                      <a:latin typeface="Arial" charset="0"/>
                    </a:rPr>
                    <a:t>Ph_PCC</a:t>
                  </a:r>
                  <a:r>
                    <a:rPr lang="en-US" i="1">
                      <a:solidFill>
                        <a:srgbClr val="00FF00"/>
                      </a:solidFill>
                      <a:latin typeface="Arial" charset="0"/>
                    </a:rPr>
                    <a:t>j</a:t>
                  </a:r>
                </a:p>
              </p:txBody>
            </p:sp>
            <p:sp>
              <p:nvSpPr>
                <p:cNvPr id="160848" name="Text Box 151"/>
                <p:cNvSpPr txBox="1">
                  <a:spLocks noChangeArrowheads="1"/>
                </p:cNvSpPr>
                <p:nvPr/>
              </p:nvSpPr>
              <p:spPr bwMode="auto">
                <a:xfrm>
                  <a:off x="4677" y="1760"/>
                  <a:ext cx="964" cy="23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400" b="1">
                      <a:solidFill>
                        <a:srgbClr val="000000"/>
                      </a:solidFill>
                      <a:latin typeface="Comic Sans MS" charset="0"/>
                      <a:ea typeface="ＭＳ Ｐゴシック" charset="0"/>
                      <a:cs typeface="ＭＳ Ｐゴシック" charset="0"/>
                    </a:defRPr>
                  </a:lvl1pPr>
                  <a:lvl2pPr marL="37931725" indent="-37474525">
                    <a:defRPr sz="1400" b="1">
                      <a:solidFill>
                        <a:srgbClr val="000000"/>
                      </a:solidFill>
                      <a:latin typeface="Comic Sans MS" charset="0"/>
                      <a:ea typeface="ＭＳ Ｐゴシック" charset="0"/>
                    </a:defRPr>
                  </a:lvl2pPr>
                  <a:lvl3pPr>
                    <a:defRPr sz="1400" b="1">
                      <a:solidFill>
                        <a:srgbClr val="000000"/>
                      </a:solidFill>
                      <a:latin typeface="Comic Sans MS" charset="0"/>
                      <a:ea typeface="ＭＳ Ｐゴシック" charset="0"/>
                    </a:defRPr>
                  </a:lvl3pPr>
                  <a:lvl4pPr>
                    <a:defRPr sz="1400" b="1">
                      <a:solidFill>
                        <a:srgbClr val="000000"/>
                      </a:solidFill>
                      <a:latin typeface="Comic Sans MS" charset="0"/>
                      <a:ea typeface="ＭＳ Ｐゴシック" charset="0"/>
                    </a:defRPr>
                  </a:lvl4pPr>
                  <a:lvl5pPr>
                    <a:defRPr sz="1400" b="1">
                      <a:solidFill>
                        <a:srgbClr val="000000"/>
                      </a:solidFill>
                      <a:latin typeface="Comic Sans MS" charset="0"/>
                      <a:ea typeface="ＭＳ Ｐゴシック" charset="0"/>
                    </a:defRPr>
                  </a:lvl5pPr>
                  <a:lvl6pPr marL="457200" eaLnBrk="0" fontAlgn="base" hangingPunct="0">
                    <a:spcBef>
                      <a:spcPct val="0"/>
                    </a:spcBef>
                    <a:spcAft>
                      <a:spcPct val="0"/>
                    </a:spcAft>
                    <a:defRPr sz="1400" b="1">
                      <a:solidFill>
                        <a:srgbClr val="000000"/>
                      </a:solidFill>
                      <a:latin typeface="Comic Sans MS" charset="0"/>
                      <a:ea typeface="ＭＳ Ｐゴシック" charset="0"/>
                    </a:defRPr>
                  </a:lvl6pPr>
                  <a:lvl7pPr marL="914400" eaLnBrk="0" fontAlgn="base" hangingPunct="0">
                    <a:spcBef>
                      <a:spcPct val="0"/>
                    </a:spcBef>
                    <a:spcAft>
                      <a:spcPct val="0"/>
                    </a:spcAft>
                    <a:defRPr sz="1400" b="1">
                      <a:solidFill>
                        <a:srgbClr val="000000"/>
                      </a:solidFill>
                      <a:latin typeface="Comic Sans MS" charset="0"/>
                      <a:ea typeface="ＭＳ Ｐゴシック" charset="0"/>
                    </a:defRPr>
                  </a:lvl7pPr>
                  <a:lvl8pPr marL="1371600" eaLnBrk="0" fontAlgn="base" hangingPunct="0">
                    <a:spcBef>
                      <a:spcPct val="0"/>
                    </a:spcBef>
                    <a:spcAft>
                      <a:spcPct val="0"/>
                    </a:spcAft>
                    <a:defRPr sz="1400" b="1">
                      <a:solidFill>
                        <a:srgbClr val="000000"/>
                      </a:solidFill>
                      <a:latin typeface="Comic Sans MS" charset="0"/>
                      <a:ea typeface="ＭＳ Ｐゴシック" charset="0"/>
                    </a:defRPr>
                  </a:lvl8pPr>
                  <a:lvl9pPr marL="1828800" eaLnBrk="0" fontAlgn="base" hangingPunct="0">
                    <a:spcBef>
                      <a:spcPct val="0"/>
                    </a:spcBef>
                    <a:spcAft>
                      <a:spcPct val="0"/>
                    </a:spcAft>
                    <a:defRPr sz="1400" b="1">
                      <a:solidFill>
                        <a:srgbClr val="000000"/>
                      </a:solidFill>
                      <a:latin typeface="Comic Sans MS" charset="0"/>
                      <a:ea typeface="ＭＳ Ｐゴシック" charset="0"/>
                    </a:defRPr>
                  </a:lvl9pPr>
                </a:lstStyle>
                <a:p>
                  <a:r>
                    <a:rPr lang="en-US" sz="1800">
                      <a:solidFill>
                        <a:srgbClr val="00FF00"/>
                      </a:solidFill>
                      <a:latin typeface="Arial" charset="0"/>
                    </a:rPr>
                    <a:t>Correlations</a:t>
                  </a:r>
                </a:p>
              </p:txBody>
            </p:sp>
            <p:sp>
              <p:nvSpPr>
                <p:cNvPr id="160849" name="Line 152"/>
                <p:cNvSpPr>
                  <a:spLocks noChangeShapeType="1"/>
                </p:cNvSpPr>
                <p:nvPr/>
              </p:nvSpPr>
              <p:spPr bwMode="auto">
                <a:xfrm>
                  <a:off x="4332" y="2181"/>
                  <a:ext cx="0" cy="210"/>
                </a:xfrm>
                <a:prstGeom prst="line">
                  <a:avLst/>
                </a:prstGeom>
                <a:noFill/>
                <a:ln w="38100">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50" name="Line 153"/>
                <p:cNvSpPr>
                  <a:spLocks noChangeShapeType="1"/>
                </p:cNvSpPr>
                <p:nvPr/>
              </p:nvSpPr>
              <p:spPr bwMode="auto">
                <a:xfrm>
                  <a:off x="5152" y="2181"/>
                  <a:ext cx="0" cy="210"/>
                </a:xfrm>
                <a:prstGeom prst="line">
                  <a:avLst/>
                </a:prstGeom>
                <a:noFill/>
                <a:ln w="19050">
                  <a:solidFill>
                    <a:srgbClr val="00FF00"/>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grpSp>
        </p:grpSp>
        <p:sp>
          <p:nvSpPr>
            <p:cNvPr id="160829" name="Text Box 154"/>
            <p:cNvSpPr txBox="1">
              <a:spLocks noChangeArrowheads="1"/>
            </p:cNvSpPr>
            <p:nvPr/>
          </p:nvSpPr>
          <p:spPr bwMode="auto">
            <a:xfrm>
              <a:off x="3752" y="1392"/>
              <a:ext cx="1809" cy="19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400" b="1">
                  <a:solidFill>
                    <a:srgbClr val="000000"/>
                  </a:solidFill>
                  <a:latin typeface="Comic Sans MS" charset="0"/>
                  <a:ea typeface="ＭＳ Ｐゴシック" charset="0"/>
                  <a:cs typeface="ＭＳ Ｐゴシック" charset="0"/>
                </a:defRPr>
              </a:lvl1pPr>
              <a:lvl2pPr marL="37931725" indent="-37474525">
                <a:defRPr sz="1400" b="1">
                  <a:solidFill>
                    <a:srgbClr val="000000"/>
                  </a:solidFill>
                  <a:latin typeface="Comic Sans MS" charset="0"/>
                  <a:ea typeface="ＭＳ Ｐゴシック" charset="0"/>
                </a:defRPr>
              </a:lvl2pPr>
              <a:lvl3pPr>
                <a:defRPr sz="1400" b="1">
                  <a:solidFill>
                    <a:srgbClr val="000000"/>
                  </a:solidFill>
                  <a:latin typeface="Comic Sans MS" charset="0"/>
                  <a:ea typeface="ＭＳ Ｐゴシック" charset="0"/>
                </a:defRPr>
              </a:lvl3pPr>
              <a:lvl4pPr>
                <a:defRPr sz="1400" b="1">
                  <a:solidFill>
                    <a:srgbClr val="000000"/>
                  </a:solidFill>
                  <a:latin typeface="Comic Sans MS" charset="0"/>
                  <a:ea typeface="ＭＳ Ｐゴシック" charset="0"/>
                </a:defRPr>
              </a:lvl4pPr>
              <a:lvl5pPr>
                <a:defRPr sz="1400" b="1">
                  <a:solidFill>
                    <a:srgbClr val="000000"/>
                  </a:solidFill>
                  <a:latin typeface="Comic Sans MS" charset="0"/>
                  <a:ea typeface="ＭＳ Ｐゴシック" charset="0"/>
                </a:defRPr>
              </a:lvl5pPr>
              <a:lvl6pPr marL="457200" eaLnBrk="0" fontAlgn="base" hangingPunct="0">
                <a:spcBef>
                  <a:spcPct val="0"/>
                </a:spcBef>
                <a:spcAft>
                  <a:spcPct val="0"/>
                </a:spcAft>
                <a:defRPr sz="1400" b="1">
                  <a:solidFill>
                    <a:srgbClr val="000000"/>
                  </a:solidFill>
                  <a:latin typeface="Comic Sans MS" charset="0"/>
                  <a:ea typeface="ＭＳ Ｐゴシック" charset="0"/>
                </a:defRPr>
              </a:lvl6pPr>
              <a:lvl7pPr marL="914400" eaLnBrk="0" fontAlgn="base" hangingPunct="0">
                <a:spcBef>
                  <a:spcPct val="0"/>
                </a:spcBef>
                <a:spcAft>
                  <a:spcPct val="0"/>
                </a:spcAft>
                <a:defRPr sz="1400" b="1">
                  <a:solidFill>
                    <a:srgbClr val="000000"/>
                  </a:solidFill>
                  <a:latin typeface="Comic Sans MS" charset="0"/>
                  <a:ea typeface="ＭＳ Ｐゴシック" charset="0"/>
                </a:defRPr>
              </a:lvl7pPr>
              <a:lvl8pPr marL="1371600" eaLnBrk="0" fontAlgn="base" hangingPunct="0">
                <a:spcBef>
                  <a:spcPct val="0"/>
                </a:spcBef>
                <a:spcAft>
                  <a:spcPct val="0"/>
                </a:spcAft>
                <a:defRPr sz="1400" b="1">
                  <a:solidFill>
                    <a:srgbClr val="000000"/>
                  </a:solidFill>
                  <a:latin typeface="Comic Sans MS" charset="0"/>
                  <a:ea typeface="ＭＳ Ｐゴシック" charset="0"/>
                </a:defRPr>
              </a:lvl8pPr>
              <a:lvl9pPr marL="1828800" eaLnBrk="0" fontAlgn="base" hangingPunct="0">
                <a:spcBef>
                  <a:spcPct val="0"/>
                </a:spcBef>
                <a:spcAft>
                  <a:spcPct val="0"/>
                </a:spcAft>
                <a:defRPr sz="1400" b="1">
                  <a:solidFill>
                    <a:srgbClr val="000000"/>
                  </a:solidFill>
                  <a:latin typeface="Comic Sans MS" charset="0"/>
                  <a:ea typeface="ＭＳ Ｐゴシック" charset="0"/>
                </a:defRPr>
              </a:lvl9pPr>
            </a:lstStyle>
            <a:p>
              <a:r>
                <a:rPr lang="en-US" i="1">
                  <a:latin typeface="Arial" charset="0"/>
                </a:rPr>
                <a:t>Sönnichsen et al., Nature (2005)</a:t>
              </a:r>
            </a:p>
          </p:txBody>
        </p:sp>
      </p:grpSp>
      <p:grpSp>
        <p:nvGrpSpPr>
          <p:cNvPr id="160776" name="Group 155"/>
          <p:cNvGrpSpPr>
            <a:grpSpLocks/>
          </p:cNvGrpSpPr>
          <p:nvPr/>
        </p:nvGrpSpPr>
        <p:grpSpPr bwMode="auto">
          <a:xfrm>
            <a:off x="101600" y="2209800"/>
            <a:ext cx="2957513" cy="3352800"/>
            <a:chOff x="208" y="1392"/>
            <a:chExt cx="1863" cy="2112"/>
          </a:xfrm>
        </p:grpSpPr>
        <p:grpSp>
          <p:nvGrpSpPr>
            <p:cNvPr id="160778" name="Group 156"/>
            <p:cNvGrpSpPr>
              <a:grpSpLocks/>
            </p:cNvGrpSpPr>
            <p:nvPr/>
          </p:nvGrpSpPr>
          <p:grpSpPr bwMode="auto">
            <a:xfrm>
              <a:off x="208" y="1677"/>
              <a:ext cx="1863" cy="1827"/>
              <a:chOff x="208" y="1677"/>
              <a:chExt cx="1863" cy="1827"/>
            </a:xfrm>
          </p:grpSpPr>
          <p:grpSp>
            <p:nvGrpSpPr>
              <p:cNvPr id="160780" name="Group 157"/>
              <p:cNvGrpSpPr>
                <a:grpSpLocks/>
              </p:cNvGrpSpPr>
              <p:nvPr/>
            </p:nvGrpSpPr>
            <p:grpSpPr bwMode="auto">
              <a:xfrm>
                <a:off x="240" y="2733"/>
                <a:ext cx="1286" cy="771"/>
                <a:chOff x="240" y="2662"/>
                <a:chExt cx="1286" cy="771"/>
              </a:xfrm>
            </p:grpSpPr>
            <p:sp>
              <p:nvSpPr>
                <p:cNvPr id="160801" name="Oval 158"/>
                <p:cNvSpPr>
                  <a:spLocks noChangeArrowheads="1"/>
                </p:cNvSpPr>
                <p:nvPr/>
              </p:nvSpPr>
              <p:spPr bwMode="auto">
                <a:xfrm>
                  <a:off x="378" y="2697"/>
                  <a:ext cx="92" cy="7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02" name="Oval 159"/>
                <p:cNvSpPr>
                  <a:spLocks noChangeArrowheads="1"/>
                </p:cNvSpPr>
                <p:nvPr/>
              </p:nvSpPr>
              <p:spPr bwMode="auto">
                <a:xfrm>
                  <a:off x="653" y="2662"/>
                  <a:ext cx="92" cy="7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03" name="Oval 160"/>
                <p:cNvSpPr>
                  <a:spLocks noChangeArrowheads="1"/>
                </p:cNvSpPr>
                <p:nvPr/>
              </p:nvSpPr>
              <p:spPr bwMode="auto">
                <a:xfrm>
                  <a:off x="837" y="2837"/>
                  <a:ext cx="92" cy="7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04" name="Oval 161"/>
                <p:cNvSpPr>
                  <a:spLocks noChangeArrowheads="1"/>
                </p:cNvSpPr>
                <p:nvPr/>
              </p:nvSpPr>
              <p:spPr bwMode="auto">
                <a:xfrm>
                  <a:off x="240" y="2872"/>
                  <a:ext cx="92" cy="7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05" name="Oval 162"/>
                <p:cNvSpPr>
                  <a:spLocks noChangeArrowheads="1"/>
                </p:cNvSpPr>
                <p:nvPr/>
              </p:nvSpPr>
              <p:spPr bwMode="auto">
                <a:xfrm>
                  <a:off x="975" y="3012"/>
                  <a:ext cx="92" cy="7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06" name="Oval 163"/>
                <p:cNvSpPr>
                  <a:spLocks noChangeArrowheads="1"/>
                </p:cNvSpPr>
                <p:nvPr/>
              </p:nvSpPr>
              <p:spPr bwMode="auto">
                <a:xfrm>
                  <a:off x="424" y="3048"/>
                  <a:ext cx="92" cy="69"/>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07" name="Oval 164"/>
                <p:cNvSpPr>
                  <a:spLocks noChangeArrowheads="1"/>
                </p:cNvSpPr>
                <p:nvPr/>
              </p:nvSpPr>
              <p:spPr bwMode="auto">
                <a:xfrm>
                  <a:off x="699" y="3048"/>
                  <a:ext cx="92" cy="69"/>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08" name="Oval 165"/>
                <p:cNvSpPr>
                  <a:spLocks noChangeArrowheads="1"/>
                </p:cNvSpPr>
                <p:nvPr/>
              </p:nvSpPr>
              <p:spPr bwMode="auto">
                <a:xfrm>
                  <a:off x="837" y="3187"/>
                  <a:ext cx="92" cy="7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09" name="Line 166"/>
                <p:cNvSpPr>
                  <a:spLocks noChangeShapeType="1"/>
                </p:cNvSpPr>
                <p:nvPr/>
              </p:nvSpPr>
              <p:spPr bwMode="auto">
                <a:xfrm flipH="1" flipV="1">
                  <a:off x="332" y="2942"/>
                  <a:ext cx="92" cy="106"/>
                </a:xfrm>
                <a:prstGeom prst="line">
                  <a:avLst/>
                </a:prstGeom>
                <a:noFill/>
                <a:ln w="12700">
                  <a:solidFill>
                    <a:srgbClr val="E00B0D"/>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10" name="Line 167"/>
                <p:cNvSpPr>
                  <a:spLocks noChangeShapeType="1"/>
                </p:cNvSpPr>
                <p:nvPr/>
              </p:nvSpPr>
              <p:spPr bwMode="auto">
                <a:xfrm rot="3933363" flipH="1" flipV="1">
                  <a:off x="779" y="2908"/>
                  <a:ext cx="70" cy="138"/>
                </a:xfrm>
                <a:prstGeom prst="line">
                  <a:avLst/>
                </a:prstGeom>
                <a:noFill/>
                <a:ln w="12700">
                  <a:solidFill>
                    <a:srgbClr val="E00B0D"/>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11" name="Line 168"/>
                <p:cNvSpPr>
                  <a:spLocks noChangeShapeType="1"/>
                </p:cNvSpPr>
                <p:nvPr/>
              </p:nvSpPr>
              <p:spPr bwMode="auto">
                <a:xfrm rot="3933363" flipH="1" flipV="1">
                  <a:off x="917" y="3083"/>
                  <a:ext cx="70" cy="138"/>
                </a:xfrm>
                <a:prstGeom prst="line">
                  <a:avLst/>
                </a:prstGeom>
                <a:noFill/>
                <a:ln w="12700">
                  <a:solidFill>
                    <a:srgbClr val="E00B0D"/>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12" name="Oval 169"/>
                <p:cNvSpPr>
                  <a:spLocks noChangeArrowheads="1"/>
                </p:cNvSpPr>
                <p:nvPr/>
              </p:nvSpPr>
              <p:spPr bwMode="auto">
                <a:xfrm>
                  <a:off x="1251" y="2977"/>
                  <a:ext cx="91" cy="71"/>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13" name="Oval 170"/>
                <p:cNvSpPr>
                  <a:spLocks noChangeArrowheads="1"/>
                </p:cNvSpPr>
                <p:nvPr/>
              </p:nvSpPr>
              <p:spPr bwMode="auto">
                <a:xfrm>
                  <a:off x="1434" y="3152"/>
                  <a:ext cx="92" cy="7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14" name="Oval 171"/>
                <p:cNvSpPr>
                  <a:spLocks noChangeArrowheads="1"/>
                </p:cNvSpPr>
                <p:nvPr/>
              </p:nvSpPr>
              <p:spPr bwMode="auto">
                <a:xfrm>
                  <a:off x="1021" y="3362"/>
                  <a:ext cx="92" cy="71"/>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15" name="Oval 172"/>
                <p:cNvSpPr>
                  <a:spLocks noChangeArrowheads="1"/>
                </p:cNvSpPr>
                <p:nvPr/>
              </p:nvSpPr>
              <p:spPr bwMode="auto">
                <a:xfrm>
                  <a:off x="1296" y="3362"/>
                  <a:ext cx="92" cy="71"/>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0816" name="Line 173"/>
                <p:cNvSpPr>
                  <a:spLocks noChangeShapeType="1"/>
                </p:cNvSpPr>
                <p:nvPr/>
              </p:nvSpPr>
              <p:spPr bwMode="auto">
                <a:xfrm flipH="1" flipV="1">
                  <a:off x="1342" y="3048"/>
                  <a:ext cx="92" cy="104"/>
                </a:xfrm>
                <a:prstGeom prst="line">
                  <a:avLst/>
                </a:prstGeom>
                <a:noFill/>
                <a:ln w="12700">
                  <a:solidFill>
                    <a:srgbClr val="E00B0D"/>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17" name="Line 174"/>
                <p:cNvSpPr>
                  <a:spLocks noChangeShapeType="1"/>
                </p:cNvSpPr>
                <p:nvPr/>
              </p:nvSpPr>
              <p:spPr bwMode="auto">
                <a:xfrm rot="-396290" flipH="1" flipV="1">
                  <a:off x="1113" y="3398"/>
                  <a:ext cx="183" cy="0"/>
                </a:xfrm>
                <a:prstGeom prst="line">
                  <a:avLst/>
                </a:prstGeom>
                <a:noFill/>
                <a:ln w="12700">
                  <a:solidFill>
                    <a:srgbClr val="E00B0D"/>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18" name="Line 175"/>
                <p:cNvSpPr>
                  <a:spLocks noChangeShapeType="1"/>
                </p:cNvSpPr>
                <p:nvPr/>
              </p:nvSpPr>
              <p:spPr bwMode="auto">
                <a:xfrm flipH="1" flipV="1">
                  <a:off x="745" y="2732"/>
                  <a:ext cx="92" cy="105"/>
                </a:xfrm>
                <a:prstGeom prst="line">
                  <a:avLst/>
                </a:prstGeom>
                <a:noFill/>
                <a:ln w="12700">
                  <a:solidFill>
                    <a:srgbClr val="E00B0D"/>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19" name="Line 176"/>
                <p:cNvSpPr>
                  <a:spLocks noChangeShapeType="1"/>
                </p:cNvSpPr>
                <p:nvPr/>
              </p:nvSpPr>
              <p:spPr bwMode="auto">
                <a:xfrm flipV="1">
                  <a:off x="332" y="2732"/>
                  <a:ext cx="321" cy="140"/>
                </a:xfrm>
                <a:prstGeom prst="line">
                  <a:avLst/>
                </a:prstGeom>
                <a:noFill/>
                <a:ln w="9525">
                  <a:solidFill>
                    <a:srgbClr val="E00B0D"/>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20" name="Line 177"/>
                <p:cNvSpPr>
                  <a:spLocks noChangeShapeType="1"/>
                </p:cNvSpPr>
                <p:nvPr/>
              </p:nvSpPr>
              <p:spPr bwMode="auto">
                <a:xfrm>
                  <a:off x="424" y="2767"/>
                  <a:ext cx="46" cy="281"/>
                </a:xfrm>
                <a:prstGeom prst="line">
                  <a:avLst/>
                </a:prstGeom>
                <a:noFill/>
                <a:ln w="9525">
                  <a:solidFill>
                    <a:srgbClr val="E00B0D"/>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21" name="Line 178"/>
                <p:cNvSpPr>
                  <a:spLocks noChangeShapeType="1"/>
                </p:cNvSpPr>
                <p:nvPr/>
              </p:nvSpPr>
              <p:spPr bwMode="auto">
                <a:xfrm flipV="1">
                  <a:off x="470" y="2907"/>
                  <a:ext cx="367" cy="141"/>
                </a:xfrm>
                <a:prstGeom prst="line">
                  <a:avLst/>
                </a:prstGeom>
                <a:noFill/>
                <a:ln w="9525">
                  <a:solidFill>
                    <a:srgbClr val="E00B0D"/>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22" name="Line 179"/>
                <p:cNvSpPr>
                  <a:spLocks noChangeShapeType="1"/>
                </p:cNvSpPr>
                <p:nvPr/>
              </p:nvSpPr>
              <p:spPr bwMode="auto">
                <a:xfrm>
                  <a:off x="470" y="2767"/>
                  <a:ext cx="367" cy="105"/>
                </a:xfrm>
                <a:prstGeom prst="line">
                  <a:avLst/>
                </a:prstGeom>
                <a:noFill/>
                <a:ln w="9525">
                  <a:solidFill>
                    <a:srgbClr val="E00B0D"/>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23" name="Line 180"/>
                <p:cNvSpPr>
                  <a:spLocks noChangeShapeType="1"/>
                </p:cNvSpPr>
                <p:nvPr/>
              </p:nvSpPr>
              <p:spPr bwMode="auto">
                <a:xfrm rot="3933363" flipH="1" flipV="1">
                  <a:off x="321" y="2741"/>
                  <a:ext cx="77" cy="129"/>
                </a:xfrm>
                <a:prstGeom prst="line">
                  <a:avLst/>
                </a:prstGeom>
                <a:noFill/>
                <a:ln w="12700">
                  <a:solidFill>
                    <a:srgbClr val="E00B0D"/>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24" name="Line 181"/>
                <p:cNvSpPr>
                  <a:spLocks noChangeShapeType="1"/>
                </p:cNvSpPr>
                <p:nvPr/>
              </p:nvSpPr>
              <p:spPr bwMode="auto">
                <a:xfrm flipH="1" flipV="1">
                  <a:off x="929" y="3257"/>
                  <a:ext cx="92" cy="105"/>
                </a:xfrm>
                <a:prstGeom prst="line">
                  <a:avLst/>
                </a:prstGeom>
                <a:noFill/>
                <a:ln w="12700">
                  <a:solidFill>
                    <a:srgbClr val="E00B0D"/>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25" name="Line 182"/>
                <p:cNvSpPr>
                  <a:spLocks noChangeShapeType="1"/>
                </p:cNvSpPr>
                <p:nvPr/>
              </p:nvSpPr>
              <p:spPr bwMode="auto">
                <a:xfrm>
                  <a:off x="1067" y="3082"/>
                  <a:ext cx="229" cy="280"/>
                </a:xfrm>
                <a:prstGeom prst="line">
                  <a:avLst/>
                </a:prstGeom>
                <a:noFill/>
                <a:ln w="9525">
                  <a:solidFill>
                    <a:srgbClr val="E00B0D"/>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26" name="Line 183"/>
                <p:cNvSpPr>
                  <a:spLocks noChangeShapeType="1"/>
                </p:cNvSpPr>
                <p:nvPr/>
              </p:nvSpPr>
              <p:spPr bwMode="auto">
                <a:xfrm>
                  <a:off x="1296" y="3048"/>
                  <a:ext cx="46" cy="314"/>
                </a:xfrm>
                <a:prstGeom prst="line">
                  <a:avLst/>
                </a:prstGeom>
                <a:noFill/>
                <a:ln w="9525">
                  <a:solidFill>
                    <a:srgbClr val="E00B0D"/>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27" name="Line 184"/>
                <p:cNvSpPr>
                  <a:spLocks noChangeShapeType="1"/>
                </p:cNvSpPr>
                <p:nvPr/>
              </p:nvSpPr>
              <p:spPr bwMode="auto">
                <a:xfrm flipV="1">
                  <a:off x="929" y="3012"/>
                  <a:ext cx="322" cy="210"/>
                </a:xfrm>
                <a:prstGeom prst="line">
                  <a:avLst/>
                </a:prstGeom>
                <a:noFill/>
                <a:ln w="9525">
                  <a:solidFill>
                    <a:srgbClr val="E00B0D"/>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grpSp>
          <p:grpSp>
            <p:nvGrpSpPr>
              <p:cNvPr id="160781" name="Group 185"/>
              <p:cNvGrpSpPr>
                <a:grpSpLocks/>
              </p:cNvGrpSpPr>
              <p:nvPr/>
            </p:nvGrpSpPr>
            <p:grpSpPr bwMode="auto">
              <a:xfrm>
                <a:off x="208" y="1677"/>
                <a:ext cx="1863" cy="1012"/>
                <a:chOff x="208" y="1606"/>
                <a:chExt cx="1863" cy="1012"/>
              </a:xfrm>
            </p:grpSpPr>
            <p:sp>
              <p:nvSpPr>
                <p:cNvPr id="160782" name="Line 186"/>
                <p:cNvSpPr>
                  <a:spLocks noChangeShapeType="1"/>
                </p:cNvSpPr>
                <p:nvPr/>
              </p:nvSpPr>
              <p:spPr bwMode="auto">
                <a:xfrm>
                  <a:off x="380" y="1796"/>
                  <a:ext cx="0" cy="525"/>
                </a:xfrm>
                <a:prstGeom prst="line">
                  <a:avLst/>
                </a:prstGeom>
                <a:noFill/>
                <a:ln w="38100">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783" name="Line 187"/>
                <p:cNvSpPr>
                  <a:spLocks noChangeShapeType="1"/>
                </p:cNvSpPr>
                <p:nvPr/>
              </p:nvSpPr>
              <p:spPr bwMode="auto">
                <a:xfrm rot="-5463951">
                  <a:off x="587" y="1589"/>
                  <a:ext cx="0" cy="413"/>
                </a:xfrm>
                <a:prstGeom prst="line">
                  <a:avLst/>
                </a:prstGeom>
                <a:noFill/>
                <a:ln w="38100">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784" name="Line 188"/>
                <p:cNvSpPr>
                  <a:spLocks noChangeShapeType="1"/>
                </p:cNvSpPr>
                <p:nvPr/>
              </p:nvSpPr>
              <p:spPr bwMode="auto">
                <a:xfrm rot="-5463951">
                  <a:off x="907" y="1679"/>
                  <a:ext cx="0" cy="230"/>
                </a:xfrm>
                <a:prstGeom prst="line">
                  <a:avLst/>
                </a:prstGeom>
                <a:noFill/>
                <a:ln w="38100">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785" name="Line 189"/>
                <p:cNvSpPr>
                  <a:spLocks noChangeShapeType="1"/>
                </p:cNvSpPr>
                <p:nvPr/>
              </p:nvSpPr>
              <p:spPr bwMode="auto">
                <a:xfrm rot="10736049">
                  <a:off x="380" y="2321"/>
                  <a:ext cx="0" cy="174"/>
                </a:xfrm>
                <a:prstGeom prst="line">
                  <a:avLst/>
                </a:prstGeom>
                <a:noFill/>
                <a:ln w="38100">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786" name="Line 190"/>
                <p:cNvSpPr>
                  <a:spLocks noChangeShapeType="1"/>
                </p:cNvSpPr>
                <p:nvPr/>
              </p:nvSpPr>
              <p:spPr bwMode="auto">
                <a:xfrm>
                  <a:off x="379" y="1927"/>
                  <a:ext cx="597" cy="0"/>
                </a:xfrm>
                <a:prstGeom prst="line">
                  <a:avLst/>
                </a:prstGeom>
                <a:noFill/>
                <a:ln w="9525">
                  <a:solidFill>
                    <a:schemeClr val="tx1"/>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787" name="Line 191"/>
                <p:cNvSpPr>
                  <a:spLocks noChangeShapeType="1"/>
                </p:cNvSpPr>
                <p:nvPr/>
              </p:nvSpPr>
              <p:spPr bwMode="auto">
                <a:xfrm>
                  <a:off x="379" y="1998"/>
                  <a:ext cx="597" cy="0"/>
                </a:xfrm>
                <a:prstGeom prst="line">
                  <a:avLst/>
                </a:prstGeom>
                <a:noFill/>
                <a:ln w="9525">
                  <a:solidFill>
                    <a:schemeClr val="tx1"/>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788" name="Line 192"/>
                <p:cNvSpPr>
                  <a:spLocks noChangeShapeType="1"/>
                </p:cNvSpPr>
                <p:nvPr/>
              </p:nvSpPr>
              <p:spPr bwMode="auto">
                <a:xfrm>
                  <a:off x="379" y="2068"/>
                  <a:ext cx="597" cy="0"/>
                </a:xfrm>
                <a:prstGeom prst="line">
                  <a:avLst/>
                </a:prstGeom>
                <a:noFill/>
                <a:ln w="9525">
                  <a:solidFill>
                    <a:schemeClr val="tx1"/>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789" name="Line 193"/>
                <p:cNvSpPr>
                  <a:spLocks noChangeShapeType="1"/>
                </p:cNvSpPr>
                <p:nvPr/>
              </p:nvSpPr>
              <p:spPr bwMode="auto">
                <a:xfrm>
                  <a:off x="379" y="2138"/>
                  <a:ext cx="597" cy="0"/>
                </a:xfrm>
                <a:prstGeom prst="line">
                  <a:avLst/>
                </a:prstGeom>
                <a:noFill/>
                <a:ln w="9525">
                  <a:solidFill>
                    <a:schemeClr val="tx1"/>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790" name="Text Box 194"/>
                <p:cNvSpPr txBox="1">
                  <a:spLocks noChangeArrowheads="1"/>
                </p:cNvSpPr>
                <p:nvPr/>
              </p:nvSpPr>
              <p:spPr bwMode="auto">
                <a:xfrm rot="-5400000">
                  <a:off x="46" y="1887"/>
                  <a:ext cx="556" cy="23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400" b="1">
                      <a:solidFill>
                        <a:srgbClr val="000000"/>
                      </a:solidFill>
                      <a:latin typeface="Comic Sans MS" charset="0"/>
                      <a:ea typeface="ＭＳ Ｐゴシック" charset="0"/>
                      <a:cs typeface="ＭＳ Ｐゴシック" charset="0"/>
                    </a:defRPr>
                  </a:lvl1pPr>
                  <a:lvl2pPr marL="37931725" indent="-37474525">
                    <a:defRPr sz="1400" b="1">
                      <a:solidFill>
                        <a:srgbClr val="000000"/>
                      </a:solidFill>
                      <a:latin typeface="Comic Sans MS" charset="0"/>
                      <a:ea typeface="ＭＳ Ｐゴシック" charset="0"/>
                    </a:defRPr>
                  </a:lvl2pPr>
                  <a:lvl3pPr>
                    <a:defRPr sz="1400" b="1">
                      <a:solidFill>
                        <a:srgbClr val="000000"/>
                      </a:solidFill>
                      <a:latin typeface="Comic Sans MS" charset="0"/>
                      <a:ea typeface="ＭＳ Ｐゴシック" charset="0"/>
                    </a:defRPr>
                  </a:lvl3pPr>
                  <a:lvl4pPr>
                    <a:defRPr sz="1400" b="1">
                      <a:solidFill>
                        <a:srgbClr val="000000"/>
                      </a:solidFill>
                      <a:latin typeface="Comic Sans MS" charset="0"/>
                      <a:ea typeface="ＭＳ Ｐゴシック" charset="0"/>
                    </a:defRPr>
                  </a:lvl4pPr>
                  <a:lvl5pPr>
                    <a:defRPr sz="1400" b="1">
                      <a:solidFill>
                        <a:srgbClr val="000000"/>
                      </a:solidFill>
                      <a:latin typeface="Comic Sans MS" charset="0"/>
                      <a:ea typeface="ＭＳ Ｐゴシック" charset="0"/>
                    </a:defRPr>
                  </a:lvl5pPr>
                  <a:lvl6pPr marL="457200" eaLnBrk="0" fontAlgn="base" hangingPunct="0">
                    <a:spcBef>
                      <a:spcPct val="0"/>
                    </a:spcBef>
                    <a:spcAft>
                      <a:spcPct val="0"/>
                    </a:spcAft>
                    <a:defRPr sz="1400" b="1">
                      <a:solidFill>
                        <a:srgbClr val="000000"/>
                      </a:solidFill>
                      <a:latin typeface="Comic Sans MS" charset="0"/>
                      <a:ea typeface="ＭＳ Ｐゴシック" charset="0"/>
                    </a:defRPr>
                  </a:lvl6pPr>
                  <a:lvl7pPr marL="914400" eaLnBrk="0" fontAlgn="base" hangingPunct="0">
                    <a:spcBef>
                      <a:spcPct val="0"/>
                    </a:spcBef>
                    <a:spcAft>
                      <a:spcPct val="0"/>
                    </a:spcAft>
                    <a:defRPr sz="1400" b="1">
                      <a:solidFill>
                        <a:srgbClr val="000000"/>
                      </a:solidFill>
                      <a:latin typeface="Comic Sans MS" charset="0"/>
                      <a:ea typeface="ＭＳ Ｐゴシック" charset="0"/>
                    </a:defRPr>
                  </a:lvl7pPr>
                  <a:lvl8pPr marL="1371600" eaLnBrk="0" fontAlgn="base" hangingPunct="0">
                    <a:spcBef>
                      <a:spcPct val="0"/>
                    </a:spcBef>
                    <a:spcAft>
                      <a:spcPct val="0"/>
                    </a:spcAft>
                    <a:defRPr sz="1400" b="1">
                      <a:solidFill>
                        <a:srgbClr val="000000"/>
                      </a:solidFill>
                      <a:latin typeface="Comic Sans MS" charset="0"/>
                      <a:ea typeface="ＭＳ Ｐゴシック" charset="0"/>
                    </a:defRPr>
                  </a:lvl8pPr>
                  <a:lvl9pPr marL="1828800" eaLnBrk="0" fontAlgn="base" hangingPunct="0">
                    <a:spcBef>
                      <a:spcPct val="0"/>
                    </a:spcBef>
                    <a:spcAft>
                      <a:spcPct val="0"/>
                    </a:spcAft>
                    <a:defRPr sz="1400" b="1">
                      <a:solidFill>
                        <a:srgbClr val="000000"/>
                      </a:solidFill>
                      <a:latin typeface="Comic Sans MS" charset="0"/>
                      <a:ea typeface="ＭＳ Ｐゴシック" charset="0"/>
                    </a:defRPr>
                  </a:lvl9pPr>
                </a:lstStyle>
                <a:p>
                  <a:r>
                    <a:rPr lang="en-US" sz="1800">
                      <a:latin typeface="Arial" charset="0"/>
                    </a:rPr>
                    <a:t>Genes</a:t>
                  </a:r>
                </a:p>
              </p:txBody>
            </p:sp>
            <p:sp>
              <p:nvSpPr>
                <p:cNvPr id="160791" name="Text Box 195"/>
                <p:cNvSpPr txBox="1">
                  <a:spLocks noChangeArrowheads="1"/>
                </p:cNvSpPr>
                <p:nvPr/>
              </p:nvSpPr>
              <p:spPr bwMode="auto">
                <a:xfrm>
                  <a:off x="343" y="1606"/>
                  <a:ext cx="868" cy="23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400" b="1">
                      <a:solidFill>
                        <a:srgbClr val="000000"/>
                      </a:solidFill>
                      <a:latin typeface="Comic Sans MS" charset="0"/>
                      <a:ea typeface="ＭＳ Ｐゴシック" charset="0"/>
                      <a:cs typeface="ＭＳ Ｐゴシック" charset="0"/>
                    </a:defRPr>
                  </a:lvl1pPr>
                  <a:lvl2pPr marL="37931725" indent="-37474525">
                    <a:defRPr sz="1400" b="1">
                      <a:solidFill>
                        <a:srgbClr val="000000"/>
                      </a:solidFill>
                      <a:latin typeface="Comic Sans MS" charset="0"/>
                      <a:ea typeface="ＭＳ Ｐゴシック" charset="0"/>
                    </a:defRPr>
                  </a:lvl2pPr>
                  <a:lvl3pPr>
                    <a:defRPr sz="1400" b="1">
                      <a:solidFill>
                        <a:srgbClr val="000000"/>
                      </a:solidFill>
                      <a:latin typeface="Comic Sans MS" charset="0"/>
                      <a:ea typeface="ＭＳ Ｐゴシック" charset="0"/>
                    </a:defRPr>
                  </a:lvl3pPr>
                  <a:lvl4pPr>
                    <a:defRPr sz="1400" b="1">
                      <a:solidFill>
                        <a:srgbClr val="000000"/>
                      </a:solidFill>
                      <a:latin typeface="Comic Sans MS" charset="0"/>
                      <a:ea typeface="ＭＳ Ｐゴシック" charset="0"/>
                    </a:defRPr>
                  </a:lvl4pPr>
                  <a:lvl5pPr>
                    <a:defRPr sz="1400" b="1">
                      <a:solidFill>
                        <a:srgbClr val="000000"/>
                      </a:solidFill>
                      <a:latin typeface="Comic Sans MS" charset="0"/>
                      <a:ea typeface="ＭＳ Ｐゴシック" charset="0"/>
                    </a:defRPr>
                  </a:lvl5pPr>
                  <a:lvl6pPr marL="457200" eaLnBrk="0" fontAlgn="base" hangingPunct="0">
                    <a:spcBef>
                      <a:spcPct val="0"/>
                    </a:spcBef>
                    <a:spcAft>
                      <a:spcPct val="0"/>
                    </a:spcAft>
                    <a:defRPr sz="1400" b="1">
                      <a:solidFill>
                        <a:srgbClr val="000000"/>
                      </a:solidFill>
                      <a:latin typeface="Comic Sans MS" charset="0"/>
                      <a:ea typeface="ＭＳ Ｐゴシック" charset="0"/>
                    </a:defRPr>
                  </a:lvl6pPr>
                  <a:lvl7pPr marL="914400" eaLnBrk="0" fontAlgn="base" hangingPunct="0">
                    <a:spcBef>
                      <a:spcPct val="0"/>
                    </a:spcBef>
                    <a:spcAft>
                      <a:spcPct val="0"/>
                    </a:spcAft>
                    <a:defRPr sz="1400" b="1">
                      <a:solidFill>
                        <a:srgbClr val="000000"/>
                      </a:solidFill>
                      <a:latin typeface="Comic Sans MS" charset="0"/>
                      <a:ea typeface="ＭＳ Ｐゴシック" charset="0"/>
                    </a:defRPr>
                  </a:lvl7pPr>
                  <a:lvl8pPr marL="1371600" eaLnBrk="0" fontAlgn="base" hangingPunct="0">
                    <a:spcBef>
                      <a:spcPct val="0"/>
                    </a:spcBef>
                    <a:spcAft>
                      <a:spcPct val="0"/>
                    </a:spcAft>
                    <a:defRPr sz="1400" b="1">
                      <a:solidFill>
                        <a:srgbClr val="000000"/>
                      </a:solidFill>
                      <a:latin typeface="Comic Sans MS" charset="0"/>
                      <a:ea typeface="ＭＳ Ｐゴシック" charset="0"/>
                    </a:defRPr>
                  </a:lvl8pPr>
                  <a:lvl9pPr marL="1828800" eaLnBrk="0" fontAlgn="base" hangingPunct="0">
                    <a:spcBef>
                      <a:spcPct val="0"/>
                    </a:spcBef>
                    <a:spcAft>
                      <a:spcPct val="0"/>
                    </a:spcAft>
                    <a:defRPr sz="1400" b="1">
                      <a:solidFill>
                        <a:srgbClr val="000000"/>
                      </a:solidFill>
                      <a:latin typeface="Comic Sans MS" charset="0"/>
                      <a:ea typeface="ＭＳ Ｐゴシック" charset="0"/>
                    </a:defRPr>
                  </a:lvl9pPr>
                </a:lstStyle>
                <a:p>
                  <a:r>
                    <a:rPr lang="en-US" sz="1800">
                      <a:latin typeface="Arial" charset="0"/>
                    </a:rPr>
                    <a:t>Conditions</a:t>
                  </a:r>
                </a:p>
              </p:txBody>
            </p:sp>
            <p:sp>
              <p:nvSpPr>
                <p:cNvPr id="160792" name="Freeform 196"/>
                <p:cNvSpPr>
                  <a:spLocks/>
                </p:cNvSpPr>
                <p:nvPr/>
              </p:nvSpPr>
              <p:spPr bwMode="auto">
                <a:xfrm>
                  <a:off x="1090" y="1927"/>
                  <a:ext cx="137" cy="141"/>
                </a:xfrm>
                <a:custGeom>
                  <a:avLst/>
                  <a:gdLst>
                    <a:gd name="T0" fmla="*/ 0 w 144"/>
                    <a:gd name="T1" fmla="*/ 0 h 192"/>
                    <a:gd name="T2" fmla="*/ 22 w 144"/>
                    <a:gd name="T3" fmla="*/ 1 h 192"/>
                    <a:gd name="T4" fmla="*/ 0 w 144"/>
                    <a:gd name="T5" fmla="*/ 1 h 192"/>
                    <a:gd name="T6" fmla="*/ 0 60000 65536"/>
                    <a:gd name="T7" fmla="*/ 0 60000 65536"/>
                    <a:gd name="T8" fmla="*/ 0 60000 65536"/>
                    <a:gd name="T9" fmla="*/ 0 w 144"/>
                    <a:gd name="T10" fmla="*/ 0 h 192"/>
                    <a:gd name="T11" fmla="*/ 144 w 144"/>
                    <a:gd name="T12" fmla="*/ 192 h 192"/>
                  </a:gdLst>
                  <a:ahLst/>
                  <a:cxnLst>
                    <a:cxn ang="T6">
                      <a:pos x="T0" y="T1"/>
                    </a:cxn>
                    <a:cxn ang="T7">
                      <a:pos x="T2" y="T3"/>
                    </a:cxn>
                    <a:cxn ang="T8">
                      <a:pos x="T4" y="T5"/>
                    </a:cxn>
                  </a:cxnLst>
                  <a:rect l="T9" t="T10" r="T11" b="T12"/>
                  <a:pathLst>
                    <a:path w="144" h="192">
                      <a:moveTo>
                        <a:pt x="0" y="0"/>
                      </a:moveTo>
                      <a:lnTo>
                        <a:pt x="144" y="96"/>
                      </a:lnTo>
                      <a:lnTo>
                        <a:pt x="0" y="192"/>
                      </a:lnTo>
                    </a:path>
                  </a:pathLst>
                </a:custGeom>
                <a:noFill/>
                <a:ln w="19050">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160793" name="Freeform 197"/>
                <p:cNvSpPr>
                  <a:spLocks/>
                </p:cNvSpPr>
                <p:nvPr/>
              </p:nvSpPr>
              <p:spPr bwMode="auto">
                <a:xfrm>
                  <a:off x="1090" y="1998"/>
                  <a:ext cx="137" cy="140"/>
                </a:xfrm>
                <a:custGeom>
                  <a:avLst/>
                  <a:gdLst>
                    <a:gd name="T0" fmla="*/ 0 w 144"/>
                    <a:gd name="T1" fmla="*/ 0 h 192"/>
                    <a:gd name="T2" fmla="*/ 22 w 144"/>
                    <a:gd name="T3" fmla="*/ 1 h 192"/>
                    <a:gd name="T4" fmla="*/ 0 w 144"/>
                    <a:gd name="T5" fmla="*/ 1 h 192"/>
                    <a:gd name="T6" fmla="*/ 0 60000 65536"/>
                    <a:gd name="T7" fmla="*/ 0 60000 65536"/>
                    <a:gd name="T8" fmla="*/ 0 60000 65536"/>
                    <a:gd name="T9" fmla="*/ 0 w 144"/>
                    <a:gd name="T10" fmla="*/ 0 h 192"/>
                    <a:gd name="T11" fmla="*/ 144 w 144"/>
                    <a:gd name="T12" fmla="*/ 192 h 192"/>
                  </a:gdLst>
                  <a:ahLst/>
                  <a:cxnLst>
                    <a:cxn ang="T6">
                      <a:pos x="T0" y="T1"/>
                    </a:cxn>
                    <a:cxn ang="T7">
                      <a:pos x="T2" y="T3"/>
                    </a:cxn>
                    <a:cxn ang="T8">
                      <a:pos x="T4" y="T5"/>
                    </a:cxn>
                  </a:cxnLst>
                  <a:rect l="T9" t="T10" r="T11" b="T12"/>
                  <a:pathLst>
                    <a:path w="144" h="192">
                      <a:moveTo>
                        <a:pt x="0" y="0"/>
                      </a:moveTo>
                      <a:lnTo>
                        <a:pt x="144" y="96"/>
                      </a:lnTo>
                      <a:lnTo>
                        <a:pt x="0" y="192"/>
                      </a:lnTo>
                    </a:path>
                  </a:pathLst>
                </a:custGeom>
                <a:noFill/>
                <a:ln w="19050">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160794" name="Text Box 198"/>
                <p:cNvSpPr txBox="1">
                  <a:spLocks noChangeArrowheads="1"/>
                </p:cNvSpPr>
                <p:nvPr/>
              </p:nvSpPr>
              <p:spPr bwMode="auto">
                <a:xfrm>
                  <a:off x="1208" y="1892"/>
                  <a:ext cx="589" cy="19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400" b="1">
                      <a:solidFill>
                        <a:srgbClr val="000000"/>
                      </a:solidFill>
                      <a:latin typeface="Comic Sans MS" charset="0"/>
                      <a:ea typeface="ＭＳ Ｐゴシック" charset="0"/>
                      <a:cs typeface="ＭＳ Ｐゴシック" charset="0"/>
                    </a:defRPr>
                  </a:lvl1pPr>
                  <a:lvl2pPr marL="37931725" indent="-37474525">
                    <a:defRPr sz="1400" b="1">
                      <a:solidFill>
                        <a:srgbClr val="000000"/>
                      </a:solidFill>
                      <a:latin typeface="Comic Sans MS" charset="0"/>
                      <a:ea typeface="ＭＳ Ｐゴシック" charset="0"/>
                    </a:defRPr>
                  </a:lvl2pPr>
                  <a:lvl3pPr>
                    <a:defRPr sz="1400" b="1">
                      <a:solidFill>
                        <a:srgbClr val="000000"/>
                      </a:solidFill>
                      <a:latin typeface="Comic Sans MS" charset="0"/>
                      <a:ea typeface="ＭＳ Ｐゴシック" charset="0"/>
                    </a:defRPr>
                  </a:lvl3pPr>
                  <a:lvl4pPr>
                    <a:defRPr sz="1400" b="1">
                      <a:solidFill>
                        <a:srgbClr val="000000"/>
                      </a:solidFill>
                      <a:latin typeface="Comic Sans MS" charset="0"/>
                      <a:ea typeface="ＭＳ Ｐゴシック" charset="0"/>
                    </a:defRPr>
                  </a:lvl4pPr>
                  <a:lvl5pPr>
                    <a:defRPr sz="1400" b="1">
                      <a:solidFill>
                        <a:srgbClr val="000000"/>
                      </a:solidFill>
                      <a:latin typeface="Comic Sans MS" charset="0"/>
                      <a:ea typeface="ＭＳ Ｐゴシック" charset="0"/>
                    </a:defRPr>
                  </a:lvl5pPr>
                  <a:lvl6pPr marL="457200" eaLnBrk="0" fontAlgn="base" hangingPunct="0">
                    <a:spcBef>
                      <a:spcPct val="0"/>
                    </a:spcBef>
                    <a:spcAft>
                      <a:spcPct val="0"/>
                    </a:spcAft>
                    <a:defRPr sz="1400" b="1">
                      <a:solidFill>
                        <a:srgbClr val="000000"/>
                      </a:solidFill>
                      <a:latin typeface="Comic Sans MS" charset="0"/>
                      <a:ea typeface="ＭＳ Ｐゴシック" charset="0"/>
                    </a:defRPr>
                  </a:lvl6pPr>
                  <a:lvl7pPr marL="914400" eaLnBrk="0" fontAlgn="base" hangingPunct="0">
                    <a:spcBef>
                      <a:spcPct val="0"/>
                    </a:spcBef>
                    <a:spcAft>
                      <a:spcPct val="0"/>
                    </a:spcAft>
                    <a:defRPr sz="1400" b="1">
                      <a:solidFill>
                        <a:srgbClr val="000000"/>
                      </a:solidFill>
                      <a:latin typeface="Comic Sans MS" charset="0"/>
                      <a:ea typeface="ＭＳ Ｐゴシック" charset="0"/>
                    </a:defRPr>
                  </a:lvl7pPr>
                  <a:lvl8pPr marL="1371600" eaLnBrk="0" fontAlgn="base" hangingPunct="0">
                    <a:spcBef>
                      <a:spcPct val="0"/>
                    </a:spcBef>
                    <a:spcAft>
                      <a:spcPct val="0"/>
                    </a:spcAft>
                    <a:defRPr sz="1400" b="1">
                      <a:solidFill>
                        <a:srgbClr val="000000"/>
                      </a:solidFill>
                      <a:latin typeface="Comic Sans MS" charset="0"/>
                      <a:ea typeface="ＭＳ Ｐゴシック" charset="0"/>
                    </a:defRPr>
                  </a:lvl8pPr>
                  <a:lvl9pPr marL="1828800" eaLnBrk="0" fontAlgn="base" hangingPunct="0">
                    <a:spcBef>
                      <a:spcPct val="0"/>
                    </a:spcBef>
                    <a:spcAft>
                      <a:spcPct val="0"/>
                    </a:spcAft>
                    <a:defRPr sz="1400" b="1">
                      <a:solidFill>
                        <a:srgbClr val="000000"/>
                      </a:solidFill>
                      <a:latin typeface="Comic Sans MS" charset="0"/>
                      <a:ea typeface="ＭＳ Ｐゴシック" charset="0"/>
                    </a:defRPr>
                  </a:lvl9pPr>
                </a:lstStyle>
                <a:p>
                  <a:r>
                    <a:rPr lang="en-US">
                      <a:solidFill>
                        <a:srgbClr val="E00B0D"/>
                      </a:solidFill>
                      <a:latin typeface="Arial" charset="0"/>
                    </a:rPr>
                    <a:t>Tr_PCC</a:t>
                  </a:r>
                  <a:r>
                    <a:rPr lang="en-US" i="1">
                      <a:solidFill>
                        <a:srgbClr val="E00B0D"/>
                      </a:solidFill>
                      <a:latin typeface="Arial" charset="0"/>
                    </a:rPr>
                    <a:t>a</a:t>
                  </a:r>
                  <a:endParaRPr lang="en-US">
                    <a:solidFill>
                      <a:srgbClr val="E00B0D"/>
                    </a:solidFill>
                    <a:latin typeface="Arial" charset="0"/>
                  </a:endParaRPr>
                </a:p>
              </p:txBody>
            </p:sp>
            <p:sp>
              <p:nvSpPr>
                <p:cNvPr id="160795" name="Text Box 199"/>
                <p:cNvSpPr txBox="1">
                  <a:spLocks noChangeArrowheads="1"/>
                </p:cNvSpPr>
                <p:nvPr/>
              </p:nvSpPr>
              <p:spPr bwMode="auto">
                <a:xfrm>
                  <a:off x="1205" y="2033"/>
                  <a:ext cx="595" cy="19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400" b="1">
                      <a:solidFill>
                        <a:srgbClr val="000000"/>
                      </a:solidFill>
                      <a:latin typeface="Comic Sans MS" charset="0"/>
                      <a:ea typeface="ＭＳ Ｐゴシック" charset="0"/>
                      <a:cs typeface="ＭＳ Ｐゴシック" charset="0"/>
                    </a:defRPr>
                  </a:lvl1pPr>
                  <a:lvl2pPr marL="37931725" indent="-37474525">
                    <a:defRPr sz="1400" b="1">
                      <a:solidFill>
                        <a:srgbClr val="000000"/>
                      </a:solidFill>
                      <a:latin typeface="Comic Sans MS" charset="0"/>
                      <a:ea typeface="ＭＳ Ｐゴシック" charset="0"/>
                    </a:defRPr>
                  </a:lvl2pPr>
                  <a:lvl3pPr>
                    <a:defRPr sz="1400" b="1">
                      <a:solidFill>
                        <a:srgbClr val="000000"/>
                      </a:solidFill>
                      <a:latin typeface="Comic Sans MS" charset="0"/>
                      <a:ea typeface="ＭＳ Ｐゴシック" charset="0"/>
                    </a:defRPr>
                  </a:lvl3pPr>
                  <a:lvl4pPr>
                    <a:defRPr sz="1400" b="1">
                      <a:solidFill>
                        <a:srgbClr val="000000"/>
                      </a:solidFill>
                      <a:latin typeface="Comic Sans MS" charset="0"/>
                      <a:ea typeface="ＭＳ Ｐゴシック" charset="0"/>
                    </a:defRPr>
                  </a:lvl4pPr>
                  <a:lvl5pPr>
                    <a:defRPr sz="1400" b="1">
                      <a:solidFill>
                        <a:srgbClr val="000000"/>
                      </a:solidFill>
                      <a:latin typeface="Comic Sans MS" charset="0"/>
                      <a:ea typeface="ＭＳ Ｐゴシック" charset="0"/>
                    </a:defRPr>
                  </a:lvl5pPr>
                  <a:lvl6pPr marL="457200" eaLnBrk="0" fontAlgn="base" hangingPunct="0">
                    <a:spcBef>
                      <a:spcPct val="0"/>
                    </a:spcBef>
                    <a:spcAft>
                      <a:spcPct val="0"/>
                    </a:spcAft>
                    <a:defRPr sz="1400" b="1">
                      <a:solidFill>
                        <a:srgbClr val="000000"/>
                      </a:solidFill>
                      <a:latin typeface="Comic Sans MS" charset="0"/>
                      <a:ea typeface="ＭＳ Ｐゴシック" charset="0"/>
                    </a:defRPr>
                  </a:lvl6pPr>
                  <a:lvl7pPr marL="914400" eaLnBrk="0" fontAlgn="base" hangingPunct="0">
                    <a:spcBef>
                      <a:spcPct val="0"/>
                    </a:spcBef>
                    <a:spcAft>
                      <a:spcPct val="0"/>
                    </a:spcAft>
                    <a:defRPr sz="1400" b="1">
                      <a:solidFill>
                        <a:srgbClr val="000000"/>
                      </a:solidFill>
                      <a:latin typeface="Comic Sans MS" charset="0"/>
                      <a:ea typeface="ＭＳ Ｐゴシック" charset="0"/>
                    </a:defRPr>
                  </a:lvl7pPr>
                  <a:lvl8pPr marL="1371600" eaLnBrk="0" fontAlgn="base" hangingPunct="0">
                    <a:spcBef>
                      <a:spcPct val="0"/>
                    </a:spcBef>
                    <a:spcAft>
                      <a:spcPct val="0"/>
                    </a:spcAft>
                    <a:defRPr sz="1400" b="1">
                      <a:solidFill>
                        <a:srgbClr val="000000"/>
                      </a:solidFill>
                      <a:latin typeface="Comic Sans MS" charset="0"/>
                      <a:ea typeface="ＭＳ Ｐゴシック" charset="0"/>
                    </a:defRPr>
                  </a:lvl8pPr>
                  <a:lvl9pPr marL="1828800" eaLnBrk="0" fontAlgn="base" hangingPunct="0">
                    <a:spcBef>
                      <a:spcPct val="0"/>
                    </a:spcBef>
                    <a:spcAft>
                      <a:spcPct val="0"/>
                    </a:spcAft>
                    <a:defRPr sz="1400" b="1">
                      <a:solidFill>
                        <a:srgbClr val="000000"/>
                      </a:solidFill>
                      <a:latin typeface="Comic Sans MS" charset="0"/>
                      <a:ea typeface="ＭＳ Ｐゴシック" charset="0"/>
                    </a:defRPr>
                  </a:lvl9pPr>
                </a:lstStyle>
                <a:p>
                  <a:r>
                    <a:rPr lang="en-US">
                      <a:solidFill>
                        <a:srgbClr val="E00B0D"/>
                      </a:solidFill>
                      <a:latin typeface="Arial" charset="0"/>
                    </a:rPr>
                    <a:t>Tr_PCC</a:t>
                  </a:r>
                  <a:r>
                    <a:rPr lang="en-US" i="1">
                      <a:solidFill>
                        <a:srgbClr val="E00B0D"/>
                      </a:solidFill>
                      <a:latin typeface="Arial" charset="0"/>
                    </a:rPr>
                    <a:t>b</a:t>
                  </a:r>
                  <a:endParaRPr lang="en-US">
                    <a:solidFill>
                      <a:srgbClr val="E00B0D"/>
                    </a:solidFill>
                    <a:latin typeface="Arial" charset="0"/>
                  </a:endParaRPr>
                </a:p>
              </p:txBody>
            </p:sp>
            <p:sp>
              <p:nvSpPr>
                <p:cNvPr id="160796" name="Line 200"/>
                <p:cNvSpPr>
                  <a:spLocks noChangeShapeType="1"/>
                </p:cNvSpPr>
                <p:nvPr/>
              </p:nvSpPr>
              <p:spPr bwMode="auto">
                <a:xfrm>
                  <a:off x="743" y="2382"/>
                  <a:ext cx="0" cy="210"/>
                </a:xfrm>
                <a:prstGeom prst="line">
                  <a:avLst/>
                </a:prstGeom>
                <a:noFill/>
                <a:ln w="38100">
                  <a:solidFill>
                    <a:schemeClr val="tx1"/>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797" name="Text Box 201"/>
                <p:cNvSpPr txBox="1">
                  <a:spLocks noChangeArrowheads="1"/>
                </p:cNvSpPr>
                <p:nvPr/>
              </p:nvSpPr>
              <p:spPr bwMode="auto">
                <a:xfrm>
                  <a:off x="751" y="2426"/>
                  <a:ext cx="1320" cy="19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400" b="1">
                      <a:solidFill>
                        <a:srgbClr val="000000"/>
                      </a:solidFill>
                      <a:latin typeface="Comic Sans MS" charset="0"/>
                      <a:ea typeface="ＭＳ Ｐゴシック" charset="0"/>
                      <a:cs typeface="ＭＳ Ｐゴシック" charset="0"/>
                    </a:defRPr>
                  </a:lvl1pPr>
                  <a:lvl2pPr marL="37931725" indent="-37474525">
                    <a:defRPr sz="1400" b="1">
                      <a:solidFill>
                        <a:srgbClr val="000000"/>
                      </a:solidFill>
                      <a:latin typeface="Comic Sans MS" charset="0"/>
                      <a:ea typeface="ＭＳ Ｐゴシック" charset="0"/>
                    </a:defRPr>
                  </a:lvl2pPr>
                  <a:lvl3pPr>
                    <a:defRPr sz="1400" b="1">
                      <a:solidFill>
                        <a:srgbClr val="000000"/>
                      </a:solidFill>
                      <a:latin typeface="Comic Sans MS" charset="0"/>
                      <a:ea typeface="ＭＳ Ｐゴシック" charset="0"/>
                    </a:defRPr>
                  </a:lvl3pPr>
                  <a:lvl4pPr>
                    <a:defRPr sz="1400" b="1">
                      <a:solidFill>
                        <a:srgbClr val="000000"/>
                      </a:solidFill>
                      <a:latin typeface="Comic Sans MS" charset="0"/>
                      <a:ea typeface="ＭＳ Ｐゴシック" charset="0"/>
                    </a:defRPr>
                  </a:lvl4pPr>
                  <a:lvl5pPr>
                    <a:defRPr sz="1400" b="1">
                      <a:solidFill>
                        <a:srgbClr val="000000"/>
                      </a:solidFill>
                      <a:latin typeface="Comic Sans MS" charset="0"/>
                      <a:ea typeface="ＭＳ Ｐゴシック" charset="0"/>
                    </a:defRPr>
                  </a:lvl5pPr>
                  <a:lvl6pPr marL="457200" eaLnBrk="0" fontAlgn="base" hangingPunct="0">
                    <a:spcBef>
                      <a:spcPct val="0"/>
                    </a:spcBef>
                    <a:spcAft>
                      <a:spcPct val="0"/>
                    </a:spcAft>
                    <a:defRPr sz="1400" b="1">
                      <a:solidFill>
                        <a:srgbClr val="000000"/>
                      </a:solidFill>
                      <a:latin typeface="Comic Sans MS" charset="0"/>
                      <a:ea typeface="ＭＳ Ｐゴシック" charset="0"/>
                    </a:defRPr>
                  </a:lvl6pPr>
                  <a:lvl7pPr marL="914400" eaLnBrk="0" fontAlgn="base" hangingPunct="0">
                    <a:spcBef>
                      <a:spcPct val="0"/>
                    </a:spcBef>
                    <a:spcAft>
                      <a:spcPct val="0"/>
                    </a:spcAft>
                    <a:defRPr sz="1400" b="1">
                      <a:solidFill>
                        <a:srgbClr val="000000"/>
                      </a:solidFill>
                      <a:latin typeface="Comic Sans MS" charset="0"/>
                      <a:ea typeface="ＭＳ Ｐゴシック" charset="0"/>
                    </a:defRPr>
                  </a:lvl7pPr>
                  <a:lvl8pPr marL="1371600" eaLnBrk="0" fontAlgn="base" hangingPunct="0">
                    <a:spcBef>
                      <a:spcPct val="0"/>
                    </a:spcBef>
                    <a:spcAft>
                      <a:spcPct val="0"/>
                    </a:spcAft>
                    <a:defRPr sz="1400" b="1">
                      <a:solidFill>
                        <a:srgbClr val="000000"/>
                      </a:solidFill>
                      <a:latin typeface="Comic Sans MS" charset="0"/>
                      <a:ea typeface="ＭＳ Ｐゴシック" charset="0"/>
                    </a:defRPr>
                  </a:lvl8pPr>
                  <a:lvl9pPr marL="1828800" eaLnBrk="0" fontAlgn="base" hangingPunct="0">
                    <a:spcBef>
                      <a:spcPct val="0"/>
                    </a:spcBef>
                    <a:spcAft>
                      <a:spcPct val="0"/>
                    </a:spcAft>
                    <a:defRPr sz="1400" b="1">
                      <a:solidFill>
                        <a:srgbClr val="000000"/>
                      </a:solidFill>
                      <a:latin typeface="Comic Sans MS" charset="0"/>
                      <a:ea typeface="ＭＳ Ｐゴシック" charset="0"/>
                    </a:defRPr>
                  </a:lvl9pPr>
                </a:lstStyle>
                <a:p>
                  <a:r>
                    <a:rPr lang="en-US">
                      <a:solidFill>
                        <a:srgbClr val="E00B0D"/>
                      </a:solidFill>
                      <a:latin typeface="Arial" charset="0"/>
                    </a:rPr>
                    <a:t>Tr_PCC</a:t>
                  </a:r>
                  <a:r>
                    <a:rPr lang="en-US" i="1">
                      <a:solidFill>
                        <a:srgbClr val="E00B0D"/>
                      </a:solidFill>
                      <a:latin typeface="Arial" charset="0"/>
                    </a:rPr>
                    <a:t>a &gt;</a:t>
                  </a:r>
                  <a:r>
                    <a:rPr lang="en-US">
                      <a:solidFill>
                        <a:srgbClr val="E00B0D"/>
                      </a:solidFill>
                      <a:latin typeface="Arial" charset="0"/>
                    </a:rPr>
                    <a:t> threshold </a:t>
                  </a:r>
                  <a:r>
                    <a:rPr lang="en-US" i="1">
                      <a:solidFill>
                        <a:srgbClr val="E00B0D"/>
                      </a:solidFill>
                      <a:latin typeface="Arial" charset="0"/>
                    </a:rPr>
                    <a:t>x</a:t>
                  </a:r>
                  <a:endParaRPr lang="en-US">
                    <a:latin typeface="Arial" charset="0"/>
                  </a:endParaRPr>
                </a:p>
              </p:txBody>
            </p:sp>
            <p:sp>
              <p:nvSpPr>
                <p:cNvPr id="160798" name="Text Box 202"/>
                <p:cNvSpPr txBox="1">
                  <a:spLocks noChangeArrowheads="1"/>
                </p:cNvSpPr>
                <p:nvPr/>
              </p:nvSpPr>
              <p:spPr bwMode="auto">
                <a:xfrm>
                  <a:off x="1048" y="1760"/>
                  <a:ext cx="964" cy="23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400" b="1">
                      <a:solidFill>
                        <a:srgbClr val="000000"/>
                      </a:solidFill>
                      <a:latin typeface="Comic Sans MS" charset="0"/>
                      <a:ea typeface="ＭＳ Ｐゴシック" charset="0"/>
                      <a:cs typeface="ＭＳ Ｐゴシック" charset="0"/>
                    </a:defRPr>
                  </a:lvl1pPr>
                  <a:lvl2pPr marL="37931725" indent="-37474525">
                    <a:defRPr sz="1400" b="1">
                      <a:solidFill>
                        <a:srgbClr val="000000"/>
                      </a:solidFill>
                      <a:latin typeface="Comic Sans MS" charset="0"/>
                      <a:ea typeface="ＭＳ Ｐゴシック" charset="0"/>
                    </a:defRPr>
                  </a:lvl2pPr>
                  <a:lvl3pPr>
                    <a:defRPr sz="1400" b="1">
                      <a:solidFill>
                        <a:srgbClr val="000000"/>
                      </a:solidFill>
                      <a:latin typeface="Comic Sans MS" charset="0"/>
                      <a:ea typeface="ＭＳ Ｐゴシック" charset="0"/>
                    </a:defRPr>
                  </a:lvl3pPr>
                  <a:lvl4pPr>
                    <a:defRPr sz="1400" b="1">
                      <a:solidFill>
                        <a:srgbClr val="000000"/>
                      </a:solidFill>
                      <a:latin typeface="Comic Sans MS" charset="0"/>
                      <a:ea typeface="ＭＳ Ｐゴシック" charset="0"/>
                    </a:defRPr>
                  </a:lvl4pPr>
                  <a:lvl5pPr>
                    <a:defRPr sz="1400" b="1">
                      <a:solidFill>
                        <a:srgbClr val="000000"/>
                      </a:solidFill>
                      <a:latin typeface="Comic Sans MS" charset="0"/>
                      <a:ea typeface="ＭＳ Ｐゴシック" charset="0"/>
                    </a:defRPr>
                  </a:lvl5pPr>
                  <a:lvl6pPr marL="457200" eaLnBrk="0" fontAlgn="base" hangingPunct="0">
                    <a:spcBef>
                      <a:spcPct val="0"/>
                    </a:spcBef>
                    <a:spcAft>
                      <a:spcPct val="0"/>
                    </a:spcAft>
                    <a:defRPr sz="1400" b="1">
                      <a:solidFill>
                        <a:srgbClr val="000000"/>
                      </a:solidFill>
                      <a:latin typeface="Comic Sans MS" charset="0"/>
                      <a:ea typeface="ＭＳ Ｐゴシック" charset="0"/>
                    </a:defRPr>
                  </a:lvl6pPr>
                  <a:lvl7pPr marL="914400" eaLnBrk="0" fontAlgn="base" hangingPunct="0">
                    <a:spcBef>
                      <a:spcPct val="0"/>
                    </a:spcBef>
                    <a:spcAft>
                      <a:spcPct val="0"/>
                    </a:spcAft>
                    <a:defRPr sz="1400" b="1">
                      <a:solidFill>
                        <a:srgbClr val="000000"/>
                      </a:solidFill>
                      <a:latin typeface="Comic Sans MS" charset="0"/>
                      <a:ea typeface="ＭＳ Ｐゴシック" charset="0"/>
                    </a:defRPr>
                  </a:lvl7pPr>
                  <a:lvl8pPr marL="1371600" eaLnBrk="0" fontAlgn="base" hangingPunct="0">
                    <a:spcBef>
                      <a:spcPct val="0"/>
                    </a:spcBef>
                    <a:spcAft>
                      <a:spcPct val="0"/>
                    </a:spcAft>
                    <a:defRPr sz="1400" b="1">
                      <a:solidFill>
                        <a:srgbClr val="000000"/>
                      </a:solidFill>
                      <a:latin typeface="Comic Sans MS" charset="0"/>
                      <a:ea typeface="ＭＳ Ｐゴシック" charset="0"/>
                    </a:defRPr>
                  </a:lvl8pPr>
                  <a:lvl9pPr marL="1828800" eaLnBrk="0" fontAlgn="base" hangingPunct="0">
                    <a:spcBef>
                      <a:spcPct val="0"/>
                    </a:spcBef>
                    <a:spcAft>
                      <a:spcPct val="0"/>
                    </a:spcAft>
                    <a:defRPr sz="1400" b="1">
                      <a:solidFill>
                        <a:srgbClr val="000000"/>
                      </a:solidFill>
                      <a:latin typeface="Comic Sans MS" charset="0"/>
                      <a:ea typeface="ＭＳ Ｐゴシック" charset="0"/>
                    </a:defRPr>
                  </a:lvl9pPr>
                </a:lstStyle>
                <a:p>
                  <a:r>
                    <a:rPr lang="en-US" sz="1800">
                      <a:solidFill>
                        <a:srgbClr val="E00B0D"/>
                      </a:solidFill>
                      <a:latin typeface="Arial" charset="0"/>
                    </a:rPr>
                    <a:t>Correlations</a:t>
                  </a:r>
                </a:p>
              </p:txBody>
            </p:sp>
            <p:sp>
              <p:nvSpPr>
                <p:cNvPr id="160799" name="Line 203"/>
                <p:cNvSpPr>
                  <a:spLocks noChangeShapeType="1"/>
                </p:cNvSpPr>
                <p:nvPr/>
              </p:nvSpPr>
              <p:spPr bwMode="auto">
                <a:xfrm>
                  <a:off x="743" y="2181"/>
                  <a:ext cx="0" cy="210"/>
                </a:xfrm>
                <a:prstGeom prst="line">
                  <a:avLst/>
                </a:prstGeom>
                <a:noFill/>
                <a:ln w="38100">
                  <a:solidFill>
                    <a:schemeClr val="tx1"/>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0800" name="Line 204"/>
                <p:cNvSpPr>
                  <a:spLocks noChangeShapeType="1"/>
                </p:cNvSpPr>
                <p:nvPr/>
              </p:nvSpPr>
              <p:spPr bwMode="auto">
                <a:xfrm>
                  <a:off x="1478" y="2181"/>
                  <a:ext cx="0" cy="210"/>
                </a:xfrm>
                <a:prstGeom prst="line">
                  <a:avLst/>
                </a:prstGeom>
                <a:noFill/>
                <a:ln w="19050">
                  <a:solidFill>
                    <a:srgbClr val="E00B0D"/>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grpSp>
        </p:grpSp>
        <p:sp>
          <p:nvSpPr>
            <p:cNvPr id="160779" name="Text Box 205"/>
            <p:cNvSpPr txBox="1">
              <a:spLocks noChangeArrowheads="1"/>
            </p:cNvSpPr>
            <p:nvPr/>
          </p:nvSpPr>
          <p:spPr bwMode="auto">
            <a:xfrm>
              <a:off x="246" y="1392"/>
              <a:ext cx="1454" cy="19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400" b="1">
                  <a:solidFill>
                    <a:srgbClr val="000000"/>
                  </a:solidFill>
                  <a:latin typeface="Comic Sans MS" charset="0"/>
                  <a:ea typeface="ＭＳ Ｐゴシック" charset="0"/>
                  <a:cs typeface="ＭＳ Ｐゴシック" charset="0"/>
                </a:defRPr>
              </a:lvl1pPr>
              <a:lvl2pPr marL="37931725" indent="-37474525">
                <a:defRPr sz="1400" b="1">
                  <a:solidFill>
                    <a:srgbClr val="000000"/>
                  </a:solidFill>
                  <a:latin typeface="Comic Sans MS" charset="0"/>
                  <a:ea typeface="ＭＳ Ｐゴシック" charset="0"/>
                </a:defRPr>
              </a:lvl2pPr>
              <a:lvl3pPr>
                <a:defRPr sz="1400" b="1">
                  <a:solidFill>
                    <a:srgbClr val="000000"/>
                  </a:solidFill>
                  <a:latin typeface="Comic Sans MS" charset="0"/>
                  <a:ea typeface="ＭＳ Ｐゴシック" charset="0"/>
                </a:defRPr>
              </a:lvl3pPr>
              <a:lvl4pPr>
                <a:defRPr sz="1400" b="1">
                  <a:solidFill>
                    <a:srgbClr val="000000"/>
                  </a:solidFill>
                  <a:latin typeface="Comic Sans MS" charset="0"/>
                  <a:ea typeface="ＭＳ Ｐゴシック" charset="0"/>
                </a:defRPr>
              </a:lvl4pPr>
              <a:lvl5pPr>
                <a:defRPr sz="1400" b="1">
                  <a:solidFill>
                    <a:srgbClr val="000000"/>
                  </a:solidFill>
                  <a:latin typeface="Comic Sans MS" charset="0"/>
                  <a:ea typeface="ＭＳ Ｐゴシック" charset="0"/>
                </a:defRPr>
              </a:lvl5pPr>
              <a:lvl6pPr marL="457200" eaLnBrk="0" fontAlgn="base" hangingPunct="0">
                <a:spcBef>
                  <a:spcPct val="0"/>
                </a:spcBef>
                <a:spcAft>
                  <a:spcPct val="0"/>
                </a:spcAft>
                <a:defRPr sz="1400" b="1">
                  <a:solidFill>
                    <a:srgbClr val="000000"/>
                  </a:solidFill>
                  <a:latin typeface="Comic Sans MS" charset="0"/>
                  <a:ea typeface="ＭＳ Ｐゴシック" charset="0"/>
                </a:defRPr>
              </a:lvl6pPr>
              <a:lvl7pPr marL="914400" eaLnBrk="0" fontAlgn="base" hangingPunct="0">
                <a:spcBef>
                  <a:spcPct val="0"/>
                </a:spcBef>
                <a:spcAft>
                  <a:spcPct val="0"/>
                </a:spcAft>
                <a:defRPr sz="1400" b="1">
                  <a:solidFill>
                    <a:srgbClr val="000000"/>
                  </a:solidFill>
                  <a:latin typeface="Comic Sans MS" charset="0"/>
                  <a:ea typeface="ＭＳ Ｐゴシック" charset="0"/>
                </a:defRPr>
              </a:lvl7pPr>
              <a:lvl8pPr marL="1371600" eaLnBrk="0" fontAlgn="base" hangingPunct="0">
                <a:spcBef>
                  <a:spcPct val="0"/>
                </a:spcBef>
                <a:spcAft>
                  <a:spcPct val="0"/>
                </a:spcAft>
                <a:defRPr sz="1400" b="1">
                  <a:solidFill>
                    <a:srgbClr val="000000"/>
                  </a:solidFill>
                  <a:latin typeface="Comic Sans MS" charset="0"/>
                  <a:ea typeface="ＭＳ Ｐゴシック" charset="0"/>
                </a:defRPr>
              </a:lvl8pPr>
              <a:lvl9pPr marL="1828800" eaLnBrk="0" fontAlgn="base" hangingPunct="0">
                <a:spcBef>
                  <a:spcPct val="0"/>
                </a:spcBef>
                <a:spcAft>
                  <a:spcPct val="0"/>
                </a:spcAft>
                <a:defRPr sz="1400" b="1">
                  <a:solidFill>
                    <a:srgbClr val="000000"/>
                  </a:solidFill>
                  <a:latin typeface="Comic Sans MS" charset="0"/>
                  <a:ea typeface="ＭＳ Ｐゴシック" charset="0"/>
                </a:defRPr>
              </a:lvl9pPr>
            </a:lstStyle>
            <a:p>
              <a:r>
                <a:rPr lang="en-US" i="1">
                  <a:latin typeface="Arial" charset="0"/>
                </a:rPr>
                <a:t>Kim et al., Science (2001)</a:t>
              </a:r>
            </a:p>
          </p:txBody>
        </p:sp>
      </p:grpSp>
      <p:pic>
        <p:nvPicPr>
          <p:cNvPr id="160777" name="Picture 206"/>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218488" y="0"/>
            <a:ext cx="968375" cy="685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3165401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136744" y="3831246"/>
            <a:ext cx="2513805" cy="646331"/>
          </a:xfrm>
          <a:prstGeom prst="rect">
            <a:avLst/>
          </a:prstGeom>
          <a:noFill/>
          <a:ln w="9525">
            <a:noFill/>
            <a:miter lim="800000"/>
            <a:headEnd/>
            <a:tailEnd/>
          </a:ln>
        </p:spPr>
        <p:txBody>
          <a:bodyPr wrap="square">
            <a:prstTxWarp prst="textNoShape">
              <a:avLst/>
            </a:prstTxWarp>
            <a:spAutoFit/>
          </a:bodyPr>
          <a:lstStyle/>
          <a:p>
            <a:pPr algn="ctr"/>
            <a:r>
              <a:rPr lang="en-US" sz="2000" b="1" dirty="0" smtClean="0">
                <a:latin typeface="Century Gothic" charset="0"/>
              </a:rPr>
              <a:t>Kris </a:t>
            </a:r>
            <a:r>
              <a:rPr lang="en-US" sz="2000" b="1" dirty="0" err="1" smtClean="0">
                <a:latin typeface="Century Gothic" charset="0"/>
              </a:rPr>
              <a:t>Gunsalus</a:t>
            </a:r>
            <a:endParaRPr lang="en-US" sz="2000" b="1" dirty="0">
              <a:latin typeface="Century Gothic" charset="0"/>
            </a:endParaRPr>
          </a:p>
          <a:p>
            <a:pPr algn="ctr"/>
            <a:endParaRPr lang="en-US" sz="1600" b="1" dirty="0" smtClean="0">
              <a:latin typeface="Century Gothic" charset="0"/>
            </a:endParaRPr>
          </a:p>
        </p:txBody>
      </p:sp>
      <p:sp>
        <p:nvSpPr>
          <p:cNvPr id="162819" name="Text Box 3"/>
          <p:cNvSpPr txBox="1">
            <a:spLocks noChangeArrowheads="1"/>
          </p:cNvSpPr>
          <p:nvPr/>
        </p:nvSpPr>
        <p:spPr bwMode="auto">
          <a:xfrm>
            <a:off x="3414713" y="3148013"/>
            <a:ext cx="247650" cy="915987"/>
          </a:xfrm>
          <a:prstGeom prst="rect">
            <a:avLst/>
          </a:prstGeom>
          <a:noFill/>
          <a:ln w="9525">
            <a:noFill/>
            <a:miter lim="800000"/>
            <a:headEnd/>
            <a:tailEnd/>
          </a:ln>
        </p:spPr>
        <p:txBody>
          <a:bodyPr wrap="none">
            <a:prstTxWarp prst="textNoShape">
              <a:avLst/>
            </a:prstTxWarp>
            <a:spAutoFit/>
          </a:bodyPr>
          <a:lstStyle/>
          <a:p>
            <a:pPr algn="l"/>
            <a:endParaRPr lang="en-US" sz="1800" b="0">
              <a:latin typeface="Century Gothic" charset="0"/>
            </a:endParaRPr>
          </a:p>
          <a:p>
            <a:pPr algn="l"/>
            <a:endParaRPr lang="en-US" sz="1800" b="0">
              <a:latin typeface="Century Gothic" charset="0"/>
            </a:endParaRPr>
          </a:p>
          <a:p>
            <a:pPr algn="l"/>
            <a:r>
              <a:rPr lang="en-US" sz="1800" b="0">
                <a:latin typeface="Century Gothic" charset="0"/>
              </a:rPr>
              <a:t> </a:t>
            </a:r>
          </a:p>
        </p:txBody>
      </p:sp>
      <p:grpSp>
        <p:nvGrpSpPr>
          <p:cNvPr id="2" name="Group 4"/>
          <p:cNvGrpSpPr>
            <a:grpSpLocks/>
          </p:cNvGrpSpPr>
          <p:nvPr/>
        </p:nvGrpSpPr>
        <p:grpSpPr bwMode="auto">
          <a:xfrm>
            <a:off x="2057400" y="2438400"/>
            <a:ext cx="4337050" cy="3821113"/>
            <a:chOff x="312" y="33"/>
            <a:chExt cx="5160" cy="4278"/>
          </a:xfrm>
        </p:grpSpPr>
        <p:pic>
          <p:nvPicPr>
            <p:cNvPr id="162834" name="Picture 5" descr="MultSupNet 20041114"/>
            <p:cNvPicPr>
              <a:picLocks noChangeAspect="1" noChangeArrowheads="1"/>
            </p:cNvPicPr>
            <p:nvPr/>
          </p:nvPicPr>
          <p:blipFill>
            <a:blip r:embed="rId3"/>
            <a:srcRect/>
            <a:stretch>
              <a:fillRect/>
            </a:stretch>
          </p:blipFill>
          <p:spPr bwMode="auto">
            <a:xfrm>
              <a:off x="312" y="96"/>
              <a:ext cx="5160" cy="4215"/>
            </a:xfrm>
            <a:prstGeom prst="rect">
              <a:avLst/>
            </a:prstGeom>
            <a:noFill/>
            <a:ln w="9525">
              <a:noFill/>
              <a:miter lim="800000"/>
              <a:headEnd/>
              <a:tailEnd/>
            </a:ln>
          </p:spPr>
        </p:pic>
        <p:sp>
          <p:nvSpPr>
            <p:cNvPr id="162835" name="Freeform 6"/>
            <p:cNvSpPr>
              <a:spLocks/>
            </p:cNvSpPr>
            <p:nvPr/>
          </p:nvSpPr>
          <p:spPr bwMode="auto">
            <a:xfrm>
              <a:off x="747" y="33"/>
              <a:ext cx="1278" cy="1781"/>
            </a:xfrm>
            <a:custGeom>
              <a:avLst/>
              <a:gdLst>
                <a:gd name="T0" fmla="*/ 1 w 2440"/>
                <a:gd name="T1" fmla="*/ 1 h 3400"/>
                <a:gd name="T2" fmla="*/ 1 w 2440"/>
                <a:gd name="T3" fmla="*/ 1 h 3400"/>
                <a:gd name="T4" fmla="*/ 1 w 2440"/>
                <a:gd name="T5" fmla="*/ 1 h 3400"/>
                <a:gd name="T6" fmla="*/ 1 w 2440"/>
                <a:gd name="T7" fmla="*/ 1 h 3400"/>
                <a:gd name="T8" fmla="*/ 1 w 2440"/>
                <a:gd name="T9" fmla="*/ 1 h 3400"/>
                <a:gd name="T10" fmla="*/ 1 w 2440"/>
                <a:gd name="T11" fmla="*/ 1 h 3400"/>
                <a:gd name="T12" fmla="*/ 1 w 2440"/>
                <a:gd name="T13" fmla="*/ 1 h 3400"/>
                <a:gd name="T14" fmla="*/ 1 w 2440"/>
                <a:gd name="T15" fmla="*/ 1 h 3400"/>
                <a:gd name="T16" fmla="*/ 1 w 2440"/>
                <a:gd name="T17" fmla="*/ 1 h 3400"/>
                <a:gd name="T18" fmla="*/ 1 w 2440"/>
                <a:gd name="T19" fmla="*/ 1 h 3400"/>
                <a:gd name="T20" fmla="*/ 1 w 2440"/>
                <a:gd name="T21" fmla="*/ 1 h 3400"/>
                <a:gd name="T22" fmla="*/ 1 w 2440"/>
                <a:gd name="T23" fmla="*/ 1 h 3400"/>
                <a:gd name="T24" fmla="*/ 1 w 2440"/>
                <a:gd name="T25" fmla="*/ 1 h 3400"/>
                <a:gd name="T26" fmla="*/ 1 w 2440"/>
                <a:gd name="T27" fmla="*/ 1 h 3400"/>
                <a:gd name="T28" fmla="*/ 1 w 2440"/>
                <a:gd name="T29" fmla="*/ 1 h 3400"/>
                <a:gd name="T30" fmla="*/ 1 w 2440"/>
                <a:gd name="T31" fmla="*/ 1 h 3400"/>
                <a:gd name="T32" fmla="*/ 1 w 2440"/>
                <a:gd name="T33" fmla="*/ 1 h 34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40"/>
                <a:gd name="T52" fmla="*/ 0 h 3400"/>
                <a:gd name="T53" fmla="*/ 2440 w 2440"/>
                <a:gd name="T54" fmla="*/ 3400 h 34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40" h="3400">
                  <a:moveTo>
                    <a:pt x="1008" y="3376"/>
                  </a:moveTo>
                  <a:cubicBezTo>
                    <a:pt x="1112" y="3400"/>
                    <a:pt x="1152" y="3376"/>
                    <a:pt x="1248" y="3280"/>
                  </a:cubicBezTo>
                  <a:cubicBezTo>
                    <a:pt x="1344" y="3184"/>
                    <a:pt x="1456" y="3048"/>
                    <a:pt x="1584" y="2800"/>
                  </a:cubicBezTo>
                  <a:cubicBezTo>
                    <a:pt x="1712" y="2552"/>
                    <a:pt x="1880" y="2024"/>
                    <a:pt x="2016" y="1792"/>
                  </a:cubicBezTo>
                  <a:cubicBezTo>
                    <a:pt x="2152" y="1560"/>
                    <a:pt x="2360" y="1568"/>
                    <a:pt x="2400" y="1408"/>
                  </a:cubicBezTo>
                  <a:cubicBezTo>
                    <a:pt x="2440" y="1248"/>
                    <a:pt x="2328" y="1032"/>
                    <a:pt x="2256" y="832"/>
                  </a:cubicBezTo>
                  <a:cubicBezTo>
                    <a:pt x="2184" y="632"/>
                    <a:pt x="2056" y="328"/>
                    <a:pt x="1968" y="208"/>
                  </a:cubicBezTo>
                  <a:cubicBezTo>
                    <a:pt x="1880" y="88"/>
                    <a:pt x="1816" y="128"/>
                    <a:pt x="1728" y="112"/>
                  </a:cubicBezTo>
                  <a:cubicBezTo>
                    <a:pt x="1640" y="96"/>
                    <a:pt x="1512" y="0"/>
                    <a:pt x="1440" y="112"/>
                  </a:cubicBezTo>
                  <a:cubicBezTo>
                    <a:pt x="1368" y="224"/>
                    <a:pt x="1344" y="616"/>
                    <a:pt x="1296" y="784"/>
                  </a:cubicBezTo>
                  <a:cubicBezTo>
                    <a:pt x="1248" y="952"/>
                    <a:pt x="1232" y="1024"/>
                    <a:pt x="1152" y="1120"/>
                  </a:cubicBezTo>
                  <a:cubicBezTo>
                    <a:pt x="1072" y="1216"/>
                    <a:pt x="952" y="1288"/>
                    <a:pt x="816" y="1360"/>
                  </a:cubicBezTo>
                  <a:cubicBezTo>
                    <a:pt x="680" y="1432"/>
                    <a:pt x="464" y="1448"/>
                    <a:pt x="336" y="1552"/>
                  </a:cubicBezTo>
                  <a:cubicBezTo>
                    <a:pt x="208" y="1656"/>
                    <a:pt x="88" y="1848"/>
                    <a:pt x="48" y="1984"/>
                  </a:cubicBezTo>
                  <a:cubicBezTo>
                    <a:pt x="8" y="2120"/>
                    <a:pt x="0" y="2176"/>
                    <a:pt x="96" y="2368"/>
                  </a:cubicBezTo>
                  <a:cubicBezTo>
                    <a:pt x="192" y="2560"/>
                    <a:pt x="472" y="2968"/>
                    <a:pt x="624" y="3136"/>
                  </a:cubicBezTo>
                  <a:cubicBezTo>
                    <a:pt x="776" y="3304"/>
                    <a:pt x="904" y="3352"/>
                    <a:pt x="1008" y="3376"/>
                  </a:cubicBezTo>
                  <a:close/>
                </a:path>
              </a:pathLst>
            </a:custGeom>
            <a:solidFill>
              <a:schemeClr val="accent1">
                <a:alpha val="10196"/>
              </a:schemeClr>
            </a:solidFill>
            <a:ln w="1905">
              <a:solidFill>
                <a:schemeClr val="tx1"/>
              </a:solidFill>
              <a:round/>
              <a:headEnd/>
              <a:tailEnd/>
            </a:ln>
          </p:spPr>
          <p:txBody>
            <a:bodyPr wrap="none" anchor="ctr">
              <a:prstTxWarp prst="textNoShape">
                <a:avLst/>
              </a:prstTxWarp>
            </a:bodyPr>
            <a:lstStyle/>
            <a:p>
              <a:endParaRPr lang="en-US"/>
            </a:p>
          </p:txBody>
        </p:sp>
        <p:sp>
          <p:nvSpPr>
            <p:cNvPr id="162836" name="Freeform 7"/>
            <p:cNvSpPr>
              <a:spLocks/>
            </p:cNvSpPr>
            <p:nvPr/>
          </p:nvSpPr>
          <p:spPr bwMode="auto">
            <a:xfrm>
              <a:off x="1407" y="876"/>
              <a:ext cx="1931" cy="1440"/>
            </a:xfrm>
            <a:custGeom>
              <a:avLst/>
              <a:gdLst>
                <a:gd name="T0" fmla="*/ 1 w 3744"/>
                <a:gd name="T1" fmla="*/ 1 h 2840"/>
                <a:gd name="T2" fmla="*/ 1 w 3744"/>
                <a:gd name="T3" fmla="*/ 1 h 2840"/>
                <a:gd name="T4" fmla="*/ 1 w 3744"/>
                <a:gd name="T5" fmla="*/ 1 h 2840"/>
                <a:gd name="T6" fmla="*/ 1 w 3744"/>
                <a:gd name="T7" fmla="*/ 1 h 2840"/>
                <a:gd name="T8" fmla="*/ 1 w 3744"/>
                <a:gd name="T9" fmla="*/ 1 h 2840"/>
                <a:gd name="T10" fmla="*/ 1 w 3744"/>
                <a:gd name="T11" fmla="*/ 1 h 2840"/>
                <a:gd name="T12" fmla="*/ 1 w 3744"/>
                <a:gd name="T13" fmla="*/ 1 h 2840"/>
                <a:gd name="T14" fmla="*/ 1 w 3744"/>
                <a:gd name="T15" fmla="*/ 1 h 2840"/>
                <a:gd name="T16" fmla="*/ 1 w 3744"/>
                <a:gd name="T17" fmla="*/ 1 h 2840"/>
                <a:gd name="T18" fmla="*/ 1 w 3744"/>
                <a:gd name="T19" fmla="*/ 1 h 2840"/>
                <a:gd name="T20" fmla="*/ 1 w 3744"/>
                <a:gd name="T21" fmla="*/ 1 h 2840"/>
                <a:gd name="T22" fmla="*/ 1 w 3744"/>
                <a:gd name="T23" fmla="*/ 1 h 2840"/>
                <a:gd name="T24" fmla="*/ 1 w 3744"/>
                <a:gd name="T25" fmla="*/ 1 h 2840"/>
                <a:gd name="T26" fmla="*/ 1 w 3744"/>
                <a:gd name="T27" fmla="*/ 1 h 2840"/>
                <a:gd name="T28" fmla="*/ 1 w 3744"/>
                <a:gd name="T29" fmla="*/ 1 h 2840"/>
                <a:gd name="T30" fmla="*/ 1 w 3744"/>
                <a:gd name="T31" fmla="*/ 1 h 2840"/>
                <a:gd name="T32" fmla="*/ 1 w 3744"/>
                <a:gd name="T33" fmla="*/ 1 h 28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44"/>
                <a:gd name="T52" fmla="*/ 0 h 2840"/>
                <a:gd name="T53" fmla="*/ 3744 w 3744"/>
                <a:gd name="T54" fmla="*/ 2840 h 28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44" h="2840">
                  <a:moveTo>
                    <a:pt x="3240" y="2040"/>
                  </a:moveTo>
                  <a:cubicBezTo>
                    <a:pt x="3520" y="1872"/>
                    <a:pt x="3600" y="1800"/>
                    <a:pt x="3672" y="1704"/>
                  </a:cubicBezTo>
                  <a:cubicBezTo>
                    <a:pt x="3744" y="1608"/>
                    <a:pt x="3720" y="1520"/>
                    <a:pt x="3672" y="1464"/>
                  </a:cubicBezTo>
                  <a:cubicBezTo>
                    <a:pt x="3624" y="1408"/>
                    <a:pt x="3520" y="1376"/>
                    <a:pt x="3384" y="1368"/>
                  </a:cubicBezTo>
                  <a:cubicBezTo>
                    <a:pt x="3248" y="1360"/>
                    <a:pt x="3024" y="1456"/>
                    <a:pt x="2856" y="1416"/>
                  </a:cubicBezTo>
                  <a:cubicBezTo>
                    <a:pt x="2688" y="1376"/>
                    <a:pt x="2552" y="1312"/>
                    <a:pt x="2376" y="1128"/>
                  </a:cubicBezTo>
                  <a:cubicBezTo>
                    <a:pt x="2200" y="944"/>
                    <a:pt x="1960" y="496"/>
                    <a:pt x="1800" y="312"/>
                  </a:cubicBezTo>
                  <a:cubicBezTo>
                    <a:pt x="1640" y="128"/>
                    <a:pt x="1544" y="48"/>
                    <a:pt x="1416" y="24"/>
                  </a:cubicBezTo>
                  <a:cubicBezTo>
                    <a:pt x="1288" y="0"/>
                    <a:pt x="1224" y="64"/>
                    <a:pt x="1032" y="168"/>
                  </a:cubicBezTo>
                  <a:cubicBezTo>
                    <a:pt x="840" y="272"/>
                    <a:pt x="424" y="472"/>
                    <a:pt x="264" y="648"/>
                  </a:cubicBezTo>
                  <a:cubicBezTo>
                    <a:pt x="104" y="824"/>
                    <a:pt x="0" y="1064"/>
                    <a:pt x="72" y="1224"/>
                  </a:cubicBezTo>
                  <a:cubicBezTo>
                    <a:pt x="144" y="1384"/>
                    <a:pt x="504" y="1400"/>
                    <a:pt x="696" y="1608"/>
                  </a:cubicBezTo>
                  <a:cubicBezTo>
                    <a:pt x="888" y="1816"/>
                    <a:pt x="1104" y="2288"/>
                    <a:pt x="1224" y="2472"/>
                  </a:cubicBezTo>
                  <a:cubicBezTo>
                    <a:pt x="1344" y="2656"/>
                    <a:pt x="1344" y="2656"/>
                    <a:pt x="1416" y="2712"/>
                  </a:cubicBezTo>
                  <a:cubicBezTo>
                    <a:pt x="1488" y="2768"/>
                    <a:pt x="1560" y="2808"/>
                    <a:pt x="1656" y="2808"/>
                  </a:cubicBezTo>
                  <a:cubicBezTo>
                    <a:pt x="1752" y="2808"/>
                    <a:pt x="1728" y="2840"/>
                    <a:pt x="1992" y="2712"/>
                  </a:cubicBezTo>
                  <a:cubicBezTo>
                    <a:pt x="2256" y="2584"/>
                    <a:pt x="2960" y="2208"/>
                    <a:pt x="3240" y="2040"/>
                  </a:cubicBezTo>
                  <a:close/>
                </a:path>
              </a:pathLst>
            </a:custGeom>
            <a:solidFill>
              <a:schemeClr val="accent1">
                <a:alpha val="10196"/>
              </a:schemeClr>
            </a:solidFill>
            <a:ln w="1905">
              <a:solidFill>
                <a:schemeClr val="tx1"/>
              </a:solidFill>
              <a:round/>
              <a:headEnd/>
              <a:tailEnd/>
            </a:ln>
          </p:spPr>
          <p:txBody>
            <a:bodyPr wrap="none" anchor="ctr">
              <a:prstTxWarp prst="textNoShape">
                <a:avLst/>
              </a:prstTxWarp>
            </a:bodyPr>
            <a:lstStyle/>
            <a:p>
              <a:endParaRPr lang="en-US"/>
            </a:p>
          </p:txBody>
        </p:sp>
        <p:sp>
          <p:nvSpPr>
            <p:cNvPr id="162837" name="Freeform 8"/>
            <p:cNvSpPr>
              <a:spLocks/>
            </p:cNvSpPr>
            <p:nvPr/>
          </p:nvSpPr>
          <p:spPr bwMode="auto">
            <a:xfrm>
              <a:off x="360" y="2888"/>
              <a:ext cx="864" cy="1400"/>
            </a:xfrm>
            <a:custGeom>
              <a:avLst/>
              <a:gdLst>
                <a:gd name="T0" fmla="*/ 696 w 864"/>
                <a:gd name="T1" fmla="*/ 1376 h 1400"/>
                <a:gd name="T2" fmla="*/ 840 w 864"/>
                <a:gd name="T3" fmla="*/ 1376 h 1400"/>
                <a:gd name="T4" fmla="*/ 840 w 864"/>
                <a:gd name="T5" fmla="*/ 1232 h 1400"/>
                <a:gd name="T6" fmla="*/ 792 w 864"/>
                <a:gd name="T7" fmla="*/ 944 h 1400"/>
                <a:gd name="T8" fmla="*/ 648 w 864"/>
                <a:gd name="T9" fmla="*/ 848 h 1400"/>
                <a:gd name="T10" fmla="*/ 600 w 864"/>
                <a:gd name="T11" fmla="*/ 704 h 1400"/>
                <a:gd name="T12" fmla="*/ 696 w 864"/>
                <a:gd name="T13" fmla="*/ 416 h 1400"/>
                <a:gd name="T14" fmla="*/ 648 w 864"/>
                <a:gd name="T15" fmla="*/ 224 h 1400"/>
                <a:gd name="T16" fmla="*/ 552 w 864"/>
                <a:gd name="T17" fmla="*/ 32 h 1400"/>
                <a:gd name="T18" fmla="*/ 456 w 864"/>
                <a:gd name="T19" fmla="*/ 80 h 1400"/>
                <a:gd name="T20" fmla="*/ 120 w 864"/>
                <a:gd name="T21" fmla="*/ 512 h 1400"/>
                <a:gd name="T22" fmla="*/ 24 w 864"/>
                <a:gd name="T23" fmla="*/ 800 h 1400"/>
                <a:gd name="T24" fmla="*/ 72 w 864"/>
                <a:gd name="T25" fmla="*/ 1040 h 1400"/>
                <a:gd name="T26" fmla="*/ 456 w 864"/>
                <a:gd name="T27" fmla="*/ 1328 h 1400"/>
                <a:gd name="T28" fmla="*/ 696 w 864"/>
                <a:gd name="T29" fmla="*/ 1376 h 14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64"/>
                <a:gd name="T46" fmla="*/ 0 h 1400"/>
                <a:gd name="T47" fmla="*/ 864 w 864"/>
                <a:gd name="T48" fmla="*/ 1400 h 14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64" h="1400">
                  <a:moveTo>
                    <a:pt x="696" y="1376"/>
                  </a:moveTo>
                  <a:cubicBezTo>
                    <a:pt x="760" y="1384"/>
                    <a:pt x="816" y="1400"/>
                    <a:pt x="840" y="1376"/>
                  </a:cubicBezTo>
                  <a:cubicBezTo>
                    <a:pt x="864" y="1352"/>
                    <a:pt x="848" y="1304"/>
                    <a:pt x="840" y="1232"/>
                  </a:cubicBezTo>
                  <a:cubicBezTo>
                    <a:pt x="832" y="1160"/>
                    <a:pt x="824" y="1008"/>
                    <a:pt x="792" y="944"/>
                  </a:cubicBezTo>
                  <a:cubicBezTo>
                    <a:pt x="760" y="880"/>
                    <a:pt x="680" y="888"/>
                    <a:pt x="648" y="848"/>
                  </a:cubicBezTo>
                  <a:cubicBezTo>
                    <a:pt x="616" y="808"/>
                    <a:pt x="592" y="776"/>
                    <a:pt x="600" y="704"/>
                  </a:cubicBezTo>
                  <a:cubicBezTo>
                    <a:pt x="608" y="632"/>
                    <a:pt x="688" y="496"/>
                    <a:pt x="696" y="416"/>
                  </a:cubicBezTo>
                  <a:cubicBezTo>
                    <a:pt x="704" y="336"/>
                    <a:pt x="672" y="288"/>
                    <a:pt x="648" y="224"/>
                  </a:cubicBezTo>
                  <a:cubicBezTo>
                    <a:pt x="624" y="160"/>
                    <a:pt x="584" y="56"/>
                    <a:pt x="552" y="32"/>
                  </a:cubicBezTo>
                  <a:cubicBezTo>
                    <a:pt x="520" y="8"/>
                    <a:pt x="528" y="0"/>
                    <a:pt x="456" y="80"/>
                  </a:cubicBezTo>
                  <a:cubicBezTo>
                    <a:pt x="384" y="160"/>
                    <a:pt x="192" y="392"/>
                    <a:pt x="120" y="512"/>
                  </a:cubicBezTo>
                  <a:cubicBezTo>
                    <a:pt x="48" y="632"/>
                    <a:pt x="32" y="712"/>
                    <a:pt x="24" y="800"/>
                  </a:cubicBezTo>
                  <a:cubicBezTo>
                    <a:pt x="16" y="888"/>
                    <a:pt x="0" y="952"/>
                    <a:pt x="72" y="1040"/>
                  </a:cubicBezTo>
                  <a:cubicBezTo>
                    <a:pt x="144" y="1128"/>
                    <a:pt x="352" y="1272"/>
                    <a:pt x="456" y="1328"/>
                  </a:cubicBezTo>
                  <a:cubicBezTo>
                    <a:pt x="560" y="1384"/>
                    <a:pt x="632" y="1368"/>
                    <a:pt x="696" y="1376"/>
                  </a:cubicBezTo>
                  <a:close/>
                </a:path>
              </a:pathLst>
            </a:custGeom>
            <a:solidFill>
              <a:schemeClr val="accent1">
                <a:alpha val="10196"/>
              </a:schemeClr>
            </a:solidFill>
            <a:ln w="1905">
              <a:solidFill>
                <a:schemeClr val="tx1"/>
              </a:solidFill>
              <a:round/>
              <a:headEnd/>
              <a:tailEnd/>
            </a:ln>
          </p:spPr>
          <p:txBody>
            <a:bodyPr wrap="none" anchor="ctr">
              <a:prstTxWarp prst="textNoShape">
                <a:avLst/>
              </a:prstTxWarp>
            </a:bodyPr>
            <a:lstStyle/>
            <a:p>
              <a:endParaRPr lang="en-US"/>
            </a:p>
          </p:txBody>
        </p:sp>
        <p:sp>
          <p:nvSpPr>
            <p:cNvPr id="162838" name="Freeform 9"/>
            <p:cNvSpPr>
              <a:spLocks/>
            </p:cNvSpPr>
            <p:nvPr/>
          </p:nvSpPr>
          <p:spPr bwMode="auto">
            <a:xfrm>
              <a:off x="1360" y="3176"/>
              <a:ext cx="632" cy="632"/>
            </a:xfrm>
            <a:custGeom>
              <a:avLst/>
              <a:gdLst>
                <a:gd name="T0" fmla="*/ 43 w 672"/>
                <a:gd name="T1" fmla="*/ 156 h 656"/>
                <a:gd name="T2" fmla="*/ 72 w 672"/>
                <a:gd name="T3" fmla="*/ 182 h 656"/>
                <a:gd name="T4" fmla="*/ 79 w 672"/>
                <a:gd name="T5" fmla="*/ 142 h 656"/>
                <a:gd name="T6" fmla="*/ 79 w 672"/>
                <a:gd name="T7" fmla="*/ 35 h 656"/>
                <a:gd name="T8" fmla="*/ 49 w 672"/>
                <a:gd name="T9" fmla="*/ 13 h 656"/>
                <a:gd name="T10" fmla="*/ 8 w 672"/>
                <a:gd name="T11" fmla="*/ 74 h 656"/>
                <a:gd name="T12" fmla="*/ 8 w 672"/>
                <a:gd name="T13" fmla="*/ 102 h 656"/>
                <a:gd name="T14" fmla="*/ 43 w 672"/>
                <a:gd name="T15" fmla="*/ 156 h 656"/>
                <a:gd name="T16" fmla="*/ 0 60000 65536"/>
                <a:gd name="T17" fmla="*/ 0 60000 65536"/>
                <a:gd name="T18" fmla="*/ 0 60000 65536"/>
                <a:gd name="T19" fmla="*/ 0 60000 65536"/>
                <a:gd name="T20" fmla="*/ 0 60000 65536"/>
                <a:gd name="T21" fmla="*/ 0 60000 65536"/>
                <a:gd name="T22" fmla="*/ 0 60000 65536"/>
                <a:gd name="T23" fmla="*/ 0 60000 65536"/>
                <a:gd name="T24" fmla="*/ 0 w 672"/>
                <a:gd name="T25" fmla="*/ 0 h 656"/>
                <a:gd name="T26" fmla="*/ 672 w 672"/>
                <a:gd name="T27" fmla="*/ 656 h 6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2" h="656">
                  <a:moveTo>
                    <a:pt x="344" y="552"/>
                  </a:moveTo>
                  <a:cubicBezTo>
                    <a:pt x="432" y="600"/>
                    <a:pt x="536" y="656"/>
                    <a:pt x="584" y="648"/>
                  </a:cubicBezTo>
                  <a:cubicBezTo>
                    <a:pt x="632" y="640"/>
                    <a:pt x="624" y="592"/>
                    <a:pt x="632" y="504"/>
                  </a:cubicBezTo>
                  <a:cubicBezTo>
                    <a:pt x="640" y="416"/>
                    <a:pt x="672" y="200"/>
                    <a:pt x="632" y="120"/>
                  </a:cubicBezTo>
                  <a:cubicBezTo>
                    <a:pt x="592" y="40"/>
                    <a:pt x="488" y="0"/>
                    <a:pt x="392" y="24"/>
                  </a:cubicBezTo>
                  <a:cubicBezTo>
                    <a:pt x="296" y="48"/>
                    <a:pt x="112" y="208"/>
                    <a:pt x="56" y="264"/>
                  </a:cubicBezTo>
                  <a:cubicBezTo>
                    <a:pt x="0" y="320"/>
                    <a:pt x="8" y="312"/>
                    <a:pt x="56" y="360"/>
                  </a:cubicBezTo>
                  <a:cubicBezTo>
                    <a:pt x="104" y="408"/>
                    <a:pt x="256" y="504"/>
                    <a:pt x="344" y="552"/>
                  </a:cubicBezTo>
                  <a:close/>
                </a:path>
              </a:pathLst>
            </a:custGeom>
            <a:solidFill>
              <a:schemeClr val="accent1">
                <a:alpha val="10196"/>
              </a:schemeClr>
            </a:solidFill>
            <a:ln w="1905">
              <a:solidFill>
                <a:schemeClr val="tx1"/>
              </a:solidFill>
              <a:round/>
              <a:headEnd/>
              <a:tailEnd/>
            </a:ln>
          </p:spPr>
          <p:txBody>
            <a:bodyPr wrap="none" anchor="ctr">
              <a:prstTxWarp prst="textNoShape">
                <a:avLst/>
              </a:prstTxWarp>
            </a:bodyPr>
            <a:lstStyle/>
            <a:p>
              <a:endParaRPr lang="en-US"/>
            </a:p>
          </p:txBody>
        </p:sp>
        <p:sp>
          <p:nvSpPr>
            <p:cNvPr id="162839" name="Freeform 10"/>
            <p:cNvSpPr>
              <a:spLocks/>
            </p:cNvSpPr>
            <p:nvPr/>
          </p:nvSpPr>
          <p:spPr bwMode="auto">
            <a:xfrm>
              <a:off x="3104" y="2672"/>
              <a:ext cx="632" cy="456"/>
            </a:xfrm>
            <a:custGeom>
              <a:avLst/>
              <a:gdLst>
                <a:gd name="T0" fmla="*/ 89 w 648"/>
                <a:gd name="T1" fmla="*/ 7 h 488"/>
                <a:gd name="T2" fmla="*/ 212 w 648"/>
                <a:gd name="T3" fmla="*/ 7 h 488"/>
                <a:gd name="T4" fmla="*/ 274 w 648"/>
                <a:gd name="T5" fmla="*/ 18 h 488"/>
                <a:gd name="T6" fmla="*/ 233 w 648"/>
                <a:gd name="T7" fmla="*/ 46 h 488"/>
                <a:gd name="T8" fmla="*/ 69 w 648"/>
                <a:gd name="T9" fmla="*/ 36 h 488"/>
                <a:gd name="T10" fmla="*/ 16 w 648"/>
                <a:gd name="T11" fmla="*/ 18 h 488"/>
                <a:gd name="T12" fmla="*/ 28 w 648"/>
                <a:gd name="T13" fmla="*/ 7 h 488"/>
                <a:gd name="T14" fmla="*/ 89 w 648"/>
                <a:gd name="T15" fmla="*/ 7 h 488"/>
                <a:gd name="T16" fmla="*/ 0 60000 65536"/>
                <a:gd name="T17" fmla="*/ 0 60000 65536"/>
                <a:gd name="T18" fmla="*/ 0 60000 65536"/>
                <a:gd name="T19" fmla="*/ 0 60000 65536"/>
                <a:gd name="T20" fmla="*/ 0 60000 65536"/>
                <a:gd name="T21" fmla="*/ 0 60000 65536"/>
                <a:gd name="T22" fmla="*/ 0 60000 65536"/>
                <a:gd name="T23" fmla="*/ 0 60000 65536"/>
                <a:gd name="T24" fmla="*/ 0 w 648"/>
                <a:gd name="T25" fmla="*/ 0 h 488"/>
                <a:gd name="T26" fmla="*/ 648 w 648"/>
                <a:gd name="T27" fmla="*/ 488 h 4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8" h="488">
                  <a:moveTo>
                    <a:pt x="208" y="24"/>
                  </a:moveTo>
                  <a:cubicBezTo>
                    <a:pt x="280" y="16"/>
                    <a:pt x="424" y="0"/>
                    <a:pt x="496" y="24"/>
                  </a:cubicBezTo>
                  <a:cubicBezTo>
                    <a:pt x="568" y="48"/>
                    <a:pt x="632" y="96"/>
                    <a:pt x="640" y="168"/>
                  </a:cubicBezTo>
                  <a:cubicBezTo>
                    <a:pt x="648" y="240"/>
                    <a:pt x="624" y="424"/>
                    <a:pt x="544" y="456"/>
                  </a:cubicBezTo>
                  <a:cubicBezTo>
                    <a:pt x="464" y="488"/>
                    <a:pt x="248" y="408"/>
                    <a:pt x="160" y="360"/>
                  </a:cubicBezTo>
                  <a:cubicBezTo>
                    <a:pt x="72" y="312"/>
                    <a:pt x="32" y="216"/>
                    <a:pt x="16" y="168"/>
                  </a:cubicBezTo>
                  <a:cubicBezTo>
                    <a:pt x="0" y="120"/>
                    <a:pt x="32" y="96"/>
                    <a:pt x="64" y="72"/>
                  </a:cubicBezTo>
                  <a:cubicBezTo>
                    <a:pt x="96" y="48"/>
                    <a:pt x="136" y="32"/>
                    <a:pt x="208" y="24"/>
                  </a:cubicBezTo>
                  <a:close/>
                </a:path>
              </a:pathLst>
            </a:custGeom>
            <a:solidFill>
              <a:schemeClr val="accent1">
                <a:alpha val="10196"/>
              </a:schemeClr>
            </a:solidFill>
            <a:ln w="1905">
              <a:solidFill>
                <a:schemeClr val="tx1"/>
              </a:solidFill>
              <a:round/>
              <a:headEnd/>
              <a:tailEnd/>
            </a:ln>
          </p:spPr>
          <p:txBody>
            <a:bodyPr wrap="none" anchor="ctr">
              <a:prstTxWarp prst="textNoShape">
                <a:avLst/>
              </a:prstTxWarp>
            </a:bodyPr>
            <a:lstStyle/>
            <a:p>
              <a:endParaRPr lang="en-US"/>
            </a:p>
          </p:txBody>
        </p:sp>
        <p:sp>
          <p:nvSpPr>
            <p:cNvPr id="162840" name="Freeform 11"/>
            <p:cNvSpPr>
              <a:spLocks/>
            </p:cNvSpPr>
            <p:nvPr/>
          </p:nvSpPr>
          <p:spPr bwMode="auto">
            <a:xfrm>
              <a:off x="2065" y="2248"/>
              <a:ext cx="1064" cy="1184"/>
            </a:xfrm>
            <a:custGeom>
              <a:avLst/>
              <a:gdLst>
                <a:gd name="T0" fmla="*/ 656 w 1064"/>
                <a:gd name="T1" fmla="*/ 0 h 1184"/>
                <a:gd name="T2" fmla="*/ 848 w 1064"/>
                <a:gd name="T3" fmla="*/ 96 h 1184"/>
                <a:gd name="T4" fmla="*/ 1040 w 1064"/>
                <a:gd name="T5" fmla="*/ 288 h 1184"/>
                <a:gd name="T6" fmla="*/ 992 w 1064"/>
                <a:gd name="T7" fmla="*/ 576 h 1184"/>
                <a:gd name="T8" fmla="*/ 944 w 1064"/>
                <a:gd name="T9" fmla="*/ 912 h 1184"/>
                <a:gd name="T10" fmla="*/ 512 w 1064"/>
                <a:gd name="T11" fmla="*/ 1152 h 1184"/>
                <a:gd name="T12" fmla="*/ 272 w 1064"/>
                <a:gd name="T13" fmla="*/ 1104 h 1184"/>
                <a:gd name="T14" fmla="*/ 32 w 1064"/>
                <a:gd name="T15" fmla="*/ 720 h 1184"/>
                <a:gd name="T16" fmla="*/ 80 w 1064"/>
                <a:gd name="T17" fmla="*/ 384 h 1184"/>
                <a:gd name="T18" fmla="*/ 416 w 1064"/>
                <a:gd name="T19" fmla="*/ 96 h 1184"/>
                <a:gd name="T20" fmla="*/ 656 w 1064"/>
                <a:gd name="T21" fmla="*/ 0 h 1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64"/>
                <a:gd name="T34" fmla="*/ 0 h 1184"/>
                <a:gd name="T35" fmla="*/ 1064 w 1064"/>
                <a:gd name="T36" fmla="*/ 1184 h 11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64" h="1184">
                  <a:moveTo>
                    <a:pt x="656" y="0"/>
                  </a:moveTo>
                  <a:cubicBezTo>
                    <a:pt x="728" y="0"/>
                    <a:pt x="784" y="48"/>
                    <a:pt x="848" y="96"/>
                  </a:cubicBezTo>
                  <a:cubicBezTo>
                    <a:pt x="912" y="144"/>
                    <a:pt x="1016" y="208"/>
                    <a:pt x="1040" y="288"/>
                  </a:cubicBezTo>
                  <a:cubicBezTo>
                    <a:pt x="1064" y="368"/>
                    <a:pt x="1008" y="472"/>
                    <a:pt x="992" y="576"/>
                  </a:cubicBezTo>
                  <a:cubicBezTo>
                    <a:pt x="976" y="680"/>
                    <a:pt x="1024" y="816"/>
                    <a:pt x="944" y="912"/>
                  </a:cubicBezTo>
                  <a:cubicBezTo>
                    <a:pt x="864" y="1008"/>
                    <a:pt x="624" y="1120"/>
                    <a:pt x="512" y="1152"/>
                  </a:cubicBezTo>
                  <a:cubicBezTo>
                    <a:pt x="400" y="1184"/>
                    <a:pt x="352" y="1176"/>
                    <a:pt x="272" y="1104"/>
                  </a:cubicBezTo>
                  <a:cubicBezTo>
                    <a:pt x="192" y="1032"/>
                    <a:pt x="64" y="840"/>
                    <a:pt x="32" y="720"/>
                  </a:cubicBezTo>
                  <a:cubicBezTo>
                    <a:pt x="0" y="600"/>
                    <a:pt x="16" y="488"/>
                    <a:pt x="80" y="384"/>
                  </a:cubicBezTo>
                  <a:cubicBezTo>
                    <a:pt x="144" y="280"/>
                    <a:pt x="320" y="160"/>
                    <a:pt x="416" y="96"/>
                  </a:cubicBezTo>
                  <a:cubicBezTo>
                    <a:pt x="512" y="32"/>
                    <a:pt x="584" y="0"/>
                    <a:pt x="656" y="0"/>
                  </a:cubicBezTo>
                  <a:close/>
                </a:path>
              </a:pathLst>
            </a:custGeom>
            <a:solidFill>
              <a:schemeClr val="accent1">
                <a:alpha val="10196"/>
              </a:schemeClr>
            </a:solidFill>
            <a:ln w="1905">
              <a:solidFill>
                <a:schemeClr val="tx1"/>
              </a:solidFill>
              <a:round/>
              <a:headEnd/>
              <a:tailEnd/>
            </a:ln>
          </p:spPr>
          <p:txBody>
            <a:bodyPr wrap="none" anchor="ctr">
              <a:prstTxWarp prst="textNoShape">
                <a:avLst/>
              </a:prstTxWarp>
            </a:bodyPr>
            <a:lstStyle/>
            <a:p>
              <a:endParaRPr lang="en-US"/>
            </a:p>
          </p:txBody>
        </p:sp>
        <p:sp>
          <p:nvSpPr>
            <p:cNvPr id="162841" name="Freeform 12"/>
            <p:cNvSpPr>
              <a:spLocks/>
            </p:cNvSpPr>
            <p:nvPr/>
          </p:nvSpPr>
          <p:spPr bwMode="auto">
            <a:xfrm>
              <a:off x="2213" y="3698"/>
              <a:ext cx="528" cy="483"/>
            </a:xfrm>
            <a:custGeom>
              <a:avLst/>
              <a:gdLst>
                <a:gd name="T0" fmla="*/ 288 w 528"/>
                <a:gd name="T1" fmla="*/ 108 h 504"/>
                <a:gd name="T2" fmla="*/ 480 w 528"/>
                <a:gd name="T3" fmla="*/ 118 h 504"/>
                <a:gd name="T4" fmla="*/ 528 w 528"/>
                <a:gd name="T5" fmla="*/ 108 h 504"/>
                <a:gd name="T6" fmla="*/ 480 w 528"/>
                <a:gd name="T7" fmla="*/ 52 h 504"/>
                <a:gd name="T8" fmla="*/ 336 w 528"/>
                <a:gd name="T9" fmla="*/ 12 h 504"/>
                <a:gd name="T10" fmla="*/ 48 w 528"/>
                <a:gd name="T11" fmla="*/ 18 h 504"/>
                <a:gd name="T12" fmla="*/ 48 w 528"/>
                <a:gd name="T13" fmla="*/ 75 h 504"/>
                <a:gd name="T14" fmla="*/ 288 w 528"/>
                <a:gd name="T15" fmla="*/ 108 h 504"/>
                <a:gd name="T16" fmla="*/ 0 60000 65536"/>
                <a:gd name="T17" fmla="*/ 0 60000 65536"/>
                <a:gd name="T18" fmla="*/ 0 60000 65536"/>
                <a:gd name="T19" fmla="*/ 0 60000 65536"/>
                <a:gd name="T20" fmla="*/ 0 60000 65536"/>
                <a:gd name="T21" fmla="*/ 0 60000 65536"/>
                <a:gd name="T22" fmla="*/ 0 60000 65536"/>
                <a:gd name="T23" fmla="*/ 0 60000 65536"/>
                <a:gd name="T24" fmla="*/ 0 w 528"/>
                <a:gd name="T25" fmla="*/ 0 h 504"/>
                <a:gd name="T26" fmla="*/ 528 w 528"/>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8" h="504">
                  <a:moveTo>
                    <a:pt x="288" y="456"/>
                  </a:moveTo>
                  <a:cubicBezTo>
                    <a:pt x="360" y="488"/>
                    <a:pt x="440" y="504"/>
                    <a:pt x="480" y="504"/>
                  </a:cubicBezTo>
                  <a:cubicBezTo>
                    <a:pt x="520" y="504"/>
                    <a:pt x="528" y="504"/>
                    <a:pt x="528" y="456"/>
                  </a:cubicBezTo>
                  <a:cubicBezTo>
                    <a:pt x="528" y="408"/>
                    <a:pt x="512" y="288"/>
                    <a:pt x="480" y="216"/>
                  </a:cubicBezTo>
                  <a:cubicBezTo>
                    <a:pt x="448" y="144"/>
                    <a:pt x="408" y="48"/>
                    <a:pt x="336" y="24"/>
                  </a:cubicBezTo>
                  <a:cubicBezTo>
                    <a:pt x="264" y="0"/>
                    <a:pt x="96" y="24"/>
                    <a:pt x="48" y="72"/>
                  </a:cubicBezTo>
                  <a:cubicBezTo>
                    <a:pt x="0" y="120"/>
                    <a:pt x="8" y="248"/>
                    <a:pt x="48" y="312"/>
                  </a:cubicBezTo>
                  <a:cubicBezTo>
                    <a:pt x="88" y="376"/>
                    <a:pt x="216" y="424"/>
                    <a:pt x="288" y="456"/>
                  </a:cubicBezTo>
                  <a:close/>
                </a:path>
              </a:pathLst>
            </a:custGeom>
            <a:solidFill>
              <a:schemeClr val="accent1">
                <a:alpha val="10196"/>
              </a:schemeClr>
            </a:solidFill>
            <a:ln w="1905">
              <a:solidFill>
                <a:schemeClr val="tx1"/>
              </a:solidFill>
              <a:round/>
              <a:headEnd/>
              <a:tailEnd/>
            </a:ln>
          </p:spPr>
          <p:txBody>
            <a:bodyPr wrap="none" anchor="ctr">
              <a:prstTxWarp prst="textNoShape">
                <a:avLst/>
              </a:prstTxWarp>
            </a:bodyPr>
            <a:lstStyle/>
            <a:p>
              <a:endParaRPr lang="en-US"/>
            </a:p>
          </p:txBody>
        </p:sp>
        <p:sp>
          <p:nvSpPr>
            <p:cNvPr id="162842" name="Freeform 13"/>
            <p:cNvSpPr>
              <a:spLocks/>
            </p:cNvSpPr>
            <p:nvPr/>
          </p:nvSpPr>
          <p:spPr bwMode="auto">
            <a:xfrm>
              <a:off x="3981" y="2114"/>
              <a:ext cx="672" cy="712"/>
            </a:xfrm>
            <a:custGeom>
              <a:avLst/>
              <a:gdLst>
                <a:gd name="T0" fmla="*/ 440 w 672"/>
                <a:gd name="T1" fmla="*/ 230 h 728"/>
                <a:gd name="T2" fmla="*/ 200 w 672"/>
                <a:gd name="T3" fmla="*/ 320 h 728"/>
                <a:gd name="T4" fmla="*/ 56 w 672"/>
                <a:gd name="T5" fmla="*/ 296 h 728"/>
                <a:gd name="T6" fmla="*/ 8 w 672"/>
                <a:gd name="T7" fmla="*/ 52 h 728"/>
                <a:gd name="T8" fmla="*/ 104 w 672"/>
                <a:gd name="T9" fmla="*/ 8 h 728"/>
                <a:gd name="T10" fmla="*/ 584 w 672"/>
                <a:gd name="T11" fmla="*/ 52 h 728"/>
                <a:gd name="T12" fmla="*/ 632 w 672"/>
                <a:gd name="T13" fmla="*/ 117 h 728"/>
                <a:gd name="T14" fmla="*/ 440 w 672"/>
                <a:gd name="T15" fmla="*/ 230 h 728"/>
                <a:gd name="T16" fmla="*/ 0 60000 65536"/>
                <a:gd name="T17" fmla="*/ 0 60000 65536"/>
                <a:gd name="T18" fmla="*/ 0 60000 65536"/>
                <a:gd name="T19" fmla="*/ 0 60000 65536"/>
                <a:gd name="T20" fmla="*/ 0 60000 65536"/>
                <a:gd name="T21" fmla="*/ 0 60000 65536"/>
                <a:gd name="T22" fmla="*/ 0 60000 65536"/>
                <a:gd name="T23" fmla="*/ 0 60000 65536"/>
                <a:gd name="T24" fmla="*/ 0 w 672"/>
                <a:gd name="T25" fmla="*/ 0 h 728"/>
                <a:gd name="T26" fmla="*/ 672 w 672"/>
                <a:gd name="T27" fmla="*/ 728 h 7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2" h="728">
                  <a:moveTo>
                    <a:pt x="440" y="488"/>
                  </a:moveTo>
                  <a:cubicBezTo>
                    <a:pt x="368" y="560"/>
                    <a:pt x="264" y="656"/>
                    <a:pt x="200" y="680"/>
                  </a:cubicBezTo>
                  <a:cubicBezTo>
                    <a:pt x="136" y="704"/>
                    <a:pt x="88" y="728"/>
                    <a:pt x="56" y="632"/>
                  </a:cubicBezTo>
                  <a:cubicBezTo>
                    <a:pt x="24" y="536"/>
                    <a:pt x="0" y="208"/>
                    <a:pt x="8" y="104"/>
                  </a:cubicBezTo>
                  <a:cubicBezTo>
                    <a:pt x="16" y="0"/>
                    <a:pt x="8" y="8"/>
                    <a:pt x="104" y="8"/>
                  </a:cubicBezTo>
                  <a:cubicBezTo>
                    <a:pt x="200" y="8"/>
                    <a:pt x="496" y="64"/>
                    <a:pt x="584" y="104"/>
                  </a:cubicBezTo>
                  <a:cubicBezTo>
                    <a:pt x="672" y="144"/>
                    <a:pt x="656" y="184"/>
                    <a:pt x="632" y="248"/>
                  </a:cubicBezTo>
                  <a:cubicBezTo>
                    <a:pt x="608" y="312"/>
                    <a:pt x="512" y="416"/>
                    <a:pt x="440" y="488"/>
                  </a:cubicBezTo>
                  <a:close/>
                </a:path>
              </a:pathLst>
            </a:custGeom>
            <a:solidFill>
              <a:schemeClr val="accent1">
                <a:alpha val="10196"/>
              </a:schemeClr>
            </a:solidFill>
            <a:ln w="1905">
              <a:solidFill>
                <a:schemeClr val="tx1"/>
              </a:solidFill>
              <a:round/>
              <a:headEnd/>
              <a:tailEnd/>
            </a:ln>
          </p:spPr>
          <p:txBody>
            <a:bodyPr wrap="none" anchor="ctr">
              <a:prstTxWarp prst="textNoShape">
                <a:avLst/>
              </a:prstTxWarp>
            </a:bodyPr>
            <a:lstStyle/>
            <a:p>
              <a:endParaRPr lang="en-US"/>
            </a:p>
          </p:txBody>
        </p:sp>
        <p:sp>
          <p:nvSpPr>
            <p:cNvPr id="162843" name="Freeform 14"/>
            <p:cNvSpPr>
              <a:spLocks/>
            </p:cNvSpPr>
            <p:nvPr/>
          </p:nvSpPr>
          <p:spPr bwMode="auto">
            <a:xfrm>
              <a:off x="4688" y="2008"/>
              <a:ext cx="680" cy="840"/>
            </a:xfrm>
            <a:custGeom>
              <a:avLst/>
              <a:gdLst>
                <a:gd name="T0" fmla="*/ 32 w 712"/>
                <a:gd name="T1" fmla="*/ 5 h 952"/>
                <a:gd name="T2" fmla="*/ 52 w 712"/>
                <a:gd name="T3" fmla="*/ 4 h 952"/>
                <a:gd name="T4" fmla="*/ 82 w 712"/>
                <a:gd name="T5" fmla="*/ 4 h 952"/>
                <a:gd name="T6" fmla="*/ 143 w 712"/>
                <a:gd name="T7" fmla="*/ 8 h 952"/>
                <a:gd name="T8" fmla="*/ 122 w 712"/>
                <a:gd name="T9" fmla="*/ 12 h 952"/>
                <a:gd name="T10" fmla="*/ 43 w 712"/>
                <a:gd name="T11" fmla="*/ 13 h 952"/>
                <a:gd name="T12" fmla="*/ 8 w 712"/>
                <a:gd name="T13" fmla="*/ 12 h 952"/>
                <a:gd name="T14" fmla="*/ 32 w 712"/>
                <a:gd name="T15" fmla="*/ 5 h 952"/>
                <a:gd name="T16" fmla="*/ 0 60000 65536"/>
                <a:gd name="T17" fmla="*/ 0 60000 65536"/>
                <a:gd name="T18" fmla="*/ 0 60000 65536"/>
                <a:gd name="T19" fmla="*/ 0 60000 65536"/>
                <a:gd name="T20" fmla="*/ 0 60000 65536"/>
                <a:gd name="T21" fmla="*/ 0 60000 65536"/>
                <a:gd name="T22" fmla="*/ 0 60000 65536"/>
                <a:gd name="T23" fmla="*/ 0 60000 65536"/>
                <a:gd name="T24" fmla="*/ 0 w 712"/>
                <a:gd name="T25" fmla="*/ 0 h 952"/>
                <a:gd name="T26" fmla="*/ 712 w 712"/>
                <a:gd name="T27" fmla="*/ 952 h 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2" h="952">
                  <a:moveTo>
                    <a:pt x="152" y="360"/>
                  </a:moveTo>
                  <a:cubicBezTo>
                    <a:pt x="192" y="240"/>
                    <a:pt x="208" y="168"/>
                    <a:pt x="248" y="120"/>
                  </a:cubicBezTo>
                  <a:cubicBezTo>
                    <a:pt x="288" y="72"/>
                    <a:pt x="320" y="0"/>
                    <a:pt x="392" y="72"/>
                  </a:cubicBezTo>
                  <a:cubicBezTo>
                    <a:pt x="464" y="144"/>
                    <a:pt x="648" y="416"/>
                    <a:pt x="680" y="552"/>
                  </a:cubicBezTo>
                  <a:cubicBezTo>
                    <a:pt x="712" y="688"/>
                    <a:pt x="664" y="824"/>
                    <a:pt x="584" y="888"/>
                  </a:cubicBezTo>
                  <a:cubicBezTo>
                    <a:pt x="504" y="952"/>
                    <a:pt x="296" y="944"/>
                    <a:pt x="200" y="936"/>
                  </a:cubicBezTo>
                  <a:cubicBezTo>
                    <a:pt x="104" y="928"/>
                    <a:pt x="16" y="936"/>
                    <a:pt x="8" y="840"/>
                  </a:cubicBezTo>
                  <a:cubicBezTo>
                    <a:pt x="0" y="744"/>
                    <a:pt x="112" y="480"/>
                    <a:pt x="152" y="360"/>
                  </a:cubicBezTo>
                  <a:close/>
                </a:path>
              </a:pathLst>
            </a:custGeom>
            <a:solidFill>
              <a:schemeClr val="accent1">
                <a:alpha val="10196"/>
              </a:schemeClr>
            </a:solidFill>
            <a:ln w="1905">
              <a:solidFill>
                <a:schemeClr val="tx1"/>
              </a:solidFill>
              <a:round/>
              <a:headEnd/>
              <a:tailEnd/>
            </a:ln>
          </p:spPr>
          <p:txBody>
            <a:bodyPr wrap="none" anchor="ctr">
              <a:prstTxWarp prst="textNoShape">
                <a:avLst/>
              </a:prstTxWarp>
            </a:bodyPr>
            <a:lstStyle/>
            <a:p>
              <a:endParaRPr lang="en-US"/>
            </a:p>
          </p:txBody>
        </p:sp>
        <p:sp>
          <p:nvSpPr>
            <p:cNvPr id="162844" name="Freeform 15"/>
            <p:cNvSpPr>
              <a:spLocks/>
            </p:cNvSpPr>
            <p:nvPr/>
          </p:nvSpPr>
          <p:spPr bwMode="auto">
            <a:xfrm>
              <a:off x="3680" y="3200"/>
              <a:ext cx="579" cy="344"/>
            </a:xfrm>
            <a:custGeom>
              <a:avLst/>
              <a:gdLst>
                <a:gd name="T0" fmla="*/ 110 w 584"/>
                <a:gd name="T1" fmla="*/ 16 h 344"/>
                <a:gd name="T2" fmla="*/ 324 w 584"/>
                <a:gd name="T3" fmla="*/ 16 h 344"/>
                <a:gd name="T4" fmla="*/ 429 w 584"/>
                <a:gd name="T5" fmla="*/ 64 h 344"/>
                <a:gd name="T6" fmla="*/ 360 w 584"/>
                <a:gd name="T7" fmla="*/ 304 h 344"/>
                <a:gd name="T8" fmla="*/ 110 w 584"/>
                <a:gd name="T9" fmla="*/ 304 h 344"/>
                <a:gd name="T10" fmla="*/ 0 w 584"/>
                <a:gd name="T11" fmla="*/ 112 h 344"/>
                <a:gd name="T12" fmla="*/ 110 w 584"/>
                <a:gd name="T13" fmla="*/ 16 h 344"/>
                <a:gd name="T14" fmla="*/ 0 60000 65536"/>
                <a:gd name="T15" fmla="*/ 0 60000 65536"/>
                <a:gd name="T16" fmla="*/ 0 60000 65536"/>
                <a:gd name="T17" fmla="*/ 0 60000 65536"/>
                <a:gd name="T18" fmla="*/ 0 60000 65536"/>
                <a:gd name="T19" fmla="*/ 0 60000 65536"/>
                <a:gd name="T20" fmla="*/ 0 60000 65536"/>
                <a:gd name="T21" fmla="*/ 0 w 584"/>
                <a:gd name="T22" fmla="*/ 0 h 344"/>
                <a:gd name="T23" fmla="*/ 584 w 584"/>
                <a:gd name="T24" fmla="*/ 344 h 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4" h="344">
                  <a:moveTo>
                    <a:pt x="144" y="16"/>
                  </a:moveTo>
                  <a:cubicBezTo>
                    <a:pt x="216" y="0"/>
                    <a:pt x="360" y="8"/>
                    <a:pt x="432" y="16"/>
                  </a:cubicBezTo>
                  <a:cubicBezTo>
                    <a:pt x="504" y="24"/>
                    <a:pt x="568" y="16"/>
                    <a:pt x="576" y="64"/>
                  </a:cubicBezTo>
                  <a:cubicBezTo>
                    <a:pt x="584" y="112"/>
                    <a:pt x="552" y="264"/>
                    <a:pt x="480" y="304"/>
                  </a:cubicBezTo>
                  <a:cubicBezTo>
                    <a:pt x="408" y="344"/>
                    <a:pt x="224" y="336"/>
                    <a:pt x="144" y="304"/>
                  </a:cubicBezTo>
                  <a:cubicBezTo>
                    <a:pt x="64" y="272"/>
                    <a:pt x="0" y="160"/>
                    <a:pt x="0" y="112"/>
                  </a:cubicBezTo>
                  <a:cubicBezTo>
                    <a:pt x="0" y="64"/>
                    <a:pt x="72" y="32"/>
                    <a:pt x="144" y="16"/>
                  </a:cubicBezTo>
                  <a:close/>
                </a:path>
              </a:pathLst>
            </a:custGeom>
            <a:solidFill>
              <a:schemeClr val="accent1">
                <a:alpha val="10196"/>
              </a:schemeClr>
            </a:solidFill>
            <a:ln w="1905">
              <a:solidFill>
                <a:schemeClr val="tx1"/>
              </a:solidFill>
              <a:round/>
              <a:headEnd/>
              <a:tailEnd/>
            </a:ln>
          </p:spPr>
          <p:txBody>
            <a:bodyPr wrap="none" anchor="ctr">
              <a:prstTxWarp prst="textNoShape">
                <a:avLst/>
              </a:prstTxWarp>
            </a:bodyPr>
            <a:lstStyle/>
            <a:p>
              <a:endParaRPr lang="en-US"/>
            </a:p>
          </p:txBody>
        </p:sp>
        <p:sp>
          <p:nvSpPr>
            <p:cNvPr id="162845" name="Freeform 16"/>
            <p:cNvSpPr>
              <a:spLocks/>
            </p:cNvSpPr>
            <p:nvPr/>
          </p:nvSpPr>
          <p:spPr bwMode="auto">
            <a:xfrm>
              <a:off x="4339" y="3056"/>
              <a:ext cx="1035" cy="549"/>
            </a:xfrm>
            <a:custGeom>
              <a:avLst/>
              <a:gdLst>
                <a:gd name="T0" fmla="*/ 66 w 1072"/>
                <a:gd name="T1" fmla="*/ 5 h 608"/>
                <a:gd name="T2" fmla="*/ 284 w 1072"/>
                <a:gd name="T3" fmla="*/ 5 h 608"/>
                <a:gd name="T4" fmla="*/ 313 w 1072"/>
                <a:gd name="T5" fmla="*/ 6 h 608"/>
                <a:gd name="T6" fmla="*/ 284 w 1072"/>
                <a:gd name="T7" fmla="*/ 13 h 608"/>
                <a:gd name="T8" fmla="*/ 138 w 1072"/>
                <a:gd name="T9" fmla="*/ 13 h 608"/>
                <a:gd name="T10" fmla="*/ 110 w 1072"/>
                <a:gd name="T11" fmla="*/ 17 h 608"/>
                <a:gd name="T12" fmla="*/ 23 w 1072"/>
                <a:gd name="T13" fmla="*/ 17 h 608"/>
                <a:gd name="T14" fmla="*/ 14 w 1072"/>
                <a:gd name="T15" fmla="*/ 5 h 608"/>
                <a:gd name="T16" fmla="*/ 66 w 1072"/>
                <a:gd name="T17" fmla="*/ 5 h 6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2"/>
                <a:gd name="T28" fmla="*/ 0 h 608"/>
                <a:gd name="T29" fmla="*/ 1072 w 1072"/>
                <a:gd name="T30" fmla="*/ 608 h 6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2" h="608">
                  <a:moveTo>
                    <a:pt x="216" y="8"/>
                  </a:moveTo>
                  <a:cubicBezTo>
                    <a:pt x="368" y="0"/>
                    <a:pt x="800" y="24"/>
                    <a:pt x="936" y="56"/>
                  </a:cubicBezTo>
                  <a:cubicBezTo>
                    <a:pt x="1072" y="88"/>
                    <a:pt x="1032" y="144"/>
                    <a:pt x="1032" y="200"/>
                  </a:cubicBezTo>
                  <a:cubicBezTo>
                    <a:pt x="1032" y="256"/>
                    <a:pt x="1032" y="360"/>
                    <a:pt x="936" y="392"/>
                  </a:cubicBezTo>
                  <a:cubicBezTo>
                    <a:pt x="840" y="424"/>
                    <a:pt x="552" y="368"/>
                    <a:pt x="456" y="392"/>
                  </a:cubicBezTo>
                  <a:cubicBezTo>
                    <a:pt x="360" y="416"/>
                    <a:pt x="424" y="512"/>
                    <a:pt x="360" y="536"/>
                  </a:cubicBezTo>
                  <a:cubicBezTo>
                    <a:pt x="296" y="560"/>
                    <a:pt x="128" y="608"/>
                    <a:pt x="72" y="536"/>
                  </a:cubicBezTo>
                  <a:cubicBezTo>
                    <a:pt x="16" y="464"/>
                    <a:pt x="0" y="192"/>
                    <a:pt x="24" y="104"/>
                  </a:cubicBezTo>
                  <a:cubicBezTo>
                    <a:pt x="48" y="16"/>
                    <a:pt x="64" y="16"/>
                    <a:pt x="216" y="8"/>
                  </a:cubicBezTo>
                  <a:close/>
                </a:path>
              </a:pathLst>
            </a:custGeom>
            <a:solidFill>
              <a:schemeClr val="accent1">
                <a:alpha val="10196"/>
              </a:schemeClr>
            </a:solidFill>
            <a:ln w="1905">
              <a:solidFill>
                <a:schemeClr val="tx1"/>
              </a:solidFill>
              <a:round/>
              <a:headEnd/>
              <a:tailEnd/>
            </a:ln>
          </p:spPr>
          <p:txBody>
            <a:bodyPr wrap="none" anchor="ctr">
              <a:prstTxWarp prst="textNoShape">
                <a:avLst/>
              </a:prstTxWarp>
            </a:bodyPr>
            <a:lstStyle/>
            <a:p>
              <a:endParaRPr lang="en-US"/>
            </a:p>
          </p:txBody>
        </p:sp>
        <p:sp>
          <p:nvSpPr>
            <p:cNvPr id="162846" name="Freeform 17"/>
            <p:cNvSpPr>
              <a:spLocks/>
            </p:cNvSpPr>
            <p:nvPr/>
          </p:nvSpPr>
          <p:spPr bwMode="auto">
            <a:xfrm>
              <a:off x="3480" y="120"/>
              <a:ext cx="1912" cy="1672"/>
            </a:xfrm>
            <a:custGeom>
              <a:avLst/>
              <a:gdLst>
                <a:gd name="T0" fmla="*/ 1152 w 1912"/>
                <a:gd name="T1" fmla="*/ 208 h 1672"/>
                <a:gd name="T2" fmla="*/ 1200 w 1912"/>
                <a:gd name="T3" fmla="*/ 496 h 1672"/>
                <a:gd name="T4" fmla="*/ 1056 w 1912"/>
                <a:gd name="T5" fmla="*/ 784 h 1672"/>
                <a:gd name="T6" fmla="*/ 1152 w 1912"/>
                <a:gd name="T7" fmla="*/ 976 h 1672"/>
                <a:gd name="T8" fmla="*/ 1344 w 1912"/>
                <a:gd name="T9" fmla="*/ 1120 h 1672"/>
                <a:gd name="T10" fmla="*/ 1584 w 1912"/>
                <a:gd name="T11" fmla="*/ 1072 h 1672"/>
                <a:gd name="T12" fmla="*/ 1776 w 1912"/>
                <a:gd name="T13" fmla="*/ 1312 h 1672"/>
                <a:gd name="T14" fmla="*/ 1872 w 1912"/>
                <a:gd name="T15" fmla="*/ 1504 h 1672"/>
                <a:gd name="T16" fmla="*/ 1824 w 1912"/>
                <a:gd name="T17" fmla="*/ 1648 h 1672"/>
                <a:gd name="T18" fmla="*/ 1344 w 1912"/>
                <a:gd name="T19" fmla="*/ 1648 h 1672"/>
                <a:gd name="T20" fmla="*/ 768 w 1912"/>
                <a:gd name="T21" fmla="*/ 1600 h 1672"/>
                <a:gd name="T22" fmla="*/ 384 w 1912"/>
                <a:gd name="T23" fmla="*/ 1408 h 1672"/>
                <a:gd name="T24" fmla="*/ 48 w 1912"/>
                <a:gd name="T25" fmla="*/ 1024 h 1672"/>
                <a:gd name="T26" fmla="*/ 96 w 1912"/>
                <a:gd name="T27" fmla="*/ 688 h 1672"/>
                <a:gd name="T28" fmla="*/ 192 w 1912"/>
                <a:gd name="T29" fmla="*/ 352 h 1672"/>
                <a:gd name="T30" fmla="*/ 672 w 1912"/>
                <a:gd name="T31" fmla="*/ 160 h 1672"/>
                <a:gd name="T32" fmla="*/ 960 w 1912"/>
                <a:gd name="T33" fmla="*/ 16 h 1672"/>
                <a:gd name="T34" fmla="*/ 1104 w 1912"/>
                <a:gd name="T35" fmla="*/ 64 h 1672"/>
                <a:gd name="T36" fmla="*/ 1152 w 1912"/>
                <a:gd name="T37" fmla="*/ 208 h 16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12"/>
                <a:gd name="T58" fmla="*/ 0 h 1672"/>
                <a:gd name="T59" fmla="*/ 1912 w 1912"/>
                <a:gd name="T60" fmla="*/ 1672 h 16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12" h="1672">
                  <a:moveTo>
                    <a:pt x="1152" y="208"/>
                  </a:moveTo>
                  <a:cubicBezTo>
                    <a:pt x="1168" y="280"/>
                    <a:pt x="1216" y="400"/>
                    <a:pt x="1200" y="496"/>
                  </a:cubicBezTo>
                  <a:cubicBezTo>
                    <a:pt x="1184" y="592"/>
                    <a:pt x="1064" y="704"/>
                    <a:pt x="1056" y="784"/>
                  </a:cubicBezTo>
                  <a:cubicBezTo>
                    <a:pt x="1048" y="864"/>
                    <a:pt x="1104" y="920"/>
                    <a:pt x="1152" y="976"/>
                  </a:cubicBezTo>
                  <a:cubicBezTo>
                    <a:pt x="1200" y="1032"/>
                    <a:pt x="1272" y="1104"/>
                    <a:pt x="1344" y="1120"/>
                  </a:cubicBezTo>
                  <a:cubicBezTo>
                    <a:pt x="1416" y="1136"/>
                    <a:pt x="1512" y="1040"/>
                    <a:pt x="1584" y="1072"/>
                  </a:cubicBezTo>
                  <a:cubicBezTo>
                    <a:pt x="1656" y="1104"/>
                    <a:pt x="1728" y="1240"/>
                    <a:pt x="1776" y="1312"/>
                  </a:cubicBezTo>
                  <a:cubicBezTo>
                    <a:pt x="1824" y="1384"/>
                    <a:pt x="1864" y="1448"/>
                    <a:pt x="1872" y="1504"/>
                  </a:cubicBezTo>
                  <a:cubicBezTo>
                    <a:pt x="1880" y="1560"/>
                    <a:pt x="1912" y="1624"/>
                    <a:pt x="1824" y="1648"/>
                  </a:cubicBezTo>
                  <a:cubicBezTo>
                    <a:pt x="1736" y="1672"/>
                    <a:pt x="1520" y="1656"/>
                    <a:pt x="1344" y="1648"/>
                  </a:cubicBezTo>
                  <a:cubicBezTo>
                    <a:pt x="1168" y="1640"/>
                    <a:pt x="928" y="1640"/>
                    <a:pt x="768" y="1600"/>
                  </a:cubicBezTo>
                  <a:cubicBezTo>
                    <a:pt x="608" y="1560"/>
                    <a:pt x="504" y="1504"/>
                    <a:pt x="384" y="1408"/>
                  </a:cubicBezTo>
                  <a:cubicBezTo>
                    <a:pt x="264" y="1312"/>
                    <a:pt x="96" y="1144"/>
                    <a:pt x="48" y="1024"/>
                  </a:cubicBezTo>
                  <a:cubicBezTo>
                    <a:pt x="0" y="904"/>
                    <a:pt x="72" y="800"/>
                    <a:pt x="96" y="688"/>
                  </a:cubicBezTo>
                  <a:cubicBezTo>
                    <a:pt x="120" y="576"/>
                    <a:pt x="96" y="440"/>
                    <a:pt x="192" y="352"/>
                  </a:cubicBezTo>
                  <a:cubicBezTo>
                    <a:pt x="288" y="264"/>
                    <a:pt x="544" y="216"/>
                    <a:pt x="672" y="160"/>
                  </a:cubicBezTo>
                  <a:cubicBezTo>
                    <a:pt x="800" y="104"/>
                    <a:pt x="888" y="32"/>
                    <a:pt x="960" y="16"/>
                  </a:cubicBezTo>
                  <a:cubicBezTo>
                    <a:pt x="1032" y="0"/>
                    <a:pt x="1072" y="32"/>
                    <a:pt x="1104" y="64"/>
                  </a:cubicBezTo>
                  <a:cubicBezTo>
                    <a:pt x="1136" y="96"/>
                    <a:pt x="1136" y="136"/>
                    <a:pt x="1152" y="208"/>
                  </a:cubicBezTo>
                  <a:close/>
                </a:path>
              </a:pathLst>
            </a:custGeom>
            <a:solidFill>
              <a:schemeClr val="accent1">
                <a:alpha val="10196"/>
              </a:schemeClr>
            </a:solidFill>
            <a:ln w="1905">
              <a:solidFill>
                <a:schemeClr val="tx1"/>
              </a:solidFill>
              <a:round/>
              <a:headEnd/>
              <a:tailEnd/>
            </a:ln>
          </p:spPr>
          <p:txBody>
            <a:bodyPr wrap="none" anchor="ctr">
              <a:prstTxWarp prst="textNoShape">
                <a:avLst/>
              </a:prstTxWarp>
            </a:bodyPr>
            <a:lstStyle/>
            <a:p>
              <a:endParaRPr lang="en-US"/>
            </a:p>
          </p:txBody>
        </p:sp>
        <p:sp>
          <p:nvSpPr>
            <p:cNvPr id="162847" name="Freeform 18"/>
            <p:cNvSpPr>
              <a:spLocks/>
            </p:cNvSpPr>
            <p:nvPr/>
          </p:nvSpPr>
          <p:spPr bwMode="auto">
            <a:xfrm>
              <a:off x="416" y="1816"/>
              <a:ext cx="1624" cy="1448"/>
            </a:xfrm>
            <a:custGeom>
              <a:avLst/>
              <a:gdLst>
                <a:gd name="T0" fmla="*/ 744 w 1632"/>
                <a:gd name="T1" fmla="*/ 104 h 1448"/>
                <a:gd name="T2" fmla="*/ 990 w 1632"/>
                <a:gd name="T3" fmla="*/ 152 h 1448"/>
                <a:gd name="T4" fmla="*/ 1192 w 1632"/>
                <a:gd name="T5" fmla="*/ 296 h 1448"/>
                <a:gd name="T6" fmla="*/ 1353 w 1632"/>
                <a:gd name="T7" fmla="*/ 680 h 1448"/>
                <a:gd name="T8" fmla="*/ 1353 w 1632"/>
                <a:gd name="T9" fmla="*/ 920 h 1448"/>
                <a:gd name="T10" fmla="*/ 1192 w 1632"/>
                <a:gd name="T11" fmla="*/ 1112 h 1448"/>
                <a:gd name="T12" fmla="*/ 905 w 1632"/>
                <a:gd name="T13" fmla="*/ 1352 h 1448"/>
                <a:gd name="T14" fmla="*/ 628 w 1632"/>
                <a:gd name="T15" fmla="*/ 1400 h 1448"/>
                <a:gd name="T16" fmla="*/ 464 w 1632"/>
                <a:gd name="T17" fmla="*/ 1064 h 1448"/>
                <a:gd name="T18" fmla="*/ 332 w 1632"/>
                <a:gd name="T19" fmla="*/ 872 h 1448"/>
                <a:gd name="T20" fmla="*/ 64 w 1632"/>
                <a:gd name="T21" fmla="*/ 632 h 1448"/>
                <a:gd name="T22" fmla="*/ 16 w 1632"/>
                <a:gd name="T23" fmla="*/ 488 h 1448"/>
                <a:gd name="T24" fmla="*/ 64 w 1632"/>
                <a:gd name="T25" fmla="*/ 248 h 1448"/>
                <a:gd name="T26" fmla="*/ 126 w 1632"/>
                <a:gd name="T27" fmla="*/ 56 h 1448"/>
                <a:gd name="T28" fmla="*/ 332 w 1632"/>
                <a:gd name="T29" fmla="*/ 8 h 1448"/>
                <a:gd name="T30" fmla="*/ 744 w 1632"/>
                <a:gd name="T31" fmla="*/ 104 h 14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32"/>
                <a:gd name="T49" fmla="*/ 0 h 1448"/>
                <a:gd name="T50" fmla="*/ 1632 w 1632"/>
                <a:gd name="T51" fmla="*/ 1448 h 14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32" h="1448">
                  <a:moveTo>
                    <a:pt x="880" y="104"/>
                  </a:moveTo>
                  <a:cubicBezTo>
                    <a:pt x="1008" y="128"/>
                    <a:pt x="1080" y="120"/>
                    <a:pt x="1168" y="152"/>
                  </a:cubicBezTo>
                  <a:cubicBezTo>
                    <a:pt x="1256" y="184"/>
                    <a:pt x="1336" y="208"/>
                    <a:pt x="1408" y="296"/>
                  </a:cubicBezTo>
                  <a:cubicBezTo>
                    <a:pt x="1480" y="384"/>
                    <a:pt x="1568" y="576"/>
                    <a:pt x="1600" y="680"/>
                  </a:cubicBezTo>
                  <a:cubicBezTo>
                    <a:pt x="1632" y="784"/>
                    <a:pt x="1632" y="848"/>
                    <a:pt x="1600" y="920"/>
                  </a:cubicBezTo>
                  <a:cubicBezTo>
                    <a:pt x="1568" y="992"/>
                    <a:pt x="1496" y="1040"/>
                    <a:pt x="1408" y="1112"/>
                  </a:cubicBezTo>
                  <a:cubicBezTo>
                    <a:pt x="1320" y="1184"/>
                    <a:pt x="1184" y="1304"/>
                    <a:pt x="1072" y="1352"/>
                  </a:cubicBezTo>
                  <a:cubicBezTo>
                    <a:pt x="960" y="1400"/>
                    <a:pt x="824" y="1448"/>
                    <a:pt x="736" y="1400"/>
                  </a:cubicBezTo>
                  <a:cubicBezTo>
                    <a:pt x="648" y="1352"/>
                    <a:pt x="600" y="1152"/>
                    <a:pt x="544" y="1064"/>
                  </a:cubicBezTo>
                  <a:cubicBezTo>
                    <a:pt x="488" y="976"/>
                    <a:pt x="480" y="944"/>
                    <a:pt x="400" y="872"/>
                  </a:cubicBezTo>
                  <a:cubicBezTo>
                    <a:pt x="320" y="800"/>
                    <a:pt x="128" y="696"/>
                    <a:pt x="64" y="632"/>
                  </a:cubicBezTo>
                  <a:cubicBezTo>
                    <a:pt x="0" y="568"/>
                    <a:pt x="16" y="552"/>
                    <a:pt x="16" y="488"/>
                  </a:cubicBezTo>
                  <a:cubicBezTo>
                    <a:pt x="16" y="424"/>
                    <a:pt x="40" y="320"/>
                    <a:pt x="64" y="248"/>
                  </a:cubicBezTo>
                  <a:cubicBezTo>
                    <a:pt x="88" y="176"/>
                    <a:pt x="104" y="96"/>
                    <a:pt x="160" y="56"/>
                  </a:cubicBezTo>
                  <a:cubicBezTo>
                    <a:pt x="216" y="16"/>
                    <a:pt x="280" y="0"/>
                    <a:pt x="400" y="8"/>
                  </a:cubicBezTo>
                  <a:cubicBezTo>
                    <a:pt x="520" y="16"/>
                    <a:pt x="752" y="80"/>
                    <a:pt x="880" y="104"/>
                  </a:cubicBezTo>
                  <a:close/>
                </a:path>
              </a:pathLst>
            </a:custGeom>
            <a:solidFill>
              <a:schemeClr val="accent1">
                <a:alpha val="10196"/>
              </a:schemeClr>
            </a:solidFill>
            <a:ln w="1905">
              <a:solidFill>
                <a:schemeClr val="tx1"/>
              </a:solidFill>
              <a:round/>
              <a:headEnd/>
              <a:tailEnd/>
            </a:ln>
          </p:spPr>
          <p:txBody>
            <a:bodyPr wrap="none" anchor="ctr">
              <a:prstTxWarp prst="textNoShape">
                <a:avLst/>
              </a:prstTxWarp>
            </a:bodyPr>
            <a:lstStyle/>
            <a:p>
              <a:endParaRPr lang="en-US"/>
            </a:p>
          </p:txBody>
        </p:sp>
        <p:sp>
          <p:nvSpPr>
            <p:cNvPr id="162848" name="Freeform 19"/>
            <p:cNvSpPr>
              <a:spLocks/>
            </p:cNvSpPr>
            <p:nvPr/>
          </p:nvSpPr>
          <p:spPr bwMode="auto">
            <a:xfrm>
              <a:off x="4284" y="1020"/>
              <a:ext cx="284" cy="728"/>
            </a:xfrm>
            <a:custGeom>
              <a:avLst/>
              <a:gdLst>
                <a:gd name="T0" fmla="*/ 31 w 304"/>
                <a:gd name="T1" fmla="*/ 0 h 672"/>
                <a:gd name="T2" fmla="*/ 17 w 304"/>
                <a:gd name="T3" fmla="*/ 2188 h 672"/>
                <a:gd name="T4" fmla="*/ 7 w 304"/>
                <a:gd name="T5" fmla="*/ 3665 h 672"/>
                <a:gd name="T6" fmla="*/ 7 w 304"/>
                <a:gd name="T7" fmla="*/ 5848 h 672"/>
                <a:gd name="T8" fmla="*/ 17 w 304"/>
                <a:gd name="T9" fmla="*/ 8762 h 672"/>
                <a:gd name="T10" fmla="*/ 21 w 304"/>
                <a:gd name="T11" fmla="*/ 10226 h 672"/>
                <a:gd name="T12" fmla="*/ 0 60000 65536"/>
                <a:gd name="T13" fmla="*/ 0 60000 65536"/>
                <a:gd name="T14" fmla="*/ 0 60000 65536"/>
                <a:gd name="T15" fmla="*/ 0 60000 65536"/>
                <a:gd name="T16" fmla="*/ 0 60000 65536"/>
                <a:gd name="T17" fmla="*/ 0 60000 65536"/>
                <a:gd name="T18" fmla="*/ 0 w 304"/>
                <a:gd name="T19" fmla="*/ 0 h 672"/>
                <a:gd name="T20" fmla="*/ 304 w 304"/>
                <a:gd name="T21" fmla="*/ 672 h 672"/>
              </a:gdLst>
              <a:ahLst/>
              <a:cxnLst>
                <a:cxn ang="T12">
                  <a:pos x="T0" y="T1"/>
                </a:cxn>
                <a:cxn ang="T13">
                  <a:pos x="T2" y="T3"/>
                </a:cxn>
                <a:cxn ang="T14">
                  <a:pos x="T4" y="T5"/>
                </a:cxn>
                <a:cxn ang="T15">
                  <a:pos x="T6" y="T7"/>
                </a:cxn>
                <a:cxn ang="T16">
                  <a:pos x="T8" y="T9"/>
                </a:cxn>
                <a:cxn ang="T17">
                  <a:pos x="T10" y="T11"/>
                </a:cxn>
              </a:cxnLst>
              <a:rect l="T18" t="T19" r="T20" b="T21"/>
              <a:pathLst>
                <a:path w="304" h="672">
                  <a:moveTo>
                    <a:pt x="304" y="0"/>
                  </a:moveTo>
                  <a:cubicBezTo>
                    <a:pt x="252" y="52"/>
                    <a:pt x="200" y="104"/>
                    <a:pt x="160" y="144"/>
                  </a:cubicBezTo>
                  <a:cubicBezTo>
                    <a:pt x="120" y="184"/>
                    <a:pt x="88" y="200"/>
                    <a:pt x="64" y="240"/>
                  </a:cubicBezTo>
                  <a:cubicBezTo>
                    <a:pt x="40" y="280"/>
                    <a:pt x="0" y="328"/>
                    <a:pt x="16" y="384"/>
                  </a:cubicBezTo>
                  <a:cubicBezTo>
                    <a:pt x="32" y="440"/>
                    <a:pt x="128" y="528"/>
                    <a:pt x="160" y="576"/>
                  </a:cubicBezTo>
                  <a:cubicBezTo>
                    <a:pt x="192" y="624"/>
                    <a:pt x="200" y="648"/>
                    <a:pt x="208" y="672"/>
                  </a:cubicBezTo>
                </a:path>
              </a:pathLst>
            </a:custGeom>
            <a:noFill/>
            <a:ln w="1905">
              <a:solidFill>
                <a:schemeClr val="tx1"/>
              </a:solidFill>
              <a:prstDash val="lgDashDotDot"/>
              <a:round/>
              <a:headEnd/>
              <a:tailEnd/>
            </a:ln>
          </p:spPr>
          <p:txBody>
            <a:bodyPr wrap="none" anchor="ctr">
              <a:prstTxWarp prst="textNoShape">
                <a:avLst/>
              </a:prstTxWarp>
            </a:bodyPr>
            <a:lstStyle/>
            <a:p>
              <a:endParaRPr lang="en-US"/>
            </a:p>
          </p:txBody>
        </p:sp>
      </p:grpSp>
      <p:sp>
        <p:nvSpPr>
          <p:cNvPr id="162821" name="Text Box 43"/>
          <p:cNvSpPr txBox="1">
            <a:spLocks noChangeArrowheads="1"/>
          </p:cNvSpPr>
          <p:nvPr/>
        </p:nvSpPr>
        <p:spPr bwMode="auto">
          <a:xfrm>
            <a:off x="4541455" y="6226717"/>
            <a:ext cx="2964874" cy="400110"/>
          </a:xfrm>
          <a:prstGeom prst="rect">
            <a:avLst/>
          </a:prstGeom>
          <a:noFill/>
          <a:ln w="9525">
            <a:noFill/>
            <a:miter lim="800000"/>
            <a:headEnd/>
            <a:tailEnd/>
          </a:ln>
        </p:spPr>
        <p:txBody>
          <a:bodyPr wrap="none">
            <a:prstTxWarp prst="textNoShape">
              <a:avLst/>
            </a:prstTxWarp>
            <a:spAutoFit/>
          </a:bodyPr>
          <a:lstStyle/>
          <a:p>
            <a:pPr algn="l"/>
            <a:r>
              <a:rPr lang="en-US" sz="2000" b="1" dirty="0">
                <a:latin typeface="Century Gothic" charset="0"/>
              </a:rPr>
              <a:t>“Molecular Machines”</a:t>
            </a:r>
          </a:p>
        </p:txBody>
      </p:sp>
      <p:sp>
        <p:nvSpPr>
          <p:cNvPr id="162822" name="Text Box 44"/>
          <p:cNvSpPr txBox="1">
            <a:spLocks noChangeArrowheads="1"/>
          </p:cNvSpPr>
          <p:nvPr/>
        </p:nvSpPr>
        <p:spPr bwMode="auto">
          <a:xfrm>
            <a:off x="1946275" y="5429250"/>
            <a:ext cx="1223963" cy="598488"/>
          </a:xfrm>
          <a:prstGeom prst="rect">
            <a:avLst/>
          </a:prstGeom>
          <a:noFill/>
          <a:ln w="9525">
            <a:noFill/>
            <a:miter lim="800000"/>
            <a:headEnd/>
            <a:tailEnd/>
          </a:ln>
        </p:spPr>
        <p:txBody>
          <a:bodyPr wrap="none">
            <a:prstTxWarp prst="textNoShape">
              <a:avLst/>
            </a:prstTxWarp>
            <a:spAutoFit/>
          </a:bodyPr>
          <a:lstStyle/>
          <a:p>
            <a:pPr algn="l">
              <a:lnSpc>
                <a:spcPct val="95000"/>
              </a:lnSpc>
            </a:pPr>
            <a:r>
              <a:rPr lang="en-US" b="0">
                <a:latin typeface="Century Gothic" charset="0"/>
                <a:ea typeface="ＭＳ 明朝" charset="-128"/>
                <a:cs typeface="ＭＳ 明朝" charset="-128"/>
              </a:rPr>
              <a:t>Proteasome</a:t>
            </a:r>
          </a:p>
          <a:p>
            <a:pPr algn="l"/>
            <a:endParaRPr lang="en-US" sz="2000" b="0">
              <a:latin typeface="Century Gothic" charset="0"/>
            </a:endParaRPr>
          </a:p>
        </p:txBody>
      </p:sp>
      <p:sp>
        <p:nvSpPr>
          <p:cNvPr id="162823" name="Rectangle 45"/>
          <p:cNvSpPr>
            <a:spLocks noChangeArrowheads="1"/>
          </p:cNvSpPr>
          <p:nvPr/>
        </p:nvSpPr>
        <p:spPr bwMode="auto">
          <a:xfrm>
            <a:off x="3344863" y="4557713"/>
            <a:ext cx="1627187" cy="495300"/>
          </a:xfrm>
          <a:prstGeom prst="rect">
            <a:avLst/>
          </a:prstGeom>
          <a:noFill/>
          <a:ln w="9525">
            <a:noFill/>
            <a:miter lim="800000"/>
            <a:headEnd/>
            <a:tailEnd/>
          </a:ln>
        </p:spPr>
        <p:txBody>
          <a:bodyPr wrap="none">
            <a:prstTxWarp prst="textNoShape">
              <a:avLst/>
            </a:prstTxWarp>
            <a:spAutoFit/>
          </a:bodyPr>
          <a:lstStyle/>
          <a:p>
            <a:pPr algn="l">
              <a:lnSpc>
                <a:spcPct val="95000"/>
              </a:lnSpc>
            </a:pPr>
            <a:r>
              <a:rPr lang="en-US" b="0">
                <a:latin typeface="Century Gothic" charset="0"/>
                <a:ea typeface="ＭＳ 明朝" charset="-128"/>
                <a:cs typeface="ＭＳ 明朝" charset="-128"/>
              </a:rPr>
              <a:t>  Ribosome</a:t>
            </a:r>
          </a:p>
          <a:p>
            <a:pPr algn="l">
              <a:lnSpc>
                <a:spcPct val="95000"/>
              </a:lnSpc>
            </a:pPr>
            <a:r>
              <a:rPr lang="en-US" b="0">
                <a:latin typeface="Century Gothic" charset="0"/>
                <a:ea typeface="ＭＳ 明朝" charset="-128"/>
                <a:cs typeface="ＭＳ 明朝" charset="-128"/>
              </a:rPr>
              <a:t>Protein Synthesis </a:t>
            </a:r>
          </a:p>
        </p:txBody>
      </p:sp>
      <p:sp>
        <p:nvSpPr>
          <p:cNvPr id="162824" name="Rectangle 46"/>
          <p:cNvSpPr>
            <a:spLocks noChangeArrowheads="1"/>
          </p:cNvSpPr>
          <p:nvPr/>
        </p:nvSpPr>
        <p:spPr bwMode="auto">
          <a:xfrm>
            <a:off x="5513388" y="5094288"/>
            <a:ext cx="1281112" cy="495300"/>
          </a:xfrm>
          <a:prstGeom prst="rect">
            <a:avLst/>
          </a:prstGeom>
          <a:noFill/>
          <a:ln w="9525">
            <a:noFill/>
            <a:miter lim="800000"/>
            <a:headEnd/>
            <a:tailEnd/>
          </a:ln>
        </p:spPr>
        <p:txBody>
          <a:bodyPr wrap="none">
            <a:prstTxWarp prst="textNoShape">
              <a:avLst/>
            </a:prstTxWarp>
            <a:spAutoFit/>
          </a:bodyPr>
          <a:lstStyle/>
          <a:p>
            <a:pPr algn="l">
              <a:lnSpc>
                <a:spcPct val="95000"/>
              </a:lnSpc>
            </a:pPr>
            <a:r>
              <a:rPr lang="en-US" b="0">
                <a:latin typeface="Century Gothic" charset="0"/>
                <a:ea typeface="ＭＳ 明朝" charset="-128"/>
                <a:cs typeface="ＭＳ 明朝" charset="-128"/>
              </a:rPr>
              <a:t>Microtubule </a:t>
            </a:r>
          </a:p>
          <a:p>
            <a:pPr algn="l">
              <a:lnSpc>
                <a:spcPct val="95000"/>
              </a:lnSpc>
            </a:pPr>
            <a:r>
              <a:rPr lang="en-US" b="0">
                <a:latin typeface="Century Gothic" charset="0"/>
                <a:ea typeface="ＭＳ 明朝" charset="-128"/>
                <a:cs typeface="ＭＳ 明朝" charset="-128"/>
              </a:rPr>
              <a:t>cytoskeleton</a:t>
            </a:r>
          </a:p>
        </p:txBody>
      </p:sp>
      <p:sp>
        <p:nvSpPr>
          <p:cNvPr id="162825" name="Rectangle 47"/>
          <p:cNvSpPr>
            <a:spLocks noChangeArrowheads="1"/>
          </p:cNvSpPr>
          <p:nvPr/>
        </p:nvSpPr>
        <p:spPr bwMode="auto">
          <a:xfrm>
            <a:off x="2786063" y="3082925"/>
            <a:ext cx="1041400" cy="304800"/>
          </a:xfrm>
          <a:prstGeom prst="rect">
            <a:avLst/>
          </a:prstGeom>
          <a:noFill/>
          <a:ln w="9525">
            <a:noFill/>
            <a:miter lim="800000"/>
            <a:headEnd/>
            <a:tailEnd/>
          </a:ln>
        </p:spPr>
        <p:txBody>
          <a:bodyPr wrap="none">
            <a:prstTxWarp prst="textNoShape">
              <a:avLst/>
            </a:prstTxWarp>
            <a:spAutoFit/>
          </a:bodyPr>
          <a:lstStyle/>
          <a:p>
            <a:pPr algn="l"/>
            <a:r>
              <a:rPr lang="en-US" b="0">
                <a:latin typeface="Century Gothic" charset="0"/>
                <a:ea typeface="ＭＳ 明朝" charset="-128"/>
                <a:cs typeface="ＭＳ 明朝" charset="-128"/>
              </a:rPr>
              <a:t>Cell cycle</a:t>
            </a:r>
          </a:p>
        </p:txBody>
      </p:sp>
      <p:sp>
        <p:nvSpPr>
          <p:cNvPr id="162826" name="Text Box 48"/>
          <p:cNvSpPr txBox="1">
            <a:spLocks noChangeArrowheads="1"/>
          </p:cNvSpPr>
          <p:nvPr/>
        </p:nvSpPr>
        <p:spPr bwMode="auto">
          <a:xfrm>
            <a:off x="1990725" y="4178333"/>
            <a:ext cx="1931988" cy="598487"/>
          </a:xfrm>
          <a:prstGeom prst="rect">
            <a:avLst/>
          </a:prstGeom>
          <a:noFill/>
          <a:ln w="9525">
            <a:noFill/>
            <a:miter lim="800000"/>
            <a:headEnd/>
            <a:tailEnd/>
          </a:ln>
        </p:spPr>
        <p:txBody>
          <a:bodyPr wrap="none">
            <a:prstTxWarp prst="textNoShape">
              <a:avLst/>
            </a:prstTxWarp>
            <a:spAutoFit/>
          </a:bodyPr>
          <a:lstStyle/>
          <a:p>
            <a:pPr>
              <a:lnSpc>
                <a:spcPct val="95000"/>
              </a:lnSpc>
            </a:pPr>
            <a:r>
              <a:rPr lang="en-US" b="0" dirty="0">
                <a:latin typeface="Century Gothic" charset="0"/>
                <a:ea typeface="ＭＳ 明朝" charset="-128"/>
                <a:cs typeface="ＭＳ 明朝" charset="-128"/>
              </a:rPr>
              <a:t>Translational Control</a:t>
            </a:r>
          </a:p>
          <a:p>
            <a:endParaRPr lang="en-US" sz="2000" b="0" dirty="0">
              <a:latin typeface="Century Gothic" charset="0"/>
            </a:endParaRPr>
          </a:p>
        </p:txBody>
      </p:sp>
      <p:sp>
        <p:nvSpPr>
          <p:cNvPr id="162827" name="Text Box 49"/>
          <p:cNvSpPr txBox="1">
            <a:spLocks noChangeArrowheads="1"/>
          </p:cNvSpPr>
          <p:nvPr/>
        </p:nvSpPr>
        <p:spPr bwMode="auto">
          <a:xfrm>
            <a:off x="3765550" y="3284538"/>
            <a:ext cx="979488" cy="800100"/>
          </a:xfrm>
          <a:prstGeom prst="rect">
            <a:avLst/>
          </a:prstGeom>
          <a:noFill/>
          <a:ln w="9525">
            <a:noFill/>
            <a:miter lim="800000"/>
            <a:headEnd/>
            <a:tailEnd/>
          </a:ln>
        </p:spPr>
        <p:txBody>
          <a:bodyPr wrap="none">
            <a:prstTxWarp prst="textNoShape">
              <a:avLst/>
            </a:prstTxWarp>
            <a:spAutoFit/>
          </a:bodyPr>
          <a:lstStyle/>
          <a:p>
            <a:pPr algn="l">
              <a:lnSpc>
                <a:spcPct val="95000"/>
              </a:lnSpc>
            </a:pPr>
            <a:r>
              <a:rPr lang="en-US" b="0">
                <a:latin typeface="Century Gothic" charset="0"/>
                <a:ea typeface="ＭＳ 明朝" charset="-128"/>
                <a:cs typeface="ＭＳ 明朝" charset="-128"/>
              </a:rPr>
              <a:t>Other</a:t>
            </a:r>
          </a:p>
          <a:p>
            <a:pPr algn="l">
              <a:lnSpc>
                <a:spcPct val="95000"/>
              </a:lnSpc>
            </a:pPr>
            <a:r>
              <a:rPr lang="en-US" b="0">
                <a:latin typeface="Century Gothic" charset="0"/>
                <a:ea typeface="ＭＳ 明朝" charset="-128"/>
                <a:cs typeface="ＭＳ 明朝" charset="-128"/>
              </a:rPr>
              <a:t>Unknown</a:t>
            </a:r>
          </a:p>
          <a:p>
            <a:pPr algn="l"/>
            <a:endParaRPr lang="en-US" sz="2000" b="0">
              <a:latin typeface="Century Gothic" charset="0"/>
            </a:endParaRPr>
          </a:p>
        </p:txBody>
      </p:sp>
      <p:sp>
        <p:nvSpPr>
          <p:cNvPr id="162828" name="Text Box 50"/>
          <p:cNvSpPr txBox="1">
            <a:spLocks noChangeArrowheads="1"/>
          </p:cNvSpPr>
          <p:nvPr/>
        </p:nvSpPr>
        <p:spPr bwMode="auto">
          <a:xfrm>
            <a:off x="4262438" y="2362200"/>
            <a:ext cx="2671762" cy="696913"/>
          </a:xfrm>
          <a:prstGeom prst="rect">
            <a:avLst/>
          </a:prstGeom>
          <a:noFill/>
          <a:ln w="9525">
            <a:noFill/>
            <a:miter lim="800000"/>
            <a:headEnd/>
            <a:tailEnd/>
          </a:ln>
        </p:spPr>
        <p:txBody>
          <a:bodyPr wrap="none">
            <a:prstTxWarp prst="textNoShape">
              <a:avLst/>
            </a:prstTxWarp>
            <a:spAutoFit/>
          </a:bodyPr>
          <a:lstStyle/>
          <a:p>
            <a:pPr algn="l">
              <a:lnSpc>
                <a:spcPct val="95000"/>
              </a:lnSpc>
            </a:pPr>
            <a:r>
              <a:rPr lang="en-US" b="0">
                <a:latin typeface="Century Gothic" charset="0"/>
                <a:ea typeface="ＭＳ 明朝" charset="-128"/>
                <a:cs typeface="ＭＳ 明朝" charset="-128"/>
              </a:rPr>
              <a:t>      Histone</a:t>
            </a:r>
          </a:p>
          <a:p>
            <a:pPr algn="l">
              <a:lnSpc>
                <a:spcPct val="95000"/>
              </a:lnSpc>
            </a:pPr>
            <a:r>
              <a:rPr lang="en-US" b="0">
                <a:latin typeface="Century Gothic" charset="0"/>
                <a:ea typeface="ＭＳ 明朝" charset="-128"/>
                <a:cs typeface="ＭＳ 明朝" charset="-128"/>
              </a:rPr>
              <a:t>DNA Synthesis/Replication</a:t>
            </a:r>
          </a:p>
          <a:p>
            <a:pPr algn="l">
              <a:lnSpc>
                <a:spcPct val="95000"/>
              </a:lnSpc>
            </a:pPr>
            <a:r>
              <a:rPr lang="en-US" b="0">
                <a:latin typeface="Century Gothic" charset="0"/>
                <a:ea typeface="ＭＳ 明朝" charset="-128"/>
                <a:cs typeface="ＭＳ 明朝" charset="-128"/>
              </a:rPr>
              <a:t>Nucleocytoplasmic transport</a:t>
            </a:r>
          </a:p>
        </p:txBody>
      </p:sp>
      <p:sp>
        <p:nvSpPr>
          <p:cNvPr id="162829" name="Text Box 51"/>
          <p:cNvSpPr txBox="1">
            <a:spLocks noChangeArrowheads="1"/>
          </p:cNvSpPr>
          <p:nvPr/>
        </p:nvSpPr>
        <p:spPr bwMode="auto">
          <a:xfrm>
            <a:off x="276225" y="212725"/>
            <a:ext cx="7972425" cy="701675"/>
          </a:xfrm>
          <a:prstGeom prst="rect">
            <a:avLst/>
          </a:prstGeom>
          <a:noFill/>
          <a:ln w="9525">
            <a:noFill/>
            <a:miter lim="800000"/>
            <a:headEnd/>
            <a:tailEnd/>
          </a:ln>
        </p:spPr>
        <p:txBody>
          <a:bodyPr>
            <a:prstTxWarp prst="textNoShape">
              <a:avLst/>
            </a:prstTxWarp>
            <a:spAutoFit/>
          </a:bodyPr>
          <a:lstStyle/>
          <a:p>
            <a:r>
              <a:rPr lang="en-US" sz="2000" b="1" dirty="0">
                <a:latin typeface="Century Gothic" charset="0"/>
              </a:rPr>
              <a:t>Networks Analysis reveals “Molecular Machines” required for embryogenesis in </a:t>
            </a:r>
            <a:r>
              <a:rPr lang="en-US" sz="2000" b="1" i="1" dirty="0">
                <a:latin typeface="Century Gothic" charset="0"/>
              </a:rPr>
              <a:t>C. </a:t>
            </a:r>
            <a:r>
              <a:rPr lang="en-US" sz="2000" b="1" i="1" dirty="0" err="1">
                <a:latin typeface="Century Gothic" charset="0"/>
              </a:rPr>
              <a:t>elegans</a:t>
            </a:r>
            <a:r>
              <a:rPr lang="en-US" sz="2000" b="1" dirty="0">
                <a:latin typeface="Century Gothic" charset="0"/>
              </a:rPr>
              <a:t>.</a:t>
            </a:r>
          </a:p>
        </p:txBody>
      </p:sp>
      <p:pic>
        <p:nvPicPr>
          <p:cNvPr id="4557876" name="Picture 52" descr="gunsalus2007"/>
          <p:cNvPicPr>
            <a:picLocks noChangeAspect="1" noChangeArrowheads="1"/>
          </p:cNvPicPr>
          <p:nvPr/>
        </p:nvPicPr>
        <p:blipFill>
          <a:blip r:embed="rId4"/>
          <a:srcRect/>
          <a:stretch>
            <a:fillRect/>
          </a:stretch>
        </p:blipFill>
        <p:spPr bwMode="auto">
          <a:xfrm>
            <a:off x="219075" y="1269122"/>
            <a:ext cx="1838325" cy="2451100"/>
          </a:xfrm>
          <a:prstGeom prst="rect">
            <a:avLst/>
          </a:prstGeom>
          <a:noFill/>
          <a:effectLst>
            <a:outerShdw blurRad="63500" dist="107763" dir="8100000" algn="ctr" rotWithShape="0">
              <a:srgbClr val="000000">
                <a:alpha val="74998"/>
              </a:srgbClr>
            </a:outerShdw>
          </a:effectLst>
        </p:spPr>
      </p:pic>
      <p:pic>
        <p:nvPicPr>
          <p:cNvPr id="4557877" name="Picture 53" descr="pap1"/>
          <p:cNvPicPr>
            <a:picLocks noChangeAspect="1" noChangeArrowheads="1"/>
          </p:cNvPicPr>
          <p:nvPr/>
        </p:nvPicPr>
        <p:blipFill>
          <a:blip r:embed="rId5"/>
          <a:srcRect/>
          <a:stretch>
            <a:fillRect/>
          </a:stretch>
        </p:blipFill>
        <p:spPr bwMode="auto">
          <a:xfrm>
            <a:off x="2819400" y="914400"/>
            <a:ext cx="5389563" cy="2286000"/>
          </a:xfrm>
          <a:prstGeom prst="rect">
            <a:avLst/>
          </a:prstGeom>
          <a:noFill/>
          <a:effectLst>
            <a:outerShdw blurRad="63500" dist="107763" dir="8100000" algn="ctr" rotWithShape="0">
              <a:srgbClr val="000000">
                <a:alpha val="74998"/>
              </a:srgbClr>
            </a:outerShdw>
          </a:effectLst>
        </p:spPr>
      </p:pic>
      <p:cxnSp>
        <p:nvCxnSpPr>
          <p:cNvPr id="162832" name="Straight Connector 53"/>
          <p:cNvCxnSpPr>
            <a:cxnSpLocks noChangeShapeType="1"/>
          </p:cNvCxnSpPr>
          <p:nvPr/>
        </p:nvCxnSpPr>
        <p:spPr bwMode="auto">
          <a:xfrm>
            <a:off x="2971800" y="2819400"/>
            <a:ext cx="914400" cy="1588"/>
          </a:xfrm>
          <a:prstGeom prst="line">
            <a:avLst/>
          </a:prstGeom>
          <a:noFill/>
          <a:ln w="34925">
            <a:solidFill>
              <a:srgbClr val="FF0000"/>
            </a:solidFill>
            <a:round/>
            <a:headEnd/>
            <a:tailEnd/>
          </a:ln>
        </p:spPr>
      </p:cxnSp>
      <p:pic>
        <p:nvPicPr>
          <p:cNvPr id="162833" name="Picture 32"/>
          <p:cNvPicPr>
            <a:picLocks noChangeAspect="1"/>
          </p:cNvPicPr>
          <p:nvPr/>
        </p:nvPicPr>
        <p:blipFill>
          <a:blip r:embed="rId6"/>
          <a:srcRect/>
          <a:stretch>
            <a:fillRect/>
          </a:stretch>
        </p:blipFill>
        <p:spPr bwMode="auto">
          <a:xfrm>
            <a:off x="8218488" y="0"/>
            <a:ext cx="968375" cy="6858000"/>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3576731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6" name="Text Box 21"/>
          <p:cNvSpPr txBox="1">
            <a:spLocks noChangeArrowheads="1"/>
          </p:cNvSpPr>
          <p:nvPr/>
        </p:nvSpPr>
        <p:spPr bwMode="auto">
          <a:xfrm>
            <a:off x="274938" y="115473"/>
            <a:ext cx="7772400" cy="1077218"/>
          </a:xfrm>
          <a:prstGeom prst="rect">
            <a:avLst/>
          </a:prstGeom>
          <a:noFill/>
          <a:ln w="9525">
            <a:noFill/>
            <a:miter lim="800000"/>
            <a:headEnd/>
            <a:tailEnd/>
          </a:ln>
        </p:spPr>
        <p:txBody>
          <a:bodyPr>
            <a:prstTxWarp prst="textNoShape">
              <a:avLst/>
            </a:prstTxWarp>
            <a:spAutoFit/>
          </a:bodyPr>
          <a:lstStyle/>
          <a:p>
            <a:pPr algn="ctr" eaLnBrk="1" hangingPunct="1"/>
            <a:r>
              <a:rPr lang="en-US" sz="3200" b="0" dirty="0">
                <a:latin typeface="Century Gothic" charset="0"/>
                <a:ea typeface="Century Gothic" charset="0"/>
                <a:cs typeface="Century Gothic" charset="0"/>
              </a:rPr>
              <a:t>Mapping molecular networks across species</a:t>
            </a:r>
          </a:p>
        </p:txBody>
      </p:sp>
      <p:grpSp>
        <p:nvGrpSpPr>
          <p:cNvPr id="2" name="Group 85"/>
          <p:cNvGrpSpPr>
            <a:grpSpLocks/>
          </p:cNvGrpSpPr>
          <p:nvPr/>
        </p:nvGrpSpPr>
        <p:grpSpPr bwMode="auto">
          <a:xfrm>
            <a:off x="2105025" y="1981200"/>
            <a:ext cx="2590800" cy="3810000"/>
            <a:chOff x="914400" y="2438400"/>
            <a:chExt cx="2590800" cy="3810000"/>
          </a:xfrm>
        </p:grpSpPr>
        <p:grpSp>
          <p:nvGrpSpPr>
            <p:cNvPr id="3" name="Group 24"/>
            <p:cNvGrpSpPr>
              <a:grpSpLocks/>
            </p:cNvGrpSpPr>
            <p:nvPr/>
          </p:nvGrpSpPr>
          <p:grpSpPr bwMode="auto">
            <a:xfrm>
              <a:off x="1524000" y="2670468"/>
              <a:ext cx="1143000" cy="3273132"/>
              <a:chOff x="960" y="1026"/>
              <a:chExt cx="720" cy="2880"/>
            </a:xfrm>
          </p:grpSpPr>
          <p:sp>
            <p:nvSpPr>
              <p:cNvPr id="48153" name="Line 25"/>
              <p:cNvSpPr>
                <a:spLocks noChangeShapeType="1"/>
              </p:cNvSpPr>
              <p:nvPr/>
            </p:nvSpPr>
            <p:spPr bwMode="auto">
              <a:xfrm>
                <a:off x="960" y="1122"/>
                <a:ext cx="0" cy="2544"/>
              </a:xfrm>
              <a:prstGeom prst="line">
                <a:avLst/>
              </a:prstGeom>
              <a:noFill/>
              <a:ln w="9525">
                <a:solidFill>
                  <a:schemeClr val="tx1"/>
                </a:solidFill>
                <a:prstDash val="sysDot"/>
                <a:round/>
                <a:headEnd/>
                <a:tailEnd/>
              </a:ln>
              <a:effectLst>
                <a:outerShdw blurRad="63500" dist="38099" dir="2700000" algn="ctr" rotWithShape="0">
                  <a:schemeClr val="bg2">
                    <a:alpha val="74998"/>
                  </a:schemeClr>
                </a:outerShdw>
              </a:effectLst>
            </p:spPr>
            <p:txBody>
              <a:bodyPr>
                <a:prstTxWarp prst="textNoShape">
                  <a:avLst/>
                </a:prstTxWarp>
              </a:bodyPr>
              <a:lstStyle/>
              <a:p>
                <a:pPr>
                  <a:defRPr/>
                </a:pPr>
                <a:endParaRPr lang="en-US"/>
              </a:p>
            </p:txBody>
          </p:sp>
          <p:sp>
            <p:nvSpPr>
              <p:cNvPr id="48154" name="Line 26"/>
              <p:cNvSpPr>
                <a:spLocks noChangeShapeType="1"/>
              </p:cNvSpPr>
              <p:nvPr/>
            </p:nvSpPr>
            <p:spPr bwMode="auto">
              <a:xfrm>
                <a:off x="1200" y="1217"/>
                <a:ext cx="0" cy="2545"/>
              </a:xfrm>
              <a:prstGeom prst="line">
                <a:avLst/>
              </a:prstGeom>
              <a:noFill/>
              <a:ln w="9525">
                <a:solidFill>
                  <a:schemeClr val="tx1"/>
                </a:solidFill>
                <a:prstDash val="sysDot"/>
                <a:round/>
                <a:headEnd/>
                <a:tailEnd/>
              </a:ln>
              <a:effectLst>
                <a:outerShdw blurRad="63500" dist="38099" dir="2700000" algn="ctr" rotWithShape="0">
                  <a:schemeClr val="bg2">
                    <a:alpha val="74998"/>
                  </a:schemeClr>
                </a:outerShdw>
              </a:effectLst>
            </p:spPr>
            <p:txBody>
              <a:bodyPr>
                <a:prstTxWarp prst="textNoShape">
                  <a:avLst/>
                </a:prstTxWarp>
              </a:bodyPr>
              <a:lstStyle/>
              <a:p>
                <a:pPr>
                  <a:defRPr/>
                </a:pPr>
                <a:endParaRPr lang="en-US"/>
              </a:p>
            </p:txBody>
          </p:sp>
          <p:sp>
            <p:nvSpPr>
              <p:cNvPr id="48155" name="Line 27"/>
              <p:cNvSpPr>
                <a:spLocks noChangeShapeType="1"/>
              </p:cNvSpPr>
              <p:nvPr/>
            </p:nvSpPr>
            <p:spPr bwMode="auto">
              <a:xfrm>
                <a:off x="1680" y="1362"/>
                <a:ext cx="0" cy="2544"/>
              </a:xfrm>
              <a:prstGeom prst="line">
                <a:avLst/>
              </a:prstGeom>
              <a:noFill/>
              <a:ln w="9525">
                <a:solidFill>
                  <a:schemeClr val="tx1"/>
                </a:solidFill>
                <a:prstDash val="sysDot"/>
                <a:round/>
                <a:headEnd/>
                <a:tailEnd/>
              </a:ln>
              <a:effectLst>
                <a:outerShdw blurRad="63500" dist="38099" dir="2700000" algn="ctr" rotWithShape="0">
                  <a:schemeClr val="bg2">
                    <a:alpha val="74998"/>
                  </a:schemeClr>
                </a:outerShdw>
              </a:effectLst>
            </p:spPr>
            <p:txBody>
              <a:bodyPr>
                <a:prstTxWarp prst="textNoShape">
                  <a:avLst/>
                </a:prstTxWarp>
              </a:bodyPr>
              <a:lstStyle/>
              <a:p>
                <a:pPr>
                  <a:defRPr/>
                </a:pPr>
                <a:endParaRPr lang="en-US"/>
              </a:p>
            </p:txBody>
          </p:sp>
          <p:sp>
            <p:nvSpPr>
              <p:cNvPr id="48156" name="Line 28"/>
              <p:cNvSpPr>
                <a:spLocks noChangeShapeType="1"/>
              </p:cNvSpPr>
              <p:nvPr/>
            </p:nvSpPr>
            <p:spPr bwMode="auto">
              <a:xfrm>
                <a:off x="1392" y="1026"/>
                <a:ext cx="0" cy="2544"/>
              </a:xfrm>
              <a:prstGeom prst="line">
                <a:avLst/>
              </a:prstGeom>
              <a:noFill/>
              <a:ln w="9525">
                <a:solidFill>
                  <a:schemeClr val="tx1"/>
                </a:solidFill>
                <a:prstDash val="sysDot"/>
                <a:round/>
                <a:headEnd/>
                <a:tailEnd/>
              </a:ln>
              <a:effectLst>
                <a:outerShdw blurRad="63500" dist="38099" dir="2700000" algn="ctr" rotWithShape="0">
                  <a:schemeClr val="bg2">
                    <a:alpha val="74998"/>
                  </a:schemeClr>
                </a:outerShdw>
              </a:effectLst>
            </p:spPr>
            <p:txBody>
              <a:bodyPr>
                <a:prstTxWarp prst="textNoShape">
                  <a:avLst/>
                </a:prstTxWarp>
              </a:bodyPr>
              <a:lstStyle/>
              <a:p>
                <a:pPr>
                  <a:defRPr/>
                </a:pPr>
                <a:endParaRPr lang="en-US"/>
              </a:p>
            </p:txBody>
          </p:sp>
        </p:grpSp>
        <p:grpSp>
          <p:nvGrpSpPr>
            <p:cNvPr id="4" name="Group 29"/>
            <p:cNvGrpSpPr>
              <a:grpSpLocks/>
            </p:cNvGrpSpPr>
            <p:nvPr/>
          </p:nvGrpSpPr>
          <p:grpSpPr bwMode="auto">
            <a:xfrm>
              <a:off x="1447800" y="3860800"/>
              <a:ext cx="1295400" cy="939800"/>
              <a:chOff x="912" y="2352"/>
              <a:chExt cx="816" cy="592"/>
            </a:xfrm>
          </p:grpSpPr>
          <p:sp>
            <p:nvSpPr>
              <p:cNvPr id="48158" name="Oval 30"/>
              <p:cNvSpPr>
                <a:spLocks noChangeArrowheads="1"/>
              </p:cNvSpPr>
              <p:nvPr/>
            </p:nvSpPr>
            <p:spPr bwMode="auto">
              <a:xfrm>
                <a:off x="989" y="2849"/>
                <a:ext cx="102" cy="95"/>
              </a:xfrm>
              <a:prstGeom prst="ellipse">
                <a:avLst/>
              </a:prstGeom>
              <a:solidFill>
                <a:srgbClr val="00FF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48159" name="Oval 31"/>
              <p:cNvSpPr>
                <a:spLocks noChangeArrowheads="1"/>
              </p:cNvSpPr>
              <p:nvPr/>
            </p:nvSpPr>
            <p:spPr bwMode="auto">
              <a:xfrm>
                <a:off x="1142" y="2684"/>
                <a:ext cx="102" cy="94"/>
              </a:xfrm>
              <a:prstGeom prst="ellipse">
                <a:avLst/>
              </a:prstGeom>
              <a:solidFill>
                <a:srgbClr val="FF66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48160" name="Oval 32"/>
              <p:cNvSpPr>
                <a:spLocks noChangeArrowheads="1"/>
              </p:cNvSpPr>
              <p:nvPr/>
            </p:nvSpPr>
            <p:spPr bwMode="auto">
              <a:xfrm>
                <a:off x="1550" y="2352"/>
                <a:ext cx="102" cy="95"/>
              </a:xfrm>
              <a:prstGeom prst="ellipse">
                <a:avLst/>
              </a:prstGeom>
              <a:no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48161" name="Oval 33"/>
              <p:cNvSpPr>
                <a:spLocks noChangeArrowheads="1"/>
              </p:cNvSpPr>
              <p:nvPr/>
            </p:nvSpPr>
            <p:spPr bwMode="auto">
              <a:xfrm>
                <a:off x="1116" y="2352"/>
                <a:ext cx="102" cy="95"/>
              </a:xfrm>
              <a:prstGeom prst="ellipse">
                <a:avLst/>
              </a:prstGeom>
              <a:solidFill>
                <a:srgbClr val="00FF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48162" name="Oval 34"/>
              <p:cNvSpPr>
                <a:spLocks noChangeArrowheads="1"/>
              </p:cNvSpPr>
              <p:nvPr/>
            </p:nvSpPr>
            <p:spPr bwMode="auto">
              <a:xfrm>
                <a:off x="1626" y="2849"/>
                <a:ext cx="102" cy="95"/>
              </a:xfrm>
              <a:prstGeom prst="ellipse">
                <a:avLst/>
              </a:prstGeom>
              <a:solidFill>
                <a:srgbClr val="00FF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48163" name="Oval 35"/>
              <p:cNvSpPr>
                <a:spLocks noChangeArrowheads="1"/>
              </p:cNvSpPr>
              <p:nvPr/>
            </p:nvSpPr>
            <p:spPr bwMode="auto">
              <a:xfrm>
                <a:off x="1371" y="2755"/>
                <a:ext cx="102" cy="94"/>
              </a:xfrm>
              <a:prstGeom prst="ellipse">
                <a:avLst/>
              </a:prstGeom>
              <a:solidFill>
                <a:srgbClr val="FF66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48164" name="Oval 36"/>
              <p:cNvSpPr>
                <a:spLocks noChangeArrowheads="1"/>
              </p:cNvSpPr>
              <p:nvPr/>
            </p:nvSpPr>
            <p:spPr bwMode="auto">
              <a:xfrm>
                <a:off x="1346" y="2494"/>
                <a:ext cx="102" cy="95"/>
              </a:xfrm>
              <a:prstGeom prst="ellipse">
                <a:avLst/>
              </a:prstGeom>
              <a:solidFill>
                <a:srgbClr val="FFFF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cxnSp>
            <p:nvCxnSpPr>
              <p:cNvPr id="48165" name="AutoShape 37"/>
              <p:cNvCxnSpPr>
                <a:cxnSpLocks noChangeShapeType="1"/>
                <a:stCxn id="48158" idx="7"/>
                <a:endCxn id="48159" idx="3"/>
              </p:cNvCxnSpPr>
              <p:nvPr/>
            </p:nvCxnSpPr>
            <p:spPr bwMode="auto">
              <a:xfrm flipV="1">
                <a:off x="1076" y="2764"/>
                <a:ext cx="80" cy="99"/>
              </a:xfrm>
              <a:prstGeom prst="straightConnector1">
                <a:avLst/>
              </a:prstGeom>
              <a:noFill/>
              <a:ln w="9525">
                <a:solidFill>
                  <a:schemeClr val="tx1"/>
                </a:solidFill>
                <a:round/>
                <a:headEnd/>
                <a:tailEnd/>
              </a:ln>
              <a:effectLst>
                <a:outerShdw blurRad="63500" dist="38099" dir="2700000" algn="ctr" rotWithShape="0">
                  <a:schemeClr val="bg2">
                    <a:alpha val="74997"/>
                  </a:schemeClr>
                </a:outerShdw>
              </a:effectLst>
            </p:spPr>
          </p:cxnSp>
          <p:cxnSp>
            <p:nvCxnSpPr>
              <p:cNvPr id="48166" name="AutoShape 38"/>
              <p:cNvCxnSpPr>
                <a:cxnSpLocks noChangeShapeType="1"/>
                <a:stCxn id="48159" idx="7"/>
                <a:endCxn id="48164" idx="3"/>
              </p:cNvCxnSpPr>
              <p:nvPr/>
            </p:nvCxnSpPr>
            <p:spPr bwMode="auto">
              <a:xfrm flipV="1">
                <a:off x="1229" y="2575"/>
                <a:ext cx="131" cy="122"/>
              </a:xfrm>
              <a:prstGeom prst="straightConnector1">
                <a:avLst/>
              </a:prstGeom>
              <a:noFill/>
              <a:ln w="9525">
                <a:solidFill>
                  <a:schemeClr val="tx1"/>
                </a:solidFill>
                <a:round/>
                <a:headEnd/>
                <a:tailEnd/>
              </a:ln>
              <a:effectLst>
                <a:outerShdw blurRad="63500" dist="38099" dir="2700000" algn="ctr" rotWithShape="0">
                  <a:schemeClr val="bg2">
                    <a:alpha val="74997"/>
                  </a:schemeClr>
                </a:outerShdw>
              </a:effectLst>
            </p:spPr>
          </p:cxnSp>
          <p:cxnSp>
            <p:nvCxnSpPr>
              <p:cNvPr id="48167" name="AutoShape 39"/>
              <p:cNvCxnSpPr>
                <a:cxnSpLocks noChangeShapeType="1"/>
                <a:stCxn id="48164" idx="7"/>
                <a:endCxn id="48160" idx="3"/>
              </p:cNvCxnSpPr>
              <p:nvPr/>
            </p:nvCxnSpPr>
            <p:spPr bwMode="auto">
              <a:xfrm flipV="1">
                <a:off x="1433" y="2433"/>
                <a:ext cx="131" cy="75"/>
              </a:xfrm>
              <a:prstGeom prst="straightConnector1">
                <a:avLst/>
              </a:prstGeom>
              <a:noFill/>
              <a:ln w="9525">
                <a:solidFill>
                  <a:schemeClr val="tx1"/>
                </a:solidFill>
                <a:round/>
                <a:headEnd/>
                <a:tailEnd/>
              </a:ln>
              <a:effectLst>
                <a:outerShdw blurRad="63500" dist="38099" dir="2700000" algn="ctr" rotWithShape="0">
                  <a:schemeClr val="bg2">
                    <a:alpha val="74997"/>
                  </a:schemeClr>
                </a:outerShdw>
              </a:effectLst>
            </p:spPr>
          </p:cxnSp>
          <p:cxnSp>
            <p:nvCxnSpPr>
              <p:cNvPr id="48168" name="AutoShape 40"/>
              <p:cNvCxnSpPr>
                <a:cxnSpLocks noChangeShapeType="1"/>
                <a:stCxn id="48164" idx="4"/>
                <a:endCxn id="48163" idx="0"/>
              </p:cNvCxnSpPr>
              <p:nvPr/>
            </p:nvCxnSpPr>
            <p:spPr bwMode="auto">
              <a:xfrm>
                <a:off x="1397" y="2589"/>
                <a:ext cx="25" cy="166"/>
              </a:xfrm>
              <a:prstGeom prst="straightConnector1">
                <a:avLst/>
              </a:prstGeom>
              <a:noFill/>
              <a:ln w="9525">
                <a:solidFill>
                  <a:schemeClr val="tx1"/>
                </a:solidFill>
                <a:round/>
                <a:headEnd/>
                <a:tailEnd/>
              </a:ln>
              <a:effectLst>
                <a:outerShdw blurRad="63500" dist="38099" dir="2700000" algn="ctr" rotWithShape="0">
                  <a:schemeClr val="bg2">
                    <a:alpha val="74998"/>
                  </a:schemeClr>
                </a:outerShdw>
              </a:effectLst>
            </p:spPr>
          </p:cxnSp>
          <p:sp>
            <p:nvSpPr>
              <p:cNvPr id="48169" name="Oval 41"/>
              <p:cNvSpPr>
                <a:spLocks noChangeArrowheads="1"/>
              </p:cNvSpPr>
              <p:nvPr/>
            </p:nvSpPr>
            <p:spPr bwMode="auto">
              <a:xfrm>
                <a:off x="912" y="2589"/>
                <a:ext cx="102" cy="95"/>
              </a:xfrm>
              <a:prstGeom prst="ellipse">
                <a:avLst/>
              </a:prstGeom>
              <a:solidFill>
                <a:srgbClr val="FFFF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cxnSp>
            <p:nvCxnSpPr>
              <p:cNvPr id="48170" name="AutoShape 42"/>
              <p:cNvCxnSpPr>
                <a:cxnSpLocks noChangeShapeType="1"/>
                <a:stCxn id="48159" idx="1"/>
                <a:endCxn id="48169" idx="6"/>
              </p:cNvCxnSpPr>
              <p:nvPr/>
            </p:nvCxnSpPr>
            <p:spPr bwMode="auto">
              <a:xfrm flipH="1" flipV="1">
                <a:off x="1014" y="2636"/>
                <a:ext cx="142" cy="61"/>
              </a:xfrm>
              <a:prstGeom prst="straightConnector1">
                <a:avLst/>
              </a:prstGeom>
              <a:noFill/>
              <a:ln w="9525">
                <a:solidFill>
                  <a:schemeClr val="tx1"/>
                </a:solidFill>
                <a:round/>
                <a:headEnd/>
                <a:tailEnd/>
              </a:ln>
              <a:effectLst>
                <a:outerShdw blurRad="63500" dist="38099" dir="2700000" algn="ctr" rotWithShape="0">
                  <a:schemeClr val="bg2">
                    <a:alpha val="74997"/>
                  </a:schemeClr>
                </a:outerShdw>
              </a:effectLst>
            </p:spPr>
          </p:cxnSp>
          <p:cxnSp>
            <p:nvCxnSpPr>
              <p:cNvPr id="48171" name="AutoShape 43"/>
              <p:cNvCxnSpPr>
                <a:cxnSpLocks noChangeShapeType="1"/>
                <a:stCxn id="48164" idx="1"/>
                <a:endCxn id="48161" idx="5"/>
              </p:cNvCxnSpPr>
              <p:nvPr/>
            </p:nvCxnSpPr>
            <p:spPr bwMode="auto">
              <a:xfrm flipH="1" flipV="1">
                <a:off x="1203" y="2433"/>
                <a:ext cx="157" cy="75"/>
              </a:xfrm>
              <a:prstGeom prst="straightConnector1">
                <a:avLst/>
              </a:prstGeom>
              <a:noFill/>
              <a:ln w="9525">
                <a:solidFill>
                  <a:schemeClr val="tx1"/>
                </a:solidFill>
                <a:round/>
                <a:headEnd/>
                <a:tailEnd/>
              </a:ln>
              <a:effectLst>
                <a:outerShdw blurRad="63500" dist="38099" dir="2700000" algn="ctr" rotWithShape="0">
                  <a:schemeClr val="bg2">
                    <a:alpha val="74997"/>
                  </a:schemeClr>
                </a:outerShdw>
              </a:effectLst>
            </p:spPr>
          </p:cxnSp>
          <p:cxnSp>
            <p:nvCxnSpPr>
              <p:cNvPr id="48172" name="AutoShape 44"/>
              <p:cNvCxnSpPr>
                <a:cxnSpLocks noChangeShapeType="1"/>
                <a:stCxn id="48162" idx="1"/>
                <a:endCxn id="48163" idx="6"/>
              </p:cNvCxnSpPr>
              <p:nvPr/>
            </p:nvCxnSpPr>
            <p:spPr bwMode="auto">
              <a:xfrm flipH="1" flipV="1">
                <a:off x="1473" y="2802"/>
                <a:ext cx="168" cy="61"/>
              </a:xfrm>
              <a:prstGeom prst="straightConnector1">
                <a:avLst/>
              </a:prstGeom>
              <a:noFill/>
              <a:ln w="9525">
                <a:solidFill>
                  <a:schemeClr val="tx1"/>
                </a:solidFill>
                <a:round/>
                <a:headEnd/>
                <a:tailEnd/>
              </a:ln>
              <a:effectLst>
                <a:outerShdw blurRad="63500" dist="38099" dir="2700000" algn="ctr" rotWithShape="0">
                  <a:schemeClr val="bg2">
                    <a:alpha val="74997"/>
                  </a:schemeClr>
                </a:outerShdw>
              </a:effectLst>
            </p:spPr>
          </p:cxnSp>
        </p:grpSp>
        <p:sp>
          <p:nvSpPr>
            <p:cNvPr id="48173" name="AutoShape 45"/>
            <p:cNvSpPr>
              <a:spLocks noChangeArrowheads="1"/>
            </p:cNvSpPr>
            <p:nvPr/>
          </p:nvSpPr>
          <p:spPr bwMode="auto">
            <a:xfrm>
              <a:off x="914400" y="3733800"/>
              <a:ext cx="2590800" cy="1219200"/>
            </a:xfrm>
            <a:prstGeom prst="parallelogram">
              <a:avLst>
                <a:gd name="adj" fmla="val 53125"/>
              </a:avLst>
            </a:prstGeom>
            <a:no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grpSp>
          <p:nvGrpSpPr>
            <p:cNvPr id="5" name="Group 46"/>
            <p:cNvGrpSpPr>
              <a:grpSpLocks/>
            </p:cNvGrpSpPr>
            <p:nvPr/>
          </p:nvGrpSpPr>
          <p:grpSpPr bwMode="auto">
            <a:xfrm>
              <a:off x="1447800" y="2565400"/>
              <a:ext cx="1295400" cy="939800"/>
              <a:chOff x="912" y="1568"/>
              <a:chExt cx="816" cy="592"/>
            </a:xfrm>
          </p:grpSpPr>
          <p:sp>
            <p:nvSpPr>
              <p:cNvPr id="48175" name="Oval 47"/>
              <p:cNvSpPr>
                <a:spLocks noChangeArrowheads="1"/>
              </p:cNvSpPr>
              <p:nvPr/>
            </p:nvSpPr>
            <p:spPr bwMode="auto">
              <a:xfrm>
                <a:off x="989" y="2065"/>
                <a:ext cx="102" cy="95"/>
              </a:xfrm>
              <a:prstGeom prst="ellipse">
                <a:avLst/>
              </a:prstGeom>
              <a:solidFill>
                <a:srgbClr val="00FF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48176" name="Oval 48"/>
              <p:cNvSpPr>
                <a:spLocks noChangeArrowheads="1"/>
              </p:cNvSpPr>
              <p:nvPr/>
            </p:nvSpPr>
            <p:spPr bwMode="auto">
              <a:xfrm>
                <a:off x="1142" y="1900"/>
                <a:ext cx="102" cy="94"/>
              </a:xfrm>
              <a:prstGeom prst="ellipse">
                <a:avLst/>
              </a:prstGeom>
              <a:solidFill>
                <a:srgbClr val="FF66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48177" name="Oval 49"/>
              <p:cNvSpPr>
                <a:spLocks noChangeArrowheads="1"/>
              </p:cNvSpPr>
              <p:nvPr/>
            </p:nvSpPr>
            <p:spPr bwMode="auto">
              <a:xfrm>
                <a:off x="1550" y="1568"/>
                <a:ext cx="102" cy="95"/>
              </a:xfrm>
              <a:prstGeom prst="ellipse">
                <a:avLst/>
              </a:prstGeom>
              <a:solidFill>
                <a:srgbClr val="00FF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48178" name="Oval 50"/>
              <p:cNvSpPr>
                <a:spLocks noChangeArrowheads="1"/>
              </p:cNvSpPr>
              <p:nvPr/>
            </p:nvSpPr>
            <p:spPr bwMode="auto">
              <a:xfrm>
                <a:off x="1116" y="1568"/>
                <a:ext cx="102" cy="95"/>
              </a:xfrm>
              <a:prstGeom prst="ellipse">
                <a:avLst/>
              </a:prstGeom>
              <a:solidFill>
                <a:srgbClr val="00FF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48179" name="Oval 51"/>
              <p:cNvSpPr>
                <a:spLocks noChangeArrowheads="1"/>
              </p:cNvSpPr>
              <p:nvPr/>
            </p:nvSpPr>
            <p:spPr bwMode="auto">
              <a:xfrm>
                <a:off x="1626" y="2065"/>
                <a:ext cx="102" cy="95"/>
              </a:xfrm>
              <a:prstGeom prst="ellipse">
                <a:avLst/>
              </a:prstGeom>
              <a:solidFill>
                <a:srgbClr val="FFFF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48180" name="Oval 52"/>
              <p:cNvSpPr>
                <a:spLocks noChangeArrowheads="1"/>
              </p:cNvSpPr>
              <p:nvPr/>
            </p:nvSpPr>
            <p:spPr bwMode="auto">
              <a:xfrm>
                <a:off x="1371" y="1971"/>
                <a:ext cx="102" cy="94"/>
              </a:xfrm>
              <a:prstGeom prst="ellipse">
                <a:avLst/>
              </a:prstGeom>
              <a:no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48181" name="Oval 53"/>
              <p:cNvSpPr>
                <a:spLocks noChangeArrowheads="1"/>
              </p:cNvSpPr>
              <p:nvPr/>
            </p:nvSpPr>
            <p:spPr bwMode="auto">
              <a:xfrm>
                <a:off x="1346" y="1710"/>
                <a:ext cx="102" cy="95"/>
              </a:xfrm>
              <a:prstGeom prst="ellipse">
                <a:avLst/>
              </a:prstGeom>
              <a:solidFill>
                <a:srgbClr val="FF00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cxnSp>
            <p:nvCxnSpPr>
              <p:cNvPr id="48182" name="AutoShape 54"/>
              <p:cNvCxnSpPr>
                <a:cxnSpLocks noChangeShapeType="1"/>
                <a:stCxn id="48175" idx="7"/>
                <a:endCxn id="48176" idx="3"/>
              </p:cNvCxnSpPr>
              <p:nvPr/>
            </p:nvCxnSpPr>
            <p:spPr bwMode="auto">
              <a:xfrm flipV="1">
                <a:off x="1076" y="1980"/>
                <a:ext cx="81" cy="99"/>
              </a:xfrm>
              <a:prstGeom prst="straightConnector1">
                <a:avLst/>
              </a:prstGeom>
              <a:noFill/>
              <a:ln w="9525">
                <a:solidFill>
                  <a:schemeClr val="tx1"/>
                </a:solidFill>
                <a:round/>
                <a:headEnd/>
                <a:tailEnd/>
              </a:ln>
              <a:effectLst>
                <a:outerShdw blurRad="63500" dist="38099" dir="2700000" algn="ctr" rotWithShape="0">
                  <a:schemeClr val="bg2">
                    <a:alpha val="74997"/>
                  </a:schemeClr>
                </a:outerShdw>
              </a:effectLst>
            </p:spPr>
          </p:cxnSp>
          <p:cxnSp>
            <p:nvCxnSpPr>
              <p:cNvPr id="48183" name="AutoShape 55"/>
              <p:cNvCxnSpPr>
                <a:cxnSpLocks noChangeShapeType="1"/>
                <a:stCxn id="48176" idx="7"/>
                <a:endCxn id="48181" idx="3"/>
              </p:cNvCxnSpPr>
              <p:nvPr/>
            </p:nvCxnSpPr>
            <p:spPr bwMode="auto">
              <a:xfrm flipV="1">
                <a:off x="1229" y="1791"/>
                <a:ext cx="132" cy="123"/>
              </a:xfrm>
              <a:prstGeom prst="straightConnector1">
                <a:avLst/>
              </a:prstGeom>
              <a:noFill/>
              <a:ln w="9525">
                <a:solidFill>
                  <a:schemeClr val="tx1"/>
                </a:solidFill>
                <a:round/>
                <a:headEnd/>
                <a:tailEnd/>
              </a:ln>
              <a:effectLst>
                <a:outerShdw blurRad="63500" dist="38099" dir="2700000" algn="ctr" rotWithShape="0">
                  <a:schemeClr val="bg2">
                    <a:alpha val="74997"/>
                  </a:schemeClr>
                </a:outerShdw>
              </a:effectLst>
            </p:spPr>
          </p:cxnSp>
          <p:cxnSp>
            <p:nvCxnSpPr>
              <p:cNvPr id="48184" name="AutoShape 56"/>
              <p:cNvCxnSpPr>
                <a:cxnSpLocks noChangeShapeType="1"/>
                <a:stCxn id="48181" idx="7"/>
                <a:endCxn id="48177" idx="3"/>
              </p:cNvCxnSpPr>
              <p:nvPr/>
            </p:nvCxnSpPr>
            <p:spPr bwMode="auto">
              <a:xfrm flipV="1">
                <a:off x="1433" y="1649"/>
                <a:ext cx="132" cy="75"/>
              </a:xfrm>
              <a:prstGeom prst="straightConnector1">
                <a:avLst/>
              </a:prstGeom>
              <a:noFill/>
              <a:ln w="9525">
                <a:solidFill>
                  <a:schemeClr val="tx1"/>
                </a:solidFill>
                <a:round/>
                <a:headEnd/>
                <a:tailEnd/>
              </a:ln>
              <a:effectLst>
                <a:outerShdw blurRad="63500" dist="38099" dir="2700000" algn="ctr" rotWithShape="0">
                  <a:schemeClr val="bg2">
                    <a:alpha val="74997"/>
                  </a:schemeClr>
                </a:outerShdw>
              </a:effectLst>
            </p:spPr>
          </p:cxnSp>
          <p:cxnSp>
            <p:nvCxnSpPr>
              <p:cNvPr id="48185" name="AutoShape 57"/>
              <p:cNvCxnSpPr>
                <a:cxnSpLocks noChangeShapeType="1"/>
                <a:stCxn id="48181" idx="4"/>
                <a:endCxn id="48180" idx="0"/>
              </p:cNvCxnSpPr>
              <p:nvPr/>
            </p:nvCxnSpPr>
            <p:spPr bwMode="auto">
              <a:xfrm>
                <a:off x="1397" y="1805"/>
                <a:ext cx="25" cy="166"/>
              </a:xfrm>
              <a:prstGeom prst="straightConnector1">
                <a:avLst/>
              </a:prstGeom>
              <a:noFill/>
              <a:ln w="9525">
                <a:solidFill>
                  <a:schemeClr val="tx1"/>
                </a:solidFill>
                <a:round/>
                <a:headEnd/>
                <a:tailEnd/>
              </a:ln>
              <a:effectLst>
                <a:outerShdw blurRad="63500" dist="38099" dir="2700000" algn="ctr" rotWithShape="0">
                  <a:schemeClr val="bg2">
                    <a:alpha val="74998"/>
                  </a:schemeClr>
                </a:outerShdw>
              </a:effectLst>
            </p:spPr>
          </p:cxnSp>
          <p:sp>
            <p:nvSpPr>
              <p:cNvPr id="48186" name="Oval 58"/>
              <p:cNvSpPr>
                <a:spLocks noChangeArrowheads="1"/>
              </p:cNvSpPr>
              <p:nvPr/>
            </p:nvSpPr>
            <p:spPr bwMode="auto">
              <a:xfrm>
                <a:off x="912" y="1805"/>
                <a:ext cx="102" cy="95"/>
              </a:xfrm>
              <a:prstGeom prst="ellipse">
                <a:avLst/>
              </a:prstGeom>
              <a:solidFill>
                <a:srgbClr val="00FF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cxnSp>
            <p:nvCxnSpPr>
              <p:cNvPr id="48187" name="AutoShape 59"/>
              <p:cNvCxnSpPr>
                <a:cxnSpLocks noChangeShapeType="1"/>
                <a:stCxn id="48176" idx="1"/>
                <a:endCxn id="48186" idx="6"/>
              </p:cNvCxnSpPr>
              <p:nvPr/>
            </p:nvCxnSpPr>
            <p:spPr bwMode="auto">
              <a:xfrm flipH="1" flipV="1">
                <a:off x="1014" y="1853"/>
                <a:ext cx="143" cy="61"/>
              </a:xfrm>
              <a:prstGeom prst="straightConnector1">
                <a:avLst/>
              </a:prstGeom>
              <a:noFill/>
              <a:ln w="9525">
                <a:solidFill>
                  <a:schemeClr val="tx1"/>
                </a:solidFill>
                <a:round/>
                <a:headEnd/>
                <a:tailEnd/>
              </a:ln>
              <a:effectLst>
                <a:outerShdw blurRad="63500" dist="38099" dir="2700000" algn="ctr" rotWithShape="0">
                  <a:schemeClr val="bg2">
                    <a:alpha val="74997"/>
                  </a:schemeClr>
                </a:outerShdw>
              </a:effectLst>
            </p:spPr>
          </p:cxnSp>
          <p:cxnSp>
            <p:nvCxnSpPr>
              <p:cNvPr id="48188" name="AutoShape 60"/>
              <p:cNvCxnSpPr>
                <a:cxnSpLocks noChangeShapeType="1"/>
                <a:stCxn id="48181" idx="1"/>
                <a:endCxn id="48178" idx="5"/>
              </p:cNvCxnSpPr>
              <p:nvPr/>
            </p:nvCxnSpPr>
            <p:spPr bwMode="auto">
              <a:xfrm flipH="1" flipV="1">
                <a:off x="1203" y="1649"/>
                <a:ext cx="158" cy="75"/>
              </a:xfrm>
              <a:prstGeom prst="straightConnector1">
                <a:avLst/>
              </a:prstGeom>
              <a:noFill/>
              <a:ln w="9525">
                <a:solidFill>
                  <a:schemeClr val="tx1"/>
                </a:solidFill>
                <a:round/>
                <a:headEnd/>
                <a:tailEnd/>
              </a:ln>
              <a:effectLst>
                <a:outerShdw blurRad="63500" dist="38099" dir="2700000" algn="ctr" rotWithShape="0">
                  <a:schemeClr val="bg2">
                    <a:alpha val="74997"/>
                  </a:schemeClr>
                </a:outerShdw>
              </a:effectLst>
            </p:spPr>
          </p:cxnSp>
          <p:cxnSp>
            <p:nvCxnSpPr>
              <p:cNvPr id="48189" name="AutoShape 61"/>
              <p:cNvCxnSpPr>
                <a:cxnSpLocks noChangeShapeType="1"/>
                <a:stCxn id="48179" idx="1"/>
                <a:endCxn id="48180" idx="6"/>
              </p:cNvCxnSpPr>
              <p:nvPr/>
            </p:nvCxnSpPr>
            <p:spPr bwMode="auto">
              <a:xfrm flipH="1" flipV="1">
                <a:off x="1473" y="2018"/>
                <a:ext cx="168" cy="61"/>
              </a:xfrm>
              <a:prstGeom prst="straightConnector1">
                <a:avLst/>
              </a:prstGeom>
              <a:noFill/>
              <a:ln w="9525">
                <a:solidFill>
                  <a:schemeClr val="tx1"/>
                </a:solidFill>
                <a:round/>
                <a:headEnd/>
                <a:tailEnd/>
              </a:ln>
              <a:effectLst>
                <a:outerShdw blurRad="63500" dist="38099" dir="2700000" algn="ctr" rotWithShape="0">
                  <a:schemeClr val="bg2">
                    <a:alpha val="74997"/>
                  </a:schemeClr>
                </a:outerShdw>
              </a:effectLst>
            </p:spPr>
          </p:cxnSp>
        </p:grpSp>
        <p:sp>
          <p:nvSpPr>
            <p:cNvPr id="48190" name="AutoShape 62"/>
            <p:cNvSpPr>
              <a:spLocks noChangeArrowheads="1"/>
            </p:cNvSpPr>
            <p:nvPr/>
          </p:nvSpPr>
          <p:spPr bwMode="auto">
            <a:xfrm>
              <a:off x="914400" y="2438400"/>
              <a:ext cx="2590800" cy="1219200"/>
            </a:xfrm>
            <a:prstGeom prst="parallelogram">
              <a:avLst>
                <a:gd name="adj" fmla="val 53125"/>
              </a:avLst>
            </a:prstGeom>
            <a:no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grpSp>
          <p:nvGrpSpPr>
            <p:cNvPr id="6" name="Group 63"/>
            <p:cNvGrpSpPr>
              <a:grpSpLocks/>
            </p:cNvGrpSpPr>
            <p:nvPr/>
          </p:nvGrpSpPr>
          <p:grpSpPr bwMode="auto">
            <a:xfrm>
              <a:off x="1447800" y="5105400"/>
              <a:ext cx="1295400" cy="939800"/>
              <a:chOff x="912" y="3168"/>
              <a:chExt cx="816" cy="592"/>
            </a:xfrm>
          </p:grpSpPr>
          <p:sp>
            <p:nvSpPr>
              <p:cNvPr id="48192" name="Oval 64"/>
              <p:cNvSpPr>
                <a:spLocks noChangeArrowheads="1"/>
              </p:cNvSpPr>
              <p:nvPr/>
            </p:nvSpPr>
            <p:spPr bwMode="auto">
              <a:xfrm>
                <a:off x="989" y="3665"/>
                <a:ext cx="102" cy="95"/>
              </a:xfrm>
              <a:prstGeom prst="ellipse">
                <a:avLst/>
              </a:prstGeom>
              <a:no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48193" name="Oval 65"/>
              <p:cNvSpPr>
                <a:spLocks noChangeArrowheads="1"/>
              </p:cNvSpPr>
              <p:nvPr/>
            </p:nvSpPr>
            <p:spPr bwMode="auto">
              <a:xfrm>
                <a:off x="1142" y="3500"/>
                <a:ext cx="102" cy="94"/>
              </a:xfrm>
              <a:prstGeom prst="ellipse">
                <a:avLst/>
              </a:prstGeom>
              <a:no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48194" name="Oval 66"/>
              <p:cNvSpPr>
                <a:spLocks noChangeArrowheads="1"/>
              </p:cNvSpPr>
              <p:nvPr/>
            </p:nvSpPr>
            <p:spPr bwMode="auto">
              <a:xfrm>
                <a:off x="1550" y="3168"/>
                <a:ext cx="102" cy="95"/>
              </a:xfrm>
              <a:prstGeom prst="ellipse">
                <a:avLst/>
              </a:prstGeom>
              <a:solidFill>
                <a:srgbClr val="FFFF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48195" name="Oval 67"/>
              <p:cNvSpPr>
                <a:spLocks noChangeArrowheads="1"/>
              </p:cNvSpPr>
              <p:nvPr/>
            </p:nvSpPr>
            <p:spPr bwMode="auto">
              <a:xfrm>
                <a:off x="1116" y="3168"/>
                <a:ext cx="102" cy="95"/>
              </a:xfrm>
              <a:prstGeom prst="ellipse">
                <a:avLst/>
              </a:prstGeom>
              <a:solidFill>
                <a:srgbClr val="FF00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48196" name="Oval 68"/>
              <p:cNvSpPr>
                <a:spLocks noChangeArrowheads="1"/>
              </p:cNvSpPr>
              <p:nvPr/>
            </p:nvSpPr>
            <p:spPr bwMode="auto">
              <a:xfrm>
                <a:off x="1626" y="3665"/>
                <a:ext cx="102" cy="95"/>
              </a:xfrm>
              <a:prstGeom prst="ellipse">
                <a:avLst/>
              </a:prstGeom>
              <a:solidFill>
                <a:srgbClr val="00FF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48197" name="Oval 69"/>
              <p:cNvSpPr>
                <a:spLocks noChangeArrowheads="1"/>
              </p:cNvSpPr>
              <p:nvPr/>
            </p:nvSpPr>
            <p:spPr bwMode="auto">
              <a:xfrm>
                <a:off x="1371" y="3571"/>
                <a:ext cx="102" cy="94"/>
              </a:xfrm>
              <a:prstGeom prst="ellipse">
                <a:avLst/>
              </a:prstGeom>
              <a:solidFill>
                <a:srgbClr val="FF00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48198" name="Oval 70"/>
              <p:cNvSpPr>
                <a:spLocks noChangeArrowheads="1"/>
              </p:cNvSpPr>
              <p:nvPr/>
            </p:nvSpPr>
            <p:spPr bwMode="auto">
              <a:xfrm>
                <a:off x="1346" y="3310"/>
                <a:ext cx="102" cy="95"/>
              </a:xfrm>
              <a:prstGeom prst="ellipse">
                <a:avLst/>
              </a:prstGeom>
              <a:solidFill>
                <a:srgbClr val="FF66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cxnSp>
            <p:nvCxnSpPr>
              <p:cNvPr id="48199" name="AutoShape 71"/>
              <p:cNvCxnSpPr>
                <a:cxnSpLocks noChangeShapeType="1"/>
                <a:stCxn id="48192" idx="7"/>
                <a:endCxn id="48193" idx="3"/>
              </p:cNvCxnSpPr>
              <p:nvPr/>
            </p:nvCxnSpPr>
            <p:spPr bwMode="auto">
              <a:xfrm flipV="1">
                <a:off x="1076" y="3580"/>
                <a:ext cx="80" cy="99"/>
              </a:xfrm>
              <a:prstGeom prst="straightConnector1">
                <a:avLst/>
              </a:prstGeom>
              <a:noFill/>
              <a:ln w="9525">
                <a:solidFill>
                  <a:schemeClr val="tx1"/>
                </a:solidFill>
                <a:round/>
                <a:headEnd/>
                <a:tailEnd/>
              </a:ln>
              <a:effectLst>
                <a:outerShdw blurRad="63500" dist="38099" dir="2700000" algn="ctr" rotWithShape="0">
                  <a:schemeClr val="bg2">
                    <a:alpha val="74997"/>
                  </a:schemeClr>
                </a:outerShdw>
              </a:effectLst>
            </p:spPr>
          </p:cxnSp>
          <p:cxnSp>
            <p:nvCxnSpPr>
              <p:cNvPr id="48200" name="AutoShape 72"/>
              <p:cNvCxnSpPr>
                <a:cxnSpLocks noChangeShapeType="1"/>
                <a:stCxn id="48193" idx="7"/>
                <a:endCxn id="48198" idx="3"/>
              </p:cNvCxnSpPr>
              <p:nvPr/>
            </p:nvCxnSpPr>
            <p:spPr bwMode="auto">
              <a:xfrm flipV="1">
                <a:off x="1229" y="3391"/>
                <a:ext cx="131" cy="122"/>
              </a:xfrm>
              <a:prstGeom prst="straightConnector1">
                <a:avLst/>
              </a:prstGeom>
              <a:noFill/>
              <a:ln w="9525">
                <a:solidFill>
                  <a:schemeClr val="tx1"/>
                </a:solidFill>
                <a:round/>
                <a:headEnd/>
                <a:tailEnd/>
              </a:ln>
              <a:effectLst>
                <a:outerShdw blurRad="63500" dist="38099" dir="2700000" algn="ctr" rotWithShape="0">
                  <a:schemeClr val="bg2">
                    <a:alpha val="74997"/>
                  </a:schemeClr>
                </a:outerShdw>
              </a:effectLst>
            </p:spPr>
          </p:cxnSp>
          <p:cxnSp>
            <p:nvCxnSpPr>
              <p:cNvPr id="48201" name="AutoShape 73"/>
              <p:cNvCxnSpPr>
                <a:cxnSpLocks noChangeShapeType="1"/>
                <a:stCxn id="48198" idx="7"/>
                <a:endCxn id="48194" idx="3"/>
              </p:cNvCxnSpPr>
              <p:nvPr/>
            </p:nvCxnSpPr>
            <p:spPr bwMode="auto">
              <a:xfrm flipV="1">
                <a:off x="1433" y="3249"/>
                <a:ext cx="131" cy="75"/>
              </a:xfrm>
              <a:prstGeom prst="straightConnector1">
                <a:avLst/>
              </a:prstGeom>
              <a:noFill/>
              <a:ln w="9525">
                <a:solidFill>
                  <a:schemeClr val="tx1"/>
                </a:solidFill>
                <a:round/>
                <a:headEnd/>
                <a:tailEnd/>
              </a:ln>
              <a:effectLst>
                <a:outerShdw blurRad="63500" dist="38099" dir="2700000" algn="ctr" rotWithShape="0">
                  <a:schemeClr val="bg2">
                    <a:alpha val="74997"/>
                  </a:schemeClr>
                </a:outerShdw>
              </a:effectLst>
            </p:spPr>
          </p:cxnSp>
          <p:cxnSp>
            <p:nvCxnSpPr>
              <p:cNvPr id="48202" name="AutoShape 74"/>
              <p:cNvCxnSpPr>
                <a:cxnSpLocks noChangeShapeType="1"/>
                <a:stCxn id="48198" idx="4"/>
                <a:endCxn id="48197" idx="0"/>
              </p:cNvCxnSpPr>
              <p:nvPr/>
            </p:nvCxnSpPr>
            <p:spPr bwMode="auto">
              <a:xfrm>
                <a:off x="1397" y="3405"/>
                <a:ext cx="25" cy="166"/>
              </a:xfrm>
              <a:prstGeom prst="straightConnector1">
                <a:avLst/>
              </a:prstGeom>
              <a:noFill/>
              <a:ln w="9525">
                <a:solidFill>
                  <a:schemeClr val="tx1"/>
                </a:solidFill>
                <a:round/>
                <a:headEnd/>
                <a:tailEnd/>
              </a:ln>
              <a:effectLst>
                <a:outerShdw blurRad="63500" dist="38099" dir="2700000" algn="ctr" rotWithShape="0">
                  <a:schemeClr val="bg2">
                    <a:alpha val="74998"/>
                  </a:schemeClr>
                </a:outerShdw>
              </a:effectLst>
            </p:spPr>
          </p:cxnSp>
          <p:sp>
            <p:nvSpPr>
              <p:cNvPr id="48203" name="Oval 75"/>
              <p:cNvSpPr>
                <a:spLocks noChangeArrowheads="1"/>
              </p:cNvSpPr>
              <p:nvPr/>
            </p:nvSpPr>
            <p:spPr bwMode="auto">
              <a:xfrm>
                <a:off x="912" y="3405"/>
                <a:ext cx="102" cy="95"/>
              </a:xfrm>
              <a:prstGeom prst="ellipse">
                <a:avLst/>
              </a:prstGeom>
              <a:solidFill>
                <a:srgbClr val="00FF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cxnSp>
            <p:nvCxnSpPr>
              <p:cNvPr id="48204" name="AutoShape 76"/>
              <p:cNvCxnSpPr>
                <a:cxnSpLocks noChangeShapeType="1"/>
                <a:stCxn id="48193" idx="1"/>
                <a:endCxn id="48203" idx="6"/>
              </p:cNvCxnSpPr>
              <p:nvPr/>
            </p:nvCxnSpPr>
            <p:spPr bwMode="auto">
              <a:xfrm flipH="1" flipV="1">
                <a:off x="1014" y="3452"/>
                <a:ext cx="142" cy="61"/>
              </a:xfrm>
              <a:prstGeom prst="straightConnector1">
                <a:avLst/>
              </a:prstGeom>
              <a:noFill/>
              <a:ln w="9525">
                <a:solidFill>
                  <a:schemeClr val="tx1"/>
                </a:solidFill>
                <a:round/>
                <a:headEnd/>
                <a:tailEnd/>
              </a:ln>
              <a:effectLst>
                <a:outerShdw blurRad="63500" dist="38099" dir="2700000" algn="ctr" rotWithShape="0">
                  <a:schemeClr val="bg2">
                    <a:alpha val="74997"/>
                  </a:schemeClr>
                </a:outerShdw>
              </a:effectLst>
            </p:spPr>
          </p:cxnSp>
          <p:cxnSp>
            <p:nvCxnSpPr>
              <p:cNvPr id="48205" name="AutoShape 77"/>
              <p:cNvCxnSpPr>
                <a:cxnSpLocks noChangeShapeType="1"/>
                <a:stCxn id="48198" idx="1"/>
                <a:endCxn id="48195" idx="5"/>
              </p:cNvCxnSpPr>
              <p:nvPr/>
            </p:nvCxnSpPr>
            <p:spPr bwMode="auto">
              <a:xfrm flipH="1" flipV="1">
                <a:off x="1203" y="3249"/>
                <a:ext cx="157" cy="75"/>
              </a:xfrm>
              <a:prstGeom prst="straightConnector1">
                <a:avLst/>
              </a:prstGeom>
              <a:noFill/>
              <a:ln w="9525">
                <a:solidFill>
                  <a:schemeClr val="tx1"/>
                </a:solidFill>
                <a:round/>
                <a:headEnd/>
                <a:tailEnd/>
              </a:ln>
              <a:effectLst>
                <a:outerShdw blurRad="63500" dist="38099" dir="2700000" algn="ctr" rotWithShape="0">
                  <a:schemeClr val="bg2">
                    <a:alpha val="74997"/>
                  </a:schemeClr>
                </a:outerShdw>
              </a:effectLst>
            </p:spPr>
          </p:cxnSp>
          <p:cxnSp>
            <p:nvCxnSpPr>
              <p:cNvPr id="48206" name="AutoShape 78"/>
              <p:cNvCxnSpPr>
                <a:cxnSpLocks noChangeShapeType="1"/>
                <a:stCxn id="48196" idx="1"/>
                <a:endCxn id="48197" idx="6"/>
              </p:cNvCxnSpPr>
              <p:nvPr/>
            </p:nvCxnSpPr>
            <p:spPr bwMode="auto">
              <a:xfrm flipH="1" flipV="1">
                <a:off x="1473" y="3618"/>
                <a:ext cx="168" cy="61"/>
              </a:xfrm>
              <a:prstGeom prst="straightConnector1">
                <a:avLst/>
              </a:prstGeom>
              <a:noFill/>
              <a:ln w="9525">
                <a:solidFill>
                  <a:schemeClr val="tx1"/>
                </a:solidFill>
                <a:round/>
                <a:headEnd/>
                <a:tailEnd/>
              </a:ln>
              <a:effectLst>
                <a:outerShdw blurRad="63500" dist="38099" dir="2700000" algn="ctr" rotWithShape="0">
                  <a:schemeClr val="bg2">
                    <a:alpha val="74997"/>
                  </a:schemeClr>
                </a:outerShdw>
              </a:effectLst>
            </p:spPr>
          </p:cxnSp>
        </p:grpSp>
        <p:sp>
          <p:nvSpPr>
            <p:cNvPr id="48207" name="AutoShape 79"/>
            <p:cNvSpPr>
              <a:spLocks noChangeArrowheads="1"/>
            </p:cNvSpPr>
            <p:nvPr/>
          </p:nvSpPr>
          <p:spPr bwMode="auto">
            <a:xfrm>
              <a:off x="914400" y="5029200"/>
              <a:ext cx="2590800" cy="1219200"/>
            </a:xfrm>
            <a:prstGeom prst="parallelogram">
              <a:avLst>
                <a:gd name="adj" fmla="val 53125"/>
              </a:avLst>
            </a:prstGeom>
            <a:no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grpSp>
      <p:sp>
        <p:nvSpPr>
          <p:cNvPr id="164868" name="Rectangle 80"/>
          <p:cNvSpPr>
            <a:spLocks noChangeAspect="1" noChangeArrowheads="1"/>
          </p:cNvSpPr>
          <p:nvPr/>
        </p:nvSpPr>
        <p:spPr bwMode="auto">
          <a:xfrm>
            <a:off x="4840588" y="2553873"/>
            <a:ext cx="1069198" cy="400110"/>
          </a:xfrm>
          <a:prstGeom prst="rect">
            <a:avLst/>
          </a:prstGeom>
          <a:noFill/>
          <a:ln w="9525">
            <a:noFill/>
            <a:miter lim="800000"/>
            <a:headEnd/>
            <a:tailEnd/>
          </a:ln>
        </p:spPr>
        <p:txBody>
          <a:bodyPr wrap="none">
            <a:prstTxWarp prst="textNoShape">
              <a:avLst/>
            </a:prstTxWarp>
            <a:spAutoFit/>
          </a:bodyPr>
          <a:lstStyle/>
          <a:p>
            <a:pPr algn="ctr"/>
            <a:r>
              <a:rPr lang="en-US" sz="2000">
                <a:latin typeface="Century Gothic" charset="0"/>
                <a:ea typeface="Century Gothic" charset="0"/>
                <a:cs typeface="Century Gothic" charset="0"/>
              </a:rPr>
              <a:t>human</a:t>
            </a:r>
          </a:p>
        </p:txBody>
      </p:sp>
      <p:sp>
        <p:nvSpPr>
          <p:cNvPr id="164869" name="Rectangle 81"/>
          <p:cNvSpPr>
            <a:spLocks noChangeAspect="1" noChangeArrowheads="1"/>
          </p:cNvSpPr>
          <p:nvPr/>
        </p:nvSpPr>
        <p:spPr bwMode="auto">
          <a:xfrm>
            <a:off x="4823126" y="3925473"/>
            <a:ext cx="1012825" cy="396875"/>
          </a:xfrm>
          <a:prstGeom prst="rect">
            <a:avLst/>
          </a:prstGeom>
          <a:noFill/>
          <a:ln w="9525">
            <a:noFill/>
            <a:miter lim="800000"/>
            <a:headEnd/>
            <a:tailEnd/>
          </a:ln>
        </p:spPr>
        <p:txBody>
          <a:bodyPr wrap="none">
            <a:prstTxWarp prst="textNoShape">
              <a:avLst/>
            </a:prstTxWarp>
            <a:spAutoFit/>
          </a:bodyPr>
          <a:lstStyle/>
          <a:p>
            <a:pPr algn="ctr"/>
            <a:r>
              <a:rPr lang="en-US" sz="2000">
                <a:latin typeface="Century Gothic" charset="0"/>
                <a:ea typeface="Century Gothic" charset="0"/>
                <a:cs typeface="Century Gothic" charset="0"/>
              </a:rPr>
              <a:t>mouse</a:t>
            </a:r>
          </a:p>
        </p:txBody>
      </p:sp>
      <p:sp>
        <p:nvSpPr>
          <p:cNvPr id="164870" name="Rectangle 82"/>
          <p:cNvSpPr>
            <a:spLocks noChangeAspect="1" noChangeArrowheads="1"/>
          </p:cNvSpPr>
          <p:nvPr/>
        </p:nvSpPr>
        <p:spPr bwMode="auto">
          <a:xfrm>
            <a:off x="4695825" y="5187891"/>
            <a:ext cx="1564766" cy="400110"/>
          </a:xfrm>
          <a:prstGeom prst="rect">
            <a:avLst/>
          </a:prstGeom>
          <a:noFill/>
          <a:ln w="9525">
            <a:noFill/>
            <a:miter lim="800000"/>
            <a:headEnd/>
            <a:tailEnd/>
          </a:ln>
        </p:spPr>
        <p:txBody>
          <a:bodyPr wrap="none">
            <a:prstTxWarp prst="textNoShape">
              <a:avLst/>
            </a:prstTxWarp>
            <a:spAutoFit/>
          </a:bodyPr>
          <a:lstStyle/>
          <a:p>
            <a:pPr algn="ctr"/>
            <a:r>
              <a:rPr lang="en-US" sz="2000" i="1" dirty="0">
                <a:latin typeface="Century Gothic" charset="0"/>
                <a:ea typeface="Century Gothic" charset="0"/>
                <a:cs typeface="Century Gothic" charset="0"/>
              </a:rPr>
              <a:t>C. </a:t>
            </a:r>
            <a:r>
              <a:rPr lang="en-US" sz="2000" i="1" dirty="0" err="1">
                <a:latin typeface="Century Gothic" charset="0"/>
                <a:ea typeface="Century Gothic" charset="0"/>
                <a:cs typeface="Century Gothic" charset="0"/>
              </a:rPr>
              <a:t>elegans</a:t>
            </a:r>
            <a:endParaRPr lang="en-US" sz="2000" i="1" dirty="0">
              <a:latin typeface="Century Gothic" charset="0"/>
              <a:ea typeface="Century Gothic" charset="0"/>
              <a:cs typeface="Century Gothic" charset="0"/>
            </a:endParaRPr>
          </a:p>
        </p:txBody>
      </p:sp>
      <p:pic>
        <p:nvPicPr>
          <p:cNvPr id="164871" name="Picture 63"/>
          <p:cNvPicPr>
            <a:picLocks noChangeAspect="1"/>
          </p:cNvPicPr>
          <p:nvPr/>
        </p:nvPicPr>
        <p:blipFill>
          <a:blip r:embed="rId3"/>
          <a:srcRect/>
          <a:stretch>
            <a:fillRect/>
          </a:stretch>
        </p:blipFill>
        <p:spPr bwMode="auto">
          <a:xfrm>
            <a:off x="8218488" y="0"/>
            <a:ext cx="968375" cy="6858000"/>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8511944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255</TotalTime>
  <Words>1098</Words>
  <Application>Microsoft Macintosh PowerPoint</Application>
  <PresentationFormat>On-screen Show (4:3)</PresentationFormat>
  <Paragraphs>272</Paragraphs>
  <Slides>17</Slides>
  <Notes>8</Notes>
  <HiddenSlides>0</HiddenSlides>
  <MMClips>1</MMClips>
  <ScaleCrop>false</ScaleCrop>
  <HeadingPairs>
    <vt:vector size="8" baseType="variant">
      <vt:variant>
        <vt:lpstr>Design Template</vt:lpstr>
      </vt:variant>
      <vt:variant>
        <vt:i4>1</vt:i4>
      </vt:variant>
      <vt:variant>
        <vt:lpstr>Links</vt:lpstr>
      </vt:variant>
      <vt:variant>
        <vt:i4>1</vt:i4>
      </vt:variant>
      <vt:variant>
        <vt:lpstr>Embedded OLE Servers</vt:lpstr>
      </vt:variant>
      <vt:variant>
        <vt:i4>1</vt:i4>
      </vt:variant>
      <vt:variant>
        <vt:lpstr>Slide Titles</vt:lpstr>
      </vt:variant>
      <vt:variant>
        <vt:i4>17</vt:i4>
      </vt:variant>
    </vt:vector>
  </HeadingPairs>
  <TitlesOfParts>
    <vt:vector size="20" baseType="lpstr">
      <vt:lpstr>Office Theme</vt:lpstr>
      <vt:lpstr>!OLE_LINK1</vt:lpstr>
      <vt:lpstr>Document</vt:lpstr>
      <vt:lpstr>Slide 1</vt:lpstr>
      <vt:lpstr>Slide 2</vt:lpstr>
      <vt:lpstr>Slide 3</vt:lpstr>
      <vt:lpstr>Slide 4</vt:lpstr>
      <vt:lpstr>Big Data Integration New Biology</vt:lpstr>
      <vt:lpstr>Slide 6</vt:lpstr>
      <vt:lpstr>Slide 7</vt:lpstr>
      <vt:lpstr>Slide 8</vt:lpstr>
      <vt:lpstr>Slide 9</vt:lpstr>
      <vt:lpstr>Slide 10</vt:lpstr>
      <vt:lpstr>Slide 11</vt:lpstr>
      <vt:lpstr>Slide 12</vt:lpstr>
      <vt:lpstr>Slide 13</vt:lpstr>
      <vt:lpstr>Slide 14</vt:lpstr>
      <vt:lpstr>Slide 15</vt:lpstr>
      <vt:lpstr>Summary</vt:lpstr>
      <vt:lpstr>Summary</vt:lpstr>
    </vt:vector>
  </TitlesOfParts>
  <Company>New York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Gloria Coruzzi</dc:creator>
  <cp:lastModifiedBy>Dennis Shasha</cp:lastModifiedBy>
  <cp:revision>58</cp:revision>
  <dcterms:created xsi:type="dcterms:W3CDTF">2013-05-15T22:44:28Z</dcterms:created>
  <dcterms:modified xsi:type="dcterms:W3CDTF">2013-05-15T22:47:44Z</dcterms:modified>
</cp:coreProperties>
</file>