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4" r:id="rId1"/>
  </p:sldMasterIdLst>
  <p:notesMasterIdLst>
    <p:notesMasterId r:id="rId13"/>
  </p:notesMasterIdLst>
  <p:handoutMasterIdLst>
    <p:handoutMasterId r:id="rId14"/>
  </p:handoutMasterIdLst>
  <p:sldIdLst>
    <p:sldId id="652" r:id="rId2"/>
    <p:sldId id="682" r:id="rId3"/>
    <p:sldId id="683" r:id="rId4"/>
    <p:sldId id="684" r:id="rId5"/>
    <p:sldId id="686" r:id="rId6"/>
    <p:sldId id="687" r:id="rId7"/>
    <p:sldId id="688" r:id="rId8"/>
    <p:sldId id="689" r:id="rId9"/>
    <p:sldId id="690" r:id="rId10"/>
    <p:sldId id="691" r:id="rId11"/>
    <p:sldId id="692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Michael Walfish" initials="" lastIdx="52" clrIdx="0"/>
  <p:cmAuthor id="1" name="Mike Walfish" initials="" lastIdx="92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2" clrMode="gray" frameSlides="1"/>
  <p:showPr showNarration="1"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  <a:srgbClr val="BCBCB2"/>
    <a:srgbClr val="333333"/>
    <a:srgbClr val="2D2F2B"/>
    <a:srgbClr val="666666"/>
    <a:srgbClr val="26262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D03447BB-5D67-496B-8E87-E561075AD55C}" styleName="Dark Style 1 - Accent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18603FDC-E32A-4AB5-989C-0864C3EAD2B8}" styleName="Themed Style 2 - Accent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860" autoAdjust="0"/>
    <p:restoredTop sz="85480" autoAdjust="0"/>
  </p:normalViewPr>
  <p:slideViewPr>
    <p:cSldViewPr snapToGrid="0">
      <p:cViewPr>
        <p:scale>
          <a:sx n="150" d="100"/>
          <a:sy n="150" d="100"/>
        </p:scale>
        <p:origin x="-920" y="-248"/>
      </p:cViewPr>
      <p:guideLst>
        <p:guide orient="horz" pos="3081"/>
        <p:guide pos="342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10" d="100"/>
        <a:sy n="110" d="100"/>
      </p:scale>
      <p:origin x="0" y="0"/>
    </p:cViewPr>
  </p:sorterViewPr>
  <p:notesViewPr>
    <p:cSldViewPr snapToGrid="0" snapToObjects="1">
      <p:cViewPr varScale="1">
        <p:scale>
          <a:sx n="130" d="100"/>
          <a:sy n="130" d="100"/>
        </p:scale>
        <p:origin x="-2480" y="-11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notesMaster" Target="notesMasters/notesMaster1.xml"/><Relationship Id="rId14" Type="http://schemas.openxmlformats.org/officeDocument/2006/relationships/handoutMaster" Target="handoutMasters/handoutMaster1.xml"/><Relationship Id="rId15" Type="http://schemas.openxmlformats.org/officeDocument/2006/relationships/printerSettings" Target="printerSettings/printerSettings1.bin"/><Relationship Id="rId16" Type="http://schemas.openxmlformats.org/officeDocument/2006/relationships/commentAuthors" Target="commentAuthors.xml"/><Relationship Id="rId17" Type="http://schemas.openxmlformats.org/officeDocument/2006/relationships/presProps" Target="presProps.xml"/><Relationship Id="rId18" Type="http://schemas.openxmlformats.org/officeDocument/2006/relationships/viewProps" Target="viewProps.xml"/><Relationship Id="rId1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1C99718-7339-AA40-93BE-0794177C7462}" type="datetimeFigureOut">
              <a:rPr lang="en-US" smtClean="0"/>
              <a:t>1/26/16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88ED61A-4A93-FD49-81B3-C5B4CBC020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606400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2BFFDDB-1BE3-4A4F-806E-D01260539A77}" type="datetimeFigureOut">
              <a:rPr lang="en-US" smtClean="0"/>
              <a:t>1/26/16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4CCBD2-9221-6E44-9C48-37D0248050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41408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4CCBD2-9221-6E44-9C48-37D024805006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560787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4CCBD2-9221-6E44-9C48-37D024805006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168820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4CCBD2-9221-6E44-9C48-37D024805006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168820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4CCBD2-9221-6E44-9C48-37D024805006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168820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4CCBD2-9221-6E44-9C48-37D024805006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168820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4CCBD2-9221-6E44-9C48-37D024805006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168820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4CCBD2-9221-6E44-9C48-37D024805006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168820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4CCBD2-9221-6E44-9C48-37D024805006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168820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4CCBD2-9221-6E44-9C48-37D024805006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168820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4CCBD2-9221-6E44-9C48-37D024805006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168820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4CCBD2-9221-6E44-9C48-37D024805006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168820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6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7.png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7.png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7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7.pn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7.png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7.png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7.png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7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27094"/>
            <a:ext cx="7772400" cy="1470025"/>
          </a:xfrm>
        </p:spPr>
        <p:txBody>
          <a:bodyPr anchor="b" anchorCtr="0"/>
          <a:lstStyle>
            <a:lvl1pPr>
              <a:defRPr sz="5400">
                <a:gradFill>
                  <a:gsLst>
                    <a:gs pos="0">
                      <a:schemeClr val="tx2"/>
                    </a:gs>
                    <a:gs pos="100000">
                      <a:schemeClr val="tx2">
                        <a:lumMod val="75000"/>
                      </a:schemeClr>
                    </a:gs>
                  </a:gsLst>
                  <a:lin ang="5400000" scaled="0"/>
                </a:gradFill>
                <a:effectLst>
                  <a:outerShdw blurRad="50800" dist="25400" dir="5400000" algn="t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1" y="3810000"/>
            <a:ext cx="7770812" cy="1752600"/>
          </a:xfrm>
        </p:spPr>
        <p:txBody>
          <a:bodyPr>
            <a:normAutofit/>
          </a:bodyPr>
          <a:lstStyle>
            <a:lvl1pPr marL="0" indent="0" algn="ctr">
              <a:spcBef>
                <a:spcPts val="300"/>
              </a:spcBef>
              <a:buNone/>
              <a:defRPr sz="1600">
                <a:gradFill>
                  <a:gsLst>
                    <a:gs pos="0">
                      <a:schemeClr val="tx2"/>
                    </a:gs>
                    <a:gs pos="100000">
                      <a:schemeClr val="tx2">
                        <a:lumMod val="75000"/>
                      </a:schemeClr>
                    </a:gs>
                  </a:gsLst>
                  <a:lin ang="5400000" scaled="0"/>
                </a:gra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9D725-AF79-4FB6-8D02-83EAC61E3211}" type="datetimeFigureOut">
              <a:rPr lang="en-US" smtClean="0"/>
              <a:t>1/26/16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7" name="Picture 6" descr="CoverGlyph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10025" y="3048000"/>
            <a:ext cx="1123950" cy="771525"/>
          </a:xfrm>
          <a:prstGeom prst="rect">
            <a:avLst/>
          </a:prstGeom>
        </p:spPr>
      </p:pic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above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738282"/>
            <a:ext cx="7770813" cy="1048870"/>
          </a:xfrm>
          <a:effectLst/>
        </p:spPr>
        <p:txBody>
          <a:bodyPr vert="horz" lIns="91440" tIns="45720" rIns="91440" bIns="45720" rtlCol="0"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800" b="0" kern="1200">
                <a:solidFill>
                  <a:schemeClr val="tx2"/>
                </a:solidFill>
                <a:effectLst>
                  <a:outerShdw blurRad="38100" dist="12700" algn="l" rotWithShape="0">
                    <a:prstClr val="black">
                      <a:alpha val="40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0" y="457200"/>
            <a:ext cx="4572000" cy="3173506"/>
          </a:xfrm>
          <a:ln w="101600">
            <a:solidFill>
              <a:schemeClr val="tx1"/>
            </a:solidFill>
            <a:miter lim="800000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181600"/>
            <a:ext cx="7770813" cy="685800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>
              <a:spcBef>
                <a:spcPts val="300"/>
              </a:spcBef>
              <a:buNone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ctr" defTabSz="914400" rtl="0" eaLnBrk="1" latinLnBrk="0" hangingPunct="1">
              <a:lnSpc>
                <a:spcPct val="110000"/>
              </a:lnSpc>
              <a:spcBef>
                <a:spcPts val="2000"/>
              </a:spcBef>
              <a:buClr>
                <a:schemeClr val="accent3"/>
              </a:buClr>
              <a:buFont typeface="Wingdings" pitchFamily="2" charset="2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9D725-AF79-4FB6-8D02-83EAC61E3211}" type="datetimeFigureOut">
              <a:rPr lang="en-US" smtClean="0"/>
              <a:t>1/26/16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6629CB-7937-4506-A327-ACF88B95BB03}" type="slidenum">
              <a:rPr lang="en-US" smtClean="0"/>
              <a:t>‹#›</a:t>
            </a:fld>
            <a:endParaRPr lang="en-US"/>
          </a:p>
        </p:txBody>
      </p:sp>
      <p:pic>
        <p:nvPicPr>
          <p:cNvPr id="11" name="Picture 2" descr="HR-Glyph-R3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49040" y="4890247"/>
            <a:ext cx="1645920" cy="170411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  <a:lvl6pPr marL="2286000" indent="-457200">
              <a:defRPr/>
            </a:lvl6pPr>
            <a:lvl7pPr marL="2286000" indent="-457200">
              <a:defRPr/>
            </a:lvl7pPr>
            <a:lvl8pPr marL="2286000" indent="-457200">
              <a:defRPr/>
            </a:lvl8pPr>
            <a:lvl9pPr marL="2286000" indent="-457200"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9D725-AF79-4FB6-8D02-83EAC61E3211}" type="datetimeFigureOut">
              <a:rPr lang="en-US" smtClean="0"/>
              <a:t>1/26/16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6629CB-7937-4506-A327-ACF88B95BB03}" type="slidenum">
              <a:rPr lang="en-US" smtClean="0"/>
              <a:t>‹#›</a:t>
            </a:fld>
            <a:endParaRPr lang="en-US"/>
          </a:p>
        </p:txBody>
      </p:sp>
      <p:pic>
        <p:nvPicPr>
          <p:cNvPr id="10" name="Picture 2" descr="HR-Glyph-R3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49040" y="1658992"/>
            <a:ext cx="1645920" cy="170411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62800" y="537882"/>
            <a:ext cx="1524000" cy="5325036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537882"/>
            <a:ext cx="5889812" cy="5325036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9D725-AF79-4FB6-8D02-83EAC61E3211}" type="datetimeFigureOut">
              <a:rPr lang="en-US" smtClean="0"/>
              <a:t>1/26/16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6629CB-7937-4506-A327-ACF88B95BB03}" type="slidenum">
              <a:rPr lang="en-US" smtClean="0"/>
              <a:t>‹#›</a:t>
            </a:fld>
            <a:endParaRPr lang="en-US"/>
          </a:p>
        </p:txBody>
      </p:sp>
      <p:pic>
        <p:nvPicPr>
          <p:cNvPr id="9" name="Picture 2" descr="HR-Glyph-R3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5400000">
            <a:off x="6052928" y="3115195"/>
            <a:ext cx="1645920" cy="170411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effectLst/>
              </a:defRPr>
            </a:lvl1pPr>
          </a:lstStyle>
          <a:p>
            <a:r>
              <a:rPr lang="en-US" dirty="0" smtClean="0"/>
              <a:t>Click to edit Master title style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9D725-AF79-4FB6-8D02-83EAC61E3211}" type="datetimeFigureOut">
              <a:rPr lang="en-US" smtClean="0"/>
              <a:t>1/26/16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6629CB-7937-4506-A327-ACF88B95BB0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26440"/>
            <a:ext cx="7770813" cy="1472184"/>
          </a:xfrm>
        </p:spPr>
        <p:txBody>
          <a:bodyPr anchor="b" anchorCtr="0"/>
          <a:lstStyle>
            <a:lvl1pPr algn="ctr">
              <a:defRPr sz="5400" b="0" i="0" cap="none" baseline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3813048"/>
            <a:ext cx="7770813" cy="1755648"/>
          </a:xfrm>
        </p:spPr>
        <p:txBody>
          <a:bodyPr anchor="t" anchorCtr="0">
            <a:normAutofit/>
          </a:bodyPr>
          <a:lstStyle>
            <a:lvl1pPr marL="0" indent="0" algn="ctr">
              <a:spcBef>
                <a:spcPts val="300"/>
              </a:spcBef>
              <a:buNone/>
              <a:defRPr sz="16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9D725-AF79-4FB6-8D02-83EAC61E3211}" type="datetimeFigureOut">
              <a:rPr lang="en-US" smtClean="0"/>
              <a:t>1/26/16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6629CB-7937-4506-A327-ACF88B95BB0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209801"/>
            <a:ext cx="3657600" cy="3657600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290763" indent="-461963">
              <a:defRPr sz="1800"/>
            </a:lvl6pPr>
            <a:lvl7pPr marL="2290763" indent="-461963">
              <a:defRPr sz="1800"/>
            </a:lvl7pPr>
            <a:lvl8pPr marL="2290763" indent="-461963">
              <a:defRPr sz="1800"/>
            </a:lvl8pPr>
            <a:lvl9pPr marL="2290763" indent="-461963"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00600" y="2209801"/>
            <a:ext cx="3657600" cy="3657600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290763" indent="-461963">
              <a:defRPr sz="1800"/>
            </a:lvl6pPr>
            <a:lvl7pPr marL="2290763" indent="-461963">
              <a:defRPr sz="1800"/>
            </a:lvl7pPr>
            <a:lvl8pPr marL="2290763" indent="-461963">
              <a:defRPr sz="1800"/>
            </a:lvl8pPr>
            <a:lvl9pPr marL="2290763" indent="-461963"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9D725-AF79-4FB6-8D02-83EAC61E3211}" type="datetimeFigureOut">
              <a:rPr lang="en-US" smtClean="0"/>
              <a:t>1/26/16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6629CB-7937-4506-A327-ACF88B95BB03}" type="slidenum">
              <a:rPr lang="en-US" smtClean="0"/>
              <a:t>‹#›</a:t>
            </a:fld>
            <a:endParaRPr lang="en-US"/>
          </a:p>
        </p:txBody>
      </p:sp>
      <p:pic>
        <p:nvPicPr>
          <p:cNvPr id="9" name="Picture 2" descr="HR-Glyph-R3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49040" y="1658992"/>
            <a:ext cx="1645920" cy="170411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027238"/>
            <a:ext cx="3657600" cy="639762"/>
          </a:xfrm>
        </p:spPr>
        <p:txBody>
          <a:bodyPr anchor="ctr" anchorCtr="0"/>
          <a:lstStyle>
            <a:lvl1pPr marL="0" indent="0" algn="ctr">
              <a:spcBef>
                <a:spcPts val="300"/>
              </a:spcBef>
              <a:buNone/>
              <a:defRPr sz="24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2819400"/>
            <a:ext cx="3657600" cy="30480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290763" indent="-461963">
              <a:defRPr sz="1600"/>
            </a:lvl6pPr>
            <a:lvl7pPr marL="2290763" indent="-461963">
              <a:defRPr sz="1600"/>
            </a:lvl7pPr>
            <a:lvl8pPr marL="2290763" indent="-461963">
              <a:defRPr sz="1600"/>
            </a:lvl8pPr>
            <a:lvl9pPr marL="2290763" indent="-461963"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00600" y="2027238"/>
            <a:ext cx="3657600" cy="639762"/>
          </a:xfrm>
        </p:spPr>
        <p:txBody>
          <a:bodyPr anchor="ctr" anchorCtr="0"/>
          <a:lstStyle>
            <a:lvl1pPr marL="0" indent="0" algn="ctr">
              <a:spcBef>
                <a:spcPts val="300"/>
              </a:spcBef>
              <a:buNone/>
              <a:defRPr sz="24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00600" y="2819400"/>
            <a:ext cx="3657600" cy="30480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290763" indent="-461963">
              <a:defRPr sz="1600"/>
            </a:lvl6pPr>
            <a:lvl7pPr marL="2290763" indent="-461963">
              <a:defRPr sz="1600"/>
            </a:lvl7pPr>
            <a:lvl8pPr marL="2290763" indent="-461963">
              <a:defRPr sz="1600"/>
            </a:lvl8pPr>
            <a:lvl9pPr marL="2290763" indent="-461963"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9D725-AF79-4FB6-8D02-83EAC61E3211}" type="datetimeFigureOut">
              <a:rPr lang="en-US" smtClean="0"/>
              <a:t>1/26/16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6629CB-7937-4506-A327-ACF88B95BB03}" type="slidenum">
              <a:rPr lang="en-US" smtClean="0"/>
              <a:t>‹#›</a:t>
            </a:fld>
            <a:endParaRPr lang="en-US"/>
          </a:p>
        </p:txBody>
      </p:sp>
      <p:pic>
        <p:nvPicPr>
          <p:cNvPr id="11" name="Picture 2" descr="HR-Glyph-R3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49040" y="1658992"/>
            <a:ext cx="1645920" cy="170411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9D725-AF79-4FB6-8D02-83EAC61E3211}" type="datetimeFigureOut">
              <a:rPr lang="en-US" smtClean="0"/>
              <a:t>1/26/16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6629CB-7937-4506-A327-ACF88B95BB03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2" descr="HR-Glyph-R3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49040" y="1658992"/>
            <a:ext cx="1645920" cy="170411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9D725-AF79-4FB6-8D02-83EAC61E3211}" type="datetimeFigureOut">
              <a:rPr lang="en-US" smtClean="0"/>
              <a:t>1/26/16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6629CB-7937-4506-A327-ACF88B95BB0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8906" y="914400"/>
            <a:ext cx="3657600" cy="1162050"/>
          </a:xfrm>
        </p:spPr>
        <p:txBody>
          <a:bodyPr anchor="b"/>
          <a:lstStyle>
            <a:lvl1pPr algn="ctr">
              <a:defRPr sz="38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96118" y="457199"/>
            <a:ext cx="3657600" cy="5410201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 marL="2290763" indent="-461963">
              <a:tabLst/>
              <a:defRPr sz="2000"/>
            </a:lvl6pPr>
            <a:lvl7pPr marL="2290763" indent="-461963">
              <a:tabLst/>
              <a:defRPr sz="2000"/>
            </a:lvl7pPr>
            <a:lvl8pPr marL="2290763" indent="-461963">
              <a:tabLst/>
              <a:defRPr sz="2000"/>
            </a:lvl8pPr>
            <a:lvl9pPr marL="2290763" indent="-461963">
              <a:tabLst/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8906" y="2590799"/>
            <a:ext cx="3657600" cy="2895601"/>
          </a:xfrm>
        </p:spPr>
        <p:txBody>
          <a:bodyPr>
            <a:normAutofit/>
          </a:bodyPr>
          <a:lstStyle>
            <a:lvl1pPr marL="0" indent="0" algn="ctr">
              <a:lnSpc>
                <a:spcPct val="110000"/>
              </a:lnSpc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9D725-AF79-4FB6-8D02-83EAC61E3211}" type="datetimeFigureOut">
              <a:rPr lang="en-US" smtClean="0"/>
              <a:t>1/26/16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6629CB-7937-4506-A327-ACF88B95BB03}" type="slidenum">
              <a:rPr lang="en-US" smtClean="0"/>
              <a:t>‹#›</a:t>
            </a:fld>
            <a:endParaRPr lang="en-US"/>
          </a:p>
        </p:txBody>
      </p:sp>
      <p:pic>
        <p:nvPicPr>
          <p:cNvPr id="10" name="Picture 2" descr="HR-Glyph-R3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64746" y="2286000"/>
            <a:ext cx="1645920" cy="170411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99013" y="914400"/>
            <a:ext cx="3657600" cy="1161288"/>
          </a:xfrm>
          <a:effectLst/>
        </p:spPr>
        <p:txBody>
          <a:bodyPr vert="horz" lIns="91440" tIns="45720" rIns="91440" bIns="45720" rtlCol="0"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800" b="0" kern="1200">
                <a:solidFill>
                  <a:schemeClr val="tx2"/>
                </a:solidFill>
                <a:effectLst>
                  <a:outerShdw blurRad="38100" dist="12700" algn="l" rotWithShape="0">
                    <a:prstClr val="black">
                      <a:alpha val="40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58906" y="457200"/>
            <a:ext cx="3657600" cy="5413248"/>
          </a:xfrm>
          <a:ln w="101600">
            <a:solidFill>
              <a:schemeClr val="tx1"/>
            </a:solidFill>
            <a:miter lim="800000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99013" y="2587752"/>
            <a:ext cx="3657600" cy="2898648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>
              <a:spcBef>
                <a:spcPts val="600"/>
              </a:spcBef>
              <a:buNone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ctr" defTabSz="914400" rtl="0" eaLnBrk="1" latinLnBrk="0" hangingPunct="1">
              <a:lnSpc>
                <a:spcPct val="110000"/>
              </a:lnSpc>
              <a:spcBef>
                <a:spcPts val="2000"/>
              </a:spcBef>
              <a:buClr>
                <a:schemeClr val="accent3"/>
              </a:buClr>
              <a:buFont typeface="Wingdings" pitchFamily="2" charset="2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9D725-AF79-4FB6-8D02-83EAC61E3211}" type="datetimeFigureOut">
              <a:rPr lang="en-US" smtClean="0"/>
              <a:t>1/26/16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6629CB-7937-4506-A327-ACF88B95BB03}" type="slidenum">
              <a:rPr lang="en-US" smtClean="0"/>
              <a:t>‹#›</a:t>
            </a:fld>
            <a:endParaRPr lang="en-US"/>
          </a:p>
        </p:txBody>
      </p:sp>
      <p:pic>
        <p:nvPicPr>
          <p:cNvPr id="9" name="Picture 2" descr="HR-Glyph-R3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804853" y="2286000"/>
            <a:ext cx="1645920" cy="170411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05300" y="6289115"/>
            <a:ext cx="533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6629CB-7937-4506-A327-ACF88B95BB03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0" y="67236"/>
            <a:ext cx="7770813" cy="1371600"/>
          </a:xfrm>
          <a:prstGeom prst="rect">
            <a:avLst/>
          </a:prstGeom>
          <a:effectLst/>
        </p:spPr>
        <p:txBody>
          <a:bodyPr vert="horz" lIns="91440" tIns="45720" rIns="91440" bIns="45720" rtlCol="0" anchor="ctr" anchorCtr="0">
            <a:noAutofit/>
          </a:bodyPr>
          <a:lstStyle/>
          <a:p>
            <a:r>
              <a:rPr lang="en-US" dirty="0" smtClean="0"/>
              <a:t>Click to edit Master title style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209800"/>
            <a:ext cx="7770813" cy="3657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00800" y="6289115"/>
            <a:ext cx="237564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49D725-AF79-4FB6-8D02-83EAC61E3211}" type="datetimeFigureOut">
              <a:rPr lang="en-US" smtClean="0"/>
              <a:t>1/26/16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9624" y="6289115"/>
            <a:ext cx="31555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86" r:id="rId12"/>
  </p:sldLayoutIdLst>
  <p:timing>
    <p:tnLst>
      <p:par>
        <p:cTn xmlns:p14="http://schemas.microsoft.com/office/powerpoint/2010/main"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3600" kern="1200">
          <a:solidFill>
            <a:srgbClr val="2D2F2B"/>
          </a:solidFill>
          <a:effectLst>
            <a:outerShdw blurRad="38100" dist="12700" algn="l" rotWithShape="0">
              <a:prstClr val="black">
                <a:alpha val="40000"/>
              </a:prstClr>
            </a:outerShdw>
          </a:effectLst>
          <a:latin typeface="+mj-lt"/>
          <a:ea typeface="+mj-ea"/>
          <a:cs typeface="+mj-cs"/>
        </a:defRPr>
      </a:lvl1pPr>
    </p:titleStyle>
    <p:bodyStyle>
      <a:lvl1pPr marL="457200" indent="-457200" algn="l" defTabSz="914400" rtl="0" eaLnBrk="1" latinLnBrk="0" hangingPunct="1">
        <a:spcBef>
          <a:spcPts val="2000"/>
        </a:spcBef>
        <a:buClr>
          <a:srgbClr val="333333"/>
        </a:buClr>
        <a:buFont typeface="Wingdings" charset="2"/>
        <a:buChar char="§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457200" algn="l" defTabSz="914400" rtl="0" eaLnBrk="1" latinLnBrk="0" hangingPunct="1">
        <a:spcBef>
          <a:spcPts val="600"/>
        </a:spcBef>
        <a:buClr>
          <a:schemeClr val="accent3">
            <a:lumMod val="50000"/>
          </a:schemeClr>
        </a:buClr>
        <a:buFont typeface="Wingdings" pitchFamily="2" charset="2"/>
        <a:buChar char="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457200" algn="l" defTabSz="914400" rtl="0" eaLnBrk="1" latinLnBrk="0" hangingPunct="1">
        <a:spcBef>
          <a:spcPts val="600"/>
        </a:spcBef>
        <a:buClr>
          <a:schemeClr val="accent3"/>
        </a:buClr>
        <a:buFont typeface="Wingdings" pitchFamily="2" charset="2"/>
        <a:buChar char="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457200" algn="l" defTabSz="914400" rtl="0" eaLnBrk="1" latinLnBrk="0" hangingPunct="1">
        <a:spcBef>
          <a:spcPts val="600"/>
        </a:spcBef>
        <a:buClr>
          <a:schemeClr val="accent3">
            <a:lumMod val="50000"/>
          </a:schemeClr>
        </a:buClr>
        <a:buFont typeface="Wingdings" pitchFamily="2" charset="2"/>
        <a:buChar char="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457200" algn="l" defTabSz="914400" rtl="0" eaLnBrk="1" latinLnBrk="0" hangingPunct="1">
        <a:spcBef>
          <a:spcPts val="600"/>
        </a:spcBef>
        <a:buClr>
          <a:schemeClr val="accent3"/>
        </a:buClr>
        <a:buFont typeface="Wingdings" pitchFamily="2" charset="2"/>
        <a:buChar char=""/>
        <a:defRPr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461963" algn="l" defTabSz="914400" rtl="0" eaLnBrk="1" latinLnBrk="0" hangingPunct="1">
        <a:spcBef>
          <a:spcPct val="20000"/>
        </a:spcBef>
        <a:buClr>
          <a:schemeClr val="accent3">
            <a:lumMod val="50000"/>
          </a:schemeClr>
        </a:buClr>
        <a:buFont typeface="Wingdings" pitchFamily="2" charset="2"/>
        <a:buChar char="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3205163" indent="-461963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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657600" indent="-461963" algn="l" defTabSz="914400" rtl="0" eaLnBrk="1" latinLnBrk="0" hangingPunct="1">
        <a:spcBef>
          <a:spcPct val="20000"/>
        </a:spcBef>
        <a:buClr>
          <a:schemeClr val="accent3">
            <a:lumMod val="50000"/>
          </a:schemeClr>
        </a:buClr>
        <a:buFont typeface="Wingdings" pitchFamily="2" charset="2"/>
        <a:buChar char="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4119563" indent="-461963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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338022"/>
            <a:ext cx="9144000" cy="1499956"/>
          </a:xfrm>
        </p:spPr>
        <p:txBody>
          <a:bodyPr/>
          <a:lstStyle/>
          <a:p>
            <a:r>
              <a:rPr lang="en-US" sz="3400" dirty="0" smtClean="0">
                <a:solidFill>
                  <a:schemeClr val="tx1"/>
                </a:solidFill>
              </a:rPr>
              <a:t>Some pictures for </a:t>
            </a:r>
            <a:r>
              <a:rPr lang="en-US" sz="3400" dirty="0" smtClean="0">
                <a:solidFill>
                  <a:schemeClr val="tx1"/>
                </a:solidFill>
              </a:rPr>
              <a:t>class 1</a:t>
            </a:r>
            <a:endParaRPr lang="en-US" sz="3400" dirty="0">
              <a:solidFill>
                <a:schemeClr val="tx1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5409" y="5503334"/>
            <a:ext cx="8147050" cy="575732"/>
          </a:xfrm>
        </p:spPr>
        <p:txBody>
          <a:bodyPr>
            <a:normAutofit/>
          </a:bodyPr>
          <a:lstStyle/>
          <a:p>
            <a:pPr>
              <a:spcAft>
                <a:spcPts val="400"/>
              </a:spcAft>
            </a:pPr>
            <a:r>
              <a:rPr lang="en-US" sz="1800" dirty="0" smtClean="0"/>
              <a:t>cs480 spring 2016, NYU CS, Michael Walfish</a:t>
            </a:r>
            <a:endParaRPr lang="en-US" sz="1800" dirty="0" smtClean="0"/>
          </a:p>
        </p:txBody>
      </p:sp>
    </p:spTree>
    <p:extLst>
      <p:ext uri="{BB962C8B-B14F-4D97-AF65-F5344CB8AC3E}">
        <p14:creationId xmlns:p14="http://schemas.microsoft.com/office/powerpoint/2010/main" val="387639833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extBox 18"/>
          <p:cNvSpPr txBox="1"/>
          <p:nvPr/>
        </p:nvSpPr>
        <p:spPr>
          <a:xfrm>
            <a:off x="800376" y="445585"/>
            <a:ext cx="850354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Case study: Web browsing</a:t>
            </a:r>
            <a:endParaRPr lang="en-US" sz="2800" dirty="0">
              <a:solidFill>
                <a:srgbClr val="294171"/>
              </a:solidFill>
            </a:endParaRPr>
          </a:p>
        </p:txBody>
      </p:sp>
      <p:sp>
        <p:nvSpPr>
          <p:cNvPr id="69" name="TextBox 68"/>
          <p:cNvSpPr txBox="1"/>
          <p:nvPr/>
        </p:nvSpPr>
        <p:spPr>
          <a:xfrm>
            <a:off x="5603977" y="1435557"/>
            <a:ext cx="28457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Web server     128.34.56.17</a:t>
            </a:r>
            <a:endParaRPr lang="en-US" dirty="0"/>
          </a:p>
        </p:txBody>
      </p:sp>
      <p:sp useBgFill="1">
        <p:nvSpPr>
          <p:cNvPr id="71" name="Cloud 70"/>
          <p:cNvSpPr/>
          <p:nvPr/>
        </p:nvSpPr>
        <p:spPr>
          <a:xfrm>
            <a:off x="2651598" y="2379819"/>
            <a:ext cx="1777377" cy="1030363"/>
          </a:xfrm>
          <a:prstGeom prst="cloud">
            <a:avLst/>
          </a:prstGeom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700" dirty="0">
              <a:solidFill>
                <a:schemeClr val="tx1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55586" y="1806217"/>
            <a:ext cx="207433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home laptop</a:t>
            </a:r>
          </a:p>
        </p:txBody>
      </p:sp>
      <p:sp>
        <p:nvSpPr>
          <p:cNvPr id="21" name="laptop"/>
          <p:cNvSpPr>
            <a:spLocks noEditPoints="1" noChangeArrowheads="1"/>
          </p:cNvSpPr>
          <p:nvPr/>
        </p:nvSpPr>
        <p:spPr bwMode="auto">
          <a:xfrm>
            <a:off x="482607" y="2277533"/>
            <a:ext cx="1676400" cy="1182073"/>
          </a:xfrm>
          <a:custGeom>
            <a:avLst/>
            <a:gdLst>
              <a:gd name="T0" fmla="*/ 3362 w 21600"/>
              <a:gd name="T1" fmla="*/ 0 h 21600"/>
              <a:gd name="T2" fmla="*/ 3362 w 21600"/>
              <a:gd name="T3" fmla="*/ 7173 h 21600"/>
              <a:gd name="T4" fmla="*/ 18327 w 21600"/>
              <a:gd name="T5" fmla="*/ 0 h 21600"/>
              <a:gd name="T6" fmla="*/ 18327 w 21600"/>
              <a:gd name="T7" fmla="*/ 7173 h 21600"/>
              <a:gd name="T8" fmla="*/ 10800 w 21600"/>
              <a:gd name="T9" fmla="*/ 0 h 21600"/>
              <a:gd name="T10" fmla="*/ 10800 w 21600"/>
              <a:gd name="T11" fmla="*/ 21600 h 21600"/>
              <a:gd name="T12" fmla="*/ 0 w 21600"/>
              <a:gd name="T13" fmla="*/ 21600 h 21600"/>
              <a:gd name="T14" fmla="*/ 21600 w 21600"/>
              <a:gd name="T15" fmla="*/ 21600 h 21600"/>
              <a:gd name="T16" fmla="*/ 4445 w 21600"/>
              <a:gd name="T17" fmla="*/ 1858 h 21600"/>
              <a:gd name="T18" fmla="*/ 17311 w 21600"/>
              <a:gd name="T19" fmla="*/ 12323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 extrusionOk="0">
                <a:moveTo>
                  <a:pt x="3362" y="0"/>
                </a:moveTo>
                <a:lnTo>
                  <a:pt x="18327" y="0"/>
                </a:lnTo>
                <a:lnTo>
                  <a:pt x="18327" y="14347"/>
                </a:lnTo>
                <a:lnTo>
                  <a:pt x="3362" y="14347"/>
                </a:lnTo>
                <a:lnTo>
                  <a:pt x="3362" y="0"/>
                </a:lnTo>
                <a:close/>
              </a:path>
              <a:path w="21600" h="21600" extrusionOk="0">
                <a:moveTo>
                  <a:pt x="3340" y="15068"/>
                </a:moveTo>
                <a:lnTo>
                  <a:pt x="0" y="19877"/>
                </a:lnTo>
                <a:lnTo>
                  <a:pt x="21600" y="19877"/>
                </a:lnTo>
                <a:lnTo>
                  <a:pt x="18327" y="15068"/>
                </a:lnTo>
                <a:lnTo>
                  <a:pt x="3340" y="15068"/>
                </a:lnTo>
                <a:close/>
              </a:path>
              <a:path w="21600" h="21600" extrusionOk="0">
                <a:moveTo>
                  <a:pt x="0" y="19877"/>
                </a:moveTo>
                <a:lnTo>
                  <a:pt x="0" y="21600"/>
                </a:lnTo>
                <a:lnTo>
                  <a:pt x="21600" y="21600"/>
                </a:lnTo>
                <a:lnTo>
                  <a:pt x="21600" y="19877"/>
                </a:lnTo>
                <a:lnTo>
                  <a:pt x="0" y="19877"/>
                </a:lnTo>
                <a:close/>
              </a:path>
              <a:path w="21600" h="21600" extrusionOk="0">
                <a:moveTo>
                  <a:pt x="4186" y="1523"/>
                </a:moveTo>
                <a:lnTo>
                  <a:pt x="17547" y="1523"/>
                </a:lnTo>
                <a:lnTo>
                  <a:pt x="17547" y="12744"/>
                </a:lnTo>
                <a:lnTo>
                  <a:pt x="4186" y="12744"/>
                </a:lnTo>
                <a:lnTo>
                  <a:pt x="4186" y="1523"/>
                </a:lnTo>
                <a:close/>
              </a:path>
              <a:path w="21600" h="21600" extrusionOk="0">
                <a:moveTo>
                  <a:pt x="3318" y="15549"/>
                </a:moveTo>
                <a:lnTo>
                  <a:pt x="2917" y="16110"/>
                </a:lnTo>
                <a:lnTo>
                  <a:pt x="18727" y="16110"/>
                </a:lnTo>
                <a:lnTo>
                  <a:pt x="18327" y="15549"/>
                </a:lnTo>
                <a:lnTo>
                  <a:pt x="3318" y="15549"/>
                </a:lnTo>
                <a:close/>
              </a:path>
              <a:path w="21600" h="21600" extrusionOk="0">
                <a:moveTo>
                  <a:pt x="6213" y="18314"/>
                </a:moveTo>
                <a:lnTo>
                  <a:pt x="5946" y="18875"/>
                </a:lnTo>
                <a:lnTo>
                  <a:pt x="15766" y="18875"/>
                </a:lnTo>
                <a:lnTo>
                  <a:pt x="15499" y="18314"/>
                </a:lnTo>
                <a:lnTo>
                  <a:pt x="6213" y="18314"/>
                </a:lnTo>
                <a:close/>
              </a:path>
              <a:path w="21600" h="21600" extrusionOk="0">
                <a:moveTo>
                  <a:pt x="2828" y="16471"/>
                </a:moveTo>
                <a:lnTo>
                  <a:pt x="2405" y="17072"/>
                </a:lnTo>
                <a:lnTo>
                  <a:pt x="19284" y="17072"/>
                </a:lnTo>
                <a:lnTo>
                  <a:pt x="18839" y="16471"/>
                </a:lnTo>
                <a:lnTo>
                  <a:pt x="2828" y="16471"/>
                </a:lnTo>
                <a:close/>
              </a:path>
              <a:path w="21600" h="21600" extrusionOk="0">
                <a:moveTo>
                  <a:pt x="2316" y="17352"/>
                </a:moveTo>
                <a:lnTo>
                  <a:pt x="1871" y="17953"/>
                </a:lnTo>
                <a:lnTo>
                  <a:pt x="19863" y="17953"/>
                </a:lnTo>
                <a:lnTo>
                  <a:pt x="19395" y="17352"/>
                </a:lnTo>
                <a:lnTo>
                  <a:pt x="2316" y="17352"/>
                </a:lnTo>
                <a:close/>
              </a:path>
            </a:pathLst>
          </a:custGeom>
          <a:noFill/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4790238" y="1815615"/>
            <a:ext cx="3998148" cy="3154317"/>
          </a:xfrm>
          <a:prstGeom prst="rect">
            <a:avLst/>
          </a:prstGeom>
          <a:noFill/>
          <a:ln w="25400">
            <a:solidFill>
              <a:schemeClr val="tx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23" name="Table 2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65453839"/>
              </p:ext>
            </p:extLst>
          </p:nvPr>
        </p:nvGraphicFramePr>
        <p:xfrm>
          <a:off x="7753409" y="2135826"/>
          <a:ext cx="762000" cy="138176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62000"/>
              </a:tblGrid>
              <a:tr h="272339"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app</a:t>
                      </a:r>
                      <a:endParaRPr lang="en-US" sz="1100" dirty="0"/>
                    </a:p>
                  </a:txBody>
                  <a:tcPr/>
                </a:tc>
              </a:tr>
              <a:tr h="292406"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transport</a:t>
                      </a:r>
                      <a:endParaRPr lang="en-US" sz="1100" dirty="0"/>
                    </a:p>
                  </a:txBody>
                  <a:tcPr/>
                </a:tc>
              </a:tr>
              <a:tr h="272339"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network</a:t>
                      </a:r>
                    </a:p>
                  </a:txBody>
                  <a:tcPr/>
                </a:tc>
              </a:tr>
              <a:tr h="272339"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link</a:t>
                      </a:r>
                      <a:endParaRPr lang="en-US" sz="1100" dirty="0"/>
                    </a:p>
                  </a:txBody>
                  <a:tcPr/>
                </a:tc>
              </a:tr>
              <a:tr h="272339"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physical</a:t>
                      </a:r>
                      <a:endParaRPr lang="en-US" sz="11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6" name="TextBox 25"/>
          <p:cNvSpPr txBox="1"/>
          <p:nvPr/>
        </p:nvSpPr>
        <p:spPr>
          <a:xfrm>
            <a:off x="296319" y="3516483"/>
            <a:ext cx="207433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2.5.1.12</a:t>
            </a:r>
          </a:p>
        </p:txBody>
      </p:sp>
      <p:sp>
        <p:nvSpPr>
          <p:cNvPr id="17" name="Freeform 16"/>
          <p:cNvSpPr/>
          <p:nvPr/>
        </p:nvSpPr>
        <p:spPr>
          <a:xfrm flipH="1">
            <a:off x="3556000" y="3302001"/>
            <a:ext cx="1202266" cy="509734"/>
          </a:xfrm>
          <a:custGeom>
            <a:avLst/>
            <a:gdLst>
              <a:gd name="connsiteX0" fmla="*/ 0 w 1202266"/>
              <a:gd name="connsiteY0" fmla="*/ 0 h 509734"/>
              <a:gd name="connsiteX1" fmla="*/ 508000 w 1202266"/>
              <a:gd name="connsiteY1" fmla="*/ 508000 h 509734"/>
              <a:gd name="connsiteX2" fmla="*/ 1202266 w 1202266"/>
              <a:gd name="connsiteY2" fmla="*/ 177800 h 5097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202266" h="509734">
                <a:moveTo>
                  <a:pt x="0" y="0"/>
                </a:moveTo>
                <a:cubicBezTo>
                  <a:pt x="153811" y="239183"/>
                  <a:pt x="307622" y="478367"/>
                  <a:pt x="508000" y="508000"/>
                </a:cubicBezTo>
                <a:cubicBezTo>
                  <a:pt x="708378" y="537633"/>
                  <a:pt x="1202266" y="177800"/>
                  <a:pt x="1202266" y="177800"/>
                </a:cubicBezTo>
              </a:path>
            </a:pathLst>
          </a:custGeom>
          <a:ln>
            <a:tailEnd type="triangle" w="lg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24" name="Rectangle 23"/>
          <p:cNvSpPr/>
          <p:nvPr/>
        </p:nvSpPr>
        <p:spPr>
          <a:xfrm>
            <a:off x="4278257" y="3912742"/>
            <a:ext cx="1479076" cy="277096"/>
          </a:xfrm>
          <a:prstGeom prst="rect">
            <a:avLst/>
          </a:prstGeom>
          <a:ln w="25400">
            <a:solidFill>
              <a:schemeClr val="accent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sp useBgFill="1">
        <p:nvSpPr>
          <p:cNvPr id="27" name="Rectangle 26"/>
          <p:cNvSpPr/>
          <p:nvPr/>
        </p:nvSpPr>
        <p:spPr>
          <a:xfrm>
            <a:off x="3882384" y="3913896"/>
            <a:ext cx="395872" cy="277096"/>
          </a:xfrm>
          <a:prstGeom prst="rect">
            <a:avLst/>
          </a:prstGeom>
          <a:ln w="25400">
            <a:solidFill>
              <a:schemeClr val="accent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sp useBgFill="1">
        <p:nvSpPr>
          <p:cNvPr id="31" name="Rectangle 30"/>
          <p:cNvSpPr/>
          <p:nvPr/>
        </p:nvSpPr>
        <p:spPr>
          <a:xfrm>
            <a:off x="3173786" y="3913896"/>
            <a:ext cx="702394" cy="277096"/>
          </a:xfrm>
          <a:prstGeom prst="rect">
            <a:avLst/>
          </a:prstGeom>
          <a:ln w="25400">
            <a:solidFill>
              <a:schemeClr val="accent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sp useBgFill="1">
        <p:nvSpPr>
          <p:cNvPr id="34" name="Rectangle 33"/>
          <p:cNvSpPr/>
          <p:nvPr/>
        </p:nvSpPr>
        <p:spPr>
          <a:xfrm>
            <a:off x="3081864" y="3913896"/>
            <a:ext cx="88853" cy="277096"/>
          </a:xfrm>
          <a:prstGeom prst="rect">
            <a:avLst/>
          </a:prstGeom>
          <a:ln w="25400">
            <a:solidFill>
              <a:schemeClr val="accent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sp>
        <p:nvSpPr>
          <p:cNvPr id="20" name="TextBox 19"/>
          <p:cNvSpPr txBox="1"/>
          <p:nvPr/>
        </p:nvSpPr>
        <p:spPr>
          <a:xfrm>
            <a:off x="4234585" y="3868112"/>
            <a:ext cx="170054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rgbClr val="294171"/>
                </a:solidFill>
              </a:rPr>
              <a:t>“OK &lt;article&gt;”</a:t>
            </a:r>
            <a:endParaRPr lang="en-US" sz="1600" dirty="0">
              <a:solidFill>
                <a:srgbClr val="29417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05215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extBox 18"/>
          <p:cNvSpPr txBox="1"/>
          <p:nvPr/>
        </p:nvSpPr>
        <p:spPr>
          <a:xfrm>
            <a:off x="800376" y="445585"/>
            <a:ext cx="850354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Case study: Web browsing</a:t>
            </a:r>
            <a:endParaRPr lang="en-US" sz="2800" dirty="0">
              <a:solidFill>
                <a:srgbClr val="294171"/>
              </a:solidFill>
            </a:endParaRPr>
          </a:p>
        </p:txBody>
      </p:sp>
      <p:sp>
        <p:nvSpPr>
          <p:cNvPr id="69" name="TextBox 68"/>
          <p:cNvSpPr txBox="1"/>
          <p:nvPr/>
        </p:nvSpPr>
        <p:spPr>
          <a:xfrm>
            <a:off x="5603977" y="1435557"/>
            <a:ext cx="28457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Web server     128.34.56.17</a:t>
            </a:r>
            <a:endParaRPr lang="en-US" dirty="0"/>
          </a:p>
        </p:txBody>
      </p:sp>
      <p:sp useBgFill="1">
        <p:nvSpPr>
          <p:cNvPr id="71" name="Cloud 70"/>
          <p:cNvSpPr/>
          <p:nvPr/>
        </p:nvSpPr>
        <p:spPr>
          <a:xfrm>
            <a:off x="2651598" y="2379819"/>
            <a:ext cx="1777377" cy="1030363"/>
          </a:xfrm>
          <a:prstGeom prst="cloud">
            <a:avLst/>
          </a:prstGeom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700" dirty="0">
              <a:solidFill>
                <a:schemeClr val="tx1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55586" y="1806217"/>
            <a:ext cx="207433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home laptop</a:t>
            </a:r>
          </a:p>
        </p:txBody>
      </p:sp>
      <p:sp>
        <p:nvSpPr>
          <p:cNvPr id="21" name="laptop"/>
          <p:cNvSpPr>
            <a:spLocks noEditPoints="1" noChangeArrowheads="1"/>
          </p:cNvSpPr>
          <p:nvPr/>
        </p:nvSpPr>
        <p:spPr bwMode="auto">
          <a:xfrm>
            <a:off x="482607" y="2277533"/>
            <a:ext cx="1676400" cy="1182073"/>
          </a:xfrm>
          <a:custGeom>
            <a:avLst/>
            <a:gdLst>
              <a:gd name="T0" fmla="*/ 3362 w 21600"/>
              <a:gd name="T1" fmla="*/ 0 h 21600"/>
              <a:gd name="T2" fmla="*/ 3362 w 21600"/>
              <a:gd name="T3" fmla="*/ 7173 h 21600"/>
              <a:gd name="T4" fmla="*/ 18327 w 21600"/>
              <a:gd name="T5" fmla="*/ 0 h 21600"/>
              <a:gd name="T6" fmla="*/ 18327 w 21600"/>
              <a:gd name="T7" fmla="*/ 7173 h 21600"/>
              <a:gd name="T8" fmla="*/ 10800 w 21600"/>
              <a:gd name="T9" fmla="*/ 0 h 21600"/>
              <a:gd name="T10" fmla="*/ 10800 w 21600"/>
              <a:gd name="T11" fmla="*/ 21600 h 21600"/>
              <a:gd name="T12" fmla="*/ 0 w 21600"/>
              <a:gd name="T13" fmla="*/ 21600 h 21600"/>
              <a:gd name="T14" fmla="*/ 21600 w 21600"/>
              <a:gd name="T15" fmla="*/ 21600 h 21600"/>
              <a:gd name="T16" fmla="*/ 4445 w 21600"/>
              <a:gd name="T17" fmla="*/ 1858 h 21600"/>
              <a:gd name="T18" fmla="*/ 17311 w 21600"/>
              <a:gd name="T19" fmla="*/ 12323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 extrusionOk="0">
                <a:moveTo>
                  <a:pt x="3362" y="0"/>
                </a:moveTo>
                <a:lnTo>
                  <a:pt x="18327" y="0"/>
                </a:lnTo>
                <a:lnTo>
                  <a:pt x="18327" y="14347"/>
                </a:lnTo>
                <a:lnTo>
                  <a:pt x="3362" y="14347"/>
                </a:lnTo>
                <a:lnTo>
                  <a:pt x="3362" y="0"/>
                </a:lnTo>
                <a:close/>
              </a:path>
              <a:path w="21600" h="21600" extrusionOk="0">
                <a:moveTo>
                  <a:pt x="3340" y="15068"/>
                </a:moveTo>
                <a:lnTo>
                  <a:pt x="0" y="19877"/>
                </a:lnTo>
                <a:lnTo>
                  <a:pt x="21600" y="19877"/>
                </a:lnTo>
                <a:lnTo>
                  <a:pt x="18327" y="15068"/>
                </a:lnTo>
                <a:lnTo>
                  <a:pt x="3340" y="15068"/>
                </a:lnTo>
                <a:close/>
              </a:path>
              <a:path w="21600" h="21600" extrusionOk="0">
                <a:moveTo>
                  <a:pt x="0" y="19877"/>
                </a:moveTo>
                <a:lnTo>
                  <a:pt x="0" y="21600"/>
                </a:lnTo>
                <a:lnTo>
                  <a:pt x="21600" y="21600"/>
                </a:lnTo>
                <a:lnTo>
                  <a:pt x="21600" y="19877"/>
                </a:lnTo>
                <a:lnTo>
                  <a:pt x="0" y="19877"/>
                </a:lnTo>
                <a:close/>
              </a:path>
              <a:path w="21600" h="21600" extrusionOk="0">
                <a:moveTo>
                  <a:pt x="4186" y="1523"/>
                </a:moveTo>
                <a:lnTo>
                  <a:pt x="17547" y="1523"/>
                </a:lnTo>
                <a:lnTo>
                  <a:pt x="17547" y="12744"/>
                </a:lnTo>
                <a:lnTo>
                  <a:pt x="4186" y="12744"/>
                </a:lnTo>
                <a:lnTo>
                  <a:pt x="4186" y="1523"/>
                </a:lnTo>
                <a:close/>
              </a:path>
              <a:path w="21600" h="21600" extrusionOk="0">
                <a:moveTo>
                  <a:pt x="3318" y="15549"/>
                </a:moveTo>
                <a:lnTo>
                  <a:pt x="2917" y="16110"/>
                </a:lnTo>
                <a:lnTo>
                  <a:pt x="18727" y="16110"/>
                </a:lnTo>
                <a:lnTo>
                  <a:pt x="18327" y="15549"/>
                </a:lnTo>
                <a:lnTo>
                  <a:pt x="3318" y="15549"/>
                </a:lnTo>
                <a:close/>
              </a:path>
              <a:path w="21600" h="21600" extrusionOk="0">
                <a:moveTo>
                  <a:pt x="6213" y="18314"/>
                </a:moveTo>
                <a:lnTo>
                  <a:pt x="5946" y="18875"/>
                </a:lnTo>
                <a:lnTo>
                  <a:pt x="15766" y="18875"/>
                </a:lnTo>
                <a:lnTo>
                  <a:pt x="15499" y="18314"/>
                </a:lnTo>
                <a:lnTo>
                  <a:pt x="6213" y="18314"/>
                </a:lnTo>
                <a:close/>
              </a:path>
              <a:path w="21600" h="21600" extrusionOk="0">
                <a:moveTo>
                  <a:pt x="2828" y="16471"/>
                </a:moveTo>
                <a:lnTo>
                  <a:pt x="2405" y="17072"/>
                </a:lnTo>
                <a:lnTo>
                  <a:pt x="19284" y="17072"/>
                </a:lnTo>
                <a:lnTo>
                  <a:pt x="18839" y="16471"/>
                </a:lnTo>
                <a:lnTo>
                  <a:pt x="2828" y="16471"/>
                </a:lnTo>
                <a:close/>
              </a:path>
              <a:path w="21600" h="21600" extrusionOk="0">
                <a:moveTo>
                  <a:pt x="2316" y="17352"/>
                </a:moveTo>
                <a:lnTo>
                  <a:pt x="1871" y="17953"/>
                </a:lnTo>
                <a:lnTo>
                  <a:pt x="19863" y="17953"/>
                </a:lnTo>
                <a:lnTo>
                  <a:pt x="19395" y="17352"/>
                </a:lnTo>
                <a:lnTo>
                  <a:pt x="2316" y="17352"/>
                </a:lnTo>
                <a:close/>
              </a:path>
            </a:pathLst>
          </a:custGeom>
          <a:noFill/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4790238" y="1815615"/>
            <a:ext cx="3998148" cy="3154317"/>
          </a:xfrm>
          <a:prstGeom prst="rect">
            <a:avLst/>
          </a:prstGeom>
          <a:noFill/>
          <a:ln w="25400">
            <a:solidFill>
              <a:schemeClr val="tx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23" name="Table 2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45292901"/>
              </p:ext>
            </p:extLst>
          </p:nvPr>
        </p:nvGraphicFramePr>
        <p:xfrm>
          <a:off x="7753409" y="2135826"/>
          <a:ext cx="762000" cy="138176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62000"/>
              </a:tblGrid>
              <a:tr h="272339"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app</a:t>
                      </a:r>
                      <a:endParaRPr lang="en-US" sz="1100" dirty="0"/>
                    </a:p>
                  </a:txBody>
                  <a:tcPr/>
                </a:tc>
              </a:tr>
              <a:tr h="292406"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transport</a:t>
                      </a:r>
                      <a:endParaRPr lang="en-US" sz="1100" dirty="0"/>
                    </a:p>
                  </a:txBody>
                  <a:tcPr/>
                </a:tc>
              </a:tr>
              <a:tr h="272339"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network</a:t>
                      </a:r>
                    </a:p>
                  </a:txBody>
                  <a:tcPr/>
                </a:tc>
              </a:tr>
              <a:tr h="272339"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link</a:t>
                      </a:r>
                      <a:endParaRPr lang="en-US" sz="1100" dirty="0"/>
                    </a:p>
                  </a:txBody>
                  <a:tcPr/>
                </a:tc>
              </a:tr>
              <a:tr h="272339"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physical</a:t>
                      </a:r>
                      <a:endParaRPr lang="en-US" sz="11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6" name="TextBox 25"/>
          <p:cNvSpPr txBox="1"/>
          <p:nvPr/>
        </p:nvSpPr>
        <p:spPr>
          <a:xfrm>
            <a:off x="296319" y="3516483"/>
            <a:ext cx="207433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2.5.1.12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822518" y="2496512"/>
            <a:ext cx="102321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rgbClr val="294171"/>
                </a:solidFill>
              </a:rPr>
              <a:t>&lt;article&gt;</a:t>
            </a:r>
            <a:endParaRPr lang="en-US" sz="1600" dirty="0">
              <a:solidFill>
                <a:srgbClr val="29417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625406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extBox 18"/>
          <p:cNvSpPr txBox="1"/>
          <p:nvPr/>
        </p:nvSpPr>
        <p:spPr>
          <a:xfrm>
            <a:off x="640457" y="445585"/>
            <a:ext cx="850354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The Internet is </a:t>
            </a:r>
            <a:r>
              <a:rPr lang="en-US" sz="2800" dirty="0" smtClean="0">
                <a:solidFill>
                  <a:srgbClr val="294171"/>
                </a:solidFill>
              </a:rPr>
              <a:t>host-oriented </a:t>
            </a:r>
            <a:r>
              <a:rPr lang="en-US" sz="2800" dirty="0" smtClean="0"/>
              <a:t>and </a:t>
            </a:r>
            <a:r>
              <a:rPr lang="en-US" sz="2800" dirty="0" smtClean="0">
                <a:solidFill>
                  <a:srgbClr val="294171"/>
                </a:solidFill>
              </a:rPr>
              <a:t>layered</a:t>
            </a:r>
            <a:endParaRPr lang="en-US" sz="2800" dirty="0">
              <a:solidFill>
                <a:srgbClr val="294171"/>
              </a:solidFill>
            </a:endParaRPr>
          </a:p>
        </p:txBody>
      </p:sp>
      <p:cxnSp>
        <p:nvCxnSpPr>
          <p:cNvPr id="28" name="Straight Connector 27"/>
          <p:cNvCxnSpPr/>
          <p:nvPr/>
        </p:nvCxnSpPr>
        <p:spPr>
          <a:xfrm>
            <a:off x="3352800" y="2844800"/>
            <a:ext cx="25908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 useBgFill="1">
        <p:nvSpPr>
          <p:cNvPr id="30" name="laptop"/>
          <p:cNvSpPr>
            <a:spLocks noEditPoints="1" noChangeArrowheads="1"/>
          </p:cNvSpPr>
          <p:nvPr/>
        </p:nvSpPr>
        <p:spPr bwMode="auto">
          <a:xfrm>
            <a:off x="2070652" y="2349500"/>
            <a:ext cx="1752600" cy="1258273"/>
          </a:xfrm>
          <a:custGeom>
            <a:avLst/>
            <a:gdLst>
              <a:gd name="T0" fmla="*/ 3362 w 21600"/>
              <a:gd name="T1" fmla="*/ 0 h 21600"/>
              <a:gd name="T2" fmla="*/ 3362 w 21600"/>
              <a:gd name="T3" fmla="*/ 7173 h 21600"/>
              <a:gd name="T4" fmla="*/ 18327 w 21600"/>
              <a:gd name="T5" fmla="*/ 0 h 21600"/>
              <a:gd name="T6" fmla="*/ 18327 w 21600"/>
              <a:gd name="T7" fmla="*/ 7173 h 21600"/>
              <a:gd name="T8" fmla="*/ 10800 w 21600"/>
              <a:gd name="T9" fmla="*/ 0 h 21600"/>
              <a:gd name="T10" fmla="*/ 10800 w 21600"/>
              <a:gd name="T11" fmla="*/ 21600 h 21600"/>
              <a:gd name="T12" fmla="*/ 0 w 21600"/>
              <a:gd name="T13" fmla="*/ 21600 h 21600"/>
              <a:gd name="T14" fmla="*/ 21600 w 21600"/>
              <a:gd name="T15" fmla="*/ 21600 h 21600"/>
              <a:gd name="T16" fmla="*/ 4445 w 21600"/>
              <a:gd name="T17" fmla="*/ 1858 h 21600"/>
              <a:gd name="T18" fmla="*/ 17311 w 21600"/>
              <a:gd name="T19" fmla="*/ 12323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 extrusionOk="0">
                <a:moveTo>
                  <a:pt x="3362" y="0"/>
                </a:moveTo>
                <a:lnTo>
                  <a:pt x="18327" y="0"/>
                </a:lnTo>
                <a:lnTo>
                  <a:pt x="18327" y="14347"/>
                </a:lnTo>
                <a:lnTo>
                  <a:pt x="3362" y="14347"/>
                </a:lnTo>
                <a:lnTo>
                  <a:pt x="3362" y="0"/>
                </a:lnTo>
                <a:close/>
              </a:path>
              <a:path w="21600" h="21600" extrusionOk="0">
                <a:moveTo>
                  <a:pt x="3340" y="15068"/>
                </a:moveTo>
                <a:lnTo>
                  <a:pt x="0" y="19877"/>
                </a:lnTo>
                <a:lnTo>
                  <a:pt x="21600" y="19877"/>
                </a:lnTo>
                <a:lnTo>
                  <a:pt x="18327" y="15068"/>
                </a:lnTo>
                <a:lnTo>
                  <a:pt x="3340" y="15068"/>
                </a:lnTo>
                <a:close/>
              </a:path>
              <a:path w="21600" h="21600" extrusionOk="0">
                <a:moveTo>
                  <a:pt x="0" y="19877"/>
                </a:moveTo>
                <a:lnTo>
                  <a:pt x="0" y="21600"/>
                </a:lnTo>
                <a:lnTo>
                  <a:pt x="21600" y="21600"/>
                </a:lnTo>
                <a:lnTo>
                  <a:pt x="21600" y="19877"/>
                </a:lnTo>
                <a:lnTo>
                  <a:pt x="0" y="19877"/>
                </a:lnTo>
                <a:close/>
              </a:path>
              <a:path w="21600" h="21600" extrusionOk="0">
                <a:moveTo>
                  <a:pt x="4186" y="1523"/>
                </a:moveTo>
                <a:lnTo>
                  <a:pt x="17547" y="1523"/>
                </a:lnTo>
                <a:lnTo>
                  <a:pt x="17547" y="12744"/>
                </a:lnTo>
                <a:lnTo>
                  <a:pt x="4186" y="12744"/>
                </a:lnTo>
                <a:lnTo>
                  <a:pt x="4186" y="1523"/>
                </a:lnTo>
                <a:close/>
              </a:path>
              <a:path w="21600" h="21600" extrusionOk="0">
                <a:moveTo>
                  <a:pt x="3318" y="15549"/>
                </a:moveTo>
                <a:lnTo>
                  <a:pt x="2917" y="16110"/>
                </a:lnTo>
                <a:lnTo>
                  <a:pt x="18727" y="16110"/>
                </a:lnTo>
                <a:lnTo>
                  <a:pt x="18327" y="15549"/>
                </a:lnTo>
                <a:lnTo>
                  <a:pt x="3318" y="15549"/>
                </a:lnTo>
                <a:close/>
              </a:path>
              <a:path w="21600" h="21600" extrusionOk="0">
                <a:moveTo>
                  <a:pt x="6213" y="18314"/>
                </a:moveTo>
                <a:lnTo>
                  <a:pt x="5946" y="18875"/>
                </a:lnTo>
                <a:lnTo>
                  <a:pt x="15766" y="18875"/>
                </a:lnTo>
                <a:lnTo>
                  <a:pt x="15499" y="18314"/>
                </a:lnTo>
                <a:lnTo>
                  <a:pt x="6213" y="18314"/>
                </a:lnTo>
                <a:close/>
              </a:path>
              <a:path w="21600" h="21600" extrusionOk="0">
                <a:moveTo>
                  <a:pt x="2828" y="16471"/>
                </a:moveTo>
                <a:lnTo>
                  <a:pt x="2405" y="17072"/>
                </a:lnTo>
                <a:lnTo>
                  <a:pt x="19284" y="17072"/>
                </a:lnTo>
                <a:lnTo>
                  <a:pt x="18839" y="16471"/>
                </a:lnTo>
                <a:lnTo>
                  <a:pt x="2828" y="16471"/>
                </a:lnTo>
                <a:close/>
              </a:path>
              <a:path w="21600" h="21600" extrusionOk="0">
                <a:moveTo>
                  <a:pt x="2316" y="17352"/>
                </a:moveTo>
                <a:lnTo>
                  <a:pt x="1871" y="17953"/>
                </a:lnTo>
                <a:lnTo>
                  <a:pt x="19863" y="17953"/>
                </a:lnTo>
                <a:lnTo>
                  <a:pt x="19395" y="17352"/>
                </a:lnTo>
                <a:lnTo>
                  <a:pt x="2316" y="17352"/>
                </a:lnTo>
                <a:close/>
              </a:path>
            </a:pathLst>
          </a:custGeom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graphicFrame>
        <p:nvGraphicFramePr>
          <p:cNvPr id="38" name="Table 3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60495312"/>
              </p:ext>
            </p:extLst>
          </p:nvPr>
        </p:nvGraphicFramePr>
        <p:xfrm>
          <a:off x="381000" y="1625600"/>
          <a:ext cx="1295400" cy="2413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95400"/>
              </a:tblGrid>
              <a:tr h="48260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application</a:t>
                      </a:r>
                      <a:endParaRPr lang="en-US" sz="1600" dirty="0"/>
                    </a:p>
                  </a:txBody>
                  <a:tcPr/>
                </a:tc>
              </a:tr>
              <a:tr h="48260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transport</a:t>
                      </a:r>
                      <a:endParaRPr lang="en-US" sz="1600" dirty="0"/>
                    </a:p>
                  </a:txBody>
                  <a:tcPr/>
                </a:tc>
              </a:tr>
              <a:tr h="48260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network</a:t>
                      </a:r>
                      <a:endParaRPr lang="en-US" sz="1600" dirty="0"/>
                    </a:p>
                  </a:txBody>
                  <a:tcPr/>
                </a:tc>
              </a:tr>
              <a:tr h="48260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link</a:t>
                      </a:r>
                      <a:endParaRPr lang="en-US" sz="1600" dirty="0"/>
                    </a:p>
                  </a:txBody>
                  <a:tcPr/>
                </a:tc>
              </a:tr>
              <a:tr h="48260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physical</a:t>
                      </a:r>
                      <a:endParaRPr lang="en-US" sz="1600" dirty="0"/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45" name="Straight Connector 44"/>
          <p:cNvCxnSpPr/>
          <p:nvPr/>
        </p:nvCxnSpPr>
        <p:spPr>
          <a:xfrm>
            <a:off x="1676400" y="1625600"/>
            <a:ext cx="929452" cy="93321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7" name="Straight Connector 46"/>
          <p:cNvCxnSpPr/>
          <p:nvPr/>
        </p:nvCxnSpPr>
        <p:spPr>
          <a:xfrm flipV="1">
            <a:off x="1676400" y="3048000"/>
            <a:ext cx="929452" cy="101600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2" name="Group 1"/>
          <p:cNvGrpSpPr/>
          <p:nvPr/>
        </p:nvGrpSpPr>
        <p:grpSpPr>
          <a:xfrm>
            <a:off x="2634513" y="2569165"/>
            <a:ext cx="228600" cy="457200"/>
            <a:chOff x="2634513" y="2569165"/>
            <a:chExt cx="228600" cy="457200"/>
          </a:xfrm>
        </p:grpSpPr>
        <p:sp useBgFill="1">
          <p:nvSpPr>
            <p:cNvPr id="51" name="Rectangle 50"/>
            <p:cNvSpPr/>
            <p:nvPr/>
          </p:nvSpPr>
          <p:spPr>
            <a:xfrm>
              <a:off x="2634513" y="2569165"/>
              <a:ext cx="228600" cy="457200"/>
            </a:xfrm>
            <a:prstGeom prst="rect">
              <a:avLst/>
            </a:prstGeom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53" name="Straight Connector 52"/>
            <p:cNvCxnSpPr/>
            <p:nvPr/>
          </p:nvCxnSpPr>
          <p:spPr>
            <a:xfrm>
              <a:off x="2634513" y="2660605"/>
              <a:ext cx="228600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5" name="Straight Connector 54"/>
            <p:cNvCxnSpPr/>
            <p:nvPr/>
          </p:nvCxnSpPr>
          <p:spPr>
            <a:xfrm>
              <a:off x="2634513" y="2752045"/>
              <a:ext cx="228600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6" name="Straight Connector 55"/>
            <p:cNvCxnSpPr/>
            <p:nvPr/>
          </p:nvCxnSpPr>
          <p:spPr>
            <a:xfrm>
              <a:off x="2634513" y="2843485"/>
              <a:ext cx="228600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7" name="Straight Connector 56"/>
            <p:cNvCxnSpPr/>
            <p:nvPr/>
          </p:nvCxnSpPr>
          <p:spPr>
            <a:xfrm>
              <a:off x="2634513" y="2934925"/>
              <a:ext cx="228600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 useBgFill="1">
        <p:nvSpPr>
          <p:cNvPr id="60" name="Rectangle 59"/>
          <p:cNvSpPr/>
          <p:nvPr/>
        </p:nvSpPr>
        <p:spPr>
          <a:xfrm>
            <a:off x="6418674" y="2720622"/>
            <a:ext cx="228600" cy="457200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2" name="Straight Connector 61"/>
          <p:cNvCxnSpPr/>
          <p:nvPr/>
        </p:nvCxnSpPr>
        <p:spPr>
          <a:xfrm>
            <a:off x="6418674" y="2812062"/>
            <a:ext cx="228600" cy="0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3" name="Straight Connector 62"/>
          <p:cNvCxnSpPr/>
          <p:nvPr/>
        </p:nvCxnSpPr>
        <p:spPr>
          <a:xfrm>
            <a:off x="6418674" y="2903502"/>
            <a:ext cx="228600" cy="0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4" name="Straight Connector 63"/>
          <p:cNvCxnSpPr/>
          <p:nvPr/>
        </p:nvCxnSpPr>
        <p:spPr>
          <a:xfrm>
            <a:off x="6418674" y="2994942"/>
            <a:ext cx="228600" cy="0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5" name="Straight Connector 64"/>
          <p:cNvCxnSpPr/>
          <p:nvPr/>
        </p:nvCxnSpPr>
        <p:spPr>
          <a:xfrm>
            <a:off x="6418674" y="3086382"/>
            <a:ext cx="228600" cy="0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6" name="Straight Connector 65"/>
          <p:cNvCxnSpPr/>
          <p:nvPr/>
        </p:nvCxnSpPr>
        <p:spPr>
          <a:xfrm flipV="1">
            <a:off x="6622815" y="1701800"/>
            <a:ext cx="768585" cy="1007533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7" name="Straight Connector 66"/>
          <p:cNvCxnSpPr/>
          <p:nvPr/>
        </p:nvCxnSpPr>
        <p:spPr>
          <a:xfrm>
            <a:off x="6651037" y="3189111"/>
            <a:ext cx="740363" cy="951089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8" name="TextBox 67"/>
          <p:cNvSpPr txBox="1"/>
          <p:nvPr/>
        </p:nvSpPr>
        <p:spPr>
          <a:xfrm>
            <a:off x="2362199" y="1909698"/>
            <a:ext cx="178646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home laptop</a:t>
            </a:r>
          </a:p>
        </p:txBody>
      </p:sp>
      <p:sp>
        <p:nvSpPr>
          <p:cNvPr id="69" name="TextBox 68"/>
          <p:cNvSpPr txBox="1"/>
          <p:nvPr/>
        </p:nvSpPr>
        <p:spPr>
          <a:xfrm>
            <a:off x="5762978" y="2144890"/>
            <a:ext cx="1219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Web server</a:t>
            </a:r>
            <a:endParaRPr lang="en-US" dirty="0"/>
          </a:p>
        </p:txBody>
      </p:sp>
      <p:sp>
        <p:nvSpPr>
          <p:cNvPr id="70" name="modem"/>
          <p:cNvSpPr>
            <a:spLocks noEditPoints="1" noChangeArrowheads="1"/>
          </p:cNvSpPr>
          <p:nvPr/>
        </p:nvSpPr>
        <p:spPr bwMode="auto">
          <a:xfrm>
            <a:off x="5954089" y="2524232"/>
            <a:ext cx="857250" cy="721324"/>
          </a:xfrm>
          <a:custGeom>
            <a:avLst/>
            <a:gdLst>
              <a:gd name="T0" fmla="*/ 0 w 21600"/>
              <a:gd name="T1" fmla="*/ 5152 h 21600"/>
              <a:gd name="T2" fmla="*/ 2941 w 21600"/>
              <a:gd name="T3" fmla="*/ 0 h 21600"/>
              <a:gd name="T4" fmla="*/ 18625 w 21600"/>
              <a:gd name="T5" fmla="*/ 0 h 21600"/>
              <a:gd name="T6" fmla="*/ 21600 w 21600"/>
              <a:gd name="T7" fmla="*/ 5152 h 21600"/>
              <a:gd name="T8" fmla="*/ 21600 w 21600"/>
              <a:gd name="T9" fmla="*/ 21600 h 21600"/>
              <a:gd name="T10" fmla="*/ 0 w 21600"/>
              <a:gd name="T11" fmla="*/ 21600 h 21600"/>
              <a:gd name="T12" fmla="*/ 10800 w 21600"/>
              <a:gd name="T13" fmla="*/ 0 h 21600"/>
              <a:gd name="T14" fmla="*/ 10800 w 21600"/>
              <a:gd name="T15" fmla="*/ 21600 h 21600"/>
              <a:gd name="T16" fmla="*/ 0 w 21600"/>
              <a:gd name="T17" fmla="*/ 13376 h 21600"/>
              <a:gd name="T18" fmla="*/ 21600 w 21600"/>
              <a:gd name="T19" fmla="*/ 13376 h 21600"/>
              <a:gd name="T20" fmla="*/ 400 w 21600"/>
              <a:gd name="T21" fmla="*/ 22400 h 21600"/>
              <a:gd name="T22" fmla="*/ 21200 w 21600"/>
              <a:gd name="T23" fmla="*/ 300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T20" t="T21" r="T22" b="T23"/>
            <a:pathLst>
              <a:path w="21600" h="21600" extrusionOk="0">
                <a:moveTo>
                  <a:pt x="0" y="5152"/>
                </a:moveTo>
                <a:lnTo>
                  <a:pt x="2941" y="0"/>
                </a:lnTo>
                <a:lnTo>
                  <a:pt x="18625" y="0"/>
                </a:lnTo>
                <a:lnTo>
                  <a:pt x="21600" y="5152"/>
                </a:lnTo>
                <a:lnTo>
                  <a:pt x="21600" y="21600"/>
                </a:lnTo>
                <a:lnTo>
                  <a:pt x="0" y="21600"/>
                </a:lnTo>
                <a:lnTo>
                  <a:pt x="0" y="5152"/>
                </a:lnTo>
                <a:close/>
              </a:path>
              <a:path w="21600" h="21600" extrusionOk="0">
                <a:moveTo>
                  <a:pt x="0" y="5251"/>
                </a:moveTo>
                <a:lnTo>
                  <a:pt x="21600" y="5251"/>
                </a:lnTo>
                <a:moveTo>
                  <a:pt x="1961" y="11791"/>
                </a:moveTo>
                <a:lnTo>
                  <a:pt x="1961" y="14268"/>
                </a:lnTo>
                <a:lnTo>
                  <a:pt x="2806" y="14268"/>
                </a:lnTo>
                <a:lnTo>
                  <a:pt x="2806" y="11791"/>
                </a:lnTo>
                <a:lnTo>
                  <a:pt x="1961" y="11791"/>
                </a:lnTo>
                <a:close/>
              </a:path>
              <a:path w="21600" h="21600" extrusionOk="0">
                <a:moveTo>
                  <a:pt x="3685" y="11791"/>
                </a:moveTo>
                <a:lnTo>
                  <a:pt x="3685" y="14268"/>
                </a:lnTo>
                <a:lnTo>
                  <a:pt x="4530" y="14268"/>
                </a:lnTo>
                <a:lnTo>
                  <a:pt x="4530" y="11791"/>
                </a:lnTo>
                <a:lnTo>
                  <a:pt x="3685" y="11791"/>
                </a:lnTo>
                <a:close/>
              </a:path>
              <a:path w="21600" h="21600" extrusionOk="0">
                <a:moveTo>
                  <a:pt x="5408" y="11791"/>
                </a:moveTo>
                <a:lnTo>
                  <a:pt x="5408" y="14268"/>
                </a:lnTo>
                <a:lnTo>
                  <a:pt x="6254" y="14268"/>
                </a:lnTo>
                <a:lnTo>
                  <a:pt x="6254" y="11791"/>
                </a:lnTo>
                <a:lnTo>
                  <a:pt x="5408" y="11791"/>
                </a:lnTo>
                <a:close/>
              </a:path>
              <a:path w="21600" h="21600" extrusionOk="0">
                <a:moveTo>
                  <a:pt x="7132" y="11791"/>
                </a:moveTo>
                <a:lnTo>
                  <a:pt x="7132" y="14268"/>
                </a:lnTo>
                <a:lnTo>
                  <a:pt x="7977" y="14268"/>
                </a:lnTo>
                <a:lnTo>
                  <a:pt x="7977" y="11791"/>
                </a:lnTo>
                <a:lnTo>
                  <a:pt x="7132" y="11791"/>
                </a:lnTo>
                <a:close/>
              </a:path>
            </a:pathLst>
          </a:custGeom>
          <a:noFill/>
          <a:ln w="25400">
            <a:solidFill>
              <a:schemeClr val="tx2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 useBgFill="1">
        <p:nvSpPr>
          <p:cNvPr id="71" name="Cloud 70"/>
          <p:cNvSpPr/>
          <p:nvPr/>
        </p:nvSpPr>
        <p:spPr>
          <a:xfrm>
            <a:off x="3902794" y="2337485"/>
            <a:ext cx="1777377" cy="1030363"/>
          </a:xfrm>
          <a:prstGeom prst="cloud">
            <a:avLst/>
          </a:prstGeom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700" dirty="0">
              <a:solidFill>
                <a:schemeClr val="tx1"/>
              </a:solidFill>
            </a:endParaRPr>
          </a:p>
        </p:txBody>
      </p:sp>
      <p:graphicFrame>
        <p:nvGraphicFramePr>
          <p:cNvPr id="72" name="Table 7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29034966"/>
              </p:ext>
            </p:extLst>
          </p:nvPr>
        </p:nvGraphicFramePr>
        <p:xfrm>
          <a:off x="7391400" y="1712149"/>
          <a:ext cx="1295400" cy="2413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95400"/>
              </a:tblGrid>
              <a:tr h="48260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application</a:t>
                      </a:r>
                      <a:endParaRPr lang="en-US" sz="1600" dirty="0"/>
                    </a:p>
                  </a:txBody>
                  <a:tcPr/>
                </a:tc>
              </a:tr>
              <a:tr h="48260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transport</a:t>
                      </a:r>
                      <a:endParaRPr lang="en-US" sz="1600" dirty="0"/>
                    </a:p>
                  </a:txBody>
                  <a:tcPr/>
                </a:tc>
              </a:tr>
              <a:tr h="48260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network</a:t>
                      </a:r>
                      <a:endParaRPr lang="en-US" sz="1600" dirty="0"/>
                    </a:p>
                  </a:txBody>
                  <a:tcPr/>
                </a:tc>
              </a:tr>
              <a:tr h="48260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link</a:t>
                      </a:r>
                      <a:endParaRPr lang="en-US" sz="1600" dirty="0"/>
                    </a:p>
                  </a:txBody>
                  <a:tcPr/>
                </a:tc>
              </a:tr>
              <a:tr h="48260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physical</a:t>
                      </a:r>
                      <a:endParaRPr lang="en-US" sz="16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3" name="TextBox 42"/>
          <p:cNvSpPr txBox="1"/>
          <p:nvPr/>
        </p:nvSpPr>
        <p:spPr>
          <a:xfrm>
            <a:off x="672064" y="4666703"/>
            <a:ext cx="833270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/>
              <a:t>Much of the “intelligence” is implemented on the end-points.</a:t>
            </a:r>
            <a:endParaRPr lang="en-US" sz="2200" dirty="0"/>
          </a:p>
        </p:txBody>
      </p:sp>
      <p:sp>
        <p:nvSpPr>
          <p:cNvPr id="46" name="TextBox 45"/>
          <p:cNvSpPr txBox="1"/>
          <p:nvPr/>
        </p:nvSpPr>
        <p:spPr>
          <a:xfrm>
            <a:off x="672064" y="5223622"/>
            <a:ext cx="833270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/>
              <a:t>The middle of the network is “dumb” (in principle).</a:t>
            </a:r>
            <a:endParaRPr lang="en-US" sz="2200" dirty="0"/>
          </a:p>
        </p:txBody>
      </p:sp>
      <p:sp>
        <p:nvSpPr>
          <p:cNvPr id="48" name="TextBox 47"/>
          <p:cNvSpPr txBox="1"/>
          <p:nvPr/>
        </p:nvSpPr>
        <p:spPr>
          <a:xfrm>
            <a:off x="672064" y="5780541"/>
            <a:ext cx="833270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/>
              <a:t>The architecture is </a:t>
            </a:r>
            <a:r>
              <a:rPr lang="en-US" sz="2200" dirty="0" smtClean="0">
                <a:solidFill>
                  <a:srgbClr val="294171"/>
                </a:solidFill>
              </a:rPr>
              <a:t>layered</a:t>
            </a:r>
            <a:r>
              <a:rPr lang="en-US" sz="2200" dirty="0" smtClean="0"/>
              <a:t>; each layer plays a different role.</a:t>
            </a: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30622661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extBox 18"/>
          <p:cNvSpPr txBox="1"/>
          <p:nvPr/>
        </p:nvSpPr>
        <p:spPr>
          <a:xfrm>
            <a:off x="800376" y="445585"/>
            <a:ext cx="850354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Case study: Web browsing</a:t>
            </a:r>
            <a:endParaRPr lang="en-US" sz="2800" dirty="0">
              <a:solidFill>
                <a:srgbClr val="294171"/>
              </a:solidFill>
            </a:endParaRPr>
          </a:p>
        </p:txBody>
      </p:sp>
      <p:sp>
        <p:nvSpPr>
          <p:cNvPr id="69" name="TextBox 68"/>
          <p:cNvSpPr txBox="1"/>
          <p:nvPr/>
        </p:nvSpPr>
        <p:spPr>
          <a:xfrm>
            <a:off x="7559792" y="2502370"/>
            <a:ext cx="13678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Web server</a:t>
            </a:r>
            <a:endParaRPr lang="en-US" dirty="0"/>
          </a:p>
        </p:txBody>
      </p:sp>
      <p:sp>
        <p:nvSpPr>
          <p:cNvPr id="70" name="modem"/>
          <p:cNvSpPr>
            <a:spLocks noEditPoints="1" noChangeArrowheads="1"/>
          </p:cNvSpPr>
          <p:nvPr/>
        </p:nvSpPr>
        <p:spPr bwMode="auto">
          <a:xfrm>
            <a:off x="7750903" y="2919343"/>
            <a:ext cx="857250" cy="721324"/>
          </a:xfrm>
          <a:custGeom>
            <a:avLst/>
            <a:gdLst>
              <a:gd name="T0" fmla="*/ 0 w 21600"/>
              <a:gd name="T1" fmla="*/ 5152 h 21600"/>
              <a:gd name="T2" fmla="*/ 2941 w 21600"/>
              <a:gd name="T3" fmla="*/ 0 h 21600"/>
              <a:gd name="T4" fmla="*/ 18625 w 21600"/>
              <a:gd name="T5" fmla="*/ 0 h 21600"/>
              <a:gd name="T6" fmla="*/ 21600 w 21600"/>
              <a:gd name="T7" fmla="*/ 5152 h 21600"/>
              <a:gd name="T8" fmla="*/ 21600 w 21600"/>
              <a:gd name="T9" fmla="*/ 21600 h 21600"/>
              <a:gd name="T10" fmla="*/ 0 w 21600"/>
              <a:gd name="T11" fmla="*/ 21600 h 21600"/>
              <a:gd name="T12" fmla="*/ 10800 w 21600"/>
              <a:gd name="T13" fmla="*/ 0 h 21600"/>
              <a:gd name="T14" fmla="*/ 10800 w 21600"/>
              <a:gd name="T15" fmla="*/ 21600 h 21600"/>
              <a:gd name="T16" fmla="*/ 0 w 21600"/>
              <a:gd name="T17" fmla="*/ 13376 h 21600"/>
              <a:gd name="T18" fmla="*/ 21600 w 21600"/>
              <a:gd name="T19" fmla="*/ 13376 h 21600"/>
              <a:gd name="T20" fmla="*/ 400 w 21600"/>
              <a:gd name="T21" fmla="*/ 22400 h 21600"/>
              <a:gd name="T22" fmla="*/ 21200 w 21600"/>
              <a:gd name="T23" fmla="*/ 300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T20" t="T21" r="T22" b="T23"/>
            <a:pathLst>
              <a:path w="21600" h="21600" extrusionOk="0">
                <a:moveTo>
                  <a:pt x="0" y="5152"/>
                </a:moveTo>
                <a:lnTo>
                  <a:pt x="2941" y="0"/>
                </a:lnTo>
                <a:lnTo>
                  <a:pt x="18625" y="0"/>
                </a:lnTo>
                <a:lnTo>
                  <a:pt x="21600" y="5152"/>
                </a:lnTo>
                <a:lnTo>
                  <a:pt x="21600" y="21600"/>
                </a:lnTo>
                <a:lnTo>
                  <a:pt x="0" y="21600"/>
                </a:lnTo>
                <a:lnTo>
                  <a:pt x="0" y="5152"/>
                </a:lnTo>
                <a:close/>
              </a:path>
              <a:path w="21600" h="21600" extrusionOk="0">
                <a:moveTo>
                  <a:pt x="0" y="5251"/>
                </a:moveTo>
                <a:lnTo>
                  <a:pt x="21600" y="5251"/>
                </a:lnTo>
                <a:moveTo>
                  <a:pt x="1961" y="11791"/>
                </a:moveTo>
                <a:lnTo>
                  <a:pt x="1961" y="14268"/>
                </a:lnTo>
                <a:lnTo>
                  <a:pt x="2806" y="14268"/>
                </a:lnTo>
                <a:lnTo>
                  <a:pt x="2806" y="11791"/>
                </a:lnTo>
                <a:lnTo>
                  <a:pt x="1961" y="11791"/>
                </a:lnTo>
                <a:close/>
              </a:path>
              <a:path w="21600" h="21600" extrusionOk="0">
                <a:moveTo>
                  <a:pt x="3685" y="11791"/>
                </a:moveTo>
                <a:lnTo>
                  <a:pt x="3685" y="14268"/>
                </a:lnTo>
                <a:lnTo>
                  <a:pt x="4530" y="14268"/>
                </a:lnTo>
                <a:lnTo>
                  <a:pt x="4530" y="11791"/>
                </a:lnTo>
                <a:lnTo>
                  <a:pt x="3685" y="11791"/>
                </a:lnTo>
                <a:close/>
              </a:path>
              <a:path w="21600" h="21600" extrusionOk="0">
                <a:moveTo>
                  <a:pt x="5408" y="11791"/>
                </a:moveTo>
                <a:lnTo>
                  <a:pt x="5408" y="14268"/>
                </a:lnTo>
                <a:lnTo>
                  <a:pt x="6254" y="14268"/>
                </a:lnTo>
                <a:lnTo>
                  <a:pt x="6254" y="11791"/>
                </a:lnTo>
                <a:lnTo>
                  <a:pt x="5408" y="11791"/>
                </a:lnTo>
                <a:close/>
              </a:path>
              <a:path w="21600" h="21600" extrusionOk="0">
                <a:moveTo>
                  <a:pt x="7132" y="11791"/>
                </a:moveTo>
                <a:lnTo>
                  <a:pt x="7132" y="14268"/>
                </a:lnTo>
                <a:lnTo>
                  <a:pt x="7977" y="14268"/>
                </a:lnTo>
                <a:lnTo>
                  <a:pt x="7977" y="11791"/>
                </a:lnTo>
                <a:lnTo>
                  <a:pt x="7132" y="11791"/>
                </a:lnTo>
                <a:close/>
              </a:path>
            </a:pathLst>
          </a:custGeom>
          <a:noFill/>
          <a:ln w="25400">
            <a:solidFill>
              <a:schemeClr val="tx2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 useBgFill="1">
        <p:nvSpPr>
          <p:cNvPr id="71" name="Cloud 70"/>
          <p:cNvSpPr/>
          <p:nvPr/>
        </p:nvSpPr>
        <p:spPr>
          <a:xfrm>
            <a:off x="5699609" y="2845485"/>
            <a:ext cx="1777377" cy="1030363"/>
          </a:xfrm>
          <a:prstGeom prst="cloud">
            <a:avLst/>
          </a:prstGeom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700" dirty="0">
              <a:solidFill>
                <a:schemeClr val="tx1"/>
              </a:solidFill>
            </a:endParaRPr>
          </a:p>
        </p:txBody>
      </p:sp>
      <p:grpSp>
        <p:nvGrpSpPr>
          <p:cNvPr id="5" name="Group 4"/>
          <p:cNvGrpSpPr/>
          <p:nvPr/>
        </p:nvGrpSpPr>
        <p:grpSpPr>
          <a:xfrm>
            <a:off x="526818" y="2550183"/>
            <a:ext cx="2361256" cy="1371600"/>
            <a:chOff x="833263" y="2785358"/>
            <a:chExt cx="1800810" cy="1371600"/>
          </a:xfrm>
        </p:grpSpPr>
        <p:sp>
          <p:nvSpPr>
            <p:cNvPr id="46" name="Flowchart: Process 4"/>
            <p:cNvSpPr/>
            <p:nvPr/>
          </p:nvSpPr>
          <p:spPr>
            <a:xfrm>
              <a:off x="833263" y="2785358"/>
              <a:ext cx="1800810" cy="228600"/>
            </a:xfrm>
            <a:prstGeom prst="flowChartProcess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1600" dirty="0" smtClean="0">
                  <a:solidFill>
                    <a:schemeClr val="tx1"/>
                  </a:solidFill>
                </a:rPr>
                <a:t>http://www.twitter.com</a:t>
              </a:r>
              <a:endParaRPr lang="en-US" sz="1600" dirty="0">
                <a:solidFill>
                  <a:schemeClr val="tx1"/>
                </a:solidFill>
              </a:endParaRPr>
            </a:p>
          </p:txBody>
        </p:sp>
        <p:sp>
          <p:nvSpPr>
            <p:cNvPr id="48" name="Flowchart: Process 5"/>
            <p:cNvSpPr/>
            <p:nvPr/>
          </p:nvSpPr>
          <p:spPr>
            <a:xfrm>
              <a:off x="833263" y="3013958"/>
              <a:ext cx="1800810" cy="1143000"/>
            </a:xfrm>
            <a:prstGeom prst="flowChartProcess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1500" dirty="0" smtClean="0">
                  <a:solidFill>
                    <a:schemeClr val="tx1"/>
                  </a:solidFill>
                </a:rPr>
                <a:t>&lt;a </a:t>
              </a:r>
              <a:r>
                <a:rPr lang="en-US" sz="1500" dirty="0" err="1" smtClean="0">
                  <a:solidFill>
                    <a:schemeClr val="tx1"/>
                  </a:solidFill>
                </a:rPr>
                <a:t>href</a:t>
              </a:r>
              <a:r>
                <a:rPr lang="en-US" sz="1500" dirty="0" smtClean="0">
                  <a:solidFill>
                    <a:schemeClr val="tx1"/>
                  </a:solidFill>
                </a:rPr>
                <a:t>=</a:t>
              </a:r>
            </a:p>
            <a:p>
              <a:r>
                <a:rPr lang="en-US" sz="1500" dirty="0" smtClean="0">
                  <a:solidFill>
                    <a:schemeClr val="accent5"/>
                  </a:solidFill>
                </a:rPr>
                <a:t>http://</a:t>
              </a:r>
              <a:r>
                <a:rPr lang="en-US" sz="1500" dirty="0" err="1" smtClean="0">
                  <a:solidFill>
                    <a:schemeClr val="accent5"/>
                  </a:solidFill>
                </a:rPr>
                <a:t>www.nytimes.com</a:t>
              </a:r>
              <a:r>
                <a:rPr lang="en-US" sz="1500" dirty="0" smtClean="0">
                  <a:solidFill>
                    <a:schemeClr val="accent5"/>
                  </a:solidFill>
                </a:rPr>
                <a:t>/politics/article.html</a:t>
              </a:r>
              <a:r>
                <a:rPr lang="en-US" sz="1500" dirty="0" smtClean="0">
                  <a:solidFill>
                    <a:schemeClr val="tx1"/>
                  </a:solidFill>
                </a:rPr>
                <a:t>&gt;</a:t>
              </a:r>
            </a:p>
            <a:p>
              <a:r>
                <a:rPr lang="en-US" sz="1500" dirty="0" smtClean="0">
                  <a:solidFill>
                    <a:schemeClr val="tx1"/>
                  </a:solidFill>
                </a:rPr>
                <a:t>cool story &lt;/a&gt;</a:t>
              </a:r>
              <a:endParaRPr lang="en-US" sz="1500" dirty="0">
                <a:solidFill>
                  <a:schemeClr val="tx1"/>
                </a:solidFill>
              </a:endParaRPr>
            </a:p>
          </p:txBody>
        </p:sp>
      </p:grpSp>
      <p:graphicFrame>
        <p:nvGraphicFramePr>
          <p:cNvPr id="49" name="Table 4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36442753"/>
              </p:ext>
            </p:extLst>
          </p:nvPr>
        </p:nvGraphicFramePr>
        <p:xfrm>
          <a:off x="3528543" y="2499892"/>
          <a:ext cx="762000" cy="138176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62000"/>
              </a:tblGrid>
              <a:tr h="272339"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app</a:t>
                      </a:r>
                      <a:endParaRPr lang="en-US" sz="1100" dirty="0"/>
                    </a:p>
                  </a:txBody>
                  <a:tcPr/>
                </a:tc>
              </a:tr>
              <a:tr h="292406"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transport</a:t>
                      </a:r>
                      <a:endParaRPr lang="en-US" sz="1100" dirty="0"/>
                    </a:p>
                  </a:txBody>
                  <a:tcPr/>
                </a:tc>
              </a:tr>
              <a:tr h="272339"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network</a:t>
                      </a:r>
                    </a:p>
                  </a:txBody>
                  <a:tcPr/>
                </a:tc>
              </a:tr>
              <a:tr h="272339"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link</a:t>
                      </a:r>
                      <a:endParaRPr lang="en-US" sz="1100" dirty="0"/>
                    </a:p>
                  </a:txBody>
                  <a:tcPr/>
                </a:tc>
              </a:tr>
              <a:tr h="272339"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physical</a:t>
                      </a:r>
                      <a:endParaRPr lang="en-US" sz="1100" dirty="0"/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50" name="Straight Connector 49"/>
          <p:cNvCxnSpPr/>
          <p:nvPr/>
        </p:nvCxnSpPr>
        <p:spPr>
          <a:xfrm flipV="1">
            <a:off x="2935111" y="2780841"/>
            <a:ext cx="579265" cy="1123233"/>
          </a:xfrm>
          <a:prstGeom prst="line">
            <a:avLst/>
          </a:prstGeom>
          <a:ln>
            <a:solidFill>
              <a:schemeClr val="tx1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/>
          <p:cNvCxnSpPr/>
          <p:nvPr/>
        </p:nvCxnSpPr>
        <p:spPr>
          <a:xfrm flipV="1">
            <a:off x="2897481" y="2521185"/>
            <a:ext cx="602075" cy="28222"/>
          </a:xfrm>
          <a:prstGeom prst="line">
            <a:avLst/>
          </a:prstGeom>
          <a:ln>
            <a:solidFill>
              <a:schemeClr val="tx1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423334" y="1806217"/>
            <a:ext cx="40075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home laptop</a:t>
            </a:r>
          </a:p>
        </p:txBody>
      </p:sp>
      <p:sp>
        <p:nvSpPr>
          <p:cNvPr id="2" name="Rectangle 1"/>
          <p:cNvSpPr/>
          <p:nvPr/>
        </p:nvSpPr>
        <p:spPr>
          <a:xfrm>
            <a:off x="423333" y="2238963"/>
            <a:ext cx="3998148" cy="2784593"/>
          </a:xfrm>
          <a:prstGeom prst="rect">
            <a:avLst/>
          </a:prstGeom>
          <a:noFill/>
          <a:ln w="25400">
            <a:solidFill>
              <a:schemeClr val="tx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6335615" y="1603025"/>
            <a:ext cx="762000" cy="369332"/>
          </a:xfrm>
          <a:prstGeom prst="rect">
            <a:avLst/>
          </a:prstGeom>
          <a:noFill/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chemeClr val="tx2"/>
                </a:solidFill>
              </a:rPr>
              <a:t>DNS</a:t>
            </a: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25" name="Freeform 64"/>
          <p:cNvSpPr>
            <a:spLocks/>
          </p:cNvSpPr>
          <p:nvPr/>
        </p:nvSpPr>
        <p:spPr bwMode="auto">
          <a:xfrm>
            <a:off x="4430889" y="1993430"/>
            <a:ext cx="2257778" cy="1402644"/>
          </a:xfrm>
          <a:custGeom>
            <a:avLst/>
            <a:gdLst>
              <a:gd name="T0" fmla="*/ 0 w 2304"/>
              <a:gd name="T1" fmla="*/ 1320 h 1380"/>
              <a:gd name="T2" fmla="*/ 1576 w 2304"/>
              <a:gd name="T3" fmla="*/ 1248 h 1380"/>
              <a:gd name="T4" fmla="*/ 2160 w 2304"/>
              <a:gd name="T5" fmla="*/ 528 h 1380"/>
              <a:gd name="T6" fmla="*/ 2304 w 2304"/>
              <a:gd name="T7" fmla="*/ 0 h 138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304" h="1380">
                <a:moveTo>
                  <a:pt x="0" y="1320"/>
                </a:moveTo>
                <a:cubicBezTo>
                  <a:pt x="586" y="1350"/>
                  <a:pt x="1216" y="1380"/>
                  <a:pt x="1576" y="1248"/>
                </a:cubicBezTo>
                <a:cubicBezTo>
                  <a:pt x="1936" y="1116"/>
                  <a:pt x="2039" y="736"/>
                  <a:pt x="2160" y="528"/>
                </a:cubicBezTo>
                <a:cubicBezTo>
                  <a:pt x="2281" y="320"/>
                  <a:pt x="2274" y="110"/>
                  <a:pt x="2304" y="0"/>
                </a:cubicBezTo>
              </a:path>
            </a:pathLst>
          </a:custGeom>
          <a:noFill/>
          <a:ln w="38100" cap="flat" cmpd="sng">
            <a:solidFill>
              <a:srgbClr val="800000"/>
            </a:solidFill>
            <a:prstDash val="solid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tIns="0" anchor="ctr"/>
          <a:lstStyle/>
          <a:p>
            <a:endParaRPr lang="en-US"/>
          </a:p>
        </p:txBody>
      </p:sp>
      <p:sp>
        <p:nvSpPr>
          <p:cNvPr id="26" name="Freeform 65"/>
          <p:cNvSpPr>
            <a:spLocks/>
          </p:cNvSpPr>
          <p:nvPr/>
        </p:nvSpPr>
        <p:spPr bwMode="auto">
          <a:xfrm>
            <a:off x="4430889" y="2006601"/>
            <a:ext cx="2443104" cy="1577622"/>
          </a:xfrm>
          <a:custGeom>
            <a:avLst/>
            <a:gdLst>
              <a:gd name="T0" fmla="*/ 0 w 2496"/>
              <a:gd name="T1" fmla="*/ 1432 h 1459"/>
              <a:gd name="T2" fmla="*/ 1688 w 2496"/>
              <a:gd name="T3" fmla="*/ 1312 h 1459"/>
              <a:gd name="T4" fmla="*/ 2320 w 2496"/>
              <a:gd name="T5" fmla="*/ 552 h 1459"/>
              <a:gd name="T6" fmla="*/ 2496 w 2496"/>
              <a:gd name="T7" fmla="*/ 0 h 145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496" h="1459">
                <a:moveTo>
                  <a:pt x="0" y="1432"/>
                </a:moveTo>
                <a:cubicBezTo>
                  <a:pt x="280" y="1412"/>
                  <a:pt x="1301" y="1459"/>
                  <a:pt x="1688" y="1312"/>
                </a:cubicBezTo>
                <a:cubicBezTo>
                  <a:pt x="2075" y="1165"/>
                  <a:pt x="2185" y="771"/>
                  <a:pt x="2320" y="552"/>
                </a:cubicBezTo>
                <a:cubicBezTo>
                  <a:pt x="2455" y="333"/>
                  <a:pt x="2459" y="115"/>
                  <a:pt x="2496" y="0"/>
                </a:cubicBezTo>
              </a:path>
            </a:pathLst>
          </a:custGeom>
          <a:noFill/>
          <a:ln w="38100" cap="flat" cmpd="sng">
            <a:solidFill>
              <a:srgbClr val="800000"/>
            </a:solidFill>
            <a:prstDash val="solid"/>
            <a:round/>
            <a:headEnd type="triangl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tIns="0" anchor="ctr"/>
          <a:lstStyle/>
          <a:p>
            <a:endParaRPr lang="en-US"/>
          </a:p>
        </p:txBody>
      </p:sp>
      <p:sp>
        <p:nvSpPr>
          <p:cNvPr id="27" name="TextBox 26"/>
          <p:cNvSpPr txBox="1"/>
          <p:nvPr/>
        </p:nvSpPr>
        <p:spPr>
          <a:xfrm>
            <a:off x="4254972" y="2880547"/>
            <a:ext cx="25183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>
                <a:solidFill>
                  <a:srgbClr val="800000"/>
                </a:solidFill>
              </a:rPr>
              <a:t>www.nytimes.com</a:t>
            </a:r>
            <a:r>
              <a:rPr lang="en-US" dirty="0" smtClean="0">
                <a:solidFill>
                  <a:srgbClr val="800000"/>
                </a:solidFill>
              </a:rPr>
              <a:t>?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4420090" y="3518308"/>
            <a:ext cx="194834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800000"/>
                </a:solidFill>
              </a:rPr>
              <a:t>128.34.56.17</a:t>
            </a:r>
          </a:p>
        </p:txBody>
      </p:sp>
      <p:sp>
        <p:nvSpPr>
          <p:cNvPr id="31" name="Rounded Rectangle 30"/>
          <p:cNvSpPr/>
          <p:nvPr/>
        </p:nvSpPr>
        <p:spPr>
          <a:xfrm>
            <a:off x="554813" y="3113851"/>
            <a:ext cx="2276817" cy="319851"/>
          </a:xfrm>
          <a:prstGeom prst="roundRect">
            <a:avLst>
              <a:gd name="adj" fmla="val 14325"/>
            </a:avLst>
          </a:prstGeom>
          <a:solidFill>
            <a:schemeClr val="tx2">
              <a:alpha val="24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TextBox 50"/>
          <p:cNvSpPr txBox="1"/>
          <p:nvPr/>
        </p:nvSpPr>
        <p:spPr>
          <a:xfrm>
            <a:off x="653249" y="5344024"/>
            <a:ext cx="833270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/>
              <a:t>The browser first turns </a:t>
            </a:r>
            <a:r>
              <a:rPr lang="en-US" sz="2200" dirty="0" err="1" smtClean="0"/>
              <a:t>www.nytimes.com</a:t>
            </a:r>
            <a:r>
              <a:rPr lang="en-US" sz="2200" dirty="0" smtClean="0"/>
              <a:t> into a network location </a:t>
            </a:r>
            <a:endParaRPr lang="en-US" sz="2200" dirty="0"/>
          </a:p>
        </p:txBody>
      </p:sp>
      <p:sp>
        <p:nvSpPr>
          <p:cNvPr id="55" name="Rounded Rectangle 54"/>
          <p:cNvSpPr/>
          <p:nvPr/>
        </p:nvSpPr>
        <p:spPr>
          <a:xfrm>
            <a:off x="3461927" y="2466623"/>
            <a:ext cx="893704" cy="319851"/>
          </a:xfrm>
          <a:prstGeom prst="roundRect">
            <a:avLst>
              <a:gd name="adj" fmla="val 14325"/>
            </a:avLst>
          </a:prstGeom>
          <a:solidFill>
            <a:schemeClr val="tx2">
              <a:alpha val="24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TextBox 57"/>
          <p:cNvSpPr txBox="1"/>
          <p:nvPr/>
        </p:nvSpPr>
        <p:spPr>
          <a:xfrm>
            <a:off x="645725" y="6042057"/>
            <a:ext cx="833270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/>
              <a:t>Next, the </a:t>
            </a:r>
            <a:r>
              <a:rPr lang="en-US" sz="2200" dirty="0"/>
              <a:t>browser forms an </a:t>
            </a:r>
            <a:r>
              <a:rPr lang="en-US" sz="2200" dirty="0">
                <a:solidFill>
                  <a:schemeClr val="accent1"/>
                </a:solidFill>
              </a:rPr>
              <a:t>HTTP </a:t>
            </a:r>
            <a:r>
              <a:rPr lang="en-US" sz="2200" dirty="0" smtClean="0">
                <a:solidFill>
                  <a:schemeClr val="accent1"/>
                </a:solidFill>
              </a:rPr>
              <a:t>request</a:t>
            </a:r>
            <a:endParaRPr lang="en-US" sz="2200" dirty="0"/>
          </a:p>
        </p:txBody>
      </p:sp>
      <p:sp>
        <p:nvSpPr>
          <p:cNvPr id="59" name="TextBox 58"/>
          <p:cNvSpPr txBox="1"/>
          <p:nvPr/>
        </p:nvSpPr>
        <p:spPr>
          <a:xfrm>
            <a:off x="2229544" y="4066531"/>
            <a:ext cx="237066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err="1" smtClean="0">
                <a:solidFill>
                  <a:srgbClr val="294171"/>
                </a:solidFill>
              </a:rPr>
              <a:t>dst</a:t>
            </a:r>
            <a:r>
              <a:rPr lang="en-US" sz="2200" dirty="0" smtClean="0">
                <a:solidFill>
                  <a:srgbClr val="294171"/>
                </a:solidFill>
              </a:rPr>
              <a:t>: 128.34.56.17</a:t>
            </a:r>
            <a:endParaRPr lang="en-US" sz="2200" dirty="0">
              <a:solidFill>
                <a:srgbClr val="294171"/>
              </a:solidFill>
            </a:endParaRPr>
          </a:p>
        </p:txBody>
      </p:sp>
      <p:sp>
        <p:nvSpPr>
          <p:cNvPr id="60" name="TextBox 59"/>
          <p:cNvSpPr txBox="1"/>
          <p:nvPr/>
        </p:nvSpPr>
        <p:spPr>
          <a:xfrm>
            <a:off x="549811" y="4497390"/>
            <a:ext cx="387166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>
                <a:solidFill>
                  <a:srgbClr val="294171"/>
                </a:solidFill>
              </a:rPr>
              <a:t>“GET   /politics/</a:t>
            </a:r>
            <a:r>
              <a:rPr lang="en-US" sz="2200" dirty="0" err="1" smtClean="0">
                <a:solidFill>
                  <a:srgbClr val="294171"/>
                </a:solidFill>
              </a:rPr>
              <a:t>article.html</a:t>
            </a:r>
            <a:r>
              <a:rPr lang="en-US" sz="2200" dirty="0" smtClean="0">
                <a:solidFill>
                  <a:srgbClr val="294171"/>
                </a:solidFill>
              </a:rPr>
              <a:t>”</a:t>
            </a:r>
            <a:endParaRPr lang="en-US" sz="2200" dirty="0">
              <a:solidFill>
                <a:srgbClr val="294171"/>
              </a:solidFill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498591" y="4506148"/>
            <a:ext cx="3866445" cy="451556"/>
          </a:xfrm>
          <a:prstGeom prst="rect">
            <a:avLst/>
          </a:prstGeom>
          <a:noFill/>
          <a:ln w="25400">
            <a:solidFill>
              <a:schemeClr val="accent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TextBox 60"/>
          <p:cNvSpPr txBox="1"/>
          <p:nvPr/>
        </p:nvSpPr>
        <p:spPr>
          <a:xfrm>
            <a:off x="7452533" y="3616856"/>
            <a:ext cx="14468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2"/>
                </a:solidFill>
              </a:rPr>
              <a:t>128.34.56.17</a:t>
            </a:r>
            <a:endParaRPr lang="en-US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41546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4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000"/>
                            </p:stCondLst>
                            <p:childTnLst>
                              <p:par>
                                <p:cTn id="2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-4.81481E-6 L -0.00069 0.02894 " pathEditMode="relative" rAng="0" ptsTypes="AA">
                                      <p:cBhvr>
                                        <p:cTn id="33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5" y="143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  <p:bldP spid="26" grpId="0" animBg="1"/>
      <p:bldP spid="27" grpId="0"/>
      <p:bldP spid="28" grpId="0"/>
      <p:bldP spid="31" grpId="0" animBg="1"/>
      <p:bldP spid="31" grpId="1" animBg="1"/>
      <p:bldP spid="51" grpId="0"/>
      <p:bldP spid="55" grpId="0" animBg="1"/>
      <p:bldP spid="58" grpId="0"/>
      <p:bldP spid="59" grpId="0"/>
      <p:bldP spid="60" grpId="0"/>
      <p:bldP spid="3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extBox 18"/>
          <p:cNvSpPr txBox="1"/>
          <p:nvPr/>
        </p:nvSpPr>
        <p:spPr>
          <a:xfrm>
            <a:off x="800376" y="445585"/>
            <a:ext cx="850354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Case study: Web browsing</a:t>
            </a:r>
            <a:endParaRPr lang="en-US" sz="2800" dirty="0">
              <a:solidFill>
                <a:srgbClr val="294171"/>
              </a:solidFill>
            </a:endParaRPr>
          </a:p>
        </p:txBody>
      </p:sp>
      <p:sp>
        <p:nvSpPr>
          <p:cNvPr id="69" name="TextBox 68"/>
          <p:cNvSpPr txBox="1"/>
          <p:nvPr/>
        </p:nvSpPr>
        <p:spPr>
          <a:xfrm>
            <a:off x="7559792" y="2502370"/>
            <a:ext cx="13678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Web server</a:t>
            </a:r>
            <a:endParaRPr lang="en-US" dirty="0"/>
          </a:p>
        </p:txBody>
      </p:sp>
      <p:sp>
        <p:nvSpPr>
          <p:cNvPr id="70" name="modem"/>
          <p:cNvSpPr>
            <a:spLocks noEditPoints="1" noChangeArrowheads="1"/>
          </p:cNvSpPr>
          <p:nvPr/>
        </p:nvSpPr>
        <p:spPr bwMode="auto">
          <a:xfrm>
            <a:off x="7750903" y="2919343"/>
            <a:ext cx="857250" cy="721324"/>
          </a:xfrm>
          <a:custGeom>
            <a:avLst/>
            <a:gdLst>
              <a:gd name="T0" fmla="*/ 0 w 21600"/>
              <a:gd name="T1" fmla="*/ 5152 h 21600"/>
              <a:gd name="T2" fmla="*/ 2941 w 21600"/>
              <a:gd name="T3" fmla="*/ 0 h 21600"/>
              <a:gd name="T4" fmla="*/ 18625 w 21600"/>
              <a:gd name="T5" fmla="*/ 0 h 21600"/>
              <a:gd name="T6" fmla="*/ 21600 w 21600"/>
              <a:gd name="T7" fmla="*/ 5152 h 21600"/>
              <a:gd name="T8" fmla="*/ 21600 w 21600"/>
              <a:gd name="T9" fmla="*/ 21600 h 21600"/>
              <a:gd name="T10" fmla="*/ 0 w 21600"/>
              <a:gd name="T11" fmla="*/ 21600 h 21600"/>
              <a:gd name="T12" fmla="*/ 10800 w 21600"/>
              <a:gd name="T13" fmla="*/ 0 h 21600"/>
              <a:gd name="T14" fmla="*/ 10800 w 21600"/>
              <a:gd name="T15" fmla="*/ 21600 h 21600"/>
              <a:gd name="T16" fmla="*/ 0 w 21600"/>
              <a:gd name="T17" fmla="*/ 13376 h 21600"/>
              <a:gd name="T18" fmla="*/ 21600 w 21600"/>
              <a:gd name="T19" fmla="*/ 13376 h 21600"/>
              <a:gd name="T20" fmla="*/ 400 w 21600"/>
              <a:gd name="T21" fmla="*/ 22400 h 21600"/>
              <a:gd name="T22" fmla="*/ 21200 w 21600"/>
              <a:gd name="T23" fmla="*/ 300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T20" t="T21" r="T22" b="T23"/>
            <a:pathLst>
              <a:path w="21600" h="21600" extrusionOk="0">
                <a:moveTo>
                  <a:pt x="0" y="5152"/>
                </a:moveTo>
                <a:lnTo>
                  <a:pt x="2941" y="0"/>
                </a:lnTo>
                <a:lnTo>
                  <a:pt x="18625" y="0"/>
                </a:lnTo>
                <a:lnTo>
                  <a:pt x="21600" y="5152"/>
                </a:lnTo>
                <a:lnTo>
                  <a:pt x="21600" y="21600"/>
                </a:lnTo>
                <a:lnTo>
                  <a:pt x="0" y="21600"/>
                </a:lnTo>
                <a:lnTo>
                  <a:pt x="0" y="5152"/>
                </a:lnTo>
                <a:close/>
              </a:path>
              <a:path w="21600" h="21600" extrusionOk="0">
                <a:moveTo>
                  <a:pt x="0" y="5251"/>
                </a:moveTo>
                <a:lnTo>
                  <a:pt x="21600" y="5251"/>
                </a:lnTo>
                <a:moveTo>
                  <a:pt x="1961" y="11791"/>
                </a:moveTo>
                <a:lnTo>
                  <a:pt x="1961" y="14268"/>
                </a:lnTo>
                <a:lnTo>
                  <a:pt x="2806" y="14268"/>
                </a:lnTo>
                <a:lnTo>
                  <a:pt x="2806" y="11791"/>
                </a:lnTo>
                <a:lnTo>
                  <a:pt x="1961" y="11791"/>
                </a:lnTo>
                <a:close/>
              </a:path>
              <a:path w="21600" h="21600" extrusionOk="0">
                <a:moveTo>
                  <a:pt x="3685" y="11791"/>
                </a:moveTo>
                <a:lnTo>
                  <a:pt x="3685" y="14268"/>
                </a:lnTo>
                <a:lnTo>
                  <a:pt x="4530" y="14268"/>
                </a:lnTo>
                <a:lnTo>
                  <a:pt x="4530" y="11791"/>
                </a:lnTo>
                <a:lnTo>
                  <a:pt x="3685" y="11791"/>
                </a:lnTo>
                <a:close/>
              </a:path>
              <a:path w="21600" h="21600" extrusionOk="0">
                <a:moveTo>
                  <a:pt x="5408" y="11791"/>
                </a:moveTo>
                <a:lnTo>
                  <a:pt x="5408" y="14268"/>
                </a:lnTo>
                <a:lnTo>
                  <a:pt x="6254" y="14268"/>
                </a:lnTo>
                <a:lnTo>
                  <a:pt x="6254" y="11791"/>
                </a:lnTo>
                <a:lnTo>
                  <a:pt x="5408" y="11791"/>
                </a:lnTo>
                <a:close/>
              </a:path>
              <a:path w="21600" h="21600" extrusionOk="0">
                <a:moveTo>
                  <a:pt x="7132" y="11791"/>
                </a:moveTo>
                <a:lnTo>
                  <a:pt x="7132" y="14268"/>
                </a:lnTo>
                <a:lnTo>
                  <a:pt x="7977" y="14268"/>
                </a:lnTo>
                <a:lnTo>
                  <a:pt x="7977" y="11791"/>
                </a:lnTo>
                <a:lnTo>
                  <a:pt x="7132" y="11791"/>
                </a:lnTo>
                <a:close/>
              </a:path>
            </a:pathLst>
          </a:custGeom>
          <a:noFill/>
          <a:ln w="25400">
            <a:solidFill>
              <a:schemeClr val="tx2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 useBgFill="1">
        <p:nvSpPr>
          <p:cNvPr id="71" name="Cloud 70"/>
          <p:cNvSpPr/>
          <p:nvPr/>
        </p:nvSpPr>
        <p:spPr>
          <a:xfrm>
            <a:off x="5699609" y="2845485"/>
            <a:ext cx="1777377" cy="1030363"/>
          </a:xfrm>
          <a:prstGeom prst="cloud">
            <a:avLst/>
          </a:prstGeom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700" dirty="0">
              <a:solidFill>
                <a:schemeClr val="tx1"/>
              </a:solidFill>
            </a:endParaRPr>
          </a:p>
        </p:txBody>
      </p:sp>
      <p:graphicFrame>
        <p:nvGraphicFramePr>
          <p:cNvPr id="49" name="Table 4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71108130"/>
              </p:ext>
            </p:extLst>
          </p:nvPr>
        </p:nvGraphicFramePr>
        <p:xfrm>
          <a:off x="3528543" y="2499892"/>
          <a:ext cx="762000" cy="138176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62000"/>
              </a:tblGrid>
              <a:tr h="272339"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app</a:t>
                      </a:r>
                      <a:endParaRPr lang="en-US" sz="1100" dirty="0"/>
                    </a:p>
                  </a:txBody>
                  <a:tcPr/>
                </a:tc>
              </a:tr>
              <a:tr h="292406"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transport</a:t>
                      </a:r>
                      <a:endParaRPr lang="en-US" sz="1100" dirty="0"/>
                    </a:p>
                  </a:txBody>
                  <a:tcPr/>
                </a:tc>
              </a:tr>
              <a:tr h="272339"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network</a:t>
                      </a:r>
                    </a:p>
                  </a:txBody>
                  <a:tcPr/>
                </a:tc>
              </a:tr>
              <a:tr h="272339"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link</a:t>
                      </a:r>
                      <a:endParaRPr lang="en-US" sz="1100" dirty="0"/>
                    </a:p>
                  </a:txBody>
                  <a:tcPr/>
                </a:tc>
              </a:tr>
              <a:tr h="272339"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physical</a:t>
                      </a:r>
                      <a:endParaRPr lang="en-US" sz="11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4" name="TextBox 13"/>
          <p:cNvSpPr txBox="1"/>
          <p:nvPr/>
        </p:nvSpPr>
        <p:spPr>
          <a:xfrm>
            <a:off x="423334" y="1806217"/>
            <a:ext cx="40075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home laptop</a:t>
            </a:r>
          </a:p>
        </p:txBody>
      </p:sp>
      <p:sp>
        <p:nvSpPr>
          <p:cNvPr id="2" name="Rectangle 1"/>
          <p:cNvSpPr/>
          <p:nvPr/>
        </p:nvSpPr>
        <p:spPr>
          <a:xfrm>
            <a:off x="423333" y="2238963"/>
            <a:ext cx="3998148" cy="2784593"/>
          </a:xfrm>
          <a:prstGeom prst="rect">
            <a:avLst/>
          </a:prstGeom>
          <a:noFill/>
          <a:ln w="25400">
            <a:solidFill>
              <a:schemeClr val="tx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6335615" y="1603025"/>
            <a:ext cx="762000" cy="369332"/>
          </a:xfrm>
          <a:prstGeom prst="rect">
            <a:avLst/>
          </a:prstGeom>
          <a:noFill/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chemeClr val="tx2"/>
                </a:solidFill>
              </a:rPr>
              <a:t>DNS</a:t>
            </a: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653249" y="5344024"/>
            <a:ext cx="8123862" cy="10002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800"/>
              </a:spcAft>
            </a:pPr>
            <a:r>
              <a:rPr lang="en-US" sz="2200" dirty="0" smtClean="0"/>
              <a:t>TCP is a </a:t>
            </a:r>
            <a:r>
              <a:rPr lang="en-US" sz="2200" dirty="0" smtClean="0">
                <a:solidFill>
                  <a:schemeClr val="accent1"/>
                </a:solidFill>
              </a:rPr>
              <a:t>transport protocol</a:t>
            </a:r>
            <a:r>
              <a:rPr lang="en-US" sz="2200" dirty="0" smtClean="0"/>
              <a:t>.</a:t>
            </a:r>
          </a:p>
          <a:p>
            <a:pPr>
              <a:spcAft>
                <a:spcPts val="1200"/>
              </a:spcAft>
            </a:pPr>
            <a:r>
              <a:rPr lang="en-US" sz="2200" dirty="0" smtClean="0"/>
              <a:t>It sequences data, decides when to send, and retransmits lost data</a:t>
            </a:r>
            <a:endParaRPr lang="en-US" sz="2200" dirty="0"/>
          </a:p>
        </p:txBody>
      </p:sp>
      <p:sp>
        <p:nvSpPr>
          <p:cNvPr id="55" name="Rounded Rectangle 54"/>
          <p:cNvSpPr/>
          <p:nvPr/>
        </p:nvSpPr>
        <p:spPr>
          <a:xfrm>
            <a:off x="3461927" y="2767647"/>
            <a:ext cx="893704" cy="319851"/>
          </a:xfrm>
          <a:prstGeom prst="roundRect">
            <a:avLst>
              <a:gd name="adj" fmla="val 14325"/>
            </a:avLst>
          </a:prstGeom>
          <a:solidFill>
            <a:schemeClr val="tx2">
              <a:alpha val="24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TextBox 59"/>
          <p:cNvSpPr txBox="1"/>
          <p:nvPr/>
        </p:nvSpPr>
        <p:spPr>
          <a:xfrm>
            <a:off x="2398889" y="4516205"/>
            <a:ext cx="194733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>
                <a:solidFill>
                  <a:srgbClr val="294171"/>
                </a:solidFill>
              </a:rPr>
              <a:t>“GET /</a:t>
            </a:r>
            <a:r>
              <a:rPr lang="en-US" sz="2200" dirty="0" err="1" smtClean="0">
                <a:solidFill>
                  <a:srgbClr val="294171"/>
                </a:solidFill>
              </a:rPr>
              <a:t>po</a:t>
            </a:r>
            <a:r>
              <a:rPr lang="en-US" sz="2200" dirty="0" smtClean="0">
                <a:solidFill>
                  <a:srgbClr val="294171"/>
                </a:solidFill>
              </a:rPr>
              <a:t>…”</a:t>
            </a:r>
            <a:endParaRPr lang="en-US" sz="2200" dirty="0">
              <a:solidFill>
                <a:srgbClr val="294171"/>
              </a:solidFill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2351852" y="4506148"/>
            <a:ext cx="1994370" cy="451556"/>
          </a:xfrm>
          <a:prstGeom prst="rect">
            <a:avLst/>
          </a:prstGeom>
          <a:noFill/>
          <a:ln w="25400">
            <a:solidFill>
              <a:schemeClr val="accent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TextBox 28"/>
          <p:cNvSpPr txBox="1"/>
          <p:nvPr/>
        </p:nvSpPr>
        <p:spPr>
          <a:xfrm>
            <a:off x="2229544" y="4066531"/>
            <a:ext cx="237066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err="1" smtClean="0">
                <a:solidFill>
                  <a:srgbClr val="294171"/>
                </a:solidFill>
              </a:rPr>
              <a:t>dst</a:t>
            </a:r>
            <a:r>
              <a:rPr lang="en-US" sz="2200" dirty="0" smtClean="0">
                <a:solidFill>
                  <a:srgbClr val="294171"/>
                </a:solidFill>
              </a:rPr>
              <a:t>: 128.34.56.17</a:t>
            </a:r>
            <a:endParaRPr lang="en-US" sz="2200" dirty="0">
              <a:solidFill>
                <a:srgbClr val="294171"/>
              </a:solidFill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1751659" y="4508030"/>
            <a:ext cx="600193" cy="451556"/>
          </a:xfrm>
          <a:prstGeom prst="rect">
            <a:avLst/>
          </a:prstGeom>
          <a:noFill/>
          <a:ln w="25400">
            <a:solidFill>
              <a:schemeClr val="accent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2" name="Straight Connector 31"/>
          <p:cNvCxnSpPr/>
          <p:nvPr/>
        </p:nvCxnSpPr>
        <p:spPr>
          <a:xfrm flipV="1">
            <a:off x="2935111" y="3029185"/>
            <a:ext cx="602074" cy="874890"/>
          </a:xfrm>
          <a:prstGeom prst="line">
            <a:avLst/>
          </a:prstGeom>
          <a:ln>
            <a:solidFill>
              <a:schemeClr val="tx1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>
            <a:off x="2897481" y="2549407"/>
            <a:ext cx="620889" cy="235186"/>
          </a:xfrm>
          <a:prstGeom prst="line">
            <a:avLst/>
          </a:prstGeom>
          <a:ln>
            <a:solidFill>
              <a:schemeClr val="tx1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573852" y="2558815"/>
            <a:ext cx="2323629" cy="1364074"/>
          </a:xfrm>
          <a:prstGeom prst="rect">
            <a:avLst/>
          </a:prstGeom>
          <a:noFill/>
          <a:ln w="25400">
            <a:solidFill>
              <a:schemeClr val="tx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TextBox 34"/>
          <p:cNvSpPr txBox="1"/>
          <p:nvPr/>
        </p:nvSpPr>
        <p:spPr>
          <a:xfrm>
            <a:off x="622771" y="2626543"/>
            <a:ext cx="2265303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TCP (transmission control protocol),</a:t>
            </a:r>
          </a:p>
          <a:p>
            <a:pPr algn="ctr"/>
            <a:r>
              <a:rPr lang="en-US" sz="2000" dirty="0" smtClean="0"/>
              <a:t>UDP, …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1855141" y="4499273"/>
            <a:ext cx="3556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>
                <a:solidFill>
                  <a:srgbClr val="294171"/>
                </a:solidFill>
              </a:rPr>
              <a:t>1</a:t>
            </a:r>
            <a:endParaRPr lang="en-US" sz="2200" dirty="0">
              <a:solidFill>
                <a:srgbClr val="294171"/>
              </a:solidFill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7452533" y="3616856"/>
            <a:ext cx="14468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2"/>
                </a:solidFill>
              </a:rPr>
              <a:t>128.34.56.17</a:t>
            </a:r>
            <a:endParaRPr lang="en-US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495055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" grpId="0"/>
      <p:bldP spid="30" grpId="0" animBg="1"/>
      <p:bldP spid="8" grpId="0" animBg="1"/>
      <p:bldP spid="35" grpId="0"/>
      <p:bldP spid="3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extBox 18"/>
          <p:cNvSpPr txBox="1"/>
          <p:nvPr/>
        </p:nvSpPr>
        <p:spPr>
          <a:xfrm>
            <a:off x="800376" y="445585"/>
            <a:ext cx="850354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Case study: Web browsing</a:t>
            </a:r>
            <a:endParaRPr lang="en-US" sz="2800" dirty="0">
              <a:solidFill>
                <a:srgbClr val="294171"/>
              </a:solidFill>
            </a:endParaRPr>
          </a:p>
        </p:txBody>
      </p:sp>
      <p:sp>
        <p:nvSpPr>
          <p:cNvPr id="69" name="TextBox 68"/>
          <p:cNvSpPr txBox="1"/>
          <p:nvPr/>
        </p:nvSpPr>
        <p:spPr>
          <a:xfrm>
            <a:off x="7559792" y="2502370"/>
            <a:ext cx="13678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Web server</a:t>
            </a:r>
            <a:endParaRPr lang="en-US" dirty="0"/>
          </a:p>
        </p:txBody>
      </p:sp>
      <p:sp>
        <p:nvSpPr>
          <p:cNvPr id="70" name="modem"/>
          <p:cNvSpPr>
            <a:spLocks noEditPoints="1" noChangeArrowheads="1"/>
          </p:cNvSpPr>
          <p:nvPr/>
        </p:nvSpPr>
        <p:spPr bwMode="auto">
          <a:xfrm>
            <a:off x="7750903" y="2919343"/>
            <a:ext cx="857250" cy="721324"/>
          </a:xfrm>
          <a:custGeom>
            <a:avLst/>
            <a:gdLst>
              <a:gd name="T0" fmla="*/ 0 w 21600"/>
              <a:gd name="T1" fmla="*/ 5152 h 21600"/>
              <a:gd name="T2" fmla="*/ 2941 w 21600"/>
              <a:gd name="T3" fmla="*/ 0 h 21600"/>
              <a:gd name="T4" fmla="*/ 18625 w 21600"/>
              <a:gd name="T5" fmla="*/ 0 h 21600"/>
              <a:gd name="T6" fmla="*/ 21600 w 21600"/>
              <a:gd name="T7" fmla="*/ 5152 h 21600"/>
              <a:gd name="T8" fmla="*/ 21600 w 21600"/>
              <a:gd name="T9" fmla="*/ 21600 h 21600"/>
              <a:gd name="T10" fmla="*/ 0 w 21600"/>
              <a:gd name="T11" fmla="*/ 21600 h 21600"/>
              <a:gd name="T12" fmla="*/ 10800 w 21600"/>
              <a:gd name="T13" fmla="*/ 0 h 21600"/>
              <a:gd name="T14" fmla="*/ 10800 w 21600"/>
              <a:gd name="T15" fmla="*/ 21600 h 21600"/>
              <a:gd name="T16" fmla="*/ 0 w 21600"/>
              <a:gd name="T17" fmla="*/ 13376 h 21600"/>
              <a:gd name="T18" fmla="*/ 21600 w 21600"/>
              <a:gd name="T19" fmla="*/ 13376 h 21600"/>
              <a:gd name="T20" fmla="*/ 400 w 21600"/>
              <a:gd name="T21" fmla="*/ 22400 h 21600"/>
              <a:gd name="T22" fmla="*/ 21200 w 21600"/>
              <a:gd name="T23" fmla="*/ 300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T20" t="T21" r="T22" b="T23"/>
            <a:pathLst>
              <a:path w="21600" h="21600" extrusionOk="0">
                <a:moveTo>
                  <a:pt x="0" y="5152"/>
                </a:moveTo>
                <a:lnTo>
                  <a:pt x="2941" y="0"/>
                </a:lnTo>
                <a:lnTo>
                  <a:pt x="18625" y="0"/>
                </a:lnTo>
                <a:lnTo>
                  <a:pt x="21600" y="5152"/>
                </a:lnTo>
                <a:lnTo>
                  <a:pt x="21600" y="21600"/>
                </a:lnTo>
                <a:lnTo>
                  <a:pt x="0" y="21600"/>
                </a:lnTo>
                <a:lnTo>
                  <a:pt x="0" y="5152"/>
                </a:lnTo>
                <a:close/>
              </a:path>
              <a:path w="21600" h="21600" extrusionOk="0">
                <a:moveTo>
                  <a:pt x="0" y="5251"/>
                </a:moveTo>
                <a:lnTo>
                  <a:pt x="21600" y="5251"/>
                </a:lnTo>
                <a:moveTo>
                  <a:pt x="1961" y="11791"/>
                </a:moveTo>
                <a:lnTo>
                  <a:pt x="1961" y="14268"/>
                </a:lnTo>
                <a:lnTo>
                  <a:pt x="2806" y="14268"/>
                </a:lnTo>
                <a:lnTo>
                  <a:pt x="2806" y="11791"/>
                </a:lnTo>
                <a:lnTo>
                  <a:pt x="1961" y="11791"/>
                </a:lnTo>
                <a:close/>
              </a:path>
              <a:path w="21600" h="21600" extrusionOk="0">
                <a:moveTo>
                  <a:pt x="3685" y="11791"/>
                </a:moveTo>
                <a:lnTo>
                  <a:pt x="3685" y="14268"/>
                </a:lnTo>
                <a:lnTo>
                  <a:pt x="4530" y="14268"/>
                </a:lnTo>
                <a:lnTo>
                  <a:pt x="4530" y="11791"/>
                </a:lnTo>
                <a:lnTo>
                  <a:pt x="3685" y="11791"/>
                </a:lnTo>
                <a:close/>
              </a:path>
              <a:path w="21600" h="21600" extrusionOk="0">
                <a:moveTo>
                  <a:pt x="5408" y="11791"/>
                </a:moveTo>
                <a:lnTo>
                  <a:pt x="5408" y="14268"/>
                </a:lnTo>
                <a:lnTo>
                  <a:pt x="6254" y="14268"/>
                </a:lnTo>
                <a:lnTo>
                  <a:pt x="6254" y="11791"/>
                </a:lnTo>
                <a:lnTo>
                  <a:pt x="5408" y="11791"/>
                </a:lnTo>
                <a:close/>
              </a:path>
              <a:path w="21600" h="21600" extrusionOk="0">
                <a:moveTo>
                  <a:pt x="7132" y="11791"/>
                </a:moveTo>
                <a:lnTo>
                  <a:pt x="7132" y="14268"/>
                </a:lnTo>
                <a:lnTo>
                  <a:pt x="7977" y="14268"/>
                </a:lnTo>
                <a:lnTo>
                  <a:pt x="7977" y="11791"/>
                </a:lnTo>
                <a:lnTo>
                  <a:pt x="7132" y="11791"/>
                </a:lnTo>
                <a:close/>
              </a:path>
            </a:pathLst>
          </a:custGeom>
          <a:noFill/>
          <a:ln w="25400">
            <a:solidFill>
              <a:schemeClr val="tx2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 useBgFill="1">
        <p:nvSpPr>
          <p:cNvPr id="71" name="Cloud 70"/>
          <p:cNvSpPr/>
          <p:nvPr/>
        </p:nvSpPr>
        <p:spPr>
          <a:xfrm>
            <a:off x="5699609" y="2845485"/>
            <a:ext cx="1777377" cy="1030363"/>
          </a:xfrm>
          <a:prstGeom prst="cloud">
            <a:avLst/>
          </a:prstGeom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700" dirty="0">
              <a:solidFill>
                <a:schemeClr val="tx1"/>
              </a:solidFill>
            </a:endParaRPr>
          </a:p>
        </p:txBody>
      </p:sp>
      <p:graphicFrame>
        <p:nvGraphicFramePr>
          <p:cNvPr id="49" name="Table 4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37949839"/>
              </p:ext>
            </p:extLst>
          </p:nvPr>
        </p:nvGraphicFramePr>
        <p:xfrm>
          <a:off x="3528543" y="2499892"/>
          <a:ext cx="762000" cy="138176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62000"/>
              </a:tblGrid>
              <a:tr h="272339"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app</a:t>
                      </a:r>
                      <a:endParaRPr lang="en-US" sz="1100" dirty="0"/>
                    </a:p>
                  </a:txBody>
                  <a:tcPr/>
                </a:tc>
              </a:tr>
              <a:tr h="292406"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transport</a:t>
                      </a:r>
                      <a:endParaRPr lang="en-US" sz="1100" dirty="0"/>
                    </a:p>
                  </a:txBody>
                  <a:tcPr/>
                </a:tc>
              </a:tr>
              <a:tr h="272339"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network</a:t>
                      </a:r>
                    </a:p>
                  </a:txBody>
                  <a:tcPr/>
                </a:tc>
              </a:tr>
              <a:tr h="272339"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link</a:t>
                      </a:r>
                      <a:endParaRPr lang="en-US" sz="1100" dirty="0"/>
                    </a:p>
                  </a:txBody>
                  <a:tcPr/>
                </a:tc>
              </a:tr>
              <a:tr h="272339"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physical</a:t>
                      </a:r>
                      <a:endParaRPr lang="en-US" sz="11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4" name="TextBox 13"/>
          <p:cNvSpPr txBox="1"/>
          <p:nvPr/>
        </p:nvSpPr>
        <p:spPr>
          <a:xfrm>
            <a:off x="423334" y="1806217"/>
            <a:ext cx="40075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home laptop</a:t>
            </a:r>
          </a:p>
        </p:txBody>
      </p:sp>
      <p:sp>
        <p:nvSpPr>
          <p:cNvPr id="2" name="Rectangle 1"/>
          <p:cNvSpPr/>
          <p:nvPr/>
        </p:nvSpPr>
        <p:spPr>
          <a:xfrm>
            <a:off x="423333" y="2238963"/>
            <a:ext cx="3998148" cy="2784593"/>
          </a:xfrm>
          <a:prstGeom prst="rect">
            <a:avLst/>
          </a:prstGeom>
          <a:noFill/>
          <a:ln w="25400">
            <a:solidFill>
              <a:schemeClr val="tx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6335615" y="1603025"/>
            <a:ext cx="762000" cy="369332"/>
          </a:xfrm>
          <a:prstGeom prst="rect">
            <a:avLst/>
          </a:prstGeom>
          <a:noFill/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chemeClr val="tx2"/>
                </a:solidFill>
              </a:rPr>
              <a:t>DNS</a:t>
            </a: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653249" y="5344024"/>
            <a:ext cx="8123862" cy="10002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800"/>
              </a:spcAft>
            </a:pPr>
            <a:r>
              <a:rPr lang="en-US" sz="2200" dirty="0" smtClean="0"/>
              <a:t>IP is a </a:t>
            </a:r>
            <a:r>
              <a:rPr lang="en-US" sz="2200" dirty="0" smtClean="0">
                <a:solidFill>
                  <a:schemeClr val="accent1"/>
                </a:solidFill>
              </a:rPr>
              <a:t>network-layer protocol</a:t>
            </a:r>
            <a:r>
              <a:rPr lang="en-US" sz="2200" dirty="0" smtClean="0"/>
              <a:t>.</a:t>
            </a:r>
          </a:p>
          <a:p>
            <a:pPr>
              <a:spcAft>
                <a:spcPts val="1200"/>
              </a:spcAft>
            </a:pPr>
            <a:r>
              <a:rPr lang="en-US" sz="2200" dirty="0" smtClean="0"/>
              <a:t>Its main job is to get packets delivered to their destinations</a:t>
            </a:r>
            <a:endParaRPr lang="en-US" sz="2200" dirty="0"/>
          </a:p>
        </p:txBody>
      </p:sp>
      <p:sp>
        <p:nvSpPr>
          <p:cNvPr id="55" name="Rounded Rectangle 54"/>
          <p:cNvSpPr/>
          <p:nvPr/>
        </p:nvSpPr>
        <p:spPr>
          <a:xfrm>
            <a:off x="3461927" y="3049857"/>
            <a:ext cx="893704" cy="319851"/>
          </a:xfrm>
          <a:prstGeom prst="roundRect">
            <a:avLst>
              <a:gd name="adj" fmla="val 14325"/>
            </a:avLst>
          </a:prstGeom>
          <a:solidFill>
            <a:schemeClr val="tx2">
              <a:alpha val="24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TextBox 59"/>
          <p:cNvSpPr txBox="1"/>
          <p:nvPr/>
        </p:nvSpPr>
        <p:spPr>
          <a:xfrm>
            <a:off x="2398889" y="4516205"/>
            <a:ext cx="194733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>
                <a:solidFill>
                  <a:srgbClr val="294171"/>
                </a:solidFill>
              </a:rPr>
              <a:t>“GET /</a:t>
            </a:r>
            <a:r>
              <a:rPr lang="en-US" sz="2200" dirty="0" err="1" smtClean="0">
                <a:solidFill>
                  <a:srgbClr val="294171"/>
                </a:solidFill>
              </a:rPr>
              <a:t>po</a:t>
            </a:r>
            <a:r>
              <a:rPr lang="en-US" sz="2200" dirty="0" smtClean="0">
                <a:solidFill>
                  <a:srgbClr val="294171"/>
                </a:solidFill>
              </a:rPr>
              <a:t>…”</a:t>
            </a:r>
            <a:endParaRPr lang="en-US" sz="2200" dirty="0">
              <a:solidFill>
                <a:srgbClr val="294171"/>
              </a:solidFill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2351852" y="4506148"/>
            <a:ext cx="1994370" cy="451556"/>
          </a:xfrm>
          <a:prstGeom prst="rect">
            <a:avLst/>
          </a:prstGeom>
          <a:noFill/>
          <a:ln w="25400">
            <a:solidFill>
              <a:schemeClr val="accent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TextBox 28"/>
          <p:cNvSpPr txBox="1"/>
          <p:nvPr/>
        </p:nvSpPr>
        <p:spPr>
          <a:xfrm>
            <a:off x="2229544" y="4066531"/>
            <a:ext cx="237066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err="1" smtClean="0">
                <a:solidFill>
                  <a:srgbClr val="294171"/>
                </a:solidFill>
              </a:rPr>
              <a:t>dst</a:t>
            </a:r>
            <a:r>
              <a:rPr lang="en-US" sz="2200" dirty="0" smtClean="0">
                <a:solidFill>
                  <a:srgbClr val="294171"/>
                </a:solidFill>
              </a:rPr>
              <a:t>: 128.34.56.17</a:t>
            </a:r>
            <a:endParaRPr lang="en-US" sz="2200" dirty="0">
              <a:solidFill>
                <a:srgbClr val="294171"/>
              </a:solidFill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1751659" y="4508030"/>
            <a:ext cx="600193" cy="451556"/>
          </a:xfrm>
          <a:prstGeom prst="rect">
            <a:avLst/>
          </a:prstGeom>
          <a:noFill/>
          <a:ln w="25400">
            <a:solidFill>
              <a:schemeClr val="accent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TextBox 35"/>
          <p:cNvSpPr txBox="1"/>
          <p:nvPr/>
        </p:nvSpPr>
        <p:spPr>
          <a:xfrm>
            <a:off x="1855141" y="4499273"/>
            <a:ext cx="3556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>
                <a:solidFill>
                  <a:srgbClr val="294171"/>
                </a:solidFill>
              </a:rPr>
              <a:t>1</a:t>
            </a:r>
            <a:endParaRPr lang="en-US" sz="2200" dirty="0">
              <a:solidFill>
                <a:srgbClr val="294171"/>
              </a:solidFill>
            </a:endParaRPr>
          </a:p>
        </p:txBody>
      </p:sp>
      <p:cxnSp>
        <p:nvCxnSpPr>
          <p:cNvPr id="21" name="Straight Connector 20"/>
          <p:cNvCxnSpPr/>
          <p:nvPr/>
        </p:nvCxnSpPr>
        <p:spPr>
          <a:xfrm flipV="1">
            <a:off x="2935111" y="3318933"/>
            <a:ext cx="603956" cy="585142"/>
          </a:xfrm>
          <a:prstGeom prst="line">
            <a:avLst/>
          </a:prstGeom>
          <a:ln>
            <a:solidFill>
              <a:schemeClr val="tx1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2897481" y="2549407"/>
            <a:ext cx="633119" cy="507060"/>
          </a:xfrm>
          <a:prstGeom prst="line">
            <a:avLst/>
          </a:prstGeom>
          <a:ln>
            <a:solidFill>
              <a:schemeClr val="tx1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Rectangle 22"/>
          <p:cNvSpPr/>
          <p:nvPr/>
        </p:nvSpPr>
        <p:spPr>
          <a:xfrm>
            <a:off x="573852" y="2558815"/>
            <a:ext cx="2323629" cy="1364074"/>
          </a:xfrm>
          <a:prstGeom prst="rect">
            <a:avLst/>
          </a:prstGeom>
          <a:noFill/>
          <a:ln w="25400">
            <a:solidFill>
              <a:schemeClr val="tx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TextBox 24"/>
          <p:cNvSpPr txBox="1"/>
          <p:nvPr/>
        </p:nvSpPr>
        <p:spPr>
          <a:xfrm>
            <a:off x="622771" y="2626543"/>
            <a:ext cx="226530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IP</a:t>
            </a:r>
          </a:p>
          <a:p>
            <a:pPr algn="ctr"/>
            <a:r>
              <a:rPr lang="en-US" sz="2000" dirty="0" smtClean="0"/>
              <a:t>(Internet Protocol)</a:t>
            </a:r>
          </a:p>
        </p:txBody>
      </p:sp>
      <p:sp>
        <p:nvSpPr>
          <p:cNvPr id="31" name="Rectangle 30"/>
          <p:cNvSpPr/>
          <p:nvPr/>
        </p:nvSpPr>
        <p:spPr>
          <a:xfrm>
            <a:off x="677333" y="4508030"/>
            <a:ext cx="1064919" cy="451556"/>
          </a:xfrm>
          <a:prstGeom prst="rect">
            <a:avLst/>
          </a:prstGeom>
          <a:noFill/>
          <a:ln w="25400">
            <a:solidFill>
              <a:schemeClr val="accent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TextBox 36"/>
          <p:cNvSpPr txBox="1"/>
          <p:nvPr/>
        </p:nvSpPr>
        <p:spPr>
          <a:xfrm>
            <a:off x="728140" y="4482339"/>
            <a:ext cx="105080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err="1" smtClean="0">
                <a:solidFill>
                  <a:srgbClr val="294171"/>
                </a:solidFill>
              </a:rPr>
              <a:t>src</a:t>
            </a:r>
            <a:r>
              <a:rPr lang="en-US" sz="2200" dirty="0" smtClean="0">
                <a:solidFill>
                  <a:srgbClr val="294171"/>
                </a:solidFill>
              </a:rPr>
              <a:t>, </a:t>
            </a:r>
            <a:r>
              <a:rPr lang="en-US" sz="2200" dirty="0" err="1" smtClean="0">
                <a:solidFill>
                  <a:srgbClr val="294171"/>
                </a:solidFill>
              </a:rPr>
              <a:t>dst</a:t>
            </a:r>
            <a:endParaRPr lang="en-US" sz="2200" dirty="0">
              <a:solidFill>
                <a:srgbClr val="294171"/>
              </a:solidFill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595483" y="4074997"/>
            <a:ext cx="179211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err="1" smtClean="0">
                <a:solidFill>
                  <a:srgbClr val="294171"/>
                </a:solidFill>
              </a:rPr>
              <a:t>src</a:t>
            </a:r>
            <a:r>
              <a:rPr lang="en-US" sz="2200" dirty="0" smtClean="0">
                <a:solidFill>
                  <a:srgbClr val="294171"/>
                </a:solidFill>
              </a:rPr>
              <a:t>: 2.5.1.12</a:t>
            </a:r>
            <a:endParaRPr lang="en-US" sz="2200" dirty="0">
              <a:solidFill>
                <a:srgbClr val="294171"/>
              </a:solidFill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7452533" y="3616856"/>
            <a:ext cx="14468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2"/>
                </a:solidFill>
              </a:rPr>
              <a:t>128.34.56.17</a:t>
            </a:r>
            <a:endParaRPr lang="en-US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167135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" grpId="0"/>
      <p:bldP spid="23" grpId="0" animBg="1"/>
      <p:bldP spid="25" grpId="0"/>
      <p:bldP spid="31" grpId="0" animBg="1"/>
      <p:bldP spid="37" grpId="0"/>
      <p:bldP spid="3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extBox 18"/>
          <p:cNvSpPr txBox="1"/>
          <p:nvPr/>
        </p:nvSpPr>
        <p:spPr>
          <a:xfrm>
            <a:off x="800376" y="445585"/>
            <a:ext cx="850354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Case study: Web browsing</a:t>
            </a:r>
            <a:endParaRPr lang="en-US" sz="2800" dirty="0">
              <a:solidFill>
                <a:srgbClr val="294171"/>
              </a:solidFill>
            </a:endParaRPr>
          </a:p>
        </p:txBody>
      </p:sp>
      <p:sp>
        <p:nvSpPr>
          <p:cNvPr id="69" name="TextBox 68"/>
          <p:cNvSpPr txBox="1"/>
          <p:nvPr/>
        </p:nvSpPr>
        <p:spPr>
          <a:xfrm>
            <a:off x="7559792" y="2502370"/>
            <a:ext cx="13678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Web server</a:t>
            </a:r>
            <a:endParaRPr lang="en-US" dirty="0"/>
          </a:p>
        </p:txBody>
      </p:sp>
      <p:sp>
        <p:nvSpPr>
          <p:cNvPr id="70" name="modem"/>
          <p:cNvSpPr>
            <a:spLocks noEditPoints="1" noChangeArrowheads="1"/>
          </p:cNvSpPr>
          <p:nvPr/>
        </p:nvSpPr>
        <p:spPr bwMode="auto">
          <a:xfrm>
            <a:off x="7750903" y="2919343"/>
            <a:ext cx="857250" cy="721324"/>
          </a:xfrm>
          <a:custGeom>
            <a:avLst/>
            <a:gdLst>
              <a:gd name="T0" fmla="*/ 0 w 21600"/>
              <a:gd name="T1" fmla="*/ 5152 h 21600"/>
              <a:gd name="T2" fmla="*/ 2941 w 21600"/>
              <a:gd name="T3" fmla="*/ 0 h 21600"/>
              <a:gd name="T4" fmla="*/ 18625 w 21600"/>
              <a:gd name="T5" fmla="*/ 0 h 21600"/>
              <a:gd name="T6" fmla="*/ 21600 w 21600"/>
              <a:gd name="T7" fmla="*/ 5152 h 21600"/>
              <a:gd name="T8" fmla="*/ 21600 w 21600"/>
              <a:gd name="T9" fmla="*/ 21600 h 21600"/>
              <a:gd name="T10" fmla="*/ 0 w 21600"/>
              <a:gd name="T11" fmla="*/ 21600 h 21600"/>
              <a:gd name="T12" fmla="*/ 10800 w 21600"/>
              <a:gd name="T13" fmla="*/ 0 h 21600"/>
              <a:gd name="T14" fmla="*/ 10800 w 21600"/>
              <a:gd name="T15" fmla="*/ 21600 h 21600"/>
              <a:gd name="T16" fmla="*/ 0 w 21600"/>
              <a:gd name="T17" fmla="*/ 13376 h 21600"/>
              <a:gd name="T18" fmla="*/ 21600 w 21600"/>
              <a:gd name="T19" fmla="*/ 13376 h 21600"/>
              <a:gd name="T20" fmla="*/ 400 w 21600"/>
              <a:gd name="T21" fmla="*/ 22400 h 21600"/>
              <a:gd name="T22" fmla="*/ 21200 w 21600"/>
              <a:gd name="T23" fmla="*/ 300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T20" t="T21" r="T22" b="T23"/>
            <a:pathLst>
              <a:path w="21600" h="21600" extrusionOk="0">
                <a:moveTo>
                  <a:pt x="0" y="5152"/>
                </a:moveTo>
                <a:lnTo>
                  <a:pt x="2941" y="0"/>
                </a:lnTo>
                <a:lnTo>
                  <a:pt x="18625" y="0"/>
                </a:lnTo>
                <a:lnTo>
                  <a:pt x="21600" y="5152"/>
                </a:lnTo>
                <a:lnTo>
                  <a:pt x="21600" y="21600"/>
                </a:lnTo>
                <a:lnTo>
                  <a:pt x="0" y="21600"/>
                </a:lnTo>
                <a:lnTo>
                  <a:pt x="0" y="5152"/>
                </a:lnTo>
                <a:close/>
              </a:path>
              <a:path w="21600" h="21600" extrusionOk="0">
                <a:moveTo>
                  <a:pt x="0" y="5251"/>
                </a:moveTo>
                <a:lnTo>
                  <a:pt x="21600" y="5251"/>
                </a:lnTo>
                <a:moveTo>
                  <a:pt x="1961" y="11791"/>
                </a:moveTo>
                <a:lnTo>
                  <a:pt x="1961" y="14268"/>
                </a:lnTo>
                <a:lnTo>
                  <a:pt x="2806" y="14268"/>
                </a:lnTo>
                <a:lnTo>
                  <a:pt x="2806" y="11791"/>
                </a:lnTo>
                <a:lnTo>
                  <a:pt x="1961" y="11791"/>
                </a:lnTo>
                <a:close/>
              </a:path>
              <a:path w="21600" h="21600" extrusionOk="0">
                <a:moveTo>
                  <a:pt x="3685" y="11791"/>
                </a:moveTo>
                <a:lnTo>
                  <a:pt x="3685" y="14268"/>
                </a:lnTo>
                <a:lnTo>
                  <a:pt x="4530" y="14268"/>
                </a:lnTo>
                <a:lnTo>
                  <a:pt x="4530" y="11791"/>
                </a:lnTo>
                <a:lnTo>
                  <a:pt x="3685" y="11791"/>
                </a:lnTo>
                <a:close/>
              </a:path>
              <a:path w="21600" h="21600" extrusionOk="0">
                <a:moveTo>
                  <a:pt x="5408" y="11791"/>
                </a:moveTo>
                <a:lnTo>
                  <a:pt x="5408" y="14268"/>
                </a:lnTo>
                <a:lnTo>
                  <a:pt x="6254" y="14268"/>
                </a:lnTo>
                <a:lnTo>
                  <a:pt x="6254" y="11791"/>
                </a:lnTo>
                <a:lnTo>
                  <a:pt x="5408" y="11791"/>
                </a:lnTo>
                <a:close/>
              </a:path>
              <a:path w="21600" h="21600" extrusionOk="0">
                <a:moveTo>
                  <a:pt x="7132" y="11791"/>
                </a:moveTo>
                <a:lnTo>
                  <a:pt x="7132" y="14268"/>
                </a:lnTo>
                <a:lnTo>
                  <a:pt x="7977" y="14268"/>
                </a:lnTo>
                <a:lnTo>
                  <a:pt x="7977" y="11791"/>
                </a:lnTo>
                <a:lnTo>
                  <a:pt x="7132" y="11791"/>
                </a:lnTo>
                <a:close/>
              </a:path>
            </a:pathLst>
          </a:custGeom>
          <a:noFill/>
          <a:ln w="25400">
            <a:solidFill>
              <a:schemeClr val="tx2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 useBgFill="1">
        <p:nvSpPr>
          <p:cNvPr id="71" name="Cloud 70"/>
          <p:cNvSpPr/>
          <p:nvPr/>
        </p:nvSpPr>
        <p:spPr>
          <a:xfrm>
            <a:off x="5699609" y="2845485"/>
            <a:ext cx="1777377" cy="1030363"/>
          </a:xfrm>
          <a:prstGeom prst="cloud">
            <a:avLst/>
          </a:prstGeom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700" dirty="0">
              <a:solidFill>
                <a:schemeClr val="tx1"/>
              </a:solidFill>
            </a:endParaRPr>
          </a:p>
        </p:txBody>
      </p:sp>
      <p:graphicFrame>
        <p:nvGraphicFramePr>
          <p:cNvPr id="49" name="Table 4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67615384"/>
              </p:ext>
            </p:extLst>
          </p:nvPr>
        </p:nvGraphicFramePr>
        <p:xfrm>
          <a:off x="3528543" y="2499892"/>
          <a:ext cx="762000" cy="138176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62000"/>
              </a:tblGrid>
              <a:tr h="272339"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app</a:t>
                      </a:r>
                      <a:endParaRPr lang="en-US" sz="1100" dirty="0"/>
                    </a:p>
                  </a:txBody>
                  <a:tcPr/>
                </a:tc>
              </a:tr>
              <a:tr h="292406"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transport</a:t>
                      </a:r>
                      <a:endParaRPr lang="en-US" sz="1100" dirty="0"/>
                    </a:p>
                  </a:txBody>
                  <a:tcPr/>
                </a:tc>
              </a:tr>
              <a:tr h="272339"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network</a:t>
                      </a:r>
                    </a:p>
                  </a:txBody>
                  <a:tcPr/>
                </a:tc>
              </a:tr>
              <a:tr h="272339"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link</a:t>
                      </a:r>
                      <a:endParaRPr lang="en-US" sz="1100" dirty="0"/>
                    </a:p>
                  </a:txBody>
                  <a:tcPr/>
                </a:tc>
              </a:tr>
              <a:tr h="272339"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physical</a:t>
                      </a:r>
                      <a:endParaRPr lang="en-US" sz="11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4" name="TextBox 13"/>
          <p:cNvSpPr txBox="1"/>
          <p:nvPr/>
        </p:nvSpPr>
        <p:spPr>
          <a:xfrm>
            <a:off x="423334" y="1806217"/>
            <a:ext cx="40075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home laptop</a:t>
            </a:r>
          </a:p>
        </p:txBody>
      </p:sp>
      <p:sp>
        <p:nvSpPr>
          <p:cNvPr id="2" name="Rectangle 1"/>
          <p:cNvSpPr/>
          <p:nvPr/>
        </p:nvSpPr>
        <p:spPr>
          <a:xfrm>
            <a:off x="423333" y="2238963"/>
            <a:ext cx="3998148" cy="2784593"/>
          </a:xfrm>
          <a:prstGeom prst="rect">
            <a:avLst/>
          </a:prstGeom>
          <a:noFill/>
          <a:ln w="25400">
            <a:solidFill>
              <a:schemeClr val="tx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6335615" y="1603025"/>
            <a:ext cx="762000" cy="369332"/>
          </a:xfrm>
          <a:prstGeom prst="rect">
            <a:avLst/>
          </a:prstGeom>
          <a:noFill/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chemeClr val="tx2"/>
                </a:solidFill>
              </a:rPr>
              <a:t>DNS</a:t>
            </a: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653249" y="5344024"/>
            <a:ext cx="8123862" cy="10002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800"/>
              </a:spcAft>
            </a:pPr>
            <a:r>
              <a:rPr lang="en-US" sz="2200" dirty="0" smtClean="0"/>
              <a:t>Ethernet is a </a:t>
            </a:r>
            <a:r>
              <a:rPr lang="en-US" sz="2200" dirty="0" smtClean="0">
                <a:solidFill>
                  <a:schemeClr val="accent1"/>
                </a:solidFill>
              </a:rPr>
              <a:t>link-layer protocol</a:t>
            </a:r>
            <a:r>
              <a:rPr lang="en-US" sz="2200" dirty="0" smtClean="0"/>
              <a:t>.</a:t>
            </a:r>
          </a:p>
          <a:p>
            <a:pPr>
              <a:spcAft>
                <a:spcPts val="1200"/>
              </a:spcAft>
            </a:pPr>
            <a:r>
              <a:rPr lang="en-US" sz="2200" dirty="0" smtClean="0"/>
              <a:t>Its main job is to move packets around local networks</a:t>
            </a:r>
            <a:endParaRPr lang="en-US" sz="2200" dirty="0"/>
          </a:p>
        </p:txBody>
      </p:sp>
      <p:sp>
        <p:nvSpPr>
          <p:cNvPr id="55" name="Rounded Rectangle 54"/>
          <p:cNvSpPr/>
          <p:nvPr/>
        </p:nvSpPr>
        <p:spPr>
          <a:xfrm>
            <a:off x="3461927" y="3320801"/>
            <a:ext cx="893704" cy="319851"/>
          </a:xfrm>
          <a:prstGeom prst="roundRect">
            <a:avLst>
              <a:gd name="adj" fmla="val 14325"/>
            </a:avLst>
          </a:prstGeom>
          <a:solidFill>
            <a:schemeClr val="tx2">
              <a:alpha val="24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TextBox 59"/>
          <p:cNvSpPr txBox="1"/>
          <p:nvPr/>
        </p:nvSpPr>
        <p:spPr>
          <a:xfrm>
            <a:off x="2398889" y="4516205"/>
            <a:ext cx="194733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>
                <a:solidFill>
                  <a:srgbClr val="294171"/>
                </a:solidFill>
              </a:rPr>
              <a:t>“GET /</a:t>
            </a:r>
            <a:r>
              <a:rPr lang="en-US" sz="2200" dirty="0" err="1" smtClean="0">
                <a:solidFill>
                  <a:srgbClr val="294171"/>
                </a:solidFill>
              </a:rPr>
              <a:t>po</a:t>
            </a:r>
            <a:r>
              <a:rPr lang="en-US" sz="2200" dirty="0" smtClean="0">
                <a:solidFill>
                  <a:srgbClr val="294171"/>
                </a:solidFill>
              </a:rPr>
              <a:t>…”</a:t>
            </a:r>
            <a:endParaRPr lang="en-US" sz="2200" dirty="0">
              <a:solidFill>
                <a:srgbClr val="294171"/>
              </a:solidFill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2351852" y="4506148"/>
            <a:ext cx="1994370" cy="451556"/>
          </a:xfrm>
          <a:prstGeom prst="rect">
            <a:avLst/>
          </a:prstGeom>
          <a:noFill/>
          <a:ln w="25400">
            <a:solidFill>
              <a:schemeClr val="accent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TextBox 28"/>
          <p:cNvSpPr txBox="1"/>
          <p:nvPr/>
        </p:nvSpPr>
        <p:spPr>
          <a:xfrm>
            <a:off x="2229544" y="4066531"/>
            <a:ext cx="237066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err="1" smtClean="0">
                <a:solidFill>
                  <a:srgbClr val="294171"/>
                </a:solidFill>
              </a:rPr>
              <a:t>dst</a:t>
            </a:r>
            <a:r>
              <a:rPr lang="en-US" sz="2200" dirty="0" smtClean="0">
                <a:solidFill>
                  <a:srgbClr val="294171"/>
                </a:solidFill>
              </a:rPr>
              <a:t>: 128.34.56.17</a:t>
            </a:r>
            <a:endParaRPr lang="en-US" sz="2200" dirty="0">
              <a:solidFill>
                <a:srgbClr val="294171"/>
              </a:solidFill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1751659" y="4508030"/>
            <a:ext cx="600193" cy="451556"/>
          </a:xfrm>
          <a:prstGeom prst="rect">
            <a:avLst/>
          </a:prstGeom>
          <a:noFill/>
          <a:ln w="25400">
            <a:solidFill>
              <a:schemeClr val="accent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TextBox 35"/>
          <p:cNvSpPr txBox="1"/>
          <p:nvPr/>
        </p:nvSpPr>
        <p:spPr>
          <a:xfrm>
            <a:off x="1855141" y="4499273"/>
            <a:ext cx="3556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>
                <a:solidFill>
                  <a:srgbClr val="294171"/>
                </a:solidFill>
              </a:rPr>
              <a:t>1</a:t>
            </a:r>
            <a:endParaRPr lang="en-US" sz="2200" dirty="0">
              <a:solidFill>
                <a:srgbClr val="294171"/>
              </a:solidFill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677333" y="4508030"/>
            <a:ext cx="1064919" cy="451556"/>
          </a:xfrm>
          <a:prstGeom prst="rect">
            <a:avLst/>
          </a:prstGeom>
          <a:noFill/>
          <a:ln w="25400">
            <a:solidFill>
              <a:schemeClr val="accent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TextBox 36"/>
          <p:cNvSpPr txBox="1"/>
          <p:nvPr/>
        </p:nvSpPr>
        <p:spPr>
          <a:xfrm>
            <a:off x="728140" y="4482339"/>
            <a:ext cx="105080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err="1" smtClean="0">
                <a:solidFill>
                  <a:srgbClr val="294171"/>
                </a:solidFill>
              </a:rPr>
              <a:t>src</a:t>
            </a:r>
            <a:r>
              <a:rPr lang="en-US" sz="2200" dirty="0" smtClean="0">
                <a:solidFill>
                  <a:srgbClr val="294171"/>
                </a:solidFill>
              </a:rPr>
              <a:t>, </a:t>
            </a:r>
            <a:r>
              <a:rPr lang="en-US" sz="2200" dirty="0" err="1" smtClean="0">
                <a:solidFill>
                  <a:srgbClr val="294171"/>
                </a:solidFill>
              </a:rPr>
              <a:t>dst</a:t>
            </a:r>
            <a:endParaRPr lang="en-US" sz="2200" dirty="0">
              <a:solidFill>
                <a:srgbClr val="294171"/>
              </a:solidFill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595483" y="4074997"/>
            <a:ext cx="179211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err="1" smtClean="0">
                <a:solidFill>
                  <a:srgbClr val="294171"/>
                </a:solidFill>
              </a:rPr>
              <a:t>src</a:t>
            </a:r>
            <a:r>
              <a:rPr lang="en-US" sz="2200" dirty="0" smtClean="0">
                <a:solidFill>
                  <a:srgbClr val="294171"/>
                </a:solidFill>
              </a:rPr>
              <a:t>: 2.5.1.12</a:t>
            </a:r>
            <a:endParaRPr lang="en-US" sz="2200" dirty="0">
              <a:solidFill>
                <a:srgbClr val="294171"/>
              </a:solidFill>
            </a:endParaRPr>
          </a:p>
        </p:txBody>
      </p:sp>
      <p:cxnSp>
        <p:nvCxnSpPr>
          <p:cNvPr id="26" name="Straight Connector 25"/>
          <p:cNvCxnSpPr/>
          <p:nvPr/>
        </p:nvCxnSpPr>
        <p:spPr>
          <a:xfrm flipV="1">
            <a:off x="2935111" y="3606800"/>
            <a:ext cx="603956" cy="297276"/>
          </a:xfrm>
          <a:prstGeom prst="line">
            <a:avLst/>
          </a:prstGeom>
          <a:ln>
            <a:solidFill>
              <a:schemeClr val="tx1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2897481" y="2549407"/>
            <a:ext cx="641586" cy="777993"/>
          </a:xfrm>
          <a:prstGeom prst="line">
            <a:avLst/>
          </a:prstGeom>
          <a:ln>
            <a:solidFill>
              <a:schemeClr val="tx1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Rectangle 27"/>
          <p:cNvSpPr/>
          <p:nvPr/>
        </p:nvSpPr>
        <p:spPr>
          <a:xfrm>
            <a:off x="573852" y="2558815"/>
            <a:ext cx="2323629" cy="1364074"/>
          </a:xfrm>
          <a:prstGeom prst="rect">
            <a:avLst/>
          </a:prstGeom>
          <a:noFill/>
          <a:ln w="25400">
            <a:solidFill>
              <a:schemeClr val="tx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TextBox 31"/>
          <p:cNvSpPr txBox="1"/>
          <p:nvPr/>
        </p:nvSpPr>
        <p:spPr>
          <a:xfrm>
            <a:off x="622771" y="2626543"/>
            <a:ext cx="226530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Ethernet, 802.11, </a:t>
            </a:r>
            <a:r>
              <a:rPr lang="en-US" sz="2000" dirty="0" err="1" smtClean="0"/>
              <a:t>Infiniband</a:t>
            </a:r>
            <a:r>
              <a:rPr lang="en-US" sz="2000" dirty="0" smtClean="0"/>
              <a:t>, …</a:t>
            </a:r>
          </a:p>
        </p:txBody>
      </p:sp>
      <p:sp>
        <p:nvSpPr>
          <p:cNvPr id="33" name="Rectangle 32"/>
          <p:cNvSpPr/>
          <p:nvPr/>
        </p:nvSpPr>
        <p:spPr>
          <a:xfrm>
            <a:off x="533400" y="4508029"/>
            <a:ext cx="143934" cy="451556"/>
          </a:xfrm>
          <a:prstGeom prst="rect">
            <a:avLst/>
          </a:prstGeom>
          <a:noFill/>
          <a:ln w="25400">
            <a:solidFill>
              <a:schemeClr val="accent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TextBox 56"/>
          <p:cNvSpPr txBox="1"/>
          <p:nvPr/>
        </p:nvSpPr>
        <p:spPr>
          <a:xfrm>
            <a:off x="7452533" y="3616856"/>
            <a:ext cx="14468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2"/>
                </a:solidFill>
              </a:rPr>
              <a:t>128.34.56.17</a:t>
            </a:r>
            <a:endParaRPr lang="en-US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860653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" grpId="0"/>
      <p:bldP spid="28" grpId="0" animBg="1"/>
      <p:bldP spid="32" grpId="0"/>
      <p:bldP spid="3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extBox 18"/>
          <p:cNvSpPr txBox="1"/>
          <p:nvPr/>
        </p:nvSpPr>
        <p:spPr>
          <a:xfrm>
            <a:off x="800376" y="445585"/>
            <a:ext cx="850354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Case study: Web browsing</a:t>
            </a:r>
            <a:endParaRPr lang="en-US" sz="2800" dirty="0">
              <a:solidFill>
                <a:srgbClr val="294171"/>
              </a:solidFill>
            </a:endParaRPr>
          </a:p>
        </p:txBody>
      </p:sp>
      <p:sp>
        <p:nvSpPr>
          <p:cNvPr id="69" name="TextBox 68"/>
          <p:cNvSpPr txBox="1"/>
          <p:nvPr/>
        </p:nvSpPr>
        <p:spPr>
          <a:xfrm>
            <a:off x="7559792" y="2502370"/>
            <a:ext cx="13678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Web server</a:t>
            </a:r>
            <a:endParaRPr lang="en-US" dirty="0"/>
          </a:p>
        </p:txBody>
      </p:sp>
      <p:sp>
        <p:nvSpPr>
          <p:cNvPr id="70" name="modem"/>
          <p:cNvSpPr>
            <a:spLocks noEditPoints="1" noChangeArrowheads="1"/>
          </p:cNvSpPr>
          <p:nvPr/>
        </p:nvSpPr>
        <p:spPr bwMode="auto">
          <a:xfrm>
            <a:off x="7750903" y="2919343"/>
            <a:ext cx="857250" cy="721324"/>
          </a:xfrm>
          <a:custGeom>
            <a:avLst/>
            <a:gdLst>
              <a:gd name="T0" fmla="*/ 0 w 21600"/>
              <a:gd name="T1" fmla="*/ 5152 h 21600"/>
              <a:gd name="T2" fmla="*/ 2941 w 21600"/>
              <a:gd name="T3" fmla="*/ 0 h 21600"/>
              <a:gd name="T4" fmla="*/ 18625 w 21600"/>
              <a:gd name="T5" fmla="*/ 0 h 21600"/>
              <a:gd name="T6" fmla="*/ 21600 w 21600"/>
              <a:gd name="T7" fmla="*/ 5152 h 21600"/>
              <a:gd name="T8" fmla="*/ 21600 w 21600"/>
              <a:gd name="T9" fmla="*/ 21600 h 21600"/>
              <a:gd name="T10" fmla="*/ 0 w 21600"/>
              <a:gd name="T11" fmla="*/ 21600 h 21600"/>
              <a:gd name="T12" fmla="*/ 10800 w 21600"/>
              <a:gd name="T13" fmla="*/ 0 h 21600"/>
              <a:gd name="T14" fmla="*/ 10800 w 21600"/>
              <a:gd name="T15" fmla="*/ 21600 h 21600"/>
              <a:gd name="T16" fmla="*/ 0 w 21600"/>
              <a:gd name="T17" fmla="*/ 13376 h 21600"/>
              <a:gd name="T18" fmla="*/ 21600 w 21600"/>
              <a:gd name="T19" fmla="*/ 13376 h 21600"/>
              <a:gd name="T20" fmla="*/ 400 w 21600"/>
              <a:gd name="T21" fmla="*/ 22400 h 21600"/>
              <a:gd name="T22" fmla="*/ 21200 w 21600"/>
              <a:gd name="T23" fmla="*/ 300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T20" t="T21" r="T22" b="T23"/>
            <a:pathLst>
              <a:path w="21600" h="21600" extrusionOk="0">
                <a:moveTo>
                  <a:pt x="0" y="5152"/>
                </a:moveTo>
                <a:lnTo>
                  <a:pt x="2941" y="0"/>
                </a:lnTo>
                <a:lnTo>
                  <a:pt x="18625" y="0"/>
                </a:lnTo>
                <a:lnTo>
                  <a:pt x="21600" y="5152"/>
                </a:lnTo>
                <a:lnTo>
                  <a:pt x="21600" y="21600"/>
                </a:lnTo>
                <a:lnTo>
                  <a:pt x="0" y="21600"/>
                </a:lnTo>
                <a:lnTo>
                  <a:pt x="0" y="5152"/>
                </a:lnTo>
                <a:close/>
              </a:path>
              <a:path w="21600" h="21600" extrusionOk="0">
                <a:moveTo>
                  <a:pt x="0" y="5251"/>
                </a:moveTo>
                <a:lnTo>
                  <a:pt x="21600" y="5251"/>
                </a:lnTo>
                <a:moveTo>
                  <a:pt x="1961" y="11791"/>
                </a:moveTo>
                <a:lnTo>
                  <a:pt x="1961" y="14268"/>
                </a:lnTo>
                <a:lnTo>
                  <a:pt x="2806" y="14268"/>
                </a:lnTo>
                <a:lnTo>
                  <a:pt x="2806" y="11791"/>
                </a:lnTo>
                <a:lnTo>
                  <a:pt x="1961" y="11791"/>
                </a:lnTo>
                <a:close/>
              </a:path>
              <a:path w="21600" h="21600" extrusionOk="0">
                <a:moveTo>
                  <a:pt x="3685" y="11791"/>
                </a:moveTo>
                <a:lnTo>
                  <a:pt x="3685" y="14268"/>
                </a:lnTo>
                <a:lnTo>
                  <a:pt x="4530" y="14268"/>
                </a:lnTo>
                <a:lnTo>
                  <a:pt x="4530" y="11791"/>
                </a:lnTo>
                <a:lnTo>
                  <a:pt x="3685" y="11791"/>
                </a:lnTo>
                <a:close/>
              </a:path>
              <a:path w="21600" h="21600" extrusionOk="0">
                <a:moveTo>
                  <a:pt x="5408" y="11791"/>
                </a:moveTo>
                <a:lnTo>
                  <a:pt x="5408" y="14268"/>
                </a:lnTo>
                <a:lnTo>
                  <a:pt x="6254" y="14268"/>
                </a:lnTo>
                <a:lnTo>
                  <a:pt x="6254" y="11791"/>
                </a:lnTo>
                <a:lnTo>
                  <a:pt x="5408" y="11791"/>
                </a:lnTo>
                <a:close/>
              </a:path>
              <a:path w="21600" h="21600" extrusionOk="0">
                <a:moveTo>
                  <a:pt x="7132" y="11791"/>
                </a:moveTo>
                <a:lnTo>
                  <a:pt x="7132" y="14268"/>
                </a:lnTo>
                <a:lnTo>
                  <a:pt x="7977" y="14268"/>
                </a:lnTo>
                <a:lnTo>
                  <a:pt x="7977" y="11791"/>
                </a:lnTo>
                <a:lnTo>
                  <a:pt x="7132" y="11791"/>
                </a:lnTo>
                <a:close/>
              </a:path>
            </a:pathLst>
          </a:custGeom>
          <a:noFill/>
          <a:ln w="25400">
            <a:solidFill>
              <a:schemeClr val="tx2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 useBgFill="1">
        <p:nvSpPr>
          <p:cNvPr id="71" name="Cloud 70"/>
          <p:cNvSpPr/>
          <p:nvPr/>
        </p:nvSpPr>
        <p:spPr>
          <a:xfrm>
            <a:off x="5699609" y="2845485"/>
            <a:ext cx="1777377" cy="1030363"/>
          </a:xfrm>
          <a:prstGeom prst="cloud">
            <a:avLst/>
          </a:prstGeom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700" dirty="0">
              <a:solidFill>
                <a:schemeClr val="tx1"/>
              </a:solidFill>
            </a:endParaRPr>
          </a:p>
        </p:txBody>
      </p:sp>
      <p:graphicFrame>
        <p:nvGraphicFramePr>
          <p:cNvPr id="49" name="Table 4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72233737"/>
              </p:ext>
            </p:extLst>
          </p:nvPr>
        </p:nvGraphicFramePr>
        <p:xfrm>
          <a:off x="3528543" y="2499892"/>
          <a:ext cx="762000" cy="138176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62000"/>
              </a:tblGrid>
              <a:tr h="272339"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app</a:t>
                      </a:r>
                      <a:endParaRPr lang="en-US" sz="1100" dirty="0"/>
                    </a:p>
                  </a:txBody>
                  <a:tcPr/>
                </a:tc>
              </a:tr>
              <a:tr h="292406"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transport</a:t>
                      </a:r>
                      <a:endParaRPr lang="en-US" sz="1100" dirty="0"/>
                    </a:p>
                  </a:txBody>
                  <a:tcPr/>
                </a:tc>
              </a:tr>
              <a:tr h="272339"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network</a:t>
                      </a:r>
                    </a:p>
                  </a:txBody>
                  <a:tcPr/>
                </a:tc>
              </a:tr>
              <a:tr h="272339"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link</a:t>
                      </a:r>
                      <a:endParaRPr lang="en-US" sz="1100" dirty="0"/>
                    </a:p>
                  </a:txBody>
                  <a:tcPr/>
                </a:tc>
              </a:tr>
              <a:tr h="272339"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physical</a:t>
                      </a:r>
                      <a:endParaRPr lang="en-US" sz="11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4" name="TextBox 13"/>
          <p:cNvSpPr txBox="1"/>
          <p:nvPr/>
        </p:nvSpPr>
        <p:spPr>
          <a:xfrm>
            <a:off x="423334" y="1806217"/>
            <a:ext cx="40075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home laptop </a:t>
            </a:r>
          </a:p>
        </p:txBody>
      </p:sp>
      <p:sp>
        <p:nvSpPr>
          <p:cNvPr id="2" name="Rectangle 1"/>
          <p:cNvSpPr/>
          <p:nvPr/>
        </p:nvSpPr>
        <p:spPr>
          <a:xfrm>
            <a:off x="423333" y="2238963"/>
            <a:ext cx="3998148" cy="2784593"/>
          </a:xfrm>
          <a:prstGeom prst="rect">
            <a:avLst/>
          </a:prstGeom>
          <a:noFill/>
          <a:ln w="25400">
            <a:solidFill>
              <a:schemeClr val="tx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6335615" y="1603025"/>
            <a:ext cx="762000" cy="369332"/>
          </a:xfrm>
          <a:prstGeom prst="rect">
            <a:avLst/>
          </a:prstGeom>
          <a:noFill/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chemeClr val="tx2"/>
                </a:solidFill>
              </a:rPr>
              <a:t>DNS</a:t>
            </a:r>
            <a:endParaRPr lang="en-US" dirty="0">
              <a:solidFill>
                <a:schemeClr val="tx2"/>
              </a:solidFill>
            </a:endParaRPr>
          </a:p>
        </p:txBody>
      </p:sp>
      <p:grpSp>
        <p:nvGrpSpPr>
          <p:cNvPr id="9" name="Group 8"/>
          <p:cNvGrpSpPr/>
          <p:nvPr/>
        </p:nvGrpSpPr>
        <p:grpSpPr>
          <a:xfrm>
            <a:off x="4514412" y="3789987"/>
            <a:ext cx="2521381" cy="357412"/>
            <a:chOff x="4514412" y="3789987"/>
            <a:chExt cx="2521381" cy="357412"/>
          </a:xfrm>
        </p:grpSpPr>
        <p:sp>
          <p:nvSpPr>
            <p:cNvPr id="60" name="TextBox 59"/>
            <p:cNvSpPr txBox="1"/>
            <p:nvPr/>
          </p:nvSpPr>
          <p:spPr>
            <a:xfrm>
              <a:off x="5520399" y="3808845"/>
              <a:ext cx="1515394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 smtClean="0">
                  <a:solidFill>
                    <a:srgbClr val="294171"/>
                  </a:solidFill>
                </a:rPr>
                <a:t>“GET /</a:t>
              </a:r>
              <a:r>
                <a:rPr lang="en-US" sz="1600" dirty="0" err="1" smtClean="0">
                  <a:solidFill>
                    <a:srgbClr val="294171"/>
                  </a:solidFill>
                </a:rPr>
                <a:t>po</a:t>
              </a:r>
              <a:r>
                <a:rPr lang="en-US" sz="1600" dirty="0" smtClean="0">
                  <a:solidFill>
                    <a:srgbClr val="294171"/>
                  </a:solidFill>
                </a:rPr>
                <a:t>…”</a:t>
              </a:r>
              <a:endParaRPr lang="en-US" sz="1600" dirty="0">
                <a:solidFill>
                  <a:srgbClr val="294171"/>
                </a:solidFill>
              </a:endParaRPr>
            </a:p>
          </p:txBody>
        </p:sp>
        <p:sp>
          <p:nvSpPr>
            <p:cNvPr id="34" name="Rectangle 33"/>
            <p:cNvSpPr/>
            <p:nvPr/>
          </p:nvSpPr>
          <p:spPr>
            <a:xfrm>
              <a:off x="5592966" y="3836542"/>
              <a:ext cx="1231165" cy="277096"/>
            </a:xfrm>
            <a:prstGeom prst="rect">
              <a:avLst/>
            </a:prstGeom>
            <a:noFill/>
            <a:ln w="25400">
              <a:solidFill>
                <a:schemeClr val="accent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/>
            </a:p>
          </p:txBody>
        </p:sp>
        <p:sp>
          <p:nvSpPr>
            <p:cNvPr id="30" name="Rectangle 29"/>
            <p:cNvSpPr/>
            <p:nvPr/>
          </p:nvSpPr>
          <p:spPr>
            <a:xfrm>
              <a:off x="5222454" y="3837696"/>
              <a:ext cx="370511" cy="277096"/>
            </a:xfrm>
            <a:prstGeom prst="rect">
              <a:avLst/>
            </a:prstGeom>
            <a:noFill/>
            <a:ln w="25400">
              <a:solidFill>
                <a:schemeClr val="accent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/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5277869" y="3789987"/>
              <a:ext cx="219519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 smtClean="0">
                  <a:solidFill>
                    <a:srgbClr val="294171"/>
                  </a:solidFill>
                </a:rPr>
                <a:t>1</a:t>
              </a:r>
              <a:endParaRPr lang="en-US" sz="1600" dirty="0">
                <a:solidFill>
                  <a:srgbClr val="294171"/>
                </a:solidFill>
              </a:endParaRPr>
            </a:p>
          </p:txBody>
        </p:sp>
        <p:sp>
          <p:nvSpPr>
            <p:cNvPr id="31" name="Rectangle 30"/>
            <p:cNvSpPr/>
            <p:nvPr/>
          </p:nvSpPr>
          <p:spPr>
            <a:xfrm>
              <a:off x="4559251" y="3837696"/>
              <a:ext cx="657396" cy="277096"/>
            </a:xfrm>
            <a:prstGeom prst="rect">
              <a:avLst/>
            </a:prstGeom>
            <a:noFill/>
            <a:ln w="25400">
              <a:solidFill>
                <a:schemeClr val="accent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/>
            </a:p>
          </p:txBody>
        </p:sp>
        <p:sp>
          <p:nvSpPr>
            <p:cNvPr id="37" name="TextBox 36"/>
            <p:cNvSpPr txBox="1"/>
            <p:nvPr/>
          </p:nvSpPr>
          <p:spPr>
            <a:xfrm>
              <a:off x="4514412" y="3796530"/>
              <a:ext cx="819582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 err="1" smtClean="0">
                  <a:solidFill>
                    <a:srgbClr val="294171"/>
                  </a:solidFill>
                </a:rPr>
                <a:t>src</a:t>
              </a:r>
              <a:r>
                <a:rPr lang="en-US" sz="1600" dirty="0" smtClean="0">
                  <a:solidFill>
                    <a:srgbClr val="294171"/>
                  </a:solidFill>
                </a:rPr>
                <a:t>, </a:t>
              </a:r>
              <a:r>
                <a:rPr lang="en-US" sz="1600" dirty="0" err="1" smtClean="0">
                  <a:solidFill>
                    <a:srgbClr val="294171"/>
                  </a:solidFill>
                </a:rPr>
                <a:t>dst</a:t>
              </a:r>
              <a:endParaRPr lang="en-US" sz="1600" dirty="0">
                <a:solidFill>
                  <a:srgbClr val="294171"/>
                </a:solidFill>
              </a:endParaRPr>
            </a:p>
          </p:txBody>
        </p:sp>
      </p:grpSp>
      <p:sp>
        <p:nvSpPr>
          <p:cNvPr id="33" name="Rectangle 32"/>
          <p:cNvSpPr/>
          <p:nvPr/>
        </p:nvSpPr>
        <p:spPr>
          <a:xfrm>
            <a:off x="4470398" y="3837696"/>
            <a:ext cx="88853" cy="277096"/>
          </a:xfrm>
          <a:prstGeom prst="rect">
            <a:avLst/>
          </a:prstGeom>
          <a:noFill/>
          <a:ln w="25400">
            <a:solidFill>
              <a:schemeClr val="accent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sp>
        <p:nvSpPr>
          <p:cNvPr id="35" name="TextBox 34"/>
          <p:cNvSpPr txBox="1"/>
          <p:nvPr/>
        </p:nvSpPr>
        <p:spPr>
          <a:xfrm>
            <a:off x="7452533" y="3616856"/>
            <a:ext cx="14468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2"/>
                </a:solidFill>
              </a:rPr>
              <a:t>128.34.56.17</a:t>
            </a: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8" name="Freeform 7"/>
          <p:cNvSpPr/>
          <p:nvPr/>
        </p:nvSpPr>
        <p:spPr>
          <a:xfrm>
            <a:off x="4478867" y="3310467"/>
            <a:ext cx="1202266" cy="509734"/>
          </a:xfrm>
          <a:custGeom>
            <a:avLst/>
            <a:gdLst>
              <a:gd name="connsiteX0" fmla="*/ 0 w 1202266"/>
              <a:gd name="connsiteY0" fmla="*/ 0 h 509734"/>
              <a:gd name="connsiteX1" fmla="*/ 508000 w 1202266"/>
              <a:gd name="connsiteY1" fmla="*/ 508000 h 509734"/>
              <a:gd name="connsiteX2" fmla="*/ 1202266 w 1202266"/>
              <a:gd name="connsiteY2" fmla="*/ 177800 h 5097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202266" h="509734">
                <a:moveTo>
                  <a:pt x="0" y="0"/>
                </a:moveTo>
                <a:cubicBezTo>
                  <a:pt x="153811" y="239183"/>
                  <a:pt x="307622" y="478367"/>
                  <a:pt x="508000" y="508000"/>
                </a:cubicBezTo>
                <a:cubicBezTo>
                  <a:pt x="708378" y="537633"/>
                  <a:pt x="1202266" y="177800"/>
                  <a:pt x="1202266" y="177800"/>
                </a:cubicBezTo>
              </a:path>
            </a:pathLst>
          </a:custGeom>
          <a:ln>
            <a:tailEnd type="triangle" w="lg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66008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94444E-6 -2.22222E-6 C 0.01788 -0.0287 0.03593 -0.05741 0.05833 -0.07037 C 0.08072 -0.08333 0.10451 -0.09861 0.1342 -0.07778 C 0.16388 -0.05695 0.2 -0.00139 0.23611 0.0544 " pathEditMode="relative" ptsTypes="aaaA">
                                      <p:cBhvr>
                                        <p:cTn id="10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extBox 18"/>
          <p:cNvSpPr txBox="1"/>
          <p:nvPr/>
        </p:nvSpPr>
        <p:spPr>
          <a:xfrm>
            <a:off x="800376" y="445585"/>
            <a:ext cx="850354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Case study: Web browsing</a:t>
            </a:r>
            <a:endParaRPr lang="en-US" sz="2800" dirty="0">
              <a:solidFill>
                <a:srgbClr val="294171"/>
              </a:solidFill>
            </a:endParaRPr>
          </a:p>
        </p:txBody>
      </p:sp>
      <p:sp>
        <p:nvSpPr>
          <p:cNvPr id="69" name="TextBox 68"/>
          <p:cNvSpPr txBox="1"/>
          <p:nvPr/>
        </p:nvSpPr>
        <p:spPr>
          <a:xfrm>
            <a:off x="5603977" y="1435557"/>
            <a:ext cx="28457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Web server     128.34.56.17</a:t>
            </a:r>
            <a:endParaRPr lang="en-US" dirty="0"/>
          </a:p>
        </p:txBody>
      </p:sp>
      <p:sp useBgFill="1">
        <p:nvSpPr>
          <p:cNvPr id="71" name="Cloud 70"/>
          <p:cNvSpPr/>
          <p:nvPr/>
        </p:nvSpPr>
        <p:spPr>
          <a:xfrm>
            <a:off x="2651598" y="2379819"/>
            <a:ext cx="1777377" cy="1030363"/>
          </a:xfrm>
          <a:prstGeom prst="cloud">
            <a:avLst/>
          </a:prstGeom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700" dirty="0">
              <a:solidFill>
                <a:schemeClr val="tx1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55586" y="1806217"/>
            <a:ext cx="207433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home laptop</a:t>
            </a:r>
          </a:p>
        </p:txBody>
      </p:sp>
      <p:sp>
        <p:nvSpPr>
          <p:cNvPr id="60" name="TextBox 59"/>
          <p:cNvSpPr txBox="1"/>
          <p:nvPr/>
        </p:nvSpPr>
        <p:spPr>
          <a:xfrm>
            <a:off x="6409374" y="3825765"/>
            <a:ext cx="151539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rgbClr val="294171"/>
                </a:solidFill>
              </a:rPr>
              <a:t>“GET /</a:t>
            </a:r>
            <a:r>
              <a:rPr lang="en-US" sz="1600" dirty="0" err="1" smtClean="0">
                <a:solidFill>
                  <a:srgbClr val="294171"/>
                </a:solidFill>
              </a:rPr>
              <a:t>po</a:t>
            </a:r>
            <a:r>
              <a:rPr lang="en-US" sz="1600" dirty="0" smtClean="0">
                <a:solidFill>
                  <a:srgbClr val="294171"/>
                </a:solidFill>
              </a:rPr>
              <a:t>…”</a:t>
            </a:r>
            <a:endParaRPr lang="en-US" sz="1600" dirty="0">
              <a:solidFill>
                <a:srgbClr val="294171"/>
              </a:solidFill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6481941" y="3853462"/>
            <a:ext cx="1231165" cy="277096"/>
          </a:xfrm>
          <a:prstGeom prst="rect">
            <a:avLst/>
          </a:prstGeom>
          <a:noFill/>
          <a:ln w="25400">
            <a:solidFill>
              <a:schemeClr val="accent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sp>
        <p:nvSpPr>
          <p:cNvPr id="30" name="Rectangle 29"/>
          <p:cNvSpPr/>
          <p:nvPr/>
        </p:nvSpPr>
        <p:spPr>
          <a:xfrm>
            <a:off x="6111429" y="3854616"/>
            <a:ext cx="370511" cy="277096"/>
          </a:xfrm>
          <a:prstGeom prst="rect">
            <a:avLst/>
          </a:prstGeom>
          <a:noFill/>
          <a:ln w="25400">
            <a:solidFill>
              <a:schemeClr val="accent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sp>
        <p:nvSpPr>
          <p:cNvPr id="36" name="TextBox 35"/>
          <p:cNvSpPr txBox="1"/>
          <p:nvPr/>
        </p:nvSpPr>
        <p:spPr>
          <a:xfrm>
            <a:off x="6175311" y="3815374"/>
            <a:ext cx="21951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rgbClr val="294171"/>
                </a:solidFill>
              </a:rPr>
              <a:t>1</a:t>
            </a:r>
            <a:endParaRPr lang="en-US" sz="1600" dirty="0">
              <a:solidFill>
                <a:srgbClr val="294171"/>
              </a:solidFill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5448226" y="3854616"/>
            <a:ext cx="657396" cy="277096"/>
          </a:xfrm>
          <a:prstGeom prst="rect">
            <a:avLst/>
          </a:prstGeom>
          <a:noFill/>
          <a:ln w="25400">
            <a:solidFill>
              <a:schemeClr val="accent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sp>
        <p:nvSpPr>
          <p:cNvPr id="37" name="TextBox 36"/>
          <p:cNvSpPr txBox="1"/>
          <p:nvPr/>
        </p:nvSpPr>
        <p:spPr>
          <a:xfrm>
            <a:off x="5403387" y="3813450"/>
            <a:ext cx="81958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err="1" smtClean="0">
                <a:solidFill>
                  <a:srgbClr val="294171"/>
                </a:solidFill>
              </a:rPr>
              <a:t>src</a:t>
            </a:r>
            <a:r>
              <a:rPr lang="en-US" sz="1600" dirty="0" smtClean="0">
                <a:solidFill>
                  <a:srgbClr val="294171"/>
                </a:solidFill>
              </a:rPr>
              <a:t>, </a:t>
            </a:r>
            <a:r>
              <a:rPr lang="en-US" sz="1600" dirty="0" err="1" smtClean="0">
                <a:solidFill>
                  <a:srgbClr val="294171"/>
                </a:solidFill>
              </a:rPr>
              <a:t>dst</a:t>
            </a:r>
            <a:endParaRPr lang="en-US" sz="1600" dirty="0">
              <a:solidFill>
                <a:srgbClr val="294171"/>
              </a:solidFill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5359373" y="3854616"/>
            <a:ext cx="88853" cy="277096"/>
          </a:xfrm>
          <a:prstGeom prst="rect">
            <a:avLst/>
          </a:prstGeom>
          <a:noFill/>
          <a:ln w="25400">
            <a:solidFill>
              <a:schemeClr val="accent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sp>
        <p:nvSpPr>
          <p:cNvPr id="21" name="laptop"/>
          <p:cNvSpPr>
            <a:spLocks noEditPoints="1" noChangeArrowheads="1"/>
          </p:cNvSpPr>
          <p:nvPr/>
        </p:nvSpPr>
        <p:spPr bwMode="auto">
          <a:xfrm>
            <a:off x="482607" y="2277533"/>
            <a:ext cx="1676400" cy="1182073"/>
          </a:xfrm>
          <a:custGeom>
            <a:avLst/>
            <a:gdLst>
              <a:gd name="T0" fmla="*/ 3362 w 21600"/>
              <a:gd name="T1" fmla="*/ 0 h 21600"/>
              <a:gd name="T2" fmla="*/ 3362 w 21600"/>
              <a:gd name="T3" fmla="*/ 7173 h 21600"/>
              <a:gd name="T4" fmla="*/ 18327 w 21600"/>
              <a:gd name="T5" fmla="*/ 0 h 21600"/>
              <a:gd name="T6" fmla="*/ 18327 w 21600"/>
              <a:gd name="T7" fmla="*/ 7173 h 21600"/>
              <a:gd name="T8" fmla="*/ 10800 w 21600"/>
              <a:gd name="T9" fmla="*/ 0 h 21600"/>
              <a:gd name="T10" fmla="*/ 10800 w 21600"/>
              <a:gd name="T11" fmla="*/ 21600 h 21600"/>
              <a:gd name="T12" fmla="*/ 0 w 21600"/>
              <a:gd name="T13" fmla="*/ 21600 h 21600"/>
              <a:gd name="T14" fmla="*/ 21600 w 21600"/>
              <a:gd name="T15" fmla="*/ 21600 h 21600"/>
              <a:gd name="T16" fmla="*/ 4445 w 21600"/>
              <a:gd name="T17" fmla="*/ 1858 h 21600"/>
              <a:gd name="T18" fmla="*/ 17311 w 21600"/>
              <a:gd name="T19" fmla="*/ 12323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 extrusionOk="0">
                <a:moveTo>
                  <a:pt x="3362" y="0"/>
                </a:moveTo>
                <a:lnTo>
                  <a:pt x="18327" y="0"/>
                </a:lnTo>
                <a:lnTo>
                  <a:pt x="18327" y="14347"/>
                </a:lnTo>
                <a:lnTo>
                  <a:pt x="3362" y="14347"/>
                </a:lnTo>
                <a:lnTo>
                  <a:pt x="3362" y="0"/>
                </a:lnTo>
                <a:close/>
              </a:path>
              <a:path w="21600" h="21600" extrusionOk="0">
                <a:moveTo>
                  <a:pt x="3340" y="15068"/>
                </a:moveTo>
                <a:lnTo>
                  <a:pt x="0" y="19877"/>
                </a:lnTo>
                <a:lnTo>
                  <a:pt x="21600" y="19877"/>
                </a:lnTo>
                <a:lnTo>
                  <a:pt x="18327" y="15068"/>
                </a:lnTo>
                <a:lnTo>
                  <a:pt x="3340" y="15068"/>
                </a:lnTo>
                <a:close/>
              </a:path>
              <a:path w="21600" h="21600" extrusionOk="0">
                <a:moveTo>
                  <a:pt x="0" y="19877"/>
                </a:moveTo>
                <a:lnTo>
                  <a:pt x="0" y="21600"/>
                </a:lnTo>
                <a:lnTo>
                  <a:pt x="21600" y="21600"/>
                </a:lnTo>
                <a:lnTo>
                  <a:pt x="21600" y="19877"/>
                </a:lnTo>
                <a:lnTo>
                  <a:pt x="0" y="19877"/>
                </a:lnTo>
                <a:close/>
              </a:path>
              <a:path w="21600" h="21600" extrusionOk="0">
                <a:moveTo>
                  <a:pt x="4186" y="1523"/>
                </a:moveTo>
                <a:lnTo>
                  <a:pt x="17547" y="1523"/>
                </a:lnTo>
                <a:lnTo>
                  <a:pt x="17547" y="12744"/>
                </a:lnTo>
                <a:lnTo>
                  <a:pt x="4186" y="12744"/>
                </a:lnTo>
                <a:lnTo>
                  <a:pt x="4186" y="1523"/>
                </a:lnTo>
                <a:close/>
              </a:path>
              <a:path w="21600" h="21600" extrusionOk="0">
                <a:moveTo>
                  <a:pt x="3318" y="15549"/>
                </a:moveTo>
                <a:lnTo>
                  <a:pt x="2917" y="16110"/>
                </a:lnTo>
                <a:lnTo>
                  <a:pt x="18727" y="16110"/>
                </a:lnTo>
                <a:lnTo>
                  <a:pt x="18327" y="15549"/>
                </a:lnTo>
                <a:lnTo>
                  <a:pt x="3318" y="15549"/>
                </a:lnTo>
                <a:close/>
              </a:path>
              <a:path w="21600" h="21600" extrusionOk="0">
                <a:moveTo>
                  <a:pt x="6213" y="18314"/>
                </a:moveTo>
                <a:lnTo>
                  <a:pt x="5946" y="18875"/>
                </a:lnTo>
                <a:lnTo>
                  <a:pt x="15766" y="18875"/>
                </a:lnTo>
                <a:lnTo>
                  <a:pt x="15499" y="18314"/>
                </a:lnTo>
                <a:lnTo>
                  <a:pt x="6213" y="18314"/>
                </a:lnTo>
                <a:close/>
              </a:path>
              <a:path w="21600" h="21600" extrusionOk="0">
                <a:moveTo>
                  <a:pt x="2828" y="16471"/>
                </a:moveTo>
                <a:lnTo>
                  <a:pt x="2405" y="17072"/>
                </a:lnTo>
                <a:lnTo>
                  <a:pt x="19284" y="17072"/>
                </a:lnTo>
                <a:lnTo>
                  <a:pt x="18839" y="16471"/>
                </a:lnTo>
                <a:lnTo>
                  <a:pt x="2828" y="16471"/>
                </a:lnTo>
                <a:close/>
              </a:path>
              <a:path w="21600" h="21600" extrusionOk="0">
                <a:moveTo>
                  <a:pt x="2316" y="17352"/>
                </a:moveTo>
                <a:lnTo>
                  <a:pt x="1871" y="17953"/>
                </a:lnTo>
                <a:lnTo>
                  <a:pt x="19863" y="17953"/>
                </a:lnTo>
                <a:lnTo>
                  <a:pt x="19395" y="17352"/>
                </a:lnTo>
                <a:lnTo>
                  <a:pt x="2316" y="17352"/>
                </a:lnTo>
                <a:close/>
              </a:path>
            </a:pathLst>
          </a:custGeom>
          <a:noFill/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4790238" y="1815615"/>
            <a:ext cx="3998148" cy="3154317"/>
          </a:xfrm>
          <a:prstGeom prst="rect">
            <a:avLst/>
          </a:prstGeom>
          <a:noFill/>
          <a:ln w="25400">
            <a:solidFill>
              <a:schemeClr val="tx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23" name="Table 2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15415429"/>
              </p:ext>
            </p:extLst>
          </p:nvPr>
        </p:nvGraphicFramePr>
        <p:xfrm>
          <a:off x="7753409" y="2135826"/>
          <a:ext cx="762000" cy="138176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62000"/>
              </a:tblGrid>
              <a:tr h="272339"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app</a:t>
                      </a:r>
                      <a:endParaRPr lang="en-US" sz="1100" dirty="0"/>
                    </a:p>
                  </a:txBody>
                  <a:tcPr/>
                </a:tc>
              </a:tr>
              <a:tr h="292406"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transport</a:t>
                      </a:r>
                      <a:endParaRPr lang="en-US" sz="1100" dirty="0"/>
                    </a:p>
                  </a:txBody>
                  <a:tcPr/>
                </a:tc>
              </a:tr>
              <a:tr h="272339"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network</a:t>
                      </a:r>
                    </a:p>
                  </a:txBody>
                  <a:tcPr/>
                </a:tc>
              </a:tr>
              <a:tr h="272339"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link</a:t>
                      </a:r>
                      <a:endParaRPr lang="en-US" sz="1100" dirty="0"/>
                    </a:p>
                  </a:txBody>
                  <a:tcPr/>
                </a:tc>
              </a:tr>
              <a:tr h="272339"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physical</a:t>
                      </a:r>
                      <a:endParaRPr lang="en-US" sz="11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5" name="Rounded Rectangle 24"/>
          <p:cNvSpPr/>
          <p:nvPr/>
        </p:nvSpPr>
        <p:spPr>
          <a:xfrm>
            <a:off x="7678327" y="2945447"/>
            <a:ext cx="893704" cy="319851"/>
          </a:xfrm>
          <a:prstGeom prst="roundRect">
            <a:avLst>
              <a:gd name="adj" fmla="val 14325"/>
            </a:avLst>
          </a:prstGeom>
          <a:solidFill>
            <a:schemeClr val="tx2">
              <a:alpha val="24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TextBox 25"/>
          <p:cNvSpPr txBox="1"/>
          <p:nvPr/>
        </p:nvSpPr>
        <p:spPr>
          <a:xfrm>
            <a:off x="296319" y="3516483"/>
            <a:ext cx="207433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2.5.1.12</a:t>
            </a:r>
          </a:p>
        </p:txBody>
      </p:sp>
      <p:cxnSp>
        <p:nvCxnSpPr>
          <p:cNvPr id="28" name="Straight Connector 27"/>
          <p:cNvCxnSpPr/>
          <p:nvPr/>
        </p:nvCxnSpPr>
        <p:spPr>
          <a:xfrm flipV="1">
            <a:off x="7236178" y="2421467"/>
            <a:ext cx="502355" cy="906875"/>
          </a:xfrm>
          <a:prstGeom prst="line">
            <a:avLst/>
          </a:prstGeom>
          <a:ln>
            <a:solidFill>
              <a:schemeClr val="tx1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>
            <a:off x="7198548" y="1973674"/>
            <a:ext cx="531519" cy="176859"/>
          </a:xfrm>
          <a:prstGeom prst="line">
            <a:avLst/>
          </a:prstGeom>
          <a:ln>
            <a:solidFill>
              <a:schemeClr val="tx1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Rectangle 31"/>
          <p:cNvSpPr/>
          <p:nvPr/>
        </p:nvSpPr>
        <p:spPr>
          <a:xfrm>
            <a:off x="4874919" y="1983082"/>
            <a:ext cx="2323629" cy="1364074"/>
          </a:xfrm>
          <a:prstGeom prst="rect">
            <a:avLst/>
          </a:prstGeom>
          <a:noFill/>
          <a:ln w="25400">
            <a:solidFill>
              <a:schemeClr val="tx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TextBox 37"/>
          <p:cNvSpPr txBox="1"/>
          <p:nvPr/>
        </p:nvSpPr>
        <p:spPr>
          <a:xfrm>
            <a:off x="4910146" y="4319596"/>
            <a:ext cx="387166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>
                <a:solidFill>
                  <a:srgbClr val="294171"/>
                </a:solidFill>
              </a:rPr>
              <a:t>“GET   /politics/</a:t>
            </a:r>
            <a:r>
              <a:rPr lang="en-US" sz="2200" dirty="0" err="1" smtClean="0">
                <a:solidFill>
                  <a:srgbClr val="294171"/>
                </a:solidFill>
              </a:rPr>
              <a:t>article.html</a:t>
            </a:r>
            <a:r>
              <a:rPr lang="en-US" sz="2200" dirty="0" smtClean="0">
                <a:solidFill>
                  <a:srgbClr val="294171"/>
                </a:solidFill>
              </a:rPr>
              <a:t>”</a:t>
            </a:r>
            <a:endParaRPr lang="en-US" sz="2200" dirty="0">
              <a:solidFill>
                <a:srgbClr val="294171"/>
              </a:solidFill>
            </a:endParaRPr>
          </a:p>
        </p:txBody>
      </p:sp>
      <p:sp>
        <p:nvSpPr>
          <p:cNvPr id="39" name="Rectangle 38"/>
          <p:cNvSpPr/>
          <p:nvPr/>
        </p:nvSpPr>
        <p:spPr>
          <a:xfrm>
            <a:off x="4858926" y="4328354"/>
            <a:ext cx="3866445" cy="451556"/>
          </a:xfrm>
          <a:prstGeom prst="rect">
            <a:avLst/>
          </a:prstGeom>
          <a:noFill/>
          <a:ln w="25400">
            <a:solidFill>
              <a:schemeClr val="accent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TextBox 39"/>
          <p:cNvSpPr txBox="1"/>
          <p:nvPr/>
        </p:nvSpPr>
        <p:spPr>
          <a:xfrm>
            <a:off x="4901244" y="2104424"/>
            <a:ext cx="22700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Web serving software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01951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2222E-6 -4.07407E-6 L 4.72222E-6 -0.04213 " pathEditMode="relative" ptsTypes="AA">
                                      <p:cBhvr>
                                        <p:cTn id="14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4444E-6 -0.04213 L -1.94444E-6 -0.08032 " pathEditMode="relative" rAng="0" ptsTypes="AA">
                                      <p:cBhvr>
                                        <p:cTn id="24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92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0" presetClass="path" presetSubtype="0" accel="50000" decel="5000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61111E-6 -0.08032 L -3.61111E-6 -0.11991 " pathEditMode="relative" rAng="0" ptsTypes="AA">
                                      <p:cBhvr>
                                        <p:cTn id="34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99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" grpId="0"/>
      <p:bldP spid="34" grpId="0" animBg="1"/>
      <p:bldP spid="30" grpId="0" animBg="1"/>
      <p:bldP spid="36" grpId="0"/>
      <p:bldP spid="31" grpId="0" animBg="1"/>
      <p:bldP spid="37" grpId="0"/>
      <p:bldP spid="33" grpId="0" animBg="1"/>
      <p:bldP spid="25" grpId="0" animBg="1"/>
      <p:bldP spid="25" grpId="1" animBg="1"/>
      <p:bldP spid="25" grpId="2" animBg="1"/>
      <p:bldP spid="25" grpId="3" animBg="1"/>
      <p:bldP spid="32" grpId="0" animBg="1"/>
      <p:bldP spid="38" grpId="0"/>
      <p:bldP spid="39" grpId="0" animBg="1"/>
      <p:bldP spid="4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extBox 18"/>
          <p:cNvSpPr txBox="1"/>
          <p:nvPr/>
        </p:nvSpPr>
        <p:spPr>
          <a:xfrm>
            <a:off x="800376" y="445585"/>
            <a:ext cx="850354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Case study: Web browsing</a:t>
            </a:r>
            <a:endParaRPr lang="en-US" sz="2800" dirty="0">
              <a:solidFill>
                <a:srgbClr val="294171"/>
              </a:solidFill>
            </a:endParaRPr>
          </a:p>
        </p:txBody>
      </p:sp>
      <p:sp>
        <p:nvSpPr>
          <p:cNvPr id="69" name="TextBox 68"/>
          <p:cNvSpPr txBox="1"/>
          <p:nvPr/>
        </p:nvSpPr>
        <p:spPr>
          <a:xfrm>
            <a:off x="5603977" y="1435557"/>
            <a:ext cx="28457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Web server     128.34.56.17</a:t>
            </a:r>
            <a:endParaRPr lang="en-US" dirty="0"/>
          </a:p>
        </p:txBody>
      </p:sp>
      <p:sp useBgFill="1">
        <p:nvSpPr>
          <p:cNvPr id="71" name="Cloud 70"/>
          <p:cNvSpPr/>
          <p:nvPr/>
        </p:nvSpPr>
        <p:spPr>
          <a:xfrm>
            <a:off x="2651598" y="2379819"/>
            <a:ext cx="1777377" cy="1030363"/>
          </a:xfrm>
          <a:prstGeom prst="cloud">
            <a:avLst/>
          </a:prstGeom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700" dirty="0">
              <a:solidFill>
                <a:schemeClr val="tx1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55586" y="1806217"/>
            <a:ext cx="207433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home laptop</a:t>
            </a:r>
          </a:p>
        </p:txBody>
      </p:sp>
      <p:sp>
        <p:nvSpPr>
          <p:cNvPr id="21" name="laptop"/>
          <p:cNvSpPr>
            <a:spLocks noEditPoints="1" noChangeArrowheads="1"/>
          </p:cNvSpPr>
          <p:nvPr/>
        </p:nvSpPr>
        <p:spPr bwMode="auto">
          <a:xfrm>
            <a:off x="482607" y="2277533"/>
            <a:ext cx="1676400" cy="1182073"/>
          </a:xfrm>
          <a:custGeom>
            <a:avLst/>
            <a:gdLst>
              <a:gd name="T0" fmla="*/ 3362 w 21600"/>
              <a:gd name="T1" fmla="*/ 0 h 21600"/>
              <a:gd name="T2" fmla="*/ 3362 w 21600"/>
              <a:gd name="T3" fmla="*/ 7173 h 21600"/>
              <a:gd name="T4" fmla="*/ 18327 w 21600"/>
              <a:gd name="T5" fmla="*/ 0 h 21600"/>
              <a:gd name="T6" fmla="*/ 18327 w 21600"/>
              <a:gd name="T7" fmla="*/ 7173 h 21600"/>
              <a:gd name="T8" fmla="*/ 10800 w 21600"/>
              <a:gd name="T9" fmla="*/ 0 h 21600"/>
              <a:gd name="T10" fmla="*/ 10800 w 21600"/>
              <a:gd name="T11" fmla="*/ 21600 h 21600"/>
              <a:gd name="T12" fmla="*/ 0 w 21600"/>
              <a:gd name="T13" fmla="*/ 21600 h 21600"/>
              <a:gd name="T14" fmla="*/ 21600 w 21600"/>
              <a:gd name="T15" fmla="*/ 21600 h 21600"/>
              <a:gd name="T16" fmla="*/ 4445 w 21600"/>
              <a:gd name="T17" fmla="*/ 1858 h 21600"/>
              <a:gd name="T18" fmla="*/ 17311 w 21600"/>
              <a:gd name="T19" fmla="*/ 12323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 extrusionOk="0">
                <a:moveTo>
                  <a:pt x="3362" y="0"/>
                </a:moveTo>
                <a:lnTo>
                  <a:pt x="18327" y="0"/>
                </a:lnTo>
                <a:lnTo>
                  <a:pt x="18327" y="14347"/>
                </a:lnTo>
                <a:lnTo>
                  <a:pt x="3362" y="14347"/>
                </a:lnTo>
                <a:lnTo>
                  <a:pt x="3362" y="0"/>
                </a:lnTo>
                <a:close/>
              </a:path>
              <a:path w="21600" h="21600" extrusionOk="0">
                <a:moveTo>
                  <a:pt x="3340" y="15068"/>
                </a:moveTo>
                <a:lnTo>
                  <a:pt x="0" y="19877"/>
                </a:lnTo>
                <a:lnTo>
                  <a:pt x="21600" y="19877"/>
                </a:lnTo>
                <a:lnTo>
                  <a:pt x="18327" y="15068"/>
                </a:lnTo>
                <a:lnTo>
                  <a:pt x="3340" y="15068"/>
                </a:lnTo>
                <a:close/>
              </a:path>
              <a:path w="21600" h="21600" extrusionOk="0">
                <a:moveTo>
                  <a:pt x="0" y="19877"/>
                </a:moveTo>
                <a:lnTo>
                  <a:pt x="0" y="21600"/>
                </a:lnTo>
                <a:lnTo>
                  <a:pt x="21600" y="21600"/>
                </a:lnTo>
                <a:lnTo>
                  <a:pt x="21600" y="19877"/>
                </a:lnTo>
                <a:lnTo>
                  <a:pt x="0" y="19877"/>
                </a:lnTo>
                <a:close/>
              </a:path>
              <a:path w="21600" h="21600" extrusionOk="0">
                <a:moveTo>
                  <a:pt x="4186" y="1523"/>
                </a:moveTo>
                <a:lnTo>
                  <a:pt x="17547" y="1523"/>
                </a:lnTo>
                <a:lnTo>
                  <a:pt x="17547" y="12744"/>
                </a:lnTo>
                <a:lnTo>
                  <a:pt x="4186" y="12744"/>
                </a:lnTo>
                <a:lnTo>
                  <a:pt x="4186" y="1523"/>
                </a:lnTo>
                <a:close/>
              </a:path>
              <a:path w="21600" h="21600" extrusionOk="0">
                <a:moveTo>
                  <a:pt x="3318" y="15549"/>
                </a:moveTo>
                <a:lnTo>
                  <a:pt x="2917" y="16110"/>
                </a:lnTo>
                <a:lnTo>
                  <a:pt x="18727" y="16110"/>
                </a:lnTo>
                <a:lnTo>
                  <a:pt x="18327" y="15549"/>
                </a:lnTo>
                <a:lnTo>
                  <a:pt x="3318" y="15549"/>
                </a:lnTo>
                <a:close/>
              </a:path>
              <a:path w="21600" h="21600" extrusionOk="0">
                <a:moveTo>
                  <a:pt x="6213" y="18314"/>
                </a:moveTo>
                <a:lnTo>
                  <a:pt x="5946" y="18875"/>
                </a:lnTo>
                <a:lnTo>
                  <a:pt x="15766" y="18875"/>
                </a:lnTo>
                <a:lnTo>
                  <a:pt x="15499" y="18314"/>
                </a:lnTo>
                <a:lnTo>
                  <a:pt x="6213" y="18314"/>
                </a:lnTo>
                <a:close/>
              </a:path>
              <a:path w="21600" h="21600" extrusionOk="0">
                <a:moveTo>
                  <a:pt x="2828" y="16471"/>
                </a:moveTo>
                <a:lnTo>
                  <a:pt x="2405" y="17072"/>
                </a:lnTo>
                <a:lnTo>
                  <a:pt x="19284" y="17072"/>
                </a:lnTo>
                <a:lnTo>
                  <a:pt x="18839" y="16471"/>
                </a:lnTo>
                <a:lnTo>
                  <a:pt x="2828" y="16471"/>
                </a:lnTo>
                <a:close/>
              </a:path>
              <a:path w="21600" h="21600" extrusionOk="0">
                <a:moveTo>
                  <a:pt x="2316" y="17352"/>
                </a:moveTo>
                <a:lnTo>
                  <a:pt x="1871" y="17953"/>
                </a:lnTo>
                <a:lnTo>
                  <a:pt x="19863" y="17953"/>
                </a:lnTo>
                <a:lnTo>
                  <a:pt x="19395" y="17352"/>
                </a:lnTo>
                <a:lnTo>
                  <a:pt x="2316" y="17352"/>
                </a:lnTo>
                <a:close/>
              </a:path>
            </a:pathLst>
          </a:custGeom>
          <a:noFill/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4790238" y="1815615"/>
            <a:ext cx="3998148" cy="3154317"/>
          </a:xfrm>
          <a:prstGeom prst="rect">
            <a:avLst/>
          </a:prstGeom>
          <a:noFill/>
          <a:ln w="25400">
            <a:solidFill>
              <a:schemeClr val="tx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23" name="Table 2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81056991"/>
              </p:ext>
            </p:extLst>
          </p:nvPr>
        </p:nvGraphicFramePr>
        <p:xfrm>
          <a:off x="7753409" y="2135826"/>
          <a:ext cx="762000" cy="138176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62000"/>
              </a:tblGrid>
              <a:tr h="272339"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app</a:t>
                      </a:r>
                      <a:endParaRPr lang="en-US" sz="1100" dirty="0"/>
                    </a:p>
                  </a:txBody>
                  <a:tcPr/>
                </a:tc>
              </a:tr>
              <a:tr h="292406"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transport</a:t>
                      </a:r>
                      <a:endParaRPr lang="en-US" sz="1100" dirty="0"/>
                    </a:p>
                  </a:txBody>
                  <a:tcPr/>
                </a:tc>
              </a:tr>
              <a:tr h="272339"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network</a:t>
                      </a:r>
                    </a:p>
                  </a:txBody>
                  <a:tcPr/>
                </a:tc>
              </a:tr>
              <a:tr h="272339"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link</a:t>
                      </a:r>
                      <a:endParaRPr lang="en-US" sz="1100" dirty="0"/>
                    </a:p>
                  </a:txBody>
                  <a:tcPr/>
                </a:tc>
              </a:tr>
              <a:tr h="272339"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physical</a:t>
                      </a:r>
                      <a:endParaRPr lang="en-US" sz="11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5" name="Rounded Rectangle 24"/>
          <p:cNvSpPr/>
          <p:nvPr/>
        </p:nvSpPr>
        <p:spPr>
          <a:xfrm>
            <a:off x="7678327" y="2107247"/>
            <a:ext cx="893704" cy="319851"/>
          </a:xfrm>
          <a:prstGeom prst="roundRect">
            <a:avLst>
              <a:gd name="adj" fmla="val 14325"/>
            </a:avLst>
          </a:prstGeom>
          <a:solidFill>
            <a:schemeClr val="tx2">
              <a:alpha val="24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TextBox 25"/>
          <p:cNvSpPr txBox="1"/>
          <p:nvPr/>
        </p:nvSpPr>
        <p:spPr>
          <a:xfrm>
            <a:off x="296319" y="3516483"/>
            <a:ext cx="207433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2.5.1.12</a:t>
            </a:r>
          </a:p>
        </p:txBody>
      </p:sp>
      <p:cxnSp>
        <p:nvCxnSpPr>
          <p:cNvPr id="28" name="Straight Connector 27"/>
          <p:cNvCxnSpPr/>
          <p:nvPr/>
        </p:nvCxnSpPr>
        <p:spPr>
          <a:xfrm flipV="1">
            <a:off x="7236178" y="2421467"/>
            <a:ext cx="502355" cy="906875"/>
          </a:xfrm>
          <a:prstGeom prst="line">
            <a:avLst/>
          </a:prstGeom>
          <a:ln>
            <a:solidFill>
              <a:schemeClr val="tx1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>
            <a:off x="7198548" y="1973674"/>
            <a:ext cx="531519" cy="176859"/>
          </a:xfrm>
          <a:prstGeom prst="line">
            <a:avLst/>
          </a:prstGeom>
          <a:ln>
            <a:solidFill>
              <a:schemeClr val="tx1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Rectangle 31"/>
          <p:cNvSpPr/>
          <p:nvPr/>
        </p:nvSpPr>
        <p:spPr>
          <a:xfrm>
            <a:off x="4874919" y="1983082"/>
            <a:ext cx="2323629" cy="1364074"/>
          </a:xfrm>
          <a:prstGeom prst="rect">
            <a:avLst/>
          </a:prstGeom>
          <a:noFill/>
          <a:ln w="25400">
            <a:solidFill>
              <a:schemeClr val="tx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TextBox 37"/>
          <p:cNvSpPr txBox="1"/>
          <p:nvPr/>
        </p:nvSpPr>
        <p:spPr>
          <a:xfrm>
            <a:off x="4910146" y="4319596"/>
            <a:ext cx="387166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>
                <a:solidFill>
                  <a:srgbClr val="294171"/>
                </a:solidFill>
              </a:rPr>
              <a:t>“OK  200  &lt;article text&gt;”</a:t>
            </a:r>
            <a:endParaRPr lang="en-US" sz="2200" dirty="0">
              <a:solidFill>
                <a:srgbClr val="294171"/>
              </a:solidFill>
            </a:endParaRPr>
          </a:p>
        </p:txBody>
      </p:sp>
      <p:sp>
        <p:nvSpPr>
          <p:cNvPr id="39" name="Rectangle 38"/>
          <p:cNvSpPr/>
          <p:nvPr/>
        </p:nvSpPr>
        <p:spPr>
          <a:xfrm>
            <a:off x="4858926" y="4328354"/>
            <a:ext cx="3866445" cy="451556"/>
          </a:xfrm>
          <a:prstGeom prst="rect">
            <a:avLst/>
          </a:prstGeom>
          <a:noFill/>
          <a:ln w="25400">
            <a:solidFill>
              <a:schemeClr val="accent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TextBox 39"/>
          <p:cNvSpPr txBox="1"/>
          <p:nvPr/>
        </p:nvSpPr>
        <p:spPr>
          <a:xfrm>
            <a:off x="4901244" y="2104424"/>
            <a:ext cx="22700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Web serving software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72181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4" Type="http://schemas.openxmlformats.org/officeDocument/2006/relationships/image" Target="../media/image4.jpeg"/><Relationship Id="rId5" Type="http://schemas.openxmlformats.org/officeDocument/2006/relationships/image" Target="../media/image5.jpeg"/><Relationship Id="rId1" Type="http://schemas.openxmlformats.org/officeDocument/2006/relationships/image" Target="../media/image1.jpeg"/><Relationship Id="rId2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Folio">
  <a:themeElements>
    <a:clrScheme name="Folio">
      <a:dk1>
        <a:sysClr val="windowText" lastClr="000000"/>
      </a:dk1>
      <a:lt1>
        <a:sysClr val="window" lastClr="FFFFFF"/>
      </a:lt1>
      <a:dk2>
        <a:srgbClr val="2D2F2B"/>
      </a:dk2>
      <a:lt2>
        <a:srgbClr val="DEDED7"/>
      </a:lt2>
      <a:accent1>
        <a:srgbClr val="294171"/>
      </a:accent1>
      <a:accent2>
        <a:srgbClr val="748CBC"/>
      </a:accent2>
      <a:accent3>
        <a:srgbClr val="8E887C"/>
      </a:accent3>
      <a:accent4>
        <a:srgbClr val="834736"/>
      </a:accent4>
      <a:accent5>
        <a:srgbClr val="5A1705"/>
      </a:accent5>
      <a:accent6>
        <a:srgbClr val="A0A16A"/>
      </a:accent6>
      <a:hlink>
        <a:srgbClr val="74B6BC"/>
      </a:hlink>
      <a:folHlink>
        <a:srgbClr val="7F95A4"/>
      </a:folHlink>
    </a:clrScheme>
    <a:fontScheme name="Folio">
      <a:majorFont>
        <a:latin typeface="Calisto MT"/>
        <a:ea typeface=""/>
        <a:cs typeface=""/>
        <a:font script="Jpan" typeface="ＭＳ 明朝"/>
        <a:font script="Hans" typeface="宋体"/>
        <a:font script="Hant" typeface="新細明體"/>
      </a:majorFont>
      <a:minorFont>
        <a:latin typeface="Calisto MT"/>
        <a:ea typeface=""/>
        <a:cs typeface=""/>
        <a:font script="Jpan" typeface="ＭＳ 明朝"/>
        <a:font script="Hans" typeface="宋体"/>
        <a:font script="Hant" typeface="新細明體"/>
      </a:minorFont>
    </a:fontScheme>
    <a:fmtScheme name="Folio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shade val="30000"/>
                <a:satMod val="120000"/>
              </a:schemeClr>
              <a:schemeClr val="phClr">
                <a:tint val="70000"/>
                <a:satMod val="350000"/>
                <a:lumMod val="110000"/>
              </a:schemeClr>
            </a:duotone>
          </a:blip>
          <a:stretch/>
        </a:blipFill>
        <a:blipFill rotWithShape="1">
          <a:blip xmlns:r="http://schemas.openxmlformats.org/officeDocument/2006/relationships" r:embed="rId2">
            <a:duotone>
              <a:schemeClr val="phClr">
                <a:shade val="40000"/>
                <a:satMod val="120000"/>
              </a:schemeClr>
              <a:schemeClr val="phClr">
                <a:tint val="70000"/>
                <a:satMod val="300000"/>
                <a:lumMod val="110000"/>
              </a:schemeClr>
            </a:duotone>
          </a:blip>
          <a:tile tx="0" ty="0" sx="50000" sy="50000" flip="none" algn="tl"/>
        </a:blip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8100" dist="25400" dir="5400000" algn="br" rotWithShape="0">
              <a:srgbClr val="000000">
                <a:alpha val="50000"/>
              </a:srgbClr>
            </a:outerShdw>
          </a:effectLst>
        </a:effectStyle>
        <a:effectStyle>
          <a:effectLst>
            <a:innerShdw blurRad="190500" dist="25400">
              <a:srgbClr val="000000">
                <a:alpha val="50000"/>
              </a:srgbClr>
            </a:innerShdw>
          </a:effectLst>
        </a:effectStyle>
      </a:effectStyleLst>
      <a:bgFillStyleLst>
        <a:blipFill rotWithShape="1">
          <a:blip xmlns:r="http://schemas.openxmlformats.org/officeDocument/2006/relationships" r:embed="rId3">
            <a:duotone>
              <a:schemeClr val="phClr">
                <a:shade val="10000"/>
                <a:satMod val="125000"/>
              </a:schemeClr>
              <a:schemeClr val="phClr">
                <a:tint val="70000"/>
                <a:satMod val="350000"/>
                <a:lumMod val="110000"/>
              </a:schemeClr>
            </a:duotone>
          </a:blip>
          <a:stretch/>
        </a:blipFill>
        <a:blipFill rotWithShape="1">
          <a:blip xmlns:r="http://schemas.openxmlformats.org/officeDocument/2006/relationships" r:embed="rId4">
            <a:duotone>
              <a:schemeClr val="phClr">
                <a:shade val="10000"/>
                <a:satMod val="125000"/>
              </a:schemeClr>
              <a:schemeClr val="phClr">
                <a:tint val="70000"/>
                <a:satMod val="350000"/>
                <a:lumMod val="110000"/>
              </a:schemeClr>
            </a:duotone>
          </a:blip>
          <a:stretch/>
        </a:blipFill>
        <a:blipFill rotWithShape="1">
          <a:blip xmlns:r="http://schemas.openxmlformats.org/officeDocument/2006/relationships" r:embed="rId5">
            <a:duotone>
              <a:schemeClr val="phClr">
                <a:shade val="3000"/>
                <a:lumMod val="10000"/>
              </a:schemeClr>
              <a:schemeClr val="phClr">
                <a:tint val="91000"/>
                <a:satMod val="500000"/>
                <a:lumMod val="125000"/>
              </a:schemeClr>
            </a:duotone>
          </a:blip>
          <a:stretch/>
        </a:blipFill>
      </a:bgFillStyleLst>
    </a:fmtScheme>
  </a:themeElements>
  <a:objectDefaults>
    <a:spDef>
      <a:spPr>
        <a:noFill/>
        <a:ln w="25400">
          <a:solidFill>
            <a:schemeClr val="tx2"/>
          </a:solidFill>
        </a:ln>
        <a:effectLst/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tx2"/>
          </a:solidFill>
        </a:ln>
        <a:effectLst/>
      </a:spPr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Folio.thmx</Template>
  <TotalTime>72724</TotalTime>
  <Words>456</Words>
  <Application>Microsoft Macintosh PowerPoint</Application>
  <PresentationFormat>On-screen Show (4:3)</PresentationFormat>
  <Paragraphs>161</Paragraphs>
  <Slides>11</Slides>
  <Notes>11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Folio</vt:lpstr>
      <vt:lpstr>Some pictures for class 1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Making argument systems for outsourced computation practical (sometimes)</dc:title>
  <dc:subject/>
  <dc:creator>Michael Walfish</dc:creator>
  <cp:keywords/>
  <dc:description/>
  <cp:lastModifiedBy>Mike Walfish</cp:lastModifiedBy>
  <cp:revision>4150</cp:revision>
  <cp:lastPrinted>2012-10-24T20:40:25Z</cp:lastPrinted>
  <dcterms:created xsi:type="dcterms:W3CDTF">2011-09-15T18:28:22Z</dcterms:created>
  <dcterms:modified xsi:type="dcterms:W3CDTF">2016-01-26T23:01:53Z</dcterms:modified>
  <cp:category/>
</cp:coreProperties>
</file>