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374" r:id="rId3"/>
    <p:sldId id="375" r:id="rId4"/>
    <p:sldId id="397" r:id="rId5"/>
    <p:sldId id="330" r:id="rId6"/>
    <p:sldId id="331" r:id="rId7"/>
    <p:sldId id="376" r:id="rId8"/>
    <p:sldId id="377" r:id="rId9"/>
    <p:sldId id="378" r:id="rId10"/>
    <p:sldId id="380" r:id="rId11"/>
    <p:sldId id="381" r:id="rId12"/>
    <p:sldId id="382" r:id="rId13"/>
    <p:sldId id="383" r:id="rId14"/>
    <p:sldId id="399" r:id="rId15"/>
    <p:sldId id="385" r:id="rId16"/>
    <p:sldId id="387" r:id="rId17"/>
    <p:sldId id="333" r:id="rId18"/>
    <p:sldId id="396" r:id="rId19"/>
    <p:sldId id="388" r:id="rId20"/>
    <p:sldId id="340" r:id="rId21"/>
    <p:sldId id="342" r:id="rId22"/>
    <p:sldId id="398" r:id="rId23"/>
    <p:sldId id="345" r:id="rId24"/>
    <p:sldId id="392" r:id="rId25"/>
    <p:sldId id="393" r:id="rId26"/>
    <p:sldId id="390" r:id="rId27"/>
    <p:sldId id="391" r:id="rId28"/>
    <p:sldId id="394" r:id="rId29"/>
    <p:sldId id="400" r:id="rId30"/>
    <p:sldId id="395" r:id="rId31"/>
    <p:sldId id="401" r:id="rId32"/>
    <p:sldId id="36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60" d="100"/>
          <a:sy n="60" d="100"/>
        </p:scale>
        <p:origin x="1461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37285-A80E-4AF4-9817-E84B5BAAF1B3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620EF-AF28-4E1C-982E-8925BE73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283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3784DC-36EB-458D-9FE1-849778D79E91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488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620EF-AF28-4E1C-982E-8925BE7375D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46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7225F7-997D-4594-A039-BF5F0A18D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2417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225F7-997D-4594-A039-BF5F0A18D1B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12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1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5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4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14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99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84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59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36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53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2462-EFB2-4714-AF1E-B4A643E3D9FE}" type="datetimeFigureOut">
              <a:rPr lang="en-US" smtClean="0"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0310-23E6-4176-8D95-C843496EB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20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3.pn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1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0.png"/><Relationship Id="rId4" Type="http://schemas.openxmlformats.org/officeDocument/2006/relationships/image" Target="../media/image18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17180" y="533400"/>
            <a:ext cx="57504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Hardness of Approximation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From the PCP Theorem to the 2-to-2 Games Theorem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4600" y="3352359"/>
            <a:ext cx="3858556" cy="991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US" sz="2000" dirty="0" err="1"/>
              <a:t>Subhash</a:t>
            </a:r>
            <a:r>
              <a:rPr lang="en-US" sz="2000" dirty="0"/>
              <a:t>  Khot 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en-US" sz="1600" dirty="0"/>
              <a:t>Courant  Institute  of Mathematical Sciences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en-US" sz="1600" dirty="0"/>
              <a:t>New  York  University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200" y="4267200"/>
            <a:ext cx="1447800" cy="1423497"/>
            <a:chOff x="762000" y="5022706"/>
            <a:chExt cx="1447800" cy="1423497"/>
          </a:xfrm>
        </p:grpSpPr>
        <p:pic>
          <p:nvPicPr>
            <p:cNvPr id="8" name="Picture 7" descr="maxcut_1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0" y="5022706"/>
              <a:ext cx="1447800" cy="1225694"/>
            </a:xfrm>
            <a:prstGeom prst="rect">
              <a:avLst/>
            </a:prstGeom>
          </p:spPr>
        </p:pic>
        <p:sp>
          <p:nvSpPr>
            <p:cNvPr id="2" name="Freeform 1"/>
            <p:cNvSpPr/>
            <p:nvPr/>
          </p:nvSpPr>
          <p:spPr>
            <a:xfrm>
              <a:off x="914400" y="5029200"/>
              <a:ext cx="725478" cy="1417003"/>
            </a:xfrm>
            <a:custGeom>
              <a:avLst/>
              <a:gdLst>
                <a:gd name="connsiteX0" fmla="*/ 0 w 725478"/>
                <a:gd name="connsiteY0" fmla="*/ 0 h 1417003"/>
                <a:gd name="connsiteX1" fmla="*/ 355180 w 725478"/>
                <a:gd name="connsiteY1" fmla="*/ 234268 h 1417003"/>
                <a:gd name="connsiteX2" fmla="*/ 317395 w 725478"/>
                <a:gd name="connsiteY2" fmla="*/ 536549 h 1417003"/>
                <a:gd name="connsiteX3" fmla="*/ 725475 w 725478"/>
                <a:gd name="connsiteY3" fmla="*/ 710360 h 1417003"/>
                <a:gd name="connsiteX4" fmla="*/ 324952 w 725478"/>
                <a:gd name="connsiteY4" fmla="*/ 1345150 h 1417003"/>
                <a:gd name="connsiteX5" fmla="*/ 302281 w 725478"/>
                <a:gd name="connsiteY5" fmla="*/ 1375378 h 1417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5478" h="1417003">
                  <a:moveTo>
                    <a:pt x="0" y="0"/>
                  </a:moveTo>
                  <a:cubicBezTo>
                    <a:pt x="151140" y="72421"/>
                    <a:pt x="302281" y="144843"/>
                    <a:pt x="355180" y="234268"/>
                  </a:cubicBezTo>
                  <a:cubicBezTo>
                    <a:pt x="408079" y="323693"/>
                    <a:pt x="255679" y="457200"/>
                    <a:pt x="317395" y="536549"/>
                  </a:cubicBezTo>
                  <a:cubicBezTo>
                    <a:pt x="379111" y="615898"/>
                    <a:pt x="724216" y="575593"/>
                    <a:pt x="725475" y="710360"/>
                  </a:cubicBezTo>
                  <a:cubicBezTo>
                    <a:pt x="726734" y="845127"/>
                    <a:pt x="395484" y="1234314"/>
                    <a:pt x="324952" y="1345150"/>
                  </a:cubicBezTo>
                  <a:cubicBezTo>
                    <a:pt x="254420" y="1455986"/>
                    <a:pt x="278350" y="1415682"/>
                    <a:pt x="302281" y="1375378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533400" y="2057400"/>
            <a:ext cx="1850185" cy="1169551"/>
          </a:xfrm>
          <a:prstGeom prst="rect">
            <a:avLst/>
          </a:prstGeom>
          <a:solidFill>
            <a:srgbClr val="FF0000">
              <a:alpha val="33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x</a:t>
            </a:r>
            <a:r>
              <a:rPr lang="en-US" sz="1400" baseline="-25000" dirty="0"/>
              <a:t>1</a:t>
            </a:r>
            <a:r>
              <a:rPr lang="en-US" sz="1400" dirty="0"/>
              <a:t> – x</a:t>
            </a:r>
            <a:r>
              <a:rPr lang="en-US" sz="1400" baseline="-25000" dirty="0"/>
              <a:t>7</a:t>
            </a:r>
            <a:r>
              <a:rPr lang="en-US" sz="1400" dirty="0"/>
              <a:t> =  11   (mod 17)</a:t>
            </a:r>
          </a:p>
          <a:p>
            <a:pPr algn="ctr"/>
            <a:r>
              <a:rPr lang="en-US" sz="1400" dirty="0"/>
              <a:t>x</a:t>
            </a:r>
            <a:r>
              <a:rPr lang="en-US" sz="1400" baseline="-25000" dirty="0"/>
              <a:t>2</a:t>
            </a:r>
            <a:r>
              <a:rPr lang="en-US" sz="1400" dirty="0"/>
              <a:t> – x</a:t>
            </a:r>
            <a:r>
              <a:rPr lang="en-US" sz="1400" baseline="-25000" dirty="0"/>
              <a:t>3</a:t>
            </a:r>
            <a:r>
              <a:rPr lang="en-US" sz="1400" dirty="0"/>
              <a:t> =  13    (mod 17)</a:t>
            </a:r>
          </a:p>
          <a:p>
            <a:pPr algn="ctr"/>
            <a:r>
              <a:rPr lang="en-US" sz="1400" dirty="0"/>
              <a:t>…</a:t>
            </a:r>
          </a:p>
          <a:p>
            <a:pPr algn="ctr"/>
            <a:r>
              <a:rPr lang="en-US" sz="1400" dirty="0"/>
              <a:t>….</a:t>
            </a:r>
          </a:p>
          <a:p>
            <a:pPr algn="ctr"/>
            <a:r>
              <a:rPr lang="en-US" sz="1400" dirty="0"/>
              <a:t>x</a:t>
            </a:r>
            <a:r>
              <a:rPr lang="en-US" sz="1400" baseline="-25000" dirty="0"/>
              <a:t>7 </a:t>
            </a:r>
            <a:r>
              <a:rPr lang="en-US" sz="1400" dirty="0"/>
              <a:t>- x</a:t>
            </a:r>
            <a:r>
              <a:rPr lang="en-US" sz="1400" baseline="-25000" dirty="0"/>
              <a:t>9</a:t>
            </a:r>
            <a:r>
              <a:rPr lang="en-US" sz="1400" dirty="0"/>
              <a:t> =  15     (mod 17)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629400" y="4114800"/>
            <a:ext cx="1978166" cy="1441834"/>
            <a:chOff x="6553200" y="3886200"/>
            <a:chExt cx="1978166" cy="1441834"/>
          </a:xfrm>
        </p:grpSpPr>
        <p:grpSp>
          <p:nvGrpSpPr>
            <p:cNvPr id="238" name="Group 59"/>
            <p:cNvGrpSpPr>
              <a:grpSpLocks/>
            </p:cNvGrpSpPr>
            <p:nvPr/>
          </p:nvGrpSpPr>
          <p:grpSpPr bwMode="auto">
            <a:xfrm>
              <a:off x="6684333" y="4029131"/>
              <a:ext cx="1706224" cy="1176153"/>
              <a:chOff x="3504" y="1344"/>
              <a:chExt cx="2150" cy="1848"/>
            </a:xfrm>
          </p:grpSpPr>
          <p:grpSp>
            <p:nvGrpSpPr>
              <p:cNvPr id="241" name="Group 60"/>
              <p:cNvGrpSpPr>
                <a:grpSpLocks/>
              </p:cNvGrpSpPr>
              <p:nvPr/>
            </p:nvGrpSpPr>
            <p:grpSpPr bwMode="auto">
              <a:xfrm>
                <a:off x="4287" y="2766"/>
                <a:ext cx="426" cy="426"/>
                <a:chOff x="4560" y="1920"/>
                <a:chExt cx="864" cy="864"/>
              </a:xfrm>
            </p:grpSpPr>
            <p:sp>
              <p:nvSpPr>
                <p:cNvPr id="342" name="AutoShape 61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3" name="Line 62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4" name="Line 63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5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6" name="Oval 65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7" name="Oval 66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" name="Oval 67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9" name="Oval 68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0" name="Oval 69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1" name="Oval 70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2" name="Oval 71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3" name="Oval 72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2" name="Group 73"/>
              <p:cNvGrpSpPr>
                <a:grpSpLocks/>
              </p:cNvGrpSpPr>
              <p:nvPr/>
            </p:nvGrpSpPr>
            <p:grpSpPr bwMode="auto">
              <a:xfrm>
                <a:off x="5164" y="2386"/>
                <a:ext cx="427" cy="427"/>
                <a:chOff x="4560" y="1920"/>
                <a:chExt cx="864" cy="864"/>
              </a:xfrm>
            </p:grpSpPr>
            <p:sp>
              <p:nvSpPr>
                <p:cNvPr id="330" name="AutoShape 74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1" name="Line 75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2" name="Line 76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3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4" name="Oval 78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5" name="Oval 79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6" name="Oval 80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7" name="Oval 81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" name="Oval 82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9" name="Oval 83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0" name="Oval 84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" name="Oval 85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3" name="Group 86"/>
              <p:cNvGrpSpPr>
                <a:grpSpLocks/>
              </p:cNvGrpSpPr>
              <p:nvPr/>
            </p:nvGrpSpPr>
            <p:grpSpPr bwMode="auto">
              <a:xfrm>
                <a:off x="5045" y="1652"/>
                <a:ext cx="427" cy="426"/>
                <a:chOff x="4560" y="1920"/>
                <a:chExt cx="864" cy="864"/>
              </a:xfrm>
            </p:grpSpPr>
            <p:sp>
              <p:nvSpPr>
                <p:cNvPr id="318" name="AutoShape 87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" name="Line 88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" name="Line 89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2" name="Oval 91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3" name="Oval 92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" name="Oval 93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" name="Oval 94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6" name="Oval 95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7" name="Oval 96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" name="Oval 97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9" name="Oval 98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4" name="Group 99"/>
              <p:cNvGrpSpPr>
                <a:grpSpLocks/>
              </p:cNvGrpSpPr>
              <p:nvPr/>
            </p:nvGrpSpPr>
            <p:grpSpPr bwMode="auto">
              <a:xfrm>
                <a:off x="3504" y="2434"/>
                <a:ext cx="427" cy="426"/>
                <a:chOff x="4560" y="1920"/>
                <a:chExt cx="864" cy="864"/>
              </a:xfrm>
            </p:grpSpPr>
            <p:sp>
              <p:nvSpPr>
                <p:cNvPr id="306" name="AutoShape 100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" name="Line 101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" name="Line 102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0" name="Oval 104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" name="Oval 105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" name="Oval 106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" name="Oval 107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" name="Oval 108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5" name="Oval 109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" name="Oval 110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" name="Oval 111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5" name="Group 112"/>
              <p:cNvGrpSpPr>
                <a:grpSpLocks/>
              </p:cNvGrpSpPr>
              <p:nvPr/>
            </p:nvGrpSpPr>
            <p:grpSpPr bwMode="auto">
              <a:xfrm>
                <a:off x="3646" y="1699"/>
                <a:ext cx="427" cy="427"/>
                <a:chOff x="4560" y="1920"/>
                <a:chExt cx="864" cy="864"/>
              </a:xfrm>
            </p:grpSpPr>
            <p:sp>
              <p:nvSpPr>
                <p:cNvPr id="294" name="AutoShape 113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5" name="Line 114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6" name="Line 115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" name="Line 116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8" name="Oval 117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" name="Oval 118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0" name="Oval 119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1" name="Oval 120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2" name="Oval 121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3" name="Oval 122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4" name="Oval 123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5" name="Oval 124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6" name="Group 125"/>
              <p:cNvGrpSpPr>
                <a:grpSpLocks/>
              </p:cNvGrpSpPr>
              <p:nvPr/>
            </p:nvGrpSpPr>
            <p:grpSpPr bwMode="auto">
              <a:xfrm>
                <a:off x="4334" y="2102"/>
                <a:ext cx="427" cy="427"/>
                <a:chOff x="4560" y="1920"/>
                <a:chExt cx="864" cy="864"/>
              </a:xfrm>
            </p:grpSpPr>
            <p:sp>
              <p:nvSpPr>
                <p:cNvPr id="282" name="AutoShape 126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3" name="Line 127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4" name="Line 128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5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6" name="Oval 130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" name="Oval 131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8" name="Oval 132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9" name="Oval 133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0" name="Oval 134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1" name="Oval 135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2" name="Oval 136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3" name="Oval 137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7" name="Group 138"/>
              <p:cNvGrpSpPr>
                <a:grpSpLocks/>
              </p:cNvGrpSpPr>
              <p:nvPr/>
            </p:nvGrpSpPr>
            <p:grpSpPr bwMode="auto">
              <a:xfrm>
                <a:off x="4263" y="1344"/>
                <a:ext cx="427" cy="426"/>
                <a:chOff x="4560" y="1920"/>
                <a:chExt cx="864" cy="864"/>
              </a:xfrm>
            </p:grpSpPr>
            <p:sp>
              <p:nvSpPr>
                <p:cNvPr id="270" name="AutoShape 139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1" name="Line 140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2" name="Line 141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3" name="Line 142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4" name="Oval 143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5" name="Oval 144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" name="Oval 145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" name="Oval 146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" name="Oval 147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9" name="Oval 148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0" name="Oval 149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1" name="Oval 150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48" name="Text Box 151"/>
              <p:cNvSpPr txBox="1">
                <a:spLocks noChangeArrowheads="1"/>
              </p:cNvSpPr>
              <p:nvPr/>
            </p:nvSpPr>
            <p:spPr bwMode="auto">
              <a:xfrm>
                <a:off x="5538" y="1744"/>
                <a:ext cx="116" cy="327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altLang="en-US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249" name="Line 152"/>
              <p:cNvSpPr>
                <a:spLocks noChangeShapeType="1"/>
              </p:cNvSpPr>
              <p:nvPr/>
            </p:nvSpPr>
            <p:spPr bwMode="auto">
              <a:xfrm>
                <a:off x="4073" y="2102"/>
                <a:ext cx="190" cy="190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Line 153"/>
              <p:cNvSpPr>
                <a:spLocks noChangeShapeType="1"/>
              </p:cNvSpPr>
              <p:nvPr/>
            </p:nvSpPr>
            <p:spPr bwMode="auto">
              <a:xfrm>
                <a:off x="4097" y="2031"/>
                <a:ext cx="213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Line 154"/>
              <p:cNvSpPr>
                <a:spLocks noChangeShapeType="1"/>
              </p:cNvSpPr>
              <p:nvPr/>
            </p:nvSpPr>
            <p:spPr bwMode="auto">
              <a:xfrm>
                <a:off x="3978" y="2102"/>
                <a:ext cx="285" cy="261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Line 155"/>
              <p:cNvSpPr>
                <a:spLocks noChangeShapeType="1"/>
              </p:cNvSpPr>
              <p:nvPr/>
            </p:nvSpPr>
            <p:spPr bwMode="auto">
              <a:xfrm>
                <a:off x="4476" y="1818"/>
                <a:ext cx="0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Line 156"/>
              <p:cNvSpPr>
                <a:spLocks noChangeShapeType="1"/>
              </p:cNvSpPr>
              <p:nvPr/>
            </p:nvSpPr>
            <p:spPr bwMode="auto">
              <a:xfrm>
                <a:off x="4524" y="1818"/>
                <a:ext cx="0" cy="189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4" name="Line 157"/>
              <p:cNvSpPr>
                <a:spLocks noChangeShapeType="1"/>
              </p:cNvSpPr>
              <p:nvPr/>
            </p:nvSpPr>
            <p:spPr bwMode="auto">
              <a:xfrm>
                <a:off x="4595" y="1818"/>
                <a:ext cx="0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Line 158"/>
              <p:cNvSpPr>
                <a:spLocks noChangeShapeType="1"/>
              </p:cNvSpPr>
              <p:nvPr/>
            </p:nvSpPr>
            <p:spPr bwMode="auto">
              <a:xfrm>
                <a:off x="4737" y="1486"/>
                <a:ext cx="285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Line 159"/>
              <p:cNvSpPr>
                <a:spLocks noChangeShapeType="1"/>
              </p:cNvSpPr>
              <p:nvPr/>
            </p:nvSpPr>
            <p:spPr bwMode="auto">
              <a:xfrm>
                <a:off x="4713" y="1534"/>
                <a:ext cx="285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Line 160"/>
              <p:cNvSpPr>
                <a:spLocks noChangeShapeType="1"/>
              </p:cNvSpPr>
              <p:nvPr/>
            </p:nvSpPr>
            <p:spPr bwMode="auto">
              <a:xfrm>
                <a:off x="4713" y="1605"/>
                <a:ext cx="261" cy="189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Line 161"/>
              <p:cNvSpPr>
                <a:spLocks noChangeShapeType="1"/>
              </p:cNvSpPr>
              <p:nvPr/>
            </p:nvSpPr>
            <p:spPr bwMode="auto">
              <a:xfrm>
                <a:off x="5377" y="2102"/>
                <a:ext cx="0" cy="237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Line 162"/>
              <p:cNvSpPr>
                <a:spLocks noChangeShapeType="1"/>
              </p:cNvSpPr>
              <p:nvPr/>
            </p:nvSpPr>
            <p:spPr bwMode="auto">
              <a:xfrm>
                <a:off x="5330" y="2102"/>
                <a:ext cx="0" cy="237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Line 163"/>
              <p:cNvSpPr>
                <a:spLocks noChangeShapeType="1"/>
              </p:cNvSpPr>
              <p:nvPr/>
            </p:nvSpPr>
            <p:spPr bwMode="auto">
              <a:xfrm>
                <a:off x="5282" y="2102"/>
                <a:ext cx="0" cy="237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Line 164"/>
              <p:cNvSpPr>
                <a:spLocks noChangeShapeType="1"/>
              </p:cNvSpPr>
              <p:nvPr/>
            </p:nvSpPr>
            <p:spPr bwMode="auto">
              <a:xfrm>
                <a:off x="4785" y="2386"/>
                <a:ext cx="332" cy="190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Line 165"/>
              <p:cNvSpPr>
                <a:spLocks noChangeShapeType="1"/>
              </p:cNvSpPr>
              <p:nvPr/>
            </p:nvSpPr>
            <p:spPr bwMode="auto">
              <a:xfrm>
                <a:off x="4761" y="2434"/>
                <a:ext cx="356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" name="Line 166"/>
              <p:cNvSpPr>
                <a:spLocks noChangeShapeType="1"/>
              </p:cNvSpPr>
              <p:nvPr/>
            </p:nvSpPr>
            <p:spPr bwMode="auto">
              <a:xfrm>
                <a:off x="4713" y="2481"/>
                <a:ext cx="356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Line 168"/>
              <p:cNvSpPr>
                <a:spLocks noChangeShapeType="1"/>
              </p:cNvSpPr>
              <p:nvPr/>
            </p:nvSpPr>
            <p:spPr bwMode="auto">
              <a:xfrm flipH="1">
                <a:off x="4800" y="2736"/>
                <a:ext cx="240" cy="96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5" name="Line 169"/>
              <p:cNvSpPr>
                <a:spLocks noChangeShapeType="1"/>
              </p:cNvSpPr>
              <p:nvPr/>
            </p:nvSpPr>
            <p:spPr bwMode="auto">
              <a:xfrm flipH="1">
                <a:off x="4800" y="2784"/>
                <a:ext cx="240" cy="96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Line 170"/>
              <p:cNvSpPr>
                <a:spLocks noChangeShapeType="1"/>
              </p:cNvSpPr>
              <p:nvPr/>
            </p:nvSpPr>
            <p:spPr bwMode="auto">
              <a:xfrm flipH="1">
                <a:off x="4800" y="2832"/>
                <a:ext cx="288" cy="144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" name="Line 171"/>
              <p:cNvSpPr>
                <a:spLocks noChangeShapeType="1"/>
              </p:cNvSpPr>
              <p:nvPr/>
            </p:nvSpPr>
            <p:spPr bwMode="auto">
              <a:xfrm>
                <a:off x="3744" y="2160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" name="Line 172"/>
              <p:cNvSpPr>
                <a:spLocks noChangeShapeType="1"/>
              </p:cNvSpPr>
              <p:nvPr/>
            </p:nvSpPr>
            <p:spPr bwMode="auto">
              <a:xfrm>
                <a:off x="3792" y="2160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" name="Line 173"/>
              <p:cNvSpPr>
                <a:spLocks noChangeShapeType="1"/>
              </p:cNvSpPr>
              <p:nvPr/>
            </p:nvSpPr>
            <p:spPr bwMode="auto">
              <a:xfrm>
                <a:off x="3840" y="2160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9" name="Rectangle 238"/>
            <p:cNvSpPr/>
            <p:nvPr/>
          </p:nvSpPr>
          <p:spPr>
            <a:xfrm>
              <a:off x="6553200" y="3886200"/>
              <a:ext cx="1978166" cy="1441834"/>
            </a:xfrm>
            <a:prstGeom prst="rect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905000"/>
            <a:ext cx="1499722" cy="1426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6098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0558" y="253425"/>
            <a:ext cx="4732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Independent  Set  Problem </a:t>
            </a:r>
          </a:p>
        </p:txBody>
      </p:sp>
      <p:pic>
        <p:nvPicPr>
          <p:cNvPr id="5126" name="Picture 6" descr="Image result for graph colo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981074"/>
            <a:ext cx="3429000" cy="305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Image result for independent set proble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81700"/>
            <a:ext cx="2743200" cy="260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4800" y="4192842"/>
                <a:ext cx="8534400" cy="38081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Problem  </a:t>
                </a:r>
              </a:p>
              <a:p>
                <a:r>
                  <a:rPr lang="en-US" dirty="0"/>
                  <a:t>Given:              A  graph with  N  vertices that contains an independent set of  size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 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Goal:                Find  a  large  independent  set. </a:t>
                </a:r>
              </a:p>
              <a:p>
                <a:endParaRPr lang="en-US" b="0" dirty="0"/>
              </a:p>
              <a:p>
                <a:r>
                  <a:rPr lang="en-US" dirty="0"/>
                  <a:t>Can do: </a:t>
                </a:r>
              </a:p>
              <a:p>
                <a:r>
                  <a:rPr lang="en-US" sz="1400" b="0" dirty="0">
                    <a:solidFill>
                      <a:srgbClr val="C00000"/>
                    </a:solidFill>
                  </a:rPr>
                  <a:t>[</a:t>
                </a:r>
                <a:r>
                  <a:rPr lang="en-US" sz="1400" b="0" dirty="0" err="1">
                    <a:solidFill>
                      <a:srgbClr val="C00000"/>
                    </a:solidFill>
                  </a:rPr>
                  <a:t>Alon</a:t>
                </a:r>
                <a:r>
                  <a:rPr lang="en-US" sz="1400" b="0" dirty="0">
                    <a:solidFill>
                      <a:srgbClr val="C00000"/>
                    </a:solidFill>
                  </a:rPr>
                  <a:t> </a:t>
                </a:r>
                <a:r>
                  <a:rPr lang="en-US" sz="1400" b="0" dirty="0" err="1">
                    <a:solidFill>
                      <a:srgbClr val="C00000"/>
                    </a:solidFill>
                  </a:rPr>
                  <a:t>Kahale</a:t>
                </a:r>
                <a:r>
                  <a:rPr lang="en-US" sz="1400" b="0" dirty="0">
                    <a:solidFill>
                      <a:srgbClr val="C00000"/>
                    </a:solidFill>
                  </a:rPr>
                  <a:t> ‘96]</a:t>
                </a:r>
                <a:r>
                  <a:rPr lang="en-US" sz="1600" b="0" dirty="0">
                    <a:solidFill>
                      <a:srgbClr val="C00000"/>
                    </a:solidFill>
                  </a:rPr>
                  <a:t>   </a:t>
                </a:r>
                <a:r>
                  <a:rPr lang="en-US" b="0" dirty="0"/>
                  <a:t>Finds independent set of size  N</a:t>
                </a:r>
                <a:r>
                  <a:rPr lang="en-US" baseline="30000" dirty="0"/>
                  <a:t>3</a:t>
                </a:r>
                <a:r>
                  <a:rPr lang="en-US" b="0" baseline="30000" dirty="0"/>
                  <a:t>/4</a:t>
                </a:r>
                <a:r>
                  <a:rPr lang="en-US" b="0" dirty="0"/>
                  <a:t>  (via </a:t>
                </a:r>
                <a:r>
                  <a:rPr lang="en-US" b="0" dirty="0">
                    <a:solidFill>
                      <a:srgbClr val="FF0000"/>
                    </a:solidFill>
                  </a:rPr>
                  <a:t>Lovász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Θ</m:t>
                    </m:r>
                  </m:oMath>
                </a14:m>
                <a:r>
                  <a:rPr lang="en-US" b="0" dirty="0">
                    <a:solidFill>
                      <a:srgbClr val="FF0000"/>
                    </a:solidFill>
                  </a:rPr>
                  <a:t>-function, Shannon Cap.</a:t>
                </a:r>
                <a:r>
                  <a:rPr lang="en-US" b="0" dirty="0"/>
                  <a:t>). </a:t>
                </a:r>
              </a:p>
              <a:p>
                <a:endParaRPr lang="en-US" b="0" dirty="0"/>
              </a:p>
              <a:p>
                <a:endParaRPr lang="en-US" b="0" dirty="0"/>
              </a:p>
              <a:p>
                <a:endParaRPr lang="en-US" b="0" dirty="0"/>
              </a:p>
              <a:p>
                <a:endParaRPr lang="en-US" b="0" dirty="0"/>
              </a:p>
              <a:p>
                <a:endParaRPr lang="en-US" b="0" dirty="0"/>
              </a:p>
              <a:p>
                <a:endParaRPr lang="en-US" b="0" dirty="0"/>
              </a:p>
              <a:p>
                <a:r>
                  <a:rPr lang="en-US" dirty="0"/>
                  <a:t>  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192842"/>
                <a:ext cx="8534400" cy="3808158"/>
              </a:xfrm>
              <a:prstGeom prst="rect">
                <a:avLst/>
              </a:prstGeom>
              <a:blipFill rotWithShape="1">
                <a:blip r:embed="rId5"/>
                <a:stretch>
                  <a:fillRect l="-571" t="-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704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0558" y="253425"/>
            <a:ext cx="47326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Independent  Set  Problem </a:t>
            </a:r>
          </a:p>
        </p:txBody>
      </p:sp>
      <p:pic>
        <p:nvPicPr>
          <p:cNvPr id="5126" name="Picture 6" descr="Image result for graph color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353" y="838200"/>
            <a:ext cx="2318047" cy="2066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16930" y="2786237"/>
                <a:ext cx="6281400" cy="27001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Cannot do:</a:t>
                </a:r>
              </a:p>
              <a:p>
                <a:endParaRPr lang="en-US" dirty="0"/>
              </a:p>
              <a:p>
                <a:pPr marL="342900" indent="-342900">
                  <a:buAutoNum type="arabicPlain" startAt="1970"/>
                </a:pPr>
                <a:r>
                  <a:rPr lang="en-US" dirty="0"/>
                  <a:t>     NP-hard  to  find independent set of size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  </m:t>
                    </m:r>
                  </m:oMath>
                </a14:m>
                <a:endParaRPr lang="en-US" b="0" dirty="0"/>
              </a:p>
              <a:p>
                <a:pPr marL="342900" indent="-342900">
                  <a:buAutoNum type="arabicPlain" startAt="1970"/>
                </a:pPr>
                <a:endParaRPr lang="en-US" dirty="0"/>
              </a:p>
              <a:p>
                <a:pPr marL="342900" indent="-342900">
                  <a:buAutoNum type="arabicPlain" startAt="1990"/>
                </a:pPr>
                <a:r>
                  <a:rPr lang="en-US" dirty="0"/>
                  <a:t>     NP-hard  to  find independent set of size            0.2499  N </a:t>
                </a:r>
              </a:p>
              <a:p>
                <a:pPr marL="342900" indent="-342900">
                  <a:buAutoNum type="arabicPlain" startAt="1990"/>
                </a:pPr>
                <a:endParaRPr lang="en-US" dirty="0"/>
              </a:p>
              <a:p>
                <a:pPr marL="342900" indent="-342900">
                  <a:buAutoNum type="arabicPlain" startAt="2018"/>
                </a:pPr>
                <a:r>
                  <a:rPr lang="en-US" dirty="0"/>
                  <a:t>     NP-hard  to  find independent set if size              0.0001  N </a:t>
                </a:r>
              </a:p>
              <a:p>
                <a:r>
                  <a:rPr lang="en-US" dirty="0"/>
                  <a:t>            </a:t>
                </a:r>
              </a:p>
              <a:p>
                <a:r>
                  <a:rPr lang="en-US" dirty="0"/>
                  <a:t>              even if the graph is (almost) 4-colorable.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30" y="2786237"/>
                <a:ext cx="6281400" cy="2700163"/>
              </a:xfrm>
              <a:prstGeom prst="rect">
                <a:avLst/>
              </a:prstGeom>
              <a:blipFill rotWithShape="1">
                <a:blip r:embed="rId4"/>
                <a:stretch>
                  <a:fillRect l="-776" t="-1129" r="-388" b="-2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1001" y="1219200"/>
                <a:ext cx="6216352" cy="2366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Problem  </a:t>
                </a:r>
              </a:p>
              <a:p>
                <a:r>
                  <a:rPr lang="en-US" sz="1400" dirty="0"/>
                  <a:t>Given:     A graph with  N  vertices that contains an independent set of  size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𝑁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1400" b="0" i="0" smtClean="0">
                        <a:latin typeface="Cambria Math"/>
                      </a:rPr>
                      <m:t> </m:t>
                    </m:r>
                  </m:oMath>
                </a14:m>
                <a:endParaRPr lang="en-US" sz="1400" b="0" dirty="0"/>
              </a:p>
              <a:p>
                <a:r>
                  <a:rPr lang="en-US" sz="1400" dirty="0"/>
                  <a:t>Goal:       Find  a  large  independent  set. </a:t>
                </a:r>
              </a:p>
              <a:p>
                <a:endParaRPr lang="en-US" sz="1400" b="0" dirty="0"/>
              </a:p>
              <a:p>
                <a:endParaRPr lang="en-US" sz="1400" b="0" dirty="0"/>
              </a:p>
              <a:p>
                <a:endParaRPr lang="en-US" b="0" dirty="0"/>
              </a:p>
              <a:p>
                <a:endParaRPr lang="en-US" b="0" dirty="0"/>
              </a:p>
              <a:p>
                <a:endParaRPr lang="en-US" b="0" dirty="0"/>
              </a:p>
              <a:p>
                <a:r>
                  <a:rPr lang="en-US" dirty="0"/>
                  <a:t>  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1" y="1219200"/>
                <a:ext cx="6216352" cy="2366866"/>
              </a:xfrm>
              <a:prstGeom prst="rect">
                <a:avLst/>
              </a:prstGeom>
              <a:blipFill rotWithShape="1">
                <a:blip r:embed="rId5"/>
                <a:stretch>
                  <a:fillRect l="-294" t="-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116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101025"/>
            <a:ext cx="5474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Checking Proofs of Satisfiability </a:t>
            </a:r>
          </a:p>
        </p:txBody>
      </p:sp>
      <p:pic>
        <p:nvPicPr>
          <p:cNvPr id="6146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6800"/>
            <a:ext cx="5638800" cy="1964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1000" y="3276600"/>
                <a:ext cx="7888121" cy="2862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Satisfiability formula: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1" smtClean="0">
                        <a:latin typeface="Cambria Math"/>
                      </a:rPr>
                      <m:t>Φ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b="0" dirty="0"/>
                  <a:t>Fate of </a:t>
                </a:r>
                <a:r>
                  <a:rPr lang="en-US" b="0"/>
                  <a:t>the world </a:t>
                </a:r>
                <a:r>
                  <a:rPr lang="en-US" b="0" dirty="0"/>
                  <a:t>depends on </a:t>
                </a:r>
                <a:r>
                  <a:rPr lang="en-US" b="0"/>
                  <a:t>knowing    </a:t>
                </a:r>
                <a:r>
                  <a:rPr lang="en-US" b="0" dirty="0"/>
                  <a:t>if 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>
                        <a:latin typeface="Cambria Math"/>
                      </a:rPr>
                      <m:t>Φ</m:t>
                    </m:r>
                  </m:oMath>
                </a14:m>
                <a:r>
                  <a:rPr lang="en-US" b="0" dirty="0"/>
                  <a:t>   has a satisfying assignment.  </a:t>
                </a:r>
              </a:p>
              <a:p>
                <a:r>
                  <a:rPr lang="en-US" dirty="0"/>
                  <a:t>                                                                        if  so,  what is it.   </a:t>
                </a:r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Crackpots claiming to discover satisfying assignment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1" smtClean="0">
                        <a:latin typeface="Cambria Math"/>
                      </a:rPr>
                      <m:t>σ</m:t>
                    </m:r>
                  </m:oMath>
                </a14:m>
                <a:r>
                  <a:rPr lang="en-US" b="0" dirty="0"/>
                  <a:t>. </a:t>
                </a:r>
              </a:p>
              <a:p>
                <a:endParaRPr lang="en-US" dirty="0"/>
              </a:p>
              <a:p>
                <a:r>
                  <a:rPr lang="en-US" dirty="0"/>
                  <a:t>Can we minimize effort of</a:t>
                </a:r>
                <a:r>
                  <a:rPr lang="en-US" b="0" dirty="0"/>
                  <a:t> “talking” to the crackpots and “verifying” their claim?  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276600"/>
                <a:ext cx="7888121" cy="2862322"/>
              </a:xfrm>
              <a:prstGeom prst="rect">
                <a:avLst/>
              </a:prstGeom>
              <a:blipFill>
                <a:blip r:embed="rId4"/>
                <a:stretch>
                  <a:fillRect l="-696" t="-1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354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24825"/>
            <a:ext cx="5474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Checking Proofs of Satisfiability </a:t>
            </a:r>
          </a:p>
        </p:txBody>
      </p:sp>
      <p:pic>
        <p:nvPicPr>
          <p:cNvPr id="6146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838200"/>
            <a:ext cx="3499171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09600" y="990600"/>
                <a:ext cx="476425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rabicPlain" startAt="1970"/>
                </a:pPr>
                <a:r>
                  <a:rPr lang="en-US" dirty="0"/>
                  <a:t>       Crackpot gives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𝜎</m:t>
                    </m:r>
                    <m:r>
                      <a:rPr lang="en-US" b="0" i="1" smtClean="0">
                        <a:latin typeface="Cambria Math"/>
                      </a:rPr>
                      <m:t>.  </m:t>
                    </m:r>
                  </m:oMath>
                </a14:m>
                <a:endParaRPr lang="en-US" b="0" i="1" dirty="0">
                  <a:latin typeface="Cambria Math"/>
                </a:endParaRPr>
              </a:p>
              <a:p>
                <a:r>
                  <a:rPr lang="en-US" b="0" dirty="0"/>
                  <a:t>                </a:t>
                </a:r>
                <a:r>
                  <a:rPr lang="en-US" b="0" dirty="0">
                    <a:solidFill>
                      <a:srgbClr val="FF0000"/>
                    </a:solidFill>
                  </a:rPr>
                  <a:t>Read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𝜎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.  </m:t>
                    </m:r>
                  </m:oMath>
                </a14:m>
                <a:r>
                  <a:rPr lang="en-US" b="0" dirty="0">
                    <a:solidFill>
                      <a:srgbClr val="FF0000"/>
                    </a:solidFill>
                  </a:rPr>
                  <a:t> </a:t>
                </a:r>
                <a:endParaRPr lang="en-US" b="0" dirty="0"/>
              </a:p>
              <a:p>
                <a:r>
                  <a:rPr lang="en-US" dirty="0"/>
                  <a:t>                P</a:t>
                </a:r>
                <a:r>
                  <a:rPr lang="en-US" b="0" dirty="0"/>
                  <a:t>lug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𝜎</m:t>
                    </m:r>
                  </m:oMath>
                </a14:m>
                <a:r>
                  <a:rPr lang="en-US" b="0" dirty="0"/>
                  <a:t> into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Φ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b="0" dirty="0"/>
                  <a:t>and </a:t>
                </a:r>
                <a:r>
                  <a:rPr lang="en-US" b="0" dirty="0">
                    <a:solidFill>
                      <a:srgbClr val="FF0000"/>
                    </a:solidFill>
                  </a:rPr>
                  <a:t>verify meticulosuly.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 </a:t>
                </a:r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990600"/>
                <a:ext cx="4764253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1023" t="-3311" b="-92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21770" y="2438400"/>
            <a:ext cx="5550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1990      Probabilistically Checkable Proofs (PCP) Theorem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5830" y="3276600"/>
            <a:ext cx="1676400" cy="990600"/>
          </a:xfrm>
          <a:prstGeom prst="rect">
            <a:avLst/>
          </a:prstGeom>
          <a:noFill/>
          <a:ln w="15875" cmpd="sng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49967" y="3593068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Compiler</a:t>
            </a:r>
          </a:p>
        </p:txBody>
      </p:sp>
      <p:cxnSp>
        <p:nvCxnSpPr>
          <p:cNvPr id="9" name="Straight Arrow Connector 8"/>
          <p:cNvCxnSpPr>
            <a:endCxn id="6" idx="1"/>
          </p:cNvCxnSpPr>
          <p:nvPr/>
        </p:nvCxnSpPr>
        <p:spPr>
          <a:xfrm>
            <a:off x="844230" y="3771900"/>
            <a:ext cx="1371600" cy="0"/>
          </a:xfrm>
          <a:prstGeom prst="straightConnector1">
            <a:avLst/>
          </a:prstGeom>
          <a:ln w="158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3"/>
          </p:cNvCxnSpPr>
          <p:nvPr/>
        </p:nvCxnSpPr>
        <p:spPr>
          <a:xfrm>
            <a:off x="3892230" y="3771900"/>
            <a:ext cx="914400" cy="0"/>
          </a:xfrm>
          <a:prstGeom prst="straightConnector1">
            <a:avLst/>
          </a:prstGeom>
          <a:ln w="158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844730" y="2977634"/>
            <a:ext cx="2933700" cy="2965966"/>
          </a:xfrm>
          <a:prstGeom prst="rect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06629" y="3032879"/>
            <a:ext cx="30419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1 0 0 1 0 1 1 0 1 1 0 0 1 0 0 1 1 </a:t>
            </a:r>
          </a:p>
          <a:p>
            <a:r>
              <a:rPr lang="en-US" dirty="0"/>
              <a:t>0 0 0 1 1 0 0 1 0 1 0 1 0 0 0 1 0 </a:t>
            </a:r>
          </a:p>
          <a:p>
            <a:r>
              <a:rPr lang="en-US" dirty="0"/>
              <a:t>0 1 1 0 0 1 0 0 1 1 0 0 1 0 1 1 0 </a:t>
            </a:r>
          </a:p>
          <a:p>
            <a:r>
              <a:rPr lang="en-US" dirty="0"/>
              <a:t>1 0 1 1 0 1 0 0 0 1 1 1 0 0 0 0 1</a:t>
            </a:r>
          </a:p>
          <a:p>
            <a:r>
              <a:rPr lang="en-US" dirty="0"/>
              <a:t>1 0 1 1 0 1 0 0 0 1 0 0 0 1 1 1 0 </a:t>
            </a:r>
          </a:p>
          <a:p>
            <a:r>
              <a:rPr lang="en-US" dirty="0"/>
              <a:t>0 0 0 1 1 1 0 0 1 0 1 0 1 1 0 0 1 </a:t>
            </a:r>
          </a:p>
          <a:p>
            <a:r>
              <a:rPr lang="en-US" dirty="0"/>
              <a:t>1 0 0 1 0 1 0 1 0 1 1 0 1 0 0 0 1 </a:t>
            </a:r>
          </a:p>
          <a:p>
            <a:r>
              <a:rPr lang="en-US" dirty="0"/>
              <a:t>1 1 0 1 1 0 1 0 0 0 1 1 1 0 0 0 1 </a:t>
            </a:r>
          </a:p>
          <a:p>
            <a:r>
              <a:rPr lang="en-US" dirty="0"/>
              <a:t>0 1 0 1 0 1 1 0 1 0 1 0 1 1 1 1 1 </a:t>
            </a:r>
          </a:p>
          <a:p>
            <a:r>
              <a:rPr lang="en-US" dirty="0"/>
              <a:t>1 0 0 1 0 1 0 1 0 1 1 0 1 0 0 0 1 </a:t>
            </a:r>
          </a:p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589517" y="3124200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254430" y="3352800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940230" y="4191000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263830" y="3962400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254430" y="5562600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830" y="5029200"/>
                <a:ext cx="4163319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Locate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𝑎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    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𝑏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     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𝑐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                  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𝑑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   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𝑒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dirty="0"/>
              </a:p>
              <a:p>
                <a:r>
                  <a:rPr lang="en-US" dirty="0"/>
                  <a:t>Accept if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⊕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⊕</m:t>
                    </m:r>
                    <m:r>
                      <a:rPr lang="en-US" b="0" i="1" smtClean="0">
                        <a:latin typeface="Cambria Math"/>
                      </a:rPr>
                      <m:t>𝑐</m:t>
                    </m:r>
                    <m:r>
                      <a:rPr lang="en-US" b="0" i="1" smtClean="0">
                        <a:latin typeface="Cambria Math"/>
                      </a:rPr>
                      <m:t>=1  ∧   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  <m:r>
                          <a:rPr lang="en-US" b="0" i="1" smtClean="0">
                            <a:latin typeface="Cambria Math"/>
                          </a:rPr>
                          <m:t>∨</m:t>
                        </m:r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Read,</a:t>
                </a:r>
                <a:r>
                  <a:rPr lang="en-US" dirty="0"/>
                  <a:t>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0⊕0⊕1=1 ∧    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0∨0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b="0" i="0" dirty="0">
                    <a:latin typeface="+mj-lt"/>
                  </a:rPr>
                  <a:t> </a:t>
                </a:r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830" y="5029200"/>
                <a:ext cx="4163319" cy="1477328"/>
              </a:xfrm>
              <a:prstGeom prst="rect">
                <a:avLst/>
              </a:prstGeom>
              <a:blipFill rotWithShape="1">
                <a:blip r:embed="rId5"/>
                <a:stretch>
                  <a:fillRect l="-1171" t="-2066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3868553" y="3472190"/>
            <a:ext cx="9380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deterministic</a:t>
            </a:r>
          </a:p>
        </p:txBody>
      </p:sp>
      <p:cxnSp>
        <p:nvCxnSpPr>
          <p:cNvPr id="6144" name="Straight Connector 6143"/>
          <p:cNvCxnSpPr/>
          <p:nvPr/>
        </p:nvCxnSpPr>
        <p:spPr>
          <a:xfrm flipV="1">
            <a:off x="3054030" y="4602539"/>
            <a:ext cx="0" cy="362129"/>
          </a:xfrm>
          <a:prstGeom prst="line">
            <a:avLst/>
          </a:prstGeom>
          <a:ln w="15875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7" name="Straight Arrow Connector 6146"/>
          <p:cNvCxnSpPr>
            <a:endCxn id="13" idx="1"/>
          </p:cNvCxnSpPr>
          <p:nvPr/>
        </p:nvCxnSpPr>
        <p:spPr>
          <a:xfrm>
            <a:off x="3054030" y="4602539"/>
            <a:ext cx="1752599" cy="1"/>
          </a:xfrm>
          <a:prstGeom prst="straightConnector1">
            <a:avLst/>
          </a:prstGeom>
          <a:ln w="158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035735" y="4343400"/>
            <a:ext cx="15872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Probabilistic,  25  probes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8" name="TextBox 6147"/>
              <p:cNvSpPr txBox="1"/>
              <p:nvPr/>
            </p:nvSpPr>
            <p:spPr>
              <a:xfrm>
                <a:off x="692878" y="3352800"/>
                <a:ext cx="8371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Φ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𝜎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48" name="TextBox 6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78" y="3352800"/>
                <a:ext cx="83715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50" name="Straight Connector 6149"/>
          <p:cNvCxnSpPr>
            <a:stCxn id="6" idx="2"/>
          </p:cNvCxnSpPr>
          <p:nvPr/>
        </p:nvCxnSpPr>
        <p:spPr>
          <a:xfrm>
            <a:off x="3054030" y="4267200"/>
            <a:ext cx="0" cy="381000"/>
          </a:xfrm>
          <a:prstGeom prst="line">
            <a:avLst/>
          </a:prstGeom>
          <a:ln w="15875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6151"/>
          <p:cNvSpPr txBox="1"/>
          <p:nvPr/>
        </p:nvSpPr>
        <p:spPr>
          <a:xfrm>
            <a:off x="1752600" y="6107668"/>
            <a:ext cx="2743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                  Reject!</a:t>
            </a:r>
          </a:p>
        </p:txBody>
      </p:sp>
    </p:spTree>
    <p:extLst>
      <p:ext uri="{BB962C8B-B14F-4D97-AF65-F5344CB8AC3E}">
        <p14:creationId xmlns:p14="http://schemas.microsoft.com/office/powerpoint/2010/main" val="19566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12" grpId="0" animBg="1"/>
      <p:bldP spid="13" grpId="0"/>
      <p:bldP spid="14" grpId="0" animBg="1"/>
      <p:bldP spid="16" grpId="0" animBg="1"/>
      <p:bldP spid="17" grpId="0" animBg="1"/>
      <p:bldP spid="18" grpId="0" animBg="1"/>
      <p:bldP spid="19" grpId="0" animBg="1"/>
      <p:bldP spid="29" grpId="0" uiExpand="1" build="p"/>
      <p:bldP spid="30" grpId="0"/>
      <p:bldP spid="36" grpId="0"/>
      <p:bldP spid="6148" grpId="0"/>
      <p:bldP spid="61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24825"/>
            <a:ext cx="5474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Checking Proofs of Satisfiability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68030" y="3124200"/>
            <a:ext cx="7156770" cy="3528894"/>
            <a:chOff x="691830" y="2977634"/>
            <a:chExt cx="7156770" cy="3528894"/>
          </a:xfrm>
        </p:grpSpPr>
        <p:sp>
          <p:nvSpPr>
            <p:cNvPr id="6" name="Rectangle 5"/>
            <p:cNvSpPr/>
            <p:nvPr/>
          </p:nvSpPr>
          <p:spPr>
            <a:xfrm>
              <a:off x="2215830" y="3276600"/>
              <a:ext cx="1676400" cy="990600"/>
            </a:xfrm>
            <a:prstGeom prst="rect">
              <a:avLst/>
            </a:prstGeom>
            <a:noFill/>
            <a:ln w="15875" cmpd="sng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549967" y="3593068"/>
              <a:ext cx="10374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Compiler</a:t>
              </a:r>
            </a:p>
          </p:txBody>
        </p:sp>
        <p:cxnSp>
          <p:nvCxnSpPr>
            <p:cNvPr id="9" name="Straight Arrow Connector 8"/>
            <p:cNvCxnSpPr>
              <a:endCxn id="6" idx="1"/>
            </p:cNvCxnSpPr>
            <p:nvPr/>
          </p:nvCxnSpPr>
          <p:spPr>
            <a:xfrm>
              <a:off x="844230" y="3771900"/>
              <a:ext cx="137160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6" idx="3"/>
            </p:cNvCxnSpPr>
            <p:nvPr/>
          </p:nvCxnSpPr>
          <p:spPr>
            <a:xfrm>
              <a:off x="3892230" y="3771900"/>
              <a:ext cx="91440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4844730" y="2977634"/>
              <a:ext cx="2933700" cy="2965966"/>
            </a:xfrm>
            <a:prstGeom prst="rect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prstClr val="white"/>
                  </a:solidFill>
                </a:rPr>
                <a:t>11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806629" y="3032879"/>
              <a:ext cx="3041971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1 0 0 1 0 1 1 0 1 1 0 0 1 0 0 1 1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0 0 0 1 1 0 0 1 0 1 0 1 0 0 0 1 0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0 1 1 0 0 1 0 0 1 1 0 0 1 0 1 1 0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1 0 1 1 0 1 0 0 0 1 1 1 0 0 0 0 1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1 0 1 1 0 1 0 0 0 1 0 0 0 1 1 1 0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0 0 0 1 1 1 0 0 1 0 1 0 1 1 0 0 1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1 0 0 1 0 1 0 1 0 1 1 0 1 0 0 0 1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1 1 0 1 1 0 1 0 0 0 1 1 1 0 0 0 1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0 1 0 1 0 1 1 0 1 0 1 0 1 1 1 1 1 </a:t>
              </a:r>
            </a:p>
            <a:p>
              <a:r>
                <a:rPr lang="en-US" dirty="0">
                  <a:solidFill>
                    <a:prstClr val="black"/>
                  </a:solidFill>
                </a:rPr>
                <a:t>1 0 0 1 0 1 0 1 0 1 1 0 1 0 0 0 1 </a:t>
              </a:r>
            </a:p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89517" y="3124200"/>
              <a:ext cx="131513" cy="22860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 w="1587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54430" y="3352800"/>
              <a:ext cx="131513" cy="22860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 w="1587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940230" y="4191000"/>
              <a:ext cx="131513" cy="22860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 w="1587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63830" y="3962400"/>
              <a:ext cx="131513" cy="22860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 w="1587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254430" y="5562600"/>
              <a:ext cx="131513" cy="22860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 w="15875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691830" y="5029200"/>
                  <a:ext cx="4163319" cy="14773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0000"/>
                      </a:solidFill>
                    </a:rPr>
                    <a:t>Locate        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               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𝑒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a14:m>
                  <a:endParaRPr lang="en-US" dirty="0">
                    <a:solidFill>
                      <a:srgbClr val="FF0000"/>
                    </a:solidFill>
                  </a:endParaRPr>
                </a:p>
                <a:p>
                  <a:endParaRPr lang="en-US" dirty="0">
                    <a:solidFill>
                      <a:prstClr val="black"/>
                    </a:solidFill>
                  </a:endParaRPr>
                </a:p>
                <a:p>
                  <a:r>
                    <a:rPr lang="en-US" dirty="0">
                      <a:solidFill>
                        <a:prstClr val="black"/>
                      </a:solidFill>
                    </a:rPr>
                    <a:t>Accept if    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⊕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⊕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=1  ∧    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∨</m:t>
                          </m:r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</m:d>
                    </m:oMath>
                  </a14:m>
                  <a:endParaRPr lang="en-US" dirty="0">
                    <a:solidFill>
                      <a:prstClr val="black"/>
                    </a:solidFill>
                  </a:endParaRPr>
                </a:p>
                <a:p>
                  <a:endParaRPr lang="en-US" dirty="0">
                    <a:solidFill>
                      <a:prstClr val="black"/>
                    </a:solidFill>
                  </a:endParaRPr>
                </a:p>
                <a:p>
                  <a:r>
                    <a:rPr lang="en-US" dirty="0">
                      <a:solidFill>
                        <a:srgbClr val="FF0000"/>
                      </a:solidFill>
                    </a:rPr>
                    <a:t>Read,</a:t>
                  </a:r>
                  <a:r>
                    <a:rPr lang="en-US" dirty="0">
                      <a:solidFill>
                        <a:prstClr val="black"/>
                      </a:solidFill>
                    </a:rPr>
                    <a:t>         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0⊕0⊕1=1 ∧     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0∨0</m:t>
                          </m:r>
                        </m:e>
                      </m:d>
                    </m:oMath>
                  </a14:m>
                  <a:r>
                    <a:rPr lang="en-US" dirty="0">
                      <a:solidFill>
                        <a:prstClr val="black"/>
                      </a:solidFill>
                    </a:rPr>
                    <a:t>   </a:t>
                  </a: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1830" y="5029200"/>
                  <a:ext cx="4163319" cy="147732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318" t="-2066" b="-578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TextBox 29"/>
            <p:cNvSpPr txBox="1"/>
            <p:nvPr/>
          </p:nvSpPr>
          <p:spPr>
            <a:xfrm>
              <a:off x="3868553" y="3472190"/>
              <a:ext cx="93807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solidFill>
                    <a:prstClr val="black"/>
                  </a:solidFill>
                </a:rPr>
                <a:t>deterministic</a:t>
              </a:r>
            </a:p>
          </p:txBody>
        </p:sp>
        <p:cxnSp>
          <p:nvCxnSpPr>
            <p:cNvPr id="6144" name="Straight Connector 6143"/>
            <p:cNvCxnSpPr/>
            <p:nvPr/>
          </p:nvCxnSpPr>
          <p:spPr>
            <a:xfrm flipV="1">
              <a:off x="3054030" y="4602539"/>
              <a:ext cx="0" cy="362129"/>
            </a:xfrm>
            <a:prstGeom prst="line">
              <a:avLst/>
            </a:prstGeom>
            <a:ln w="15875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47" name="Straight Arrow Connector 6146"/>
            <p:cNvCxnSpPr>
              <a:endCxn id="13" idx="1"/>
            </p:cNvCxnSpPr>
            <p:nvPr/>
          </p:nvCxnSpPr>
          <p:spPr>
            <a:xfrm>
              <a:off x="3054030" y="4602539"/>
              <a:ext cx="1752599" cy="1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035735" y="4343400"/>
              <a:ext cx="15872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solidFill>
                    <a:prstClr val="black"/>
                  </a:solidFill>
                </a:rPr>
                <a:t>Probabilistic,  25  probes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48" name="TextBox 6147"/>
                <p:cNvSpPr txBox="1"/>
                <p:nvPr/>
              </p:nvSpPr>
              <p:spPr>
                <a:xfrm>
                  <a:off x="692878" y="3352800"/>
                  <a:ext cx="8371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Φ</m:t>
                            </m:r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, </m:t>
                            </m:r>
                            <m: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𝜎</m:t>
                            </m:r>
                          </m:e>
                        </m:d>
                      </m:oMath>
                    </m:oMathPara>
                  </a14:m>
                  <a:endParaRPr lang="en-US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6148" name="TextBox 61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878" y="3352800"/>
                  <a:ext cx="837152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150" name="Straight Connector 6149"/>
            <p:cNvCxnSpPr>
              <a:stCxn id="6" idx="2"/>
            </p:cNvCxnSpPr>
            <p:nvPr/>
          </p:nvCxnSpPr>
          <p:spPr>
            <a:xfrm>
              <a:off x="3054030" y="4267200"/>
              <a:ext cx="0" cy="381000"/>
            </a:xfrm>
            <a:prstGeom prst="line">
              <a:avLst/>
            </a:prstGeom>
            <a:ln w="15875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52" name="TextBox 6151"/>
            <p:cNvSpPr txBox="1"/>
            <p:nvPr/>
          </p:nvSpPr>
          <p:spPr>
            <a:xfrm>
              <a:off x="1752600" y="6107668"/>
              <a:ext cx="2743200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</a:rPr>
                <a:t>                   Reject!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1000" y="838200"/>
                <a:ext cx="843442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If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𝜎</m:t>
                    </m:r>
                  </m:oMath>
                </a14:m>
                <a:r>
                  <a:rPr lang="en-US" dirty="0"/>
                  <a:t>  does  not  satisfy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Φ</m:t>
                    </m:r>
                    <m:r>
                      <a:rPr lang="en-US" b="0" i="0" smtClean="0">
                        <a:latin typeface="Cambria Math"/>
                      </a:rPr>
                      <m:t>           </m:t>
                    </m:r>
                  </m:oMath>
                </a14:m>
                <a:r>
                  <a:rPr lang="en-US" dirty="0"/>
                  <a:t>then              Pr [ accept ]   &lt;    0.0001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r>
                  <a:rPr lang="en-US" dirty="0"/>
                  <a:t>     If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Φ</m:t>
                    </m:r>
                  </m:oMath>
                </a14:m>
                <a:r>
                  <a:rPr lang="en-US" dirty="0"/>
                  <a:t>  is  </a:t>
                </a:r>
                <a:r>
                  <a:rPr lang="en-US" dirty="0" err="1">
                    <a:solidFill>
                      <a:srgbClr val="FF0000"/>
                    </a:solidFill>
                  </a:rPr>
                  <a:t>unsatisfiable</a:t>
                </a:r>
                <a:r>
                  <a:rPr lang="en-US" dirty="0"/>
                  <a:t>                  then              </a:t>
                </a:r>
                <a:r>
                  <a:rPr lang="en-US" dirty="0" err="1"/>
                  <a:t>Pr</a:t>
                </a:r>
                <a:r>
                  <a:rPr lang="en-US" dirty="0"/>
                  <a:t> [ accept ]   &lt;    0.0001     </a:t>
                </a:r>
                <a:r>
                  <a:rPr lang="en-US" dirty="0">
                    <a:solidFill>
                      <a:srgbClr val="FF0000"/>
                    </a:solidFill>
                  </a:rPr>
                  <a:t>irrespective of </a:t>
                </a:r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                                                                                                                                  the proof.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838200"/>
                <a:ext cx="8434425" cy="1200329"/>
              </a:xfrm>
              <a:prstGeom prst="rect">
                <a:avLst/>
              </a:prstGeom>
              <a:blipFill rotWithShape="1">
                <a:blip r:embed="rId5"/>
                <a:stretch>
                  <a:fillRect l="-506" t="-2551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70505" y="2297668"/>
                <a:ext cx="66398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If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𝜎</m:t>
                    </m:r>
                  </m:oMath>
                </a14:m>
                <a:r>
                  <a:rPr lang="en-US" dirty="0"/>
                  <a:t>  does         satisfy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Φ</m:t>
                    </m:r>
                    <m:r>
                      <a:rPr lang="en-US" b="0" i="0" smtClean="0">
                        <a:latin typeface="Cambria Math"/>
                      </a:rPr>
                      <m:t>           </m:t>
                    </m:r>
                  </m:oMath>
                </a14:m>
                <a:r>
                  <a:rPr lang="en-US" dirty="0"/>
                  <a:t>then              Pr [ accept ]    =     1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505" y="2297668"/>
                <a:ext cx="6639895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64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395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24825"/>
            <a:ext cx="57302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Checking Proofs without Looking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7970" y="773668"/>
            <a:ext cx="3300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2018      2-to-2  Games  Theorem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15830" y="1518166"/>
            <a:ext cx="1676400" cy="990600"/>
          </a:xfrm>
          <a:prstGeom prst="rect">
            <a:avLst/>
          </a:prstGeom>
          <a:noFill/>
          <a:ln w="15875" cmpd="sng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49967" y="183463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Compiler</a:t>
            </a:r>
          </a:p>
        </p:txBody>
      </p:sp>
      <p:cxnSp>
        <p:nvCxnSpPr>
          <p:cNvPr id="9" name="Straight Arrow Connector 8"/>
          <p:cNvCxnSpPr>
            <a:endCxn id="6" idx="1"/>
          </p:cNvCxnSpPr>
          <p:nvPr/>
        </p:nvCxnSpPr>
        <p:spPr>
          <a:xfrm>
            <a:off x="844230" y="2013466"/>
            <a:ext cx="1371600" cy="0"/>
          </a:xfrm>
          <a:prstGeom prst="straightConnector1">
            <a:avLst/>
          </a:prstGeom>
          <a:ln w="158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3"/>
          </p:cNvCxnSpPr>
          <p:nvPr/>
        </p:nvCxnSpPr>
        <p:spPr>
          <a:xfrm>
            <a:off x="3892230" y="2013466"/>
            <a:ext cx="914400" cy="0"/>
          </a:xfrm>
          <a:prstGeom prst="straightConnector1">
            <a:avLst/>
          </a:prstGeom>
          <a:ln w="158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844730" y="1219200"/>
            <a:ext cx="2933700" cy="2965966"/>
          </a:xfrm>
          <a:prstGeom prst="rect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06629" y="1274445"/>
            <a:ext cx="30419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1 0 0 1 0 1 1 0 1 1 0 0 1 0 0 1 1 </a:t>
            </a:r>
          </a:p>
          <a:p>
            <a:r>
              <a:rPr lang="en-US" dirty="0"/>
              <a:t>0 0 0 1 1 0 0 1 0 1 0 1 0 0 0 1 0 </a:t>
            </a:r>
          </a:p>
          <a:p>
            <a:r>
              <a:rPr lang="en-US" dirty="0"/>
              <a:t>0 1 1 0 0 1 0 0 1 1 0 0 1 0 1 1 0 </a:t>
            </a:r>
          </a:p>
          <a:p>
            <a:r>
              <a:rPr lang="en-US" dirty="0"/>
              <a:t>1 0 1 1 0 1 0 0 0 1 1 1 0 0 0 0 1</a:t>
            </a:r>
          </a:p>
          <a:p>
            <a:r>
              <a:rPr lang="en-US" dirty="0"/>
              <a:t>1 0 1 1 0 1 0 0 0 1 0 0 0 1 1 1 0 </a:t>
            </a:r>
          </a:p>
          <a:p>
            <a:r>
              <a:rPr lang="en-US" dirty="0"/>
              <a:t>0 0 0 1 1 1 0 0 1 0 1 0 1 1 0 0 1 </a:t>
            </a:r>
          </a:p>
          <a:p>
            <a:r>
              <a:rPr lang="en-US" dirty="0"/>
              <a:t>1 0 0 1 0 1 0 1 0 1 1 0 1 0 0 0 1 </a:t>
            </a:r>
          </a:p>
          <a:p>
            <a:r>
              <a:rPr lang="en-US" dirty="0"/>
              <a:t>1 1 0 1 1 0 1 0 0 0 1 1 1 0 0 0 1 </a:t>
            </a:r>
          </a:p>
          <a:p>
            <a:r>
              <a:rPr lang="en-US" dirty="0"/>
              <a:t>0 1 0 1 0 1 1 0 1 0 1 0 1 1 1 1 1 </a:t>
            </a:r>
          </a:p>
          <a:p>
            <a:r>
              <a:rPr lang="en-US" dirty="0"/>
              <a:t>1 0 0 1 0 1 0 1 0 1 1 0 1 0 0 0 1 </a:t>
            </a:r>
          </a:p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589517" y="1365766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254430" y="1594366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940230" y="2432566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263830" y="2203966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254430" y="3804166"/>
            <a:ext cx="131513" cy="228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91830" y="3206234"/>
                <a:ext cx="3562194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Accept if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𝑑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𝑒</m:t>
                        </m:r>
                      </m:e>
                    </m:d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=[0 0 1 0 1]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dirty="0"/>
              </a:p>
              <a:p>
                <a:r>
                  <a:rPr lang="en-US" dirty="0"/>
                  <a:t>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 </m:t>
                    </m:r>
                  </m:oMath>
                </a14:m>
                <a:r>
                  <a:rPr lang="en-US" dirty="0"/>
                  <a:t> </a:t>
                </a:r>
                <a:r>
                  <a:rPr lang="en-US" b="0" i="0" dirty="0">
                    <a:latin typeface="+mj-lt"/>
                  </a:rPr>
                  <a:t> </a:t>
                </a:r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830" y="3206234"/>
                <a:ext cx="3562194" cy="923330"/>
              </a:xfrm>
              <a:prstGeom prst="rect">
                <a:avLst/>
              </a:prstGeom>
              <a:blipFill rotWithShape="1">
                <a:blip r:embed="rId3"/>
                <a:stretch>
                  <a:fillRect l="-1368" t="-33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3868553" y="1713756"/>
            <a:ext cx="9380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deterministic</a:t>
            </a:r>
          </a:p>
        </p:txBody>
      </p:sp>
      <p:cxnSp>
        <p:nvCxnSpPr>
          <p:cNvPr id="6144" name="Straight Connector 6143"/>
          <p:cNvCxnSpPr/>
          <p:nvPr/>
        </p:nvCxnSpPr>
        <p:spPr>
          <a:xfrm flipV="1">
            <a:off x="3054030" y="2844105"/>
            <a:ext cx="0" cy="362129"/>
          </a:xfrm>
          <a:prstGeom prst="line">
            <a:avLst/>
          </a:prstGeom>
          <a:ln w="15875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7" name="Straight Arrow Connector 6146"/>
          <p:cNvCxnSpPr>
            <a:endCxn id="13" idx="1"/>
          </p:cNvCxnSpPr>
          <p:nvPr/>
        </p:nvCxnSpPr>
        <p:spPr>
          <a:xfrm>
            <a:off x="3054030" y="2844105"/>
            <a:ext cx="1752599" cy="1"/>
          </a:xfrm>
          <a:prstGeom prst="straightConnector1">
            <a:avLst/>
          </a:prstGeom>
          <a:ln w="15875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035735" y="2584966"/>
            <a:ext cx="18036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Probabilistic,  10000  probes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8" name="TextBox 6147"/>
              <p:cNvSpPr txBox="1"/>
              <p:nvPr/>
            </p:nvSpPr>
            <p:spPr>
              <a:xfrm>
                <a:off x="692878" y="1594366"/>
                <a:ext cx="8371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Φ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𝜎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48" name="TextBox 6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878" y="1594366"/>
                <a:ext cx="83715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50" name="Straight Connector 6149"/>
          <p:cNvCxnSpPr>
            <a:stCxn id="6" idx="2"/>
          </p:cNvCxnSpPr>
          <p:nvPr/>
        </p:nvCxnSpPr>
        <p:spPr>
          <a:xfrm>
            <a:off x="3054030" y="2508766"/>
            <a:ext cx="0" cy="381000"/>
          </a:xfrm>
          <a:prstGeom prst="line">
            <a:avLst/>
          </a:prstGeom>
          <a:ln w="15875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1000" y="4590871"/>
                <a:ext cx="843442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If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𝜎</m:t>
                    </m:r>
                  </m:oMath>
                </a14:m>
                <a:r>
                  <a:rPr lang="en-US" dirty="0"/>
                  <a:t>  does  not  satisfy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Φ</m:t>
                    </m:r>
                    <m:r>
                      <a:rPr lang="en-US" b="0" i="0" smtClean="0">
                        <a:latin typeface="Cambria Math"/>
                      </a:rPr>
                      <m:t>           </m:t>
                    </m:r>
                  </m:oMath>
                </a14:m>
                <a:r>
                  <a:rPr lang="en-US" dirty="0"/>
                  <a:t>then              Pr [ accept ]   &lt;    0.0001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r>
                  <a:rPr lang="en-US" dirty="0"/>
                  <a:t>     If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Φ</m:t>
                    </m:r>
                  </m:oMath>
                </a14:m>
                <a:r>
                  <a:rPr lang="en-US" dirty="0"/>
                  <a:t>  is  </a:t>
                </a:r>
                <a:r>
                  <a:rPr lang="en-US" dirty="0" err="1">
                    <a:solidFill>
                      <a:srgbClr val="FF0000"/>
                    </a:solidFill>
                  </a:rPr>
                  <a:t>unsatisfiable</a:t>
                </a:r>
                <a:r>
                  <a:rPr lang="en-US" dirty="0"/>
                  <a:t>                  then              </a:t>
                </a:r>
                <a:r>
                  <a:rPr lang="en-US" dirty="0" err="1"/>
                  <a:t>Pr</a:t>
                </a:r>
                <a:r>
                  <a:rPr lang="en-US" dirty="0"/>
                  <a:t> [ accept ]   &lt;    0.0001     </a:t>
                </a:r>
                <a:r>
                  <a:rPr lang="en-US" dirty="0">
                    <a:solidFill>
                      <a:srgbClr val="FF0000"/>
                    </a:solidFill>
                  </a:rPr>
                  <a:t>irrespective of </a:t>
                </a:r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                                                                                                                                  the proof.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590871"/>
                <a:ext cx="8434425" cy="1200329"/>
              </a:xfrm>
              <a:prstGeom prst="rect">
                <a:avLst/>
              </a:prstGeom>
              <a:blipFill rotWithShape="1">
                <a:blip r:embed="rId5"/>
                <a:stretch>
                  <a:fillRect l="-506" t="-2538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1000" y="6031468"/>
                <a:ext cx="663989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If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𝜎</m:t>
                    </m:r>
                  </m:oMath>
                </a14:m>
                <a:r>
                  <a:rPr lang="en-US" dirty="0"/>
                  <a:t>  does         satisfy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Φ</m:t>
                    </m:r>
                    <m:r>
                      <a:rPr lang="en-US" b="0" i="0" smtClean="0">
                        <a:latin typeface="Cambria Math"/>
                      </a:rPr>
                      <m:t>           </m:t>
                    </m:r>
                  </m:oMath>
                </a14:m>
                <a:r>
                  <a:rPr lang="en-US" dirty="0"/>
                  <a:t>then              Pr [ accept ]    =     1 ?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6031468"/>
                <a:ext cx="6639895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64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338" name="Picture 2" descr="Image result for checkmark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914400"/>
            <a:ext cx="589532" cy="442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905000"/>
            <a:ext cx="592137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65300"/>
            <a:ext cx="592137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155700"/>
            <a:ext cx="592137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5" name="Picture 9" descr="Image result for wrong mark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014" y="3279614"/>
            <a:ext cx="530386" cy="53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629400" y="3352800"/>
            <a:ext cx="8410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Reject!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600" y="6019800"/>
            <a:ext cx="508473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176455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" grpId="0"/>
      <p:bldP spid="26" grpId="0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49580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US" dirty="0"/>
              <a:t>Independent  Set  Problem</a:t>
            </a:r>
            <a:r>
              <a:rPr lang="en-US" sz="2400" dirty="0"/>
              <a:t>           </a:t>
            </a:r>
          </a:p>
          <a:p>
            <a:pPr marL="0" indent="0">
              <a:buNone/>
            </a:pPr>
            <a:r>
              <a:rPr lang="en-US" sz="2400" dirty="0"/>
              <a:t>     Checking  a  proof  without  looking  at  it.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Maximum  Cut  Problem </a:t>
            </a:r>
          </a:p>
          <a:p>
            <a:pPr marL="0" indent="0">
              <a:buNone/>
            </a:pPr>
            <a:r>
              <a:rPr lang="en-US" sz="2400" dirty="0"/>
              <a:t>      Majority  vote,   </a:t>
            </a:r>
            <a:r>
              <a:rPr lang="en-US" sz="2400" dirty="0" err="1"/>
              <a:t>isoperimetry</a:t>
            </a:r>
            <a:r>
              <a:rPr lang="en-US" sz="2400" dirty="0"/>
              <a:t>,   spherical  cubes.    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dirty="0"/>
              <a:t>2-to-2  Game  Problem   </a:t>
            </a:r>
          </a:p>
          <a:p>
            <a:pPr marL="0" indent="0">
              <a:buNone/>
            </a:pPr>
            <a:r>
              <a:rPr lang="en-US" dirty="0"/>
              <a:t>                  </a:t>
            </a:r>
            <a:r>
              <a:rPr lang="en-US" sz="2400" dirty="0"/>
              <a:t>- </a:t>
            </a:r>
            <a:r>
              <a:rPr lang="en-US" sz="2400" dirty="0">
                <a:solidFill>
                  <a:prstClr val="black"/>
                </a:solidFill>
              </a:rPr>
              <a:t>NP-hard  despite  all  the  evidence  otherwise.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            - Cart  before  the  horse.   </a:t>
            </a:r>
          </a:p>
          <a:p>
            <a:pPr marL="0" indent="0">
              <a:buNone/>
            </a:pPr>
            <a:r>
              <a:rPr lang="en-US" sz="2400" dirty="0"/>
              <a:t>                         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52400" y="457200"/>
            <a:ext cx="9144000" cy="990600"/>
          </a:xfrm>
          <a:prstGeom prst="rect">
            <a:avLst/>
          </a:prstGeom>
          <a:ln w="22225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Overview of the Talk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304800" y="2895600"/>
            <a:ext cx="8458200" cy="1219200"/>
          </a:xfrm>
          <a:prstGeom prst="rect">
            <a:avLst/>
          </a:prstGeom>
          <a:solidFill>
            <a:srgbClr val="FFFF00">
              <a:alpha val="12000"/>
            </a:srgbClr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68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54114"/>
            <a:ext cx="69603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                Maximum Cut Problem </a:t>
            </a:r>
          </a:p>
        </p:txBody>
      </p:sp>
      <p:pic>
        <p:nvPicPr>
          <p:cNvPr id="17" name="Picture 16" descr="maxcut_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1249250"/>
            <a:ext cx="2574738" cy="2179750"/>
          </a:xfrm>
          <a:prstGeom prst="rect">
            <a:avLst/>
          </a:prstGeom>
        </p:spPr>
      </p:pic>
      <p:sp>
        <p:nvSpPr>
          <p:cNvPr id="18" name="Freeform 17"/>
          <p:cNvSpPr>
            <a:spLocks noChangeAspect="1"/>
          </p:cNvSpPr>
          <p:nvPr/>
        </p:nvSpPr>
        <p:spPr>
          <a:xfrm>
            <a:off x="1589739" y="1259394"/>
            <a:ext cx="1305861" cy="2550606"/>
          </a:xfrm>
          <a:custGeom>
            <a:avLst/>
            <a:gdLst>
              <a:gd name="connsiteX0" fmla="*/ 0 w 725478"/>
              <a:gd name="connsiteY0" fmla="*/ 0 h 1417003"/>
              <a:gd name="connsiteX1" fmla="*/ 355180 w 725478"/>
              <a:gd name="connsiteY1" fmla="*/ 234268 h 1417003"/>
              <a:gd name="connsiteX2" fmla="*/ 317395 w 725478"/>
              <a:gd name="connsiteY2" fmla="*/ 536549 h 1417003"/>
              <a:gd name="connsiteX3" fmla="*/ 725475 w 725478"/>
              <a:gd name="connsiteY3" fmla="*/ 710360 h 1417003"/>
              <a:gd name="connsiteX4" fmla="*/ 324952 w 725478"/>
              <a:gd name="connsiteY4" fmla="*/ 1345150 h 1417003"/>
              <a:gd name="connsiteX5" fmla="*/ 302281 w 725478"/>
              <a:gd name="connsiteY5" fmla="*/ 1375378 h 1417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5478" h="1417003">
                <a:moveTo>
                  <a:pt x="0" y="0"/>
                </a:moveTo>
                <a:cubicBezTo>
                  <a:pt x="151140" y="72421"/>
                  <a:pt x="302281" y="144843"/>
                  <a:pt x="355180" y="234268"/>
                </a:cubicBezTo>
                <a:cubicBezTo>
                  <a:pt x="408079" y="323693"/>
                  <a:pt x="255679" y="457200"/>
                  <a:pt x="317395" y="536549"/>
                </a:cubicBezTo>
                <a:cubicBezTo>
                  <a:pt x="379111" y="615898"/>
                  <a:pt x="724216" y="575593"/>
                  <a:pt x="725475" y="710360"/>
                </a:cubicBezTo>
                <a:cubicBezTo>
                  <a:pt x="726734" y="845127"/>
                  <a:pt x="395484" y="1234314"/>
                  <a:pt x="324952" y="1345150"/>
                </a:cubicBezTo>
                <a:cubicBezTo>
                  <a:pt x="254420" y="1455986"/>
                  <a:pt x="278350" y="1415682"/>
                  <a:pt x="302281" y="1375378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295400" y="1219200"/>
            <a:ext cx="2590800" cy="2209800"/>
            <a:chOff x="5943600" y="990600"/>
            <a:chExt cx="2590800" cy="2209800"/>
          </a:xfrm>
        </p:grpSpPr>
        <p:pic>
          <p:nvPicPr>
            <p:cNvPr id="8" name="Picture 7" descr="maxcut_1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59662" y="1020650"/>
              <a:ext cx="2574738" cy="2179750"/>
            </a:xfrm>
            <a:prstGeom prst="rect">
              <a:avLst/>
            </a:prstGeom>
          </p:spPr>
        </p:pic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7742860" y="20574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7162800" y="1435608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6553200" y="23622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7742860" y="28194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6705600" y="9906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5943600" y="2883408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914400"/>
            <a:ext cx="1929560" cy="2706014"/>
            <a:chOff x="6096000" y="3466186"/>
            <a:chExt cx="1929560" cy="2706014"/>
          </a:xfrm>
        </p:grpSpPr>
        <p:sp>
          <p:nvSpPr>
            <p:cNvPr id="16" name="Oval 15"/>
            <p:cNvSpPr>
              <a:spLocks noChangeAspect="1"/>
            </p:cNvSpPr>
            <p:nvPr/>
          </p:nvSpPr>
          <p:spPr>
            <a:xfrm>
              <a:off x="6096000" y="36576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>
              <a:spLocks noChangeAspect="1"/>
            </p:cNvSpPr>
            <p:nvPr/>
          </p:nvSpPr>
          <p:spPr>
            <a:xfrm>
              <a:off x="6096000" y="45720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>
              <a:spLocks noChangeAspect="1"/>
            </p:cNvSpPr>
            <p:nvPr/>
          </p:nvSpPr>
          <p:spPr>
            <a:xfrm>
              <a:off x="6096000" y="50292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6096000" y="54864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6096000" y="41148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>
              <a:spLocks noChangeAspect="1"/>
            </p:cNvSpPr>
            <p:nvPr/>
          </p:nvSpPr>
          <p:spPr>
            <a:xfrm>
              <a:off x="7543800" y="3466186"/>
              <a:ext cx="127358" cy="11521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>
              <a:spLocks noChangeAspect="1"/>
            </p:cNvSpPr>
            <p:nvPr/>
          </p:nvSpPr>
          <p:spPr>
            <a:xfrm>
              <a:off x="7543800" y="3847186"/>
              <a:ext cx="127358" cy="11521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>
            <a:xfrm>
              <a:off x="7543800" y="4228186"/>
              <a:ext cx="127358" cy="11521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7543800" y="4609186"/>
              <a:ext cx="127358" cy="11521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>
            <a:xfrm>
              <a:off x="7543800" y="4990186"/>
              <a:ext cx="127358" cy="11521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7543800" y="5334000"/>
              <a:ext cx="127358" cy="11521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>
              <a:spLocks noChangeAspect="1"/>
            </p:cNvSpPr>
            <p:nvPr/>
          </p:nvSpPr>
          <p:spPr>
            <a:xfrm>
              <a:off x="7543800" y="5715000"/>
              <a:ext cx="127358" cy="11521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>
              <a:spLocks noChangeAspect="1"/>
            </p:cNvSpPr>
            <p:nvPr/>
          </p:nvSpPr>
          <p:spPr>
            <a:xfrm>
              <a:off x="7543800" y="6056986"/>
              <a:ext cx="127358" cy="11521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6096000" y="58674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>
              <a:stCxn id="16" idx="4"/>
              <a:endCxn id="23" idx="0"/>
            </p:cNvCxnSpPr>
            <p:nvPr/>
          </p:nvCxnSpPr>
          <p:spPr>
            <a:xfrm>
              <a:off x="6186970" y="3822192"/>
              <a:ext cx="0" cy="292608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22" idx="4"/>
              <a:endCxn id="32" idx="0"/>
            </p:cNvCxnSpPr>
            <p:nvPr/>
          </p:nvCxnSpPr>
          <p:spPr>
            <a:xfrm>
              <a:off x="6186970" y="5650992"/>
              <a:ext cx="0" cy="216408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6" idx="6"/>
              <a:endCxn id="29" idx="2"/>
            </p:cNvCxnSpPr>
            <p:nvPr/>
          </p:nvCxnSpPr>
          <p:spPr>
            <a:xfrm>
              <a:off x="6277940" y="3739896"/>
              <a:ext cx="1265860" cy="1651711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16" idx="6"/>
              <a:endCxn id="30" idx="1"/>
            </p:cNvCxnSpPr>
            <p:nvPr/>
          </p:nvCxnSpPr>
          <p:spPr>
            <a:xfrm>
              <a:off x="6277940" y="3739896"/>
              <a:ext cx="1284511" cy="1991977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23" idx="6"/>
            </p:cNvCxnSpPr>
            <p:nvPr/>
          </p:nvCxnSpPr>
          <p:spPr>
            <a:xfrm flipV="1">
              <a:off x="6277940" y="3581400"/>
              <a:ext cx="1265860" cy="615696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23" idx="6"/>
              <a:endCxn id="26" idx="2"/>
            </p:cNvCxnSpPr>
            <p:nvPr/>
          </p:nvCxnSpPr>
          <p:spPr>
            <a:xfrm>
              <a:off x="6277940" y="4197096"/>
              <a:ext cx="1265860" cy="88697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23" idx="6"/>
              <a:endCxn id="31" idx="1"/>
            </p:cNvCxnSpPr>
            <p:nvPr/>
          </p:nvCxnSpPr>
          <p:spPr>
            <a:xfrm>
              <a:off x="6277940" y="4197096"/>
              <a:ext cx="1284511" cy="1876763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20" idx="6"/>
              <a:endCxn id="25" idx="3"/>
            </p:cNvCxnSpPr>
            <p:nvPr/>
          </p:nvCxnSpPr>
          <p:spPr>
            <a:xfrm flipV="1">
              <a:off x="6277940" y="3945527"/>
              <a:ext cx="1284511" cy="708769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20" idx="6"/>
              <a:endCxn id="28" idx="2"/>
            </p:cNvCxnSpPr>
            <p:nvPr/>
          </p:nvCxnSpPr>
          <p:spPr>
            <a:xfrm>
              <a:off x="6277940" y="4654296"/>
              <a:ext cx="1265860" cy="393497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20" idx="6"/>
              <a:endCxn id="29" idx="2"/>
            </p:cNvCxnSpPr>
            <p:nvPr/>
          </p:nvCxnSpPr>
          <p:spPr>
            <a:xfrm>
              <a:off x="6277940" y="4654296"/>
              <a:ext cx="1265860" cy="737311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20" idx="6"/>
              <a:endCxn id="30" idx="1"/>
            </p:cNvCxnSpPr>
            <p:nvPr/>
          </p:nvCxnSpPr>
          <p:spPr>
            <a:xfrm>
              <a:off x="6277940" y="4654296"/>
              <a:ext cx="1284511" cy="1077577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21" idx="6"/>
              <a:endCxn id="26" idx="2"/>
            </p:cNvCxnSpPr>
            <p:nvPr/>
          </p:nvCxnSpPr>
          <p:spPr>
            <a:xfrm flipV="1">
              <a:off x="6277940" y="4285793"/>
              <a:ext cx="1265860" cy="825703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21" idx="6"/>
              <a:endCxn id="27" idx="3"/>
            </p:cNvCxnSpPr>
            <p:nvPr/>
          </p:nvCxnSpPr>
          <p:spPr>
            <a:xfrm flipV="1">
              <a:off x="6277940" y="4707527"/>
              <a:ext cx="1284511" cy="403969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21" idx="6"/>
              <a:endCxn id="31" idx="1"/>
            </p:cNvCxnSpPr>
            <p:nvPr/>
          </p:nvCxnSpPr>
          <p:spPr>
            <a:xfrm>
              <a:off x="6277940" y="5111496"/>
              <a:ext cx="1284511" cy="962363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22" idx="6"/>
              <a:endCxn id="25" idx="3"/>
            </p:cNvCxnSpPr>
            <p:nvPr/>
          </p:nvCxnSpPr>
          <p:spPr>
            <a:xfrm flipV="1">
              <a:off x="6277940" y="3945527"/>
              <a:ext cx="1284511" cy="1623169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22" idx="6"/>
              <a:endCxn id="27" idx="3"/>
            </p:cNvCxnSpPr>
            <p:nvPr/>
          </p:nvCxnSpPr>
          <p:spPr>
            <a:xfrm flipV="1">
              <a:off x="6277940" y="4707527"/>
              <a:ext cx="1284511" cy="861169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22" idx="6"/>
              <a:endCxn id="28" idx="2"/>
            </p:cNvCxnSpPr>
            <p:nvPr/>
          </p:nvCxnSpPr>
          <p:spPr>
            <a:xfrm flipV="1">
              <a:off x="6277940" y="5047793"/>
              <a:ext cx="1265860" cy="520903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32" idx="6"/>
              <a:endCxn id="28" idx="2"/>
            </p:cNvCxnSpPr>
            <p:nvPr/>
          </p:nvCxnSpPr>
          <p:spPr>
            <a:xfrm flipV="1">
              <a:off x="6277940" y="5047793"/>
              <a:ext cx="1265860" cy="901903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32" idx="6"/>
              <a:endCxn id="29" idx="2"/>
            </p:cNvCxnSpPr>
            <p:nvPr/>
          </p:nvCxnSpPr>
          <p:spPr>
            <a:xfrm flipV="1">
              <a:off x="6277940" y="5391607"/>
              <a:ext cx="1265860" cy="558089"/>
            </a:xfrm>
            <a:prstGeom prst="line">
              <a:avLst/>
            </a:prstGeom>
            <a:ln w="15875">
              <a:solidFill>
                <a:schemeClr val="accent1">
                  <a:shade val="95000"/>
                  <a:satMod val="10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Freeform 51"/>
            <p:cNvSpPr/>
            <p:nvPr/>
          </p:nvSpPr>
          <p:spPr>
            <a:xfrm>
              <a:off x="7662823" y="3506460"/>
              <a:ext cx="279618" cy="770816"/>
            </a:xfrm>
            <a:custGeom>
              <a:avLst/>
              <a:gdLst>
                <a:gd name="connsiteX0" fmla="*/ 7557 w 279618"/>
                <a:gd name="connsiteY0" fmla="*/ 0 h 770816"/>
                <a:gd name="connsiteX1" fmla="*/ 279610 w 279618"/>
                <a:gd name="connsiteY1" fmla="*/ 279609 h 770816"/>
                <a:gd name="connsiteX2" fmla="*/ 0 w 279618"/>
                <a:gd name="connsiteY2" fmla="*/ 770816 h 770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9618" h="770816">
                  <a:moveTo>
                    <a:pt x="7557" y="0"/>
                  </a:moveTo>
                  <a:cubicBezTo>
                    <a:pt x="144213" y="75570"/>
                    <a:pt x="280869" y="151140"/>
                    <a:pt x="279610" y="279609"/>
                  </a:cubicBezTo>
                  <a:cubicBezTo>
                    <a:pt x="278351" y="408078"/>
                    <a:pt x="139175" y="589447"/>
                    <a:pt x="0" y="770816"/>
                  </a:cubicBezTo>
                </a:path>
              </a:pathLst>
            </a:custGeom>
            <a:noFill/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7602149" y="4284833"/>
              <a:ext cx="15332" cy="370415"/>
            </a:xfrm>
            <a:custGeom>
              <a:avLst/>
              <a:gdLst>
                <a:gd name="connsiteX0" fmla="*/ 15332 w 15332"/>
                <a:gd name="connsiteY0" fmla="*/ 0 h 370415"/>
                <a:gd name="connsiteX1" fmla="*/ 218 w 15332"/>
                <a:gd name="connsiteY1" fmla="*/ 340066 h 370415"/>
                <a:gd name="connsiteX2" fmla="*/ 7775 w 15332"/>
                <a:gd name="connsiteY2" fmla="*/ 332509 h 370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332" h="370415">
                  <a:moveTo>
                    <a:pt x="15332" y="0"/>
                  </a:moveTo>
                  <a:cubicBezTo>
                    <a:pt x="8404" y="142324"/>
                    <a:pt x="1477" y="284648"/>
                    <a:pt x="218" y="340066"/>
                  </a:cubicBezTo>
                  <a:cubicBezTo>
                    <a:pt x="-1042" y="395484"/>
                    <a:pt x="3366" y="363996"/>
                    <a:pt x="7775" y="332509"/>
                  </a:cubicBezTo>
                </a:path>
              </a:pathLst>
            </a:custGeom>
            <a:noFill/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7677937" y="4292390"/>
              <a:ext cx="241825" cy="1806129"/>
            </a:xfrm>
            <a:custGeom>
              <a:avLst/>
              <a:gdLst>
                <a:gd name="connsiteX0" fmla="*/ 0 w 241825"/>
                <a:gd name="connsiteY0" fmla="*/ 0 h 1806129"/>
                <a:gd name="connsiteX1" fmla="*/ 241825 w 241825"/>
                <a:gd name="connsiteY1" fmla="*/ 937071 h 1806129"/>
                <a:gd name="connsiteX2" fmla="*/ 0 w 241825"/>
                <a:gd name="connsiteY2" fmla="*/ 1806129 h 1806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825" h="1806129">
                  <a:moveTo>
                    <a:pt x="0" y="0"/>
                  </a:moveTo>
                  <a:cubicBezTo>
                    <a:pt x="120912" y="318025"/>
                    <a:pt x="241825" y="636050"/>
                    <a:pt x="241825" y="937071"/>
                  </a:cubicBezTo>
                  <a:cubicBezTo>
                    <a:pt x="241825" y="1238092"/>
                    <a:pt x="120912" y="1522110"/>
                    <a:pt x="0" y="1806129"/>
                  </a:cubicBezTo>
                </a:path>
              </a:pathLst>
            </a:custGeom>
            <a:noFill/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7677937" y="3922096"/>
              <a:ext cx="347623" cy="2183980"/>
            </a:xfrm>
            <a:custGeom>
              <a:avLst/>
              <a:gdLst>
                <a:gd name="connsiteX0" fmla="*/ 0 w 347623"/>
                <a:gd name="connsiteY0" fmla="*/ 0 h 2183980"/>
                <a:gd name="connsiteX1" fmla="*/ 347623 w 347623"/>
                <a:gd name="connsiteY1" fmla="*/ 1005084 h 2183980"/>
                <a:gd name="connsiteX2" fmla="*/ 0 w 347623"/>
                <a:gd name="connsiteY2" fmla="*/ 2183980 h 2183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7623" h="2183980">
                  <a:moveTo>
                    <a:pt x="0" y="0"/>
                  </a:moveTo>
                  <a:cubicBezTo>
                    <a:pt x="173811" y="320543"/>
                    <a:pt x="347623" y="641087"/>
                    <a:pt x="347623" y="1005084"/>
                  </a:cubicBezTo>
                  <a:cubicBezTo>
                    <a:pt x="347623" y="1369081"/>
                    <a:pt x="173811" y="1776530"/>
                    <a:pt x="0" y="2183980"/>
                  </a:cubicBezTo>
                </a:path>
              </a:pathLst>
            </a:custGeom>
            <a:noFill/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7617481" y="5826466"/>
              <a:ext cx="7557" cy="226711"/>
            </a:xfrm>
            <a:custGeom>
              <a:avLst/>
              <a:gdLst>
                <a:gd name="connsiteX0" fmla="*/ 0 w 7557"/>
                <a:gd name="connsiteY0" fmla="*/ 0 h 226711"/>
                <a:gd name="connsiteX1" fmla="*/ 7557 w 7557"/>
                <a:gd name="connsiteY1" fmla="*/ 226711 h 226711"/>
                <a:gd name="connsiteX2" fmla="*/ 7557 w 7557"/>
                <a:gd name="connsiteY2" fmla="*/ 226711 h 226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57" h="226711">
                  <a:moveTo>
                    <a:pt x="0" y="0"/>
                  </a:moveTo>
                  <a:lnTo>
                    <a:pt x="7557" y="226711"/>
                  </a:lnTo>
                  <a:lnTo>
                    <a:pt x="7557" y="226711"/>
                  </a:lnTo>
                </a:path>
              </a:pathLst>
            </a:custGeom>
            <a:noFill/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987477" y="4343400"/>
            <a:ext cx="3279723" cy="1905000"/>
            <a:chOff x="987477" y="4343400"/>
            <a:chExt cx="3279723" cy="1905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1066800" y="4425927"/>
                  <a:ext cx="1596911" cy="8249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0  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</m:m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6800" y="4425927"/>
                  <a:ext cx="1596911" cy="824906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2663877" y="4419600"/>
                  <a:ext cx="1603323" cy="84875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</m:mr>
                        </m:m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63877" y="4419600"/>
                  <a:ext cx="1603323" cy="84875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>
                  <a:off x="2804940" y="5334000"/>
                  <a:ext cx="1462260" cy="8249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   0</m:t>
                              </m:r>
                            </m:e>
                          </m:mr>
                        </m:m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4940" y="5334000"/>
                  <a:ext cx="1462260" cy="82490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/>
            <p:cNvSpPr/>
            <p:nvPr/>
          </p:nvSpPr>
          <p:spPr>
            <a:xfrm>
              <a:off x="1143000" y="4343400"/>
              <a:ext cx="3048000" cy="1905000"/>
            </a:xfrm>
            <a:prstGeom prst="rect">
              <a:avLst/>
            </a:prstGeom>
            <a:solidFill>
              <a:srgbClr val="FFFF00">
                <a:alpha val="21000"/>
              </a:srgbClr>
            </a:solidFill>
            <a:ln w="158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987477" y="5323442"/>
                  <a:ext cx="1656223" cy="8249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  </a:t>
                  </a:r>
                  <a14:m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  0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−1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  0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−1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  0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  0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−1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  0</m:t>
                            </m:r>
                          </m:e>
                        </m:mr>
                      </m:m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7477" y="5323442"/>
                  <a:ext cx="1656223" cy="824906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6" name="Group 65"/>
          <p:cNvGrpSpPr/>
          <p:nvPr/>
        </p:nvGrpSpPr>
        <p:grpSpPr>
          <a:xfrm>
            <a:off x="4648200" y="4583668"/>
            <a:ext cx="4193199" cy="1436132"/>
            <a:chOff x="5285918" y="4343400"/>
            <a:chExt cx="4193199" cy="14361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5285918" y="4343400"/>
                  <a:ext cx="4193199" cy="14338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Compute (approximately)</a:t>
                  </a:r>
                </a:p>
                <a:p>
                  <a:endParaRPr lang="en-US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Γ</m:t>
                        </m:r>
                        <m:r>
                          <a:rPr lang="en-US" b="0" i="1" smtClean="0">
                            <a:latin typeface="Cambria Math"/>
                          </a:rPr>
                          <m:t> =              </m:t>
                        </m:r>
                        <m:r>
                          <m:rPr>
                            <m:sty m:val="p"/>
                          </m:rPr>
                          <a:rPr lang="en-US" b="0" i="1" smtClean="0">
                            <a:latin typeface="Cambria Math"/>
                          </a:rPr>
                          <m:t>max</m:t>
                        </m:r>
                        <m:r>
                          <a:rPr lang="en-US" b="0" i="1" smtClean="0">
                            <a:latin typeface="Cambria Math"/>
                          </a:rPr>
                          <m:t>                    </m:t>
                        </m:r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𝑗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=1 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𝑖𝑗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5918" y="4343400"/>
                  <a:ext cx="4193199" cy="143385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1310" t="-212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5983140" y="5410200"/>
                  <a:ext cx="20178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∈{−1,1}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5" name="TextBox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3140" y="5410200"/>
                  <a:ext cx="2017860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147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83761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0"/>
            <a:ext cx="82795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  </a:t>
            </a:r>
            <a:r>
              <a:rPr lang="en-US" sz="4000" dirty="0" err="1"/>
              <a:t>Goemans</a:t>
            </a:r>
            <a:r>
              <a:rPr lang="en-US" sz="4000" dirty="0"/>
              <a:t>-Williamson Algorithm ‘90    </a:t>
            </a:r>
          </a:p>
        </p:txBody>
      </p:sp>
      <p:pic>
        <p:nvPicPr>
          <p:cNvPr id="17" name="Picture 16" descr="maxcut_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1066800"/>
            <a:ext cx="1980177" cy="16764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685800" y="1031748"/>
            <a:ext cx="1890230" cy="1711452"/>
            <a:chOff x="5943600" y="990600"/>
            <a:chExt cx="2590800" cy="2209800"/>
          </a:xfrm>
        </p:grpSpPr>
        <p:pic>
          <p:nvPicPr>
            <p:cNvPr id="8" name="Picture 7" descr="maxcut_1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59662" y="1020650"/>
              <a:ext cx="2574738" cy="2179750"/>
            </a:xfrm>
            <a:prstGeom prst="rect">
              <a:avLst/>
            </a:prstGeom>
          </p:spPr>
        </p:pic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7742860" y="20574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7162800" y="1435608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>
            <a:xfrm>
              <a:off x="6553200" y="23622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7742860" y="28194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6705600" y="990600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5943600" y="2883408"/>
              <a:ext cx="181940" cy="16459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5529223" y="1600200"/>
            <a:ext cx="2700377" cy="685800"/>
          </a:xfrm>
          <a:prstGeom prst="line">
            <a:avLst/>
          </a:prstGeom>
          <a:ln w="79375">
            <a:solidFill>
              <a:schemeClr val="accent1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ight Arrow 95"/>
          <p:cNvSpPr/>
          <p:nvPr/>
        </p:nvSpPr>
        <p:spPr>
          <a:xfrm rot="10800000">
            <a:off x="3200400" y="2182367"/>
            <a:ext cx="1729270" cy="256032"/>
          </a:xfrm>
          <a:prstGeom prst="rightArrow">
            <a:avLst/>
          </a:prstGeom>
          <a:solidFill>
            <a:schemeClr val="tx1"/>
          </a:solidFill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2876429" y="1247001"/>
            <a:ext cx="2533771" cy="581799"/>
            <a:chOff x="2876429" y="1247001"/>
            <a:chExt cx="2533771" cy="581799"/>
          </a:xfrm>
        </p:grpSpPr>
        <p:sp>
          <p:nvSpPr>
            <p:cNvPr id="94" name="Right Arrow 93"/>
            <p:cNvSpPr/>
            <p:nvPr/>
          </p:nvSpPr>
          <p:spPr>
            <a:xfrm>
              <a:off x="3223730" y="1572768"/>
              <a:ext cx="1729270" cy="256032"/>
            </a:xfrm>
            <a:prstGeom prst="rightArrow">
              <a:avLst/>
            </a:prstGeom>
            <a:solidFill>
              <a:schemeClr val="tx1"/>
            </a:solidFill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876429" y="1247001"/>
              <a:ext cx="25337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Semidefinite</a:t>
              </a:r>
              <a:r>
                <a:rPr lang="en-US" sz="1200" dirty="0"/>
                <a:t> Programming Relaxation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706969" y="914400"/>
            <a:ext cx="3360831" cy="1981200"/>
            <a:chOff x="5706969" y="914400"/>
            <a:chExt cx="3360831" cy="1981200"/>
          </a:xfrm>
        </p:grpSpPr>
        <p:grpSp>
          <p:nvGrpSpPr>
            <p:cNvPr id="99" name="Group 98"/>
            <p:cNvGrpSpPr/>
            <p:nvPr/>
          </p:nvGrpSpPr>
          <p:grpSpPr>
            <a:xfrm>
              <a:off x="5706969" y="914400"/>
              <a:ext cx="2065431" cy="1981200"/>
              <a:chOff x="5706969" y="914400"/>
              <a:chExt cx="2065431" cy="1981200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5706969" y="914400"/>
                <a:ext cx="2065431" cy="1981200"/>
              </a:xfrm>
              <a:prstGeom prst="ellipse">
                <a:avLst/>
              </a:prstGeom>
              <a:noFill/>
              <a:ln w="15875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7459569" y="13716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7154769" y="10668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6697569" y="1213104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240369" y="11430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6011769" y="13716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7078569" y="15240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164169" y="2508504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5935569" y="19812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6316569" y="2279904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621369" y="2508504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6773769" y="21336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6926169" y="23622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7383369" y="22098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7230969" y="2590800"/>
                <a:ext cx="76200" cy="82296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 w="15875"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1" name="TextBox 100"/>
            <p:cNvSpPr txBox="1"/>
            <p:nvPr/>
          </p:nvSpPr>
          <p:spPr>
            <a:xfrm>
              <a:off x="7582778" y="914400"/>
              <a:ext cx="14850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High dimensional</a:t>
              </a:r>
            </a:p>
            <a:p>
              <a:r>
                <a:rPr lang="en-US" sz="1200" dirty="0"/>
                <a:t>spherical embedding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5706969" y="914400"/>
            <a:ext cx="2065431" cy="1981200"/>
            <a:chOff x="5706969" y="914400"/>
            <a:chExt cx="2065431" cy="1981200"/>
          </a:xfrm>
        </p:grpSpPr>
        <p:sp>
          <p:nvSpPr>
            <p:cNvPr id="107" name="Oval 106"/>
            <p:cNvSpPr/>
            <p:nvPr/>
          </p:nvSpPr>
          <p:spPr>
            <a:xfrm>
              <a:off x="5706969" y="914400"/>
              <a:ext cx="2065431" cy="1981200"/>
            </a:xfrm>
            <a:prstGeom prst="ellipse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7459569" y="1371600"/>
              <a:ext cx="76200" cy="82296"/>
            </a:xfrm>
            <a:prstGeom prst="ellipse">
              <a:avLst/>
            </a:prstGeom>
            <a:solidFill>
              <a:srgbClr val="FF0000"/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7154769" y="1066800"/>
              <a:ext cx="76200" cy="82296"/>
            </a:xfrm>
            <a:prstGeom prst="ellipse">
              <a:avLst/>
            </a:prstGeom>
            <a:solidFill>
              <a:srgbClr val="FF0000"/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6697569" y="1213104"/>
              <a:ext cx="76200" cy="82296"/>
            </a:xfrm>
            <a:prstGeom prst="ellipse">
              <a:avLst/>
            </a:prstGeom>
            <a:solidFill>
              <a:srgbClr val="FF0000"/>
            </a:solidFill>
            <a:ln w="15875">
              <a:prstDash val="dash"/>
            </a:ln>
            <a:effectLst>
              <a:reflection stA="0" endPos="650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6240369" y="1143000"/>
              <a:ext cx="76200" cy="82296"/>
            </a:xfrm>
            <a:prstGeom prst="ellipse">
              <a:avLst/>
            </a:prstGeom>
            <a:solidFill>
              <a:srgbClr val="FF0000"/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6011769" y="1371600"/>
              <a:ext cx="76200" cy="82296"/>
            </a:xfrm>
            <a:prstGeom prst="ellipse">
              <a:avLst/>
            </a:prstGeom>
            <a:solidFill>
              <a:srgbClr val="FF0000"/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7078569" y="1524000"/>
              <a:ext cx="76200" cy="82296"/>
            </a:xfrm>
            <a:prstGeom prst="ellipse">
              <a:avLst/>
            </a:prstGeom>
            <a:solidFill>
              <a:srgbClr val="FF0000"/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6164169" y="2508504"/>
              <a:ext cx="76200" cy="82296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5935569" y="1981200"/>
              <a:ext cx="76200" cy="82296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6316569" y="2279904"/>
              <a:ext cx="76200" cy="82296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6621369" y="2508504"/>
              <a:ext cx="76200" cy="82296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6773769" y="2133600"/>
              <a:ext cx="76200" cy="82296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6926169" y="2362200"/>
              <a:ext cx="76200" cy="82296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7383369" y="2209800"/>
              <a:ext cx="76200" cy="82296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7230969" y="2590800"/>
              <a:ext cx="76200" cy="82296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158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Content Placeholder 2"/>
              <p:cNvSpPr txBox="1">
                <a:spLocks/>
              </p:cNvSpPr>
              <p:nvPr/>
            </p:nvSpPr>
            <p:spPr>
              <a:xfrm>
                <a:off x="152400" y="2895600"/>
                <a:ext cx="8686800" cy="3505200"/>
              </a:xfrm>
              <a:prstGeom prst="rect">
                <a:avLst/>
              </a:prstGeom>
              <a:noFill/>
              <a:ln w="25400">
                <a:noFill/>
                <a:bevel/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r>
                  <a:rPr lang="en-US" sz="2000" dirty="0">
                    <a:solidFill>
                      <a:srgbClr val="FF0000"/>
                    </a:solidFill>
                  </a:rPr>
                  <a:t>Unique / 2-to-2 Games Conjecture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/>
                      </a:rPr>
                      <m:t>⇒  </m:t>
                    </m:r>
                  </m:oMath>
                </a14:m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1900" dirty="0">
                    <a:solidFill>
                      <a:srgbClr val="FF0000"/>
                    </a:solidFill>
                  </a:rPr>
                  <a:t>[</a:t>
                </a:r>
                <a:r>
                  <a:rPr lang="en-US" sz="1900" dirty="0" err="1">
                    <a:solidFill>
                      <a:srgbClr val="FF0000"/>
                    </a:solidFill>
                  </a:rPr>
                  <a:t>Goemans</a:t>
                </a:r>
                <a:r>
                  <a:rPr lang="en-US" sz="1900" dirty="0">
                    <a:solidFill>
                      <a:srgbClr val="FF0000"/>
                    </a:solidFill>
                  </a:rPr>
                  <a:t> Williamson]  </a:t>
                </a:r>
                <a:r>
                  <a:rPr lang="en-US" sz="2000" dirty="0">
                    <a:solidFill>
                      <a:srgbClr val="FF0000"/>
                    </a:solidFill>
                  </a:rPr>
                  <a:t>is optimal!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                           -  Majority is </a:t>
                </a:r>
                <a:r>
                  <a:rPr lang="en-US" sz="2000" dirty="0" err="1"/>
                  <a:t>Stablest</a:t>
                </a:r>
                <a:r>
                  <a:rPr lang="en-US" sz="2000" dirty="0"/>
                  <a:t>. 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                           -  Isoperimetric problems.    </a:t>
                </a:r>
              </a:p>
            </p:txBody>
          </p:sp>
        </mc:Choice>
        <mc:Fallback xmlns="">
          <p:sp>
            <p:nvSpPr>
              <p:cNvPr id="12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895600"/>
                <a:ext cx="8686800" cy="3505200"/>
              </a:xfrm>
              <a:prstGeom prst="rect">
                <a:avLst/>
              </a:prstGeom>
              <a:blipFill rotWithShape="1">
                <a:blip r:embed="rId4"/>
                <a:stretch>
                  <a:fillRect l="-561"/>
                </a:stretch>
              </a:blipFill>
              <a:ln w="25400">
                <a:noFill/>
                <a:beve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817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12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69603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                Maximum Cut Problem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56678" y="1295400"/>
            <a:ext cx="7853922" cy="1905000"/>
            <a:chOff x="987477" y="4343400"/>
            <a:chExt cx="7853922" cy="1905000"/>
          </a:xfrm>
        </p:grpSpPr>
        <p:grpSp>
          <p:nvGrpSpPr>
            <p:cNvPr id="5" name="Group 4"/>
            <p:cNvGrpSpPr/>
            <p:nvPr/>
          </p:nvGrpSpPr>
          <p:grpSpPr>
            <a:xfrm>
              <a:off x="987477" y="4343400"/>
              <a:ext cx="3279723" cy="1905000"/>
              <a:chOff x="987477" y="4343400"/>
              <a:chExt cx="3279723" cy="190500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1066800" y="4425927"/>
                    <a:ext cx="1596911" cy="82490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0  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0</m:t>
                                </m:r>
                              </m:e>
                            </m:mr>
                          </m:m>
                        </m:oMath>
                      </m:oMathPara>
                    </a14:m>
                    <a:endParaRPr lang="en-US" dirty="0">
                      <a:solidFill>
                        <a:prstClr val="black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66800" y="4425927"/>
                    <a:ext cx="1596911" cy="824906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2663877" y="4419600"/>
                    <a:ext cx="1603323" cy="84875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</m:mr>
                          </m:m>
                        </m:oMath>
                      </m:oMathPara>
                    </a14:m>
                    <a:endParaRPr lang="en-US" dirty="0">
                      <a:solidFill>
                        <a:prstClr val="black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63877" y="4419600"/>
                    <a:ext cx="1603323" cy="848758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2804940" y="5334000"/>
                    <a:ext cx="1462260" cy="82490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  0</m:t>
                                </m:r>
                              </m:e>
                            </m:mr>
                          </m:m>
                        </m:oMath>
                      </m:oMathPara>
                    </a14:m>
                    <a:endParaRPr lang="en-US" dirty="0">
                      <a:solidFill>
                        <a:prstClr val="black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3" name="TextBox 6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04940" y="5334000"/>
                    <a:ext cx="1462260" cy="824906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9" name="Rectangle 58"/>
              <p:cNvSpPr/>
              <p:nvPr/>
            </p:nvSpPr>
            <p:spPr>
              <a:xfrm>
                <a:off x="1143000" y="4343400"/>
                <a:ext cx="3048000" cy="1905000"/>
              </a:xfrm>
              <a:prstGeom prst="rect">
                <a:avLst/>
              </a:prstGeom>
              <a:solidFill>
                <a:srgbClr val="FFFF00">
                  <a:alpha val="21000"/>
                </a:srgbClr>
              </a:solidFill>
              <a:ln w="158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4" name="TextBox 63"/>
                  <p:cNvSpPr txBox="1"/>
                  <p:nvPr/>
                </p:nvSpPr>
                <p:spPr>
                  <a:xfrm>
                    <a:off x="987477" y="5323442"/>
                    <a:ext cx="1656223" cy="82490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prstClr val="black"/>
                        </a:solidFill>
                      </a:rPr>
                      <a:t>  </a:t>
                    </a:r>
                    <a14:m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  0</m:t>
                              </m:r>
                            </m:e>
                          </m:mr>
                          <m:m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  0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  0</m:t>
                              </m:r>
                            </m:e>
                          </m:mr>
                        </m:m>
                      </m:oMath>
                    </a14:m>
                    <a:endParaRPr lang="en-US" dirty="0">
                      <a:solidFill>
                        <a:prstClr val="black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4" name="TextBox 6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7477" y="5323442"/>
                    <a:ext cx="1656223" cy="824906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6" name="Group 65"/>
            <p:cNvGrpSpPr/>
            <p:nvPr/>
          </p:nvGrpSpPr>
          <p:grpSpPr>
            <a:xfrm>
              <a:off x="4648200" y="4583668"/>
              <a:ext cx="4193199" cy="1436132"/>
              <a:chOff x="5285918" y="4343400"/>
              <a:chExt cx="4193199" cy="14361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5285918" y="4343400"/>
                    <a:ext cx="4193199" cy="14338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prstClr val="black"/>
                        </a:solidFill>
                      </a:rPr>
                      <a:t>Compute (approximately)</a:t>
                    </a:r>
                  </a:p>
                  <a:p>
                    <a:endParaRPr lang="en-US" dirty="0">
                      <a:solidFill>
                        <a:prstClr val="black"/>
                      </a:solidFill>
                    </a:endParaRP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sty m:val="p"/>
                            </m:rPr>
                            <a:rPr lang="en-US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Γ</m:t>
                          </m:r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 =              </m:t>
                          </m:r>
                          <m:r>
                            <m:rPr>
                              <m:sty m:val="p"/>
                            </m:r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max</m:t>
                          </m:r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                    </m:t>
                          </m:r>
                          <m:nary>
                            <m:naryPr>
                              <m:chr m:val="∑"/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=1 </m:t>
                              </m:r>
                            </m:sub>
                            <m:sup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</m:oMath>
                      </m:oMathPara>
                    </a14:m>
                    <a:endParaRPr lang="en-US" dirty="0">
                      <a:solidFill>
                        <a:prstClr val="black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85918" y="4343400"/>
                    <a:ext cx="4193199" cy="1433854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308" t="-212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5983140" y="5410200"/>
                    <a:ext cx="20178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,…, </m:t>
                          </m:r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∈{−1,1}</m:t>
                          </m:r>
                        </m:oMath>
                      </m:oMathPara>
                    </a14:m>
                    <a:endParaRPr lang="en-US" dirty="0">
                      <a:solidFill>
                        <a:prstClr val="black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5" name="TextBox 6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83140" y="5410200"/>
                    <a:ext cx="2017860" cy="369332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b="-14754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25366" y="3932872"/>
                <a:ext cx="5808834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rabicPlain" startAt="1970"/>
                </a:pPr>
                <a:r>
                  <a:rPr lang="en-US" dirty="0"/>
                  <a:t>      NP-hard  to  find a solution with value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1" smtClean="0">
                        <a:latin typeface="Cambria Math"/>
                      </a:rPr>
                      <m:t>Γ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pPr marL="342900" indent="-342900">
                  <a:buAutoNum type="arabicPlain" startAt="1990"/>
                </a:pPr>
                <a:r>
                  <a:rPr lang="en-US" dirty="0"/>
                  <a:t>      NP-hard to find a solution with value           0.9999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i="1">
                        <a:latin typeface="Cambria Math"/>
                      </a:rPr>
                      <m:t>Γ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</a:p>
              <a:p>
                <a:r>
                  <a:rPr lang="en-US" dirty="0"/>
                  <a:t>2018      NP-hard to find a solution with value           0.0001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i="1">
                        <a:latin typeface="Cambria Math"/>
                      </a:rPr>
                      <m:t>Γ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5366" y="3932872"/>
                <a:ext cx="5808834" cy="1477328"/>
              </a:xfrm>
              <a:prstGeom prst="rect">
                <a:avLst/>
              </a:prstGeom>
              <a:blipFill rotWithShape="1">
                <a:blip r:embed="rId9"/>
                <a:stretch>
                  <a:fillRect l="-944" t="-2058" b="-5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569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98926" y="329625"/>
            <a:ext cx="23112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Where it Fits</a:t>
            </a:r>
          </a:p>
        </p:txBody>
      </p:sp>
      <p:sp>
        <p:nvSpPr>
          <p:cNvPr id="7" name="Oval 6"/>
          <p:cNvSpPr/>
          <p:nvPr/>
        </p:nvSpPr>
        <p:spPr>
          <a:xfrm>
            <a:off x="2057400" y="1676400"/>
            <a:ext cx="2590800" cy="2590800"/>
          </a:xfrm>
          <a:prstGeom prst="ellipse">
            <a:avLst/>
          </a:prstGeom>
          <a:noFill/>
          <a:ln w="2222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886200" y="1600200"/>
            <a:ext cx="2590800" cy="2590800"/>
          </a:xfrm>
          <a:prstGeom prst="ellipse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971800" y="2971800"/>
            <a:ext cx="2590800" cy="2590800"/>
          </a:xfrm>
          <a:prstGeom prst="ellipse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2285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Theoretical Computer </a:t>
            </a:r>
          </a:p>
          <a:p>
            <a:r>
              <a:rPr lang="en-US" dirty="0"/>
              <a:t>Science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24600" y="1487269"/>
            <a:ext cx="15640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Discrete Math,</a:t>
            </a:r>
          </a:p>
          <a:p>
            <a:r>
              <a:rPr lang="en-US" dirty="0"/>
              <a:t>Combinatorics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73954" y="4876800"/>
            <a:ext cx="1992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Analysis, Geometry</a:t>
            </a:r>
          </a:p>
        </p:txBody>
      </p:sp>
    </p:spTree>
    <p:extLst>
      <p:ext uri="{BB962C8B-B14F-4D97-AF65-F5344CB8AC3E}">
        <p14:creationId xmlns:p14="http://schemas.microsoft.com/office/powerpoint/2010/main" val="9897580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4320" y="0"/>
            <a:ext cx="7242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Reduction,  Majority  Is  </a:t>
            </a:r>
            <a:r>
              <a:rPr lang="en-US" sz="3200" dirty="0" err="1"/>
              <a:t>Stablest</a:t>
            </a:r>
            <a:r>
              <a:rPr lang="en-US" sz="3200" dirty="0"/>
              <a:t> Theorem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69802" y="822940"/>
            <a:ext cx="2469907" cy="1600438"/>
          </a:xfrm>
          <a:prstGeom prst="rect">
            <a:avLst/>
          </a:prstGeom>
          <a:solidFill>
            <a:srgbClr val="FF0000">
              <a:alpha val="33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x</a:t>
            </a:r>
            <a:r>
              <a:rPr lang="en-US" sz="1400" baseline="-25000" dirty="0"/>
              <a:t>1</a:t>
            </a:r>
            <a:r>
              <a:rPr lang="en-US" sz="1400" dirty="0"/>
              <a:t> – x</a:t>
            </a:r>
            <a:r>
              <a:rPr lang="en-US" sz="1400" baseline="-25000" dirty="0"/>
              <a:t>7</a:t>
            </a:r>
            <a:r>
              <a:rPr lang="en-US" sz="1400" dirty="0"/>
              <a:t> =  11   (mod 17)</a:t>
            </a:r>
          </a:p>
          <a:p>
            <a:pPr algn="ctr"/>
            <a:r>
              <a:rPr lang="en-US" sz="1400" dirty="0"/>
              <a:t>x</a:t>
            </a:r>
            <a:r>
              <a:rPr lang="en-US" sz="1400" baseline="-25000" dirty="0"/>
              <a:t>2</a:t>
            </a:r>
            <a:r>
              <a:rPr lang="en-US" sz="1400" dirty="0"/>
              <a:t> – x</a:t>
            </a:r>
            <a:r>
              <a:rPr lang="en-US" sz="1400" baseline="-25000" dirty="0"/>
              <a:t>3</a:t>
            </a:r>
            <a:r>
              <a:rPr lang="en-US" sz="1400" dirty="0"/>
              <a:t> =  13    (mod 17)</a:t>
            </a:r>
          </a:p>
          <a:p>
            <a:pPr algn="ctr"/>
            <a:r>
              <a:rPr lang="en-US" sz="1400" dirty="0"/>
              <a:t>…</a:t>
            </a:r>
          </a:p>
          <a:p>
            <a:pPr algn="ctr"/>
            <a:r>
              <a:rPr lang="en-US" sz="1400" dirty="0"/>
              <a:t>….</a:t>
            </a:r>
          </a:p>
          <a:p>
            <a:pPr algn="ctr"/>
            <a:r>
              <a:rPr lang="en-US" sz="1400" dirty="0"/>
              <a:t>x</a:t>
            </a:r>
            <a:r>
              <a:rPr lang="en-US" sz="1400" baseline="-25000" dirty="0"/>
              <a:t>7 </a:t>
            </a:r>
            <a:r>
              <a:rPr lang="en-US" sz="1400" dirty="0"/>
              <a:t>- x</a:t>
            </a:r>
            <a:r>
              <a:rPr lang="en-US" sz="1400" baseline="-25000" dirty="0"/>
              <a:t>9</a:t>
            </a:r>
            <a:r>
              <a:rPr lang="en-US" sz="1400" dirty="0"/>
              <a:t> =  15     (mod 17)</a:t>
            </a:r>
          </a:p>
          <a:p>
            <a:pPr algn="ctr"/>
            <a:endParaRPr lang="en-US" sz="1400" dirty="0"/>
          </a:p>
          <a:p>
            <a:r>
              <a:rPr lang="en-US" sz="1400" b="1" dirty="0"/>
              <a:t>Unique /2-to-2 Game instance 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719306" y="1326255"/>
            <a:ext cx="1464655" cy="195849"/>
          </a:xfrm>
          <a:prstGeom prst="rightArrow">
            <a:avLst/>
          </a:prstGeom>
          <a:solidFill>
            <a:srgbClr val="002060">
              <a:alpha val="29000"/>
            </a:srgbClr>
          </a:solidFill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02387" y="1029047"/>
            <a:ext cx="785132" cy="2220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Reduction</a:t>
            </a:r>
            <a:r>
              <a:rPr lang="en-US" sz="1400" dirty="0"/>
              <a:t> </a:t>
            </a:r>
          </a:p>
        </p:txBody>
      </p:sp>
      <p:grpSp>
        <p:nvGrpSpPr>
          <p:cNvPr id="136" name="Group 135"/>
          <p:cNvGrpSpPr/>
          <p:nvPr/>
        </p:nvGrpSpPr>
        <p:grpSpPr>
          <a:xfrm>
            <a:off x="5794234" y="767966"/>
            <a:ext cx="1978166" cy="1594234"/>
            <a:chOff x="6096000" y="2286000"/>
            <a:chExt cx="2469980" cy="2209800"/>
          </a:xfrm>
        </p:grpSpPr>
        <p:grpSp>
          <p:nvGrpSpPr>
            <p:cNvPr id="19" name="Group 59"/>
            <p:cNvGrpSpPr>
              <a:grpSpLocks/>
            </p:cNvGrpSpPr>
            <p:nvPr/>
          </p:nvGrpSpPr>
          <p:grpSpPr bwMode="auto">
            <a:xfrm>
              <a:off x="6259736" y="2370227"/>
              <a:ext cx="2130428" cy="1630289"/>
              <a:chOff x="3504" y="1344"/>
              <a:chExt cx="2150" cy="1848"/>
            </a:xfrm>
          </p:grpSpPr>
          <p:grpSp>
            <p:nvGrpSpPr>
              <p:cNvPr id="20" name="Group 60"/>
              <p:cNvGrpSpPr>
                <a:grpSpLocks/>
              </p:cNvGrpSpPr>
              <p:nvPr/>
            </p:nvGrpSpPr>
            <p:grpSpPr bwMode="auto">
              <a:xfrm>
                <a:off x="4287" y="2766"/>
                <a:ext cx="426" cy="426"/>
                <a:chOff x="4560" y="1920"/>
                <a:chExt cx="864" cy="864"/>
              </a:xfrm>
            </p:grpSpPr>
            <p:sp>
              <p:nvSpPr>
                <p:cNvPr id="123" name="AutoShape 61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" name="Line 62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Line 63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6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7" name="Oval 65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" name="Oval 66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Oval 67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Oval 68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" name="Oval 69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2" name="Oval 70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" name="Oval 71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" name="Oval 72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73"/>
              <p:cNvGrpSpPr>
                <a:grpSpLocks/>
              </p:cNvGrpSpPr>
              <p:nvPr/>
            </p:nvGrpSpPr>
            <p:grpSpPr bwMode="auto">
              <a:xfrm>
                <a:off x="5164" y="2386"/>
                <a:ext cx="427" cy="427"/>
                <a:chOff x="4560" y="1920"/>
                <a:chExt cx="864" cy="864"/>
              </a:xfrm>
            </p:grpSpPr>
            <p:sp>
              <p:nvSpPr>
                <p:cNvPr id="111" name="AutoShape 74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Line 75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" name="Line 76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" name="Oval 78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6" name="Oval 79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" name="Oval 80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8" name="Oval 81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" name="Oval 82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" name="Oval 83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" name="Oval 84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" name="Oval 85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86"/>
              <p:cNvGrpSpPr>
                <a:grpSpLocks/>
              </p:cNvGrpSpPr>
              <p:nvPr/>
            </p:nvGrpSpPr>
            <p:grpSpPr bwMode="auto">
              <a:xfrm>
                <a:off x="5045" y="1652"/>
                <a:ext cx="427" cy="426"/>
                <a:chOff x="4560" y="1920"/>
                <a:chExt cx="864" cy="864"/>
              </a:xfrm>
            </p:grpSpPr>
            <p:sp>
              <p:nvSpPr>
                <p:cNvPr id="99" name="AutoShape 87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" name="Line 88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" name="Line 89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" name="Oval 91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Oval 92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Oval 93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" name="Oval 94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" name="Oval 95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" name="Oval 96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" name="Oval 97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" name="Oval 98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" name="Group 99"/>
              <p:cNvGrpSpPr>
                <a:grpSpLocks/>
              </p:cNvGrpSpPr>
              <p:nvPr/>
            </p:nvGrpSpPr>
            <p:grpSpPr bwMode="auto">
              <a:xfrm>
                <a:off x="3504" y="2434"/>
                <a:ext cx="427" cy="426"/>
                <a:chOff x="4560" y="1920"/>
                <a:chExt cx="864" cy="864"/>
              </a:xfrm>
            </p:grpSpPr>
            <p:sp>
              <p:nvSpPr>
                <p:cNvPr id="87" name="AutoShape 100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Line 101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" name="Line 102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0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" name="Oval 104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Oval 105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Oval 106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4" name="Oval 107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" name="Oval 108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6" name="Oval 109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" name="Oval 110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" name="Oval 111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" name="Group 112"/>
              <p:cNvGrpSpPr>
                <a:grpSpLocks/>
              </p:cNvGrpSpPr>
              <p:nvPr/>
            </p:nvGrpSpPr>
            <p:grpSpPr bwMode="auto">
              <a:xfrm>
                <a:off x="3646" y="1699"/>
                <a:ext cx="427" cy="427"/>
                <a:chOff x="4560" y="1920"/>
                <a:chExt cx="864" cy="864"/>
              </a:xfrm>
            </p:grpSpPr>
            <p:sp>
              <p:nvSpPr>
                <p:cNvPr id="75" name="AutoShape 113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Line 114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" name="Line 115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" name="Line 116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Oval 117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Oval 118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Oval 119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Oval 120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Oval 121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Oval 122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Oval 123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Oval 124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6" name="Group 125"/>
              <p:cNvGrpSpPr>
                <a:grpSpLocks/>
              </p:cNvGrpSpPr>
              <p:nvPr/>
            </p:nvGrpSpPr>
            <p:grpSpPr bwMode="auto">
              <a:xfrm>
                <a:off x="4334" y="2102"/>
                <a:ext cx="427" cy="427"/>
                <a:chOff x="4560" y="1920"/>
                <a:chExt cx="864" cy="864"/>
              </a:xfrm>
            </p:grpSpPr>
            <p:sp>
              <p:nvSpPr>
                <p:cNvPr id="63" name="AutoShape 126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127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5" name="Line 128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Oval 130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Oval 131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Oval 132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Oval 133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Oval 134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Oval 135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Oval 136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Oval 137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7" name="Group 138"/>
              <p:cNvGrpSpPr>
                <a:grpSpLocks/>
              </p:cNvGrpSpPr>
              <p:nvPr/>
            </p:nvGrpSpPr>
            <p:grpSpPr bwMode="auto">
              <a:xfrm>
                <a:off x="4263" y="1344"/>
                <a:ext cx="427" cy="426"/>
                <a:chOff x="4560" y="1920"/>
                <a:chExt cx="864" cy="864"/>
              </a:xfrm>
            </p:grpSpPr>
            <p:sp>
              <p:nvSpPr>
                <p:cNvPr id="51" name="AutoShape 139"/>
                <p:cNvSpPr>
                  <a:spLocks noChangeArrowheads="1"/>
                </p:cNvSpPr>
                <p:nvPr/>
              </p:nvSpPr>
              <p:spPr bwMode="auto">
                <a:xfrm>
                  <a:off x="4608" y="1968"/>
                  <a:ext cx="765" cy="765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140"/>
                <p:cNvSpPr>
                  <a:spLocks noChangeShapeType="1"/>
                </p:cNvSpPr>
                <p:nvPr/>
              </p:nvSpPr>
              <p:spPr bwMode="auto">
                <a:xfrm>
                  <a:off x="4800" y="1968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Line 141"/>
                <p:cNvSpPr>
                  <a:spLocks noChangeShapeType="1"/>
                </p:cNvSpPr>
                <p:nvPr/>
              </p:nvSpPr>
              <p:spPr bwMode="auto">
                <a:xfrm>
                  <a:off x="4800" y="2544"/>
                  <a:ext cx="528" cy="0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" name="Line 142"/>
                <p:cNvSpPr>
                  <a:spLocks noChangeShapeType="1"/>
                </p:cNvSpPr>
                <p:nvPr/>
              </p:nvSpPr>
              <p:spPr bwMode="auto">
                <a:xfrm flipH="1">
                  <a:off x="4656" y="2544"/>
                  <a:ext cx="144" cy="144"/>
                </a:xfrm>
                <a:prstGeom prst="line">
                  <a:avLst/>
                </a:prstGeom>
                <a:noFill/>
                <a:ln w="9525">
                  <a:solidFill>
                    <a:schemeClr val="accent1">
                      <a:shade val="50000"/>
                    </a:schemeClr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" name="Oval 143"/>
                <p:cNvSpPr>
                  <a:spLocks noChangeArrowheads="1"/>
                </p:cNvSpPr>
                <p:nvPr/>
              </p:nvSpPr>
              <p:spPr bwMode="auto">
                <a:xfrm>
                  <a:off x="4752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Oval 144"/>
                <p:cNvSpPr>
                  <a:spLocks noChangeArrowheads="1"/>
                </p:cNvSpPr>
                <p:nvPr/>
              </p:nvSpPr>
              <p:spPr bwMode="auto">
                <a:xfrm>
                  <a:off x="5328" y="2496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Oval 145"/>
                <p:cNvSpPr>
                  <a:spLocks noChangeArrowheads="1"/>
                </p:cNvSpPr>
                <p:nvPr/>
              </p:nvSpPr>
              <p:spPr bwMode="auto">
                <a:xfrm>
                  <a:off x="5328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Oval 146"/>
                <p:cNvSpPr>
                  <a:spLocks noChangeArrowheads="1"/>
                </p:cNvSpPr>
                <p:nvPr/>
              </p:nvSpPr>
              <p:spPr bwMode="auto">
                <a:xfrm>
                  <a:off x="5136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Oval 147"/>
                <p:cNvSpPr>
                  <a:spLocks noChangeArrowheads="1"/>
                </p:cNvSpPr>
                <p:nvPr/>
              </p:nvSpPr>
              <p:spPr bwMode="auto">
                <a:xfrm>
                  <a:off x="4752" y="1920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Oval 148"/>
                <p:cNvSpPr>
                  <a:spLocks noChangeArrowheads="1"/>
                </p:cNvSpPr>
                <p:nvPr/>
              </p:nvSpPr>
              <p:spPr bwMode="auto">
                <a:xfrm>
                  <a:off x="4608" y="2112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Oval 149"/>
                <p:cNvSpPr>
                  <a:spLocks noChangeArrowheads="1"/>
                </p:cNvSpPr>
                <p:nvPr/>
              </p:nvSpPr>
              <p:spPr bwMode="auto">
                <a:xfrm>
                  <a:off x="5136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Oval 150"/>
                <p:cNvSpPr>
                  <a:spLocks noChangeArrowheads="1"/>
                </p:cNvSpPr>
                <p:nvPr/>
              </p:nvSpPr>
              <p:spPr bwMode="auto">
                <a:xfrm>
                  <a:off x="4560" y="2688"/>
                  <a:ext cx="96" cy="96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accent1">
                      <a:shade val="50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8" name="Text Box 151"/>
              <p:cNvSpPr txBox="1">
                <a:spLocks noChangeArrowheads="1"/>
              </p:cNvSpPr>
              <p:nvPr/>
            </p:nvSpPr>
            <p:spPr bwMode="auto">
              <a:xfrm>
                <a:off x="5538" y="1744"/>
                <a:ext cx="116" cy="327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altLang="en-US" sz="280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Line 152"/>
              <p:cNvSpPr>
                <a:spLocks noChangeShapeType="1"/>
              </p:cNvSpPr>
              <p:nvPr/>
            </p:nvSpPr>
            <p:spPr bwMode="auto">
              <a:xfrm>
                <a:off x="4073" y="2102"/>
                <a:ext cx="190" cy="190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153"/>
              <p:cNvSpPr>
                <a:spLocks noChangeShapeType="1"/>
              </p:cNvSpPr>
              <p:nvPr/>
            </p:nvSpPr>
            <p:spPr bwMode="auto">
              <a:xfrm>
                <a:off x="4097" y="2031"/>
                <a:ext cx="213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154"/>
              <p:cNvSpPr>
                <a:spLocks noChangeShapeType="1"/>
              </p:cNvSpPr>
              <p:nvPr/>
            </p:nvSpPr>
            <p:spPr bwMode="auto">
              <a:xfrm>
                <a:off x="3978" y="2102"/>
                <a:ext cx="285" cy="261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55"/>
              <p:cNvSpPr>
                <a:spLocks noChangeShapeType="1"/>
              </p:cNvSpPr>
              <p:nvPr/>
            </p:nvSpPr>
            <p:spPr bwMode="auto">
              <a:xfrm>
                <a:off x="4476" y="1818"/>
                <a:ext cx="0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156"/>
              <p:cNvSpPr>
                <a:spLocks noChangeShapeType="1"/>
              </p:cNvSpPr>
              <p:nvPr/>
            </p:nvSpPr>
            <p:spPr bwMode="auto">
              <a:xfrm>
                <a:off x="4524" y="1818"/>
                <a:ext cx="0" cy="189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Line 157"/>
              <p:cNvSpPr>
                <a:spLocks noChangeShapeType="1"/>
              </p:cNvSpPr>
              <p:nvPr/>
            </p:nvSpPr>
            <p:spPr bwMode="auto">
              <a:xfrm>
                <a:off x="4595" y="1818"/>
                <a:ext cx="0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Line 158"/>
              <p:cNvSpPr>
                <a:spLocks noChangeShapeType="1"/>
              </p:cNvSpPr>
              <p:nvPr/>
            </p:nvSpPr>
            <p:spPr bwMode="auto">
              <a:xfrm>
                <a:off x="4737" y="1486"/>
                <a:ext cx="285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Line 159"/>
              <p:cNvSpPr>
                <a:spLocks noChangeShapeType="1"/>
              </p:cNvSpPr>
              <p:nvPr/>
            </p:nvSpPr>
            <p:spPr bwMode="auto">
              <a:xfrm>
                <a:off x="4713" y="1534"/>
                <a:ext cx="285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Line 160"/>
              <p:cNvSpPr>
                <a:spLocks noChangeShapeType="1"/>
              </p:cNvSpPr>
              <p:nvPr/>
            </p:nvSpPr>
            <p:spPr bwMode="auto">
              <a:xfrm>
                <a:off x="4713" y="1605"/>
                <a:ext cx="261" cy="189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Line 161"/>
              <p:cNvSpPr>
                <a:spLocks noChangeShapeType="1"/>
              </p:cNvSpPr>
              <p:nvPr/>
            </p:nvSpPr>
            <p:spPr bwMode="auto">
              <a:xfrm>
                <a:off x="5377" y="2102"/>
                <a:ext cx="0" cy="237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Line 162"/>
              <p:cNvSpPr>
                <a:spLocks noChangeShapeType="1"/>
              </p:cNvSpPr>
              <p:nvPr/>
            </p:nvSpPr>
            <p:spPr bwMode="auto">
              <a:xfrm>
                <a:off x="5330" y="2102"/>
                <a:ext cx="0" cy="237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Line 163"/>
              <p:cNvSpPr>
                <a:spLocks noChangeShapeType="1"/>
              </p:cNvSpPr>
              <p:nvPr/>
            </p:nvSpPr>
            <p:spPr bwMode="auto">
              <a:xfrm>
                <a:off x="5282" y="2102"/>
                <a:ext cx="0" cy="237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Line 164"/>
              <p:cNvSpPr>
                <a:spLocks noChangeShapeType="1"/>
              </p:cNvSpPr>
              <p:nvPr/>
            </p:nvSpPr>
            <p:spPr bwMode="auto">
              <a:xfrm>
                <a:off x="4785" y="2386"/>
                <a:ext cx="332" cy="190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165"/>
              <p:cNvSpPr>
                <a:spLocks noChangeShapeType="1"/>
              </p:cNvSpPr>
              <p:nvPr/>
            </p:nvSpPr>
            <p:spPr bwMode="auto">
              <a:xfrm>
                <a:off x="4761" y="2434"/>
                <a:ext cx="356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166"/>
              <p:cNvSpPr>
                <a:spLocks noChangeShapeType="1"/>
              </p:cNvSpPr>
              <p:nvPr/>
            </p:nvSpPr>
            <p:spPr bwMode="auto">
              <a:xfrm>
                <a:off x="4713" y="2481"/>
                <a:ext cx="356" cy="213"/>
              </a:xfrm>
              <a:prstGeom prst="line">
                <a:avLst/>
              </a:prstGeom>
              <a:noFill/>
              <a:ln w="9525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168"/>
              <p:cNvSpPr>
                <a:spLocks noChangeShapeType="1"/>
              </p:cNvSpPr>
              <p:nvPr/>
            </p:nvSpPr>
            <p:spPr bwMode="auto">
              <a:xfrm flipH="1">
                <a:off x="4800" y="2736"/>
                <a:ext cx="240" cy="96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169"/>
              <p:cNvSpPr>
                <a:spLocks noChangeShapeType="1"/>
              </p:cNvSpPr>
              <p:nvPr/>
            </p:nvSpPr>
            <p:spPr bwMode="auto">
              <a:xfrm flipH="1">
                <a:off x="4800" y="2784"/>
                <a:ext cx="240" cy="96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Line 170"/>
              <p:cNvSpPr>
                <a:spLocks noChangeShapeType="1"/>
              </p:cNvSpPr>
              <p:nvPr/>
            </p:nvSpPr>
            <p:spPr bwMode="auto">
              <a:xfrm flipH="1">
                <a:off x="4800" y="2832"/>
                <a:ext cx="288" cy="144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171"/>
              <p:cNvSpPr>
                <a:spLocks noChangeShapeType="1"/>
              </p:cNvSpPr>
              <p:nvPr/>
            </p:nvSpPr>
            <p:spPr bwMode="auto">
              <a:xfrm>
                <a:off x="3744" y="2160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Line 172"/>
              <p:cNvSpPr>
                <a:spLocks noChangeShapeType="1"/>
              </p:cNvSpPr>
              <p:nvPr/>
            </p:nvSpPr>
            <p:spPr bwMode="auto">
              <a:xfrm>
                <a:off x="3792" y="2160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173"/>
              <p:cNvSpPr>
                <a:spLocks noChangeShapeType="1"/>
              </p:cNvSpPr>
              <p:nvPr/>
            </p:nvSpPr>
            <p:spPr bwMode="auto">
              <a:xfrm>
                <a:off x="3840" y="2160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accent1">
                    <a:shade val="50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6096000" y="2286000"/>
              <a:ext cx="2469980" cy="2209800"/>
            </a:xfrm>
            <a:prstGeom prst="rect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491099" y="4114800"/>
              <a:ext cx="12119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Graph  G(V,E)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11670" y="2693075"/>
                <a:ext cx="7970131" cy="2031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f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−1,1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→  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−1,1</m:t>
                        </m:r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  ≡    “voting schemes”</a:t>
                </a:r>
              </a:p>
              <a:p>
                <a:endParaRPr lang="en-US" dirty="0">
                  <a:solidFill>
                    <a:srgbClr val="FF0000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solidFill>
                      <a:schemeClr val="tx1"/>
                    </a:solidFill>
                  </a:rPr>
                  <a:t>Two candidates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−1,1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  n  voters,    votes  are  </a:t>
                </a:r>
                <a:r>
                  <a:rPr lang="en-US" dirty="0" err="1">
                    <a:solidFill>
                      <a:schemeClr val="tx1"/>
                    </a:solidFill>
                  </a:rPr>
                  <a:t>i.i.d</a:t>
                </a:r>
                <a:r>
                  <a:rPr lang="en-US" dirty="0">
                    <a:solidFill>
                      <a:schemeClr val="tx1"/>
                    </a:solidFill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 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−1,1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.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Voting scheme</a:t>
                </a:r>
                <a:r>
                  <a:rPr lang="en-US" dirty="0">
                    <a:solidFill>
                      <a:schemeClr val="tx1"/>
                    </a:solidFill>
                  </a:rPr>
                  <a:t>    f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−1,1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</a:rPr>
                      <m:t>→ 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−1,1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,   </m:t>
                    </m:r>
                  </m:oMath>
                </a14:m>
                <a:r>
                  <a:rPr lang="en-US" b="0" dirty="0">
                    <a:solidFill>
                      <a:schemeClr val="tx1"/>
                    </a:solidFill>
                  </a:rPr>
                  <a:t> </a:t>
                </a:r>
                <a:r>
                  <a:rPr lang="en-US" b="0" dirty="0">
                    <a:solidFill>
                      <a:srgbClr val="FF0000"/>
                    </a:solidFill>
                  </a:rPr>
                  <a:t>“democratic:  no voter too influential”.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                 Majority                                                             Electoral College     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670" y="2693075"/>
                <a:ext cx="7970131" cy="2031325"/>
              </a:xfrm>
              <a:prstGeom prst="rect">
                <a:avLst/>
              </a:prstGeom>
              <a:blipFill rotWithShape="1">
                <a:blip r:embed="rId3"/>
                <a:stretch>
                  <a:fillRect l="-536" t="-1502" b="-3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8" name="Group 137"/>
          <p:cNvGrpSpPr/>
          <p:nvPr/>
        </p:nvGrpSpPr>
        <p:grpSpPr>
          <a:xfrm>
            <a:off x="1635548" y="4812268"/>
            <a:ext cx="1564852" cy="1512332"/>
            <a:chOff x="1066800" y="5181600"/>
            <a:chExt cx="1564852" cy="1512332"/>
          </a:xfrm>
        </p:grpSpPr>
        <p:sp>
          <p:nvSpPr>
            <p:cNvPr id="139" name="TextBox 138"/>
            <p:cNvSpPr txBox="1"/>
            <p:nvPr/>
          </p:nvSpPr>
          <p:spPr>
            <a:xfrm>
              <a:off x="1066800" y="6324600"/>
              <a:ext cx="15648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  x</a:t>
              </a:r>
              <a:r>
                <a:rPr lang="en-US" baseline="-25000" dirty="0"/>
                <a:t>2</a:t>
              </a:r>
              <a:r>
                <a:rPr lang="en-US" dirty="0"/>
                <a:t>  …..     x</a:t>
              </a:r>
              <a:r>
                <a:rPr lang="en-US" baseline="-25000" dirty="0"/>
                <a:t>n</a:t>
              </a:r>
              <a:r>
                <a:rPr lang="en-US" dirty="0"/>
                <a:t> </a:t>
              </a:r>
            </a:p>
          </p:txBody>
        </p:sp>
        <p:sp>
          <p:nvSpPr>
            <p:cNvPr id="140" name="Oval 139"/>
            <p:cNvSpPr/>
            <p:nvPr/>
          </p:nvSpPr>
          <p:spPr>
            <a:xfrm>
              <a:off x="1524000" y="5562600"/>
              <a:ext cx="575628" cy="38100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1466213" y="5562600"/>
              <a:ext cx="5911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MAJ</a:t>
              </a:r>
            </a:p>
          </p:txBody>
        </p:sp>
        <p:cxnSp>
          <p:nvCxnSpPr>
            <p:cNvPr id="142" name="Straight Arrow Connector 141"/>
            <p:cNvCxnSpPr/>
            <p:nvPr/>
          </p:nvCxnSpPr>
          <p:spPr>
            <a:xfrm flipV="1">
              <a:off x="1223476" y="5943600"/>
              <a:ext cx="452924" cy="3810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1524000" y="5943600"/>
              <a:ext cx="237806" cy="3810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>
              <a:endCxn id="140" idx="4"/>
            </p:cNvCxnSpPr>
            <p:nvPr/>
          </p:nvCxnSpPr>
          <p:spPr>
            <a:xfrm flipH="1" flipV="1">
              <a:off x="1811814" y="5943600"/>
              <a:ext cx="474186" cy="3810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>
              <a:stCxn id="140" idx="0"/>
            </p:cNvCxnSpPr>
            <p:nvPr/>
          </p:nvCxnSpPr>
          <p:spPr>
            <a:xfrm flipV="1">
              <a:off x="1811814" y="5181600"/>
              <a:ext cx="0" cy="3810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5335420" y="4876801"/>
            <a:ext cx="3046580" cy="1295399"/>
            <a:chOff x="3845348" y="3200400"/>
            <a:chExt cx="4935964" cy="2342898"/>
          </a:xfrm>
        </p:grpSpPr>
        <p:sp>
          <p:nvSpPr>
            <p:cNvPr id="147" name="TextBox 146"/>
            <p:cNvSpPr txBox="1"/>
            <p:nvPr/>
          </p:nvSpPr>
          <p:spPr>
            <a:xfrm>
              <a:off x="3845348" y="5035035"/>
              <a:ext cx="1610741" cy="5009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x</a:t>
              </a:r>
              <a:r>
                <a:rPr lang="en-US" sz="1200" baseline="-25000" dirty="0"/>
                <a:t>1</a:t>
              </a:r>
              <a:r>
                <a:rPr lang="en-US" sz="1200" dirty="0"/>
                <a:t>  x</a:t>
              </a:r>
              <a:r>
                <a:rPr lang="en-US" sz="1200" baseline="-25000" dirty="0"/>
                <a:t>2</a:t>
              </a:r>
              <a:r>
                <a:rPr lang="en-US" sz="1200" dirty="0"/>
                <a:t>   …   </a:t>
              </a:r>
              <a:r>
                <a:rPr lang="en-US" sz="1200" dirty="0" err="1"/>
                <a:t>x</a:t>
              </a:r>
              <a:r>
                <a:rPr lang="en-US" sz="1200" baseline="-25000" dirty="0" err="1"/>
                <a:t>m</a:t>
              </a:r>
              <a:r>
                <a:rPr lang="en-US" sz="1200" dirty="0"/>
                <a:t> </a:t>
              </a:r>
            </a:p>
          </p:txBody>
        </p:sp>
        <p:sp>
          <p:nvSpPr>
            <p:cNvPr id="148" name="Oval 147"/>
            <p:cNvSpPr/>
            <p:nvPr/>
          </p:nvSpPr>
          <p:spPr>
            <a:xfrm>
              <a:off x="4302548" y="4273034"/>
              <a:ext cx="575628" cy="38100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217596" y="4165124"/>
              <a:ext cx="4573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MAJ</a:t>
              </a:r>
            </a:p>
          </p:txBody>
        </p:sp>
        <p:cxnSp>
          <p:nvCxnSpPr>
            <p:cNvPr id="150" name="Straight Arrow Connector 149"/>
            <p:cNvCxnSpPr/>
            <p:nvPr/>
          </p:nvCxnSpPr>
          <p:spPr>
            <a:xfrm flipV="1">
              <a:off x="4002024" y="4654034"/>
              <a:ext cx="452924" cy="3810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 flipV="1">
              <a:off x="4302548" y="4654034"/>
              <a:ext cx="237806" cy="3810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>
              <a:endCxn id="148" idx="4"/>
            </p:cNvCxnSpPr>
            <p:nvPr/>
          </p:nvCxnSpPr>
          <p:spPr>
            <a:xfrm flipH="1" flipV="1">
              <a:off x="4590362" y="4654034"/>
              <a:ext cx="474186" cy="3810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Oval 152"/>
            <p:cNvSpPr/>
            <p:nvPr/>
          </p:nvSpPr>
          <p:spPr>
            <a:xfrm>
              <a:off x="5520372" y="4273034"/>
              <a:ext cx="575628" cy="38100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>
            <a:xfrm>
              <a:off x="7467600" y="4273034"/>
              <a:ext cx="575628" cy="38100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5360835" y="5042309"/>
              <a:ext cx="2309368" cy="5009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x</a:t>
              </a:r>
              <a:r>
                <a:rPr lang="en-US" sz="1200" baseline="-25000" dirty="0"/>
                <a:t>m+1</a:t>
              </a:r>
              <a:r>
                <a:rPr lang="en-US" sz="1200" dirty="0"/>
                <a:t> …. x</a:t>
              </a:r>
              <a:r>
                <a:rPr lang="en-US" sz="1200" baseline="-25000" dirty="0"/>
                <a:t>2m        </a:t>
              </a:r>
              <a:r>
                <a:rPr lang="en-US" sz="1200" dirty="0"/>
                <a:t>…..      </a:t>
              </a: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7045909" y="4854210"/>
              <a:ext cx="1735403" cy="6679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  </a:t>
              </a:r>
              <a:r>
                <a:rPr lang="en-US" sz="1200" dirty="0"/>
                <a:t>x</a:t>
              </a:r>
              <a:r>
                <a:rPr lang="en-US" sz="1200" baseline="-25000" dirty="0"/>
                <a:t>n-m</a:t>
              </a:r>
              <a:r>
                <a:rPr lang="en-US" sz="1200" dirty="0"/>
                <a:t>           x</a:t>
              </a:r>
              <a:r>
                <a:rPr lang="en-US" sz="1200" baseline="-25000" dirty="0"/>
                <a:t>n</a:t>
              </a:r>
              <a:r>
                <a:rPr lang="en-US" sz="1200" dirty="0"/>
                <a:t> </a:t>
              </a: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5447984" y="4165124"/>
              <a:ext cx="4573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MAJ</a:t>
              </a: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7409814" y="4165124"/>
              <a:ext cx="4573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MAJ</a:t>
              </a: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5818354" y="3476035"/>
              <a:ext cx="4573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MAJ</a:t>
              </a:r>
            </a:p>
          </p:txBody>
        </p:sp>
        <p:sp>
          <p:nvSpPr>
            <p:cNvPr id="160" name="Oval 159"/>
            <p:cNvSpPr/>
            <p:nvPr/>
          </p:nvSpPr>
          <p:spPr>
            <a:xfrm>
              <a:off x="5901372" y="3505200"/>
              <a:ext cx="575628" cy="38100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1" name="Straight Arrow Connector 160"/>
            <p:cNvCxnSpPr>
              <a:endCxn id="153" idx="4"/>
            </p:cNvCxnSpPr>
            <p:nvPr/>
          </p:nvCxnSpPr>
          <p:spPr>
            <a:xfrm flipV="1">
              <a:off x="5622000" y="4654034"/>
              <a:ext cx="186186" cy="4572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 flipH="1" flipV="1">
              <a:off x="5824983" y="4654034"/>
              <a:ext cx="364203" cy="392668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>
              <a:endCxn id="154" idx="4"/>
            </p:cNvCxnSpPr>
            <p:nvPr/>
          </p:nvCxnSpPr>
          <p:spPr>
            <a:xfrm flipV="1">
              <a:off x="7423778" y="4654034"/>
              <a:ext cx="331636" cy="4572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Arrow Connector 163"/>
            <p:cNvCxnSpPr/>
            <p:nvPr/>
          </p:nvCxnSpPr>
          <p:spPr>
            <a:xfrm flipH="1" flipV="1">
              <a:off x="7755414" y="4654034"/>
              <a:ext cx="474186" cy="392668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/>
            <p:cNvCxnSpPr>
              <a:stCxn id="148" idx="0"/>
            </p:cNvCxnSpPr>
            <p:nvPr/>
          </p:nvCxnSpPr>
          <p:spPr>
            <a:xfrm flipV="1">
              <a:off x="4590362" y="3892034"/>
              <a:ext cx="1468881" cy="3810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/>
            <p:cNvCxnSpPr>
              <a:stCxn id="158" idx="0"/>
              <a:endCxn id="160" idx="4"/>
            </p:cNvCxnSpPr>
            <p:nvPr/>
          </p:nvCxnSpPr>
          <p:spPr>
            <a:xfrm flipH="1" flipV="1">
              <a:off x="6189187" y="3886200"/>
              <a:ext cx="1449279" cy="278923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Arrow Connector 166"/>
            <p:cNvCxnSpPr>
              <a:stCxn id="153" idx="0"/>
            </p:cNvCxnSpPr>
            <p:nvPr/>
          </p:nvCxnSpPr>
          <p:spPr>
            <a:xfrm flipV="1">
              <a:off x="5808186" y="3892034"/>
              <a:ext cx="332856" cy="3810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Arrow Connector 167"/>
            <p:cNvCxnSpPr>
              <a:stCxn id="160" idx="0"/>
            </p:cNvCxnSpPr>
            <p:nvPr/>
          </p:nvCxnSpPr>
          <p:spPr>
            <a:xfrm flipH="1" flipV="1">
              <a:off x="6186741" y="3200400"/>
              <a:ext cx="2445" cy="304800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3581400" y="1548825"/>
            <a:ext cx="1876347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Majority Is </a:t>
            </a:r>
            <a:r>
              <a:rPr lang="en-US" sz="1600" b="1" dirty="0" err="1"/>
              <a:t>Stablest</a:t>
            </a:r>
            <a:r>
              <a:rPr lang="en-US" sz="1600" b="1" dirty="0"/>
              <a:t> </a:t>
            </a:r>
          </a:p>
          <a:p>
            <a:r>
              <a:rPr lang="en-US" sz="1600" b="1" dirty="0"/>
              <a:t>         Theorem</a:t>
            </a:r>
          </a:p>
        </p:txBody>
      </p:sp>
    </p:spTree>
    <p:extLst>
      <p:ext uri="{BB962C8B-B14F-4D97-AF65-F5344CB8AC3E}">
        <p14:creationId xmlns:p14="http://schemas.microsoft.com/office/powerpoint/2010/main" val="142276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28800" y="253425"/>
            <a:ext cx="52640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Majority  Is  </a:t>
            </a:r>
            <a:r>
              <a:rPr lang="en-US" sz="3200" dirty="0" err="1"/>
              <a:t>Stablest</a:t>
            </a:r>
            <a:r>
              <a:rPr lang="en-US" sz="3200" dirty="0"/>
              <a:t> Theorem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33400" y="1075099"/>
                <a:ext cx="8051330" cy="45476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Voting scheme</a:t>
                </a:r>
                <a:r>
                  <a:rPr lang="en-US" dirty="0">
                    <a:solidFill>
                      <a:schemeClr val="tx1"/>
                    </a:solidFill>
                  </a:rPr>
                  <a:t>    f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−1,1</m:t>
                            </m:r>
                          </m:e>
                        </m:d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</a:rPr>
                      <m:t>→  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−1,1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,   </m:t>
                    </m:r>
                  </m:oMath>
                </a14:m>
                <a:r>
                  <a:rPr lang="en-US" b="0" dirty="0">
                    <a:solidFill>
                      <a:schemeClr val="tx1"/>
                    </a:solidFill>
                  </a:rPr>
                  <a:t>   </a:t>
                </a:r>
                <a:r>
                  <a:rPr lang="en-US" b="0" dirty="0">
                    <a:solidFill>
                      <a:srgbClr val="FF0000"/>
                    </a:solidFill>
                  </a:rPr>
                  <a:t>“democratic”,   “balanced”. 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Which   f   is  most  noise-stable? </a:t>
                </a:r>
              </a:p>
              <a:p>
                <a:endParaRPr lang="en-US" dirty="0"/>
              </a:p>
              <a:p>
                <a:r>
                  <a:rPr lang="en-US" b="0" dirty="0"/>
                  <a:t>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 ←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, 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</a:rPr>
                      <m:t>,         ∀</m:t>
                    </m:r>
                    <m:r>
                      <a:rPr lang="en-US" b="0" i="1" smtClean="0">
                        <a:latin typeface="Cambria Math"/>
                      </a:rPr>
                      <m:t>𝑖</m:t>
                    </m:r>
                    <m:r>
                      <a:rPr lang="en-US" b="0" i="1" smtClean="0">
                        <a:latin typeface="Cambria Math"/>
                      </a:rPr>
                      <m:t>  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← </m:t>
                    </m:r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   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r>
                  <a:rPr lang="en-US" b="0" dirty="0"/>
                  <a:t>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 ← 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 ….,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).</a:t>
                </a:r>
              </a:p>
              <a:p>
                <a:endParaRPr lang="en-US" dirty="0"/>
              </a:p>
              <a:p>
                <a:r>
                  <a:rPr lang="en-US" dirty="0"/>
                  <a:t>                 Which    f     minimizes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b="0" i="1" smtClean="0">
                            <a:latin typeface="Cambria Math"/>
                          </a:rPr>
                          <m:t>        </m:t>
                        </m:r>
                        <m:limLow>
                          <m:limLow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Pr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</m:lim>
                        </m:limLow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/>
                              </a:rPr>
                              <m:t>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  ?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>
                    <a:solidFill>
                      <a:srgbClr val="C00000"/>
                    </a:solidFill>
                  </a:rPr>
                  <a:t>[</a:t>
                </a:r>
                <a:r>
                  <a:rPr lang="en-US" sz="1400" dirty="0" err="1">
                    <a:solidFill>
                      <a:srgbClr val="C00000"/>
                    </a:solidFill>
                  </a:rPr>
                  <a:t>Mossel</a:t>
                </a:r>
                <a:r>
                  <a:rPr lang="en-US" sz="1400" dirty="0">
                    <a:solidFill>
                      <a:srgbClr val="C00000"/>
                    </a:solidFill>
                  </a:rPr>
                  <a:t> O’Donnell </a:t>
                </a:r>
                <a:r>
                  <a:rPr lang="en-US" sz="1400" dirty="0" err="1">
                    <a:solidFill>
                      <a:srgbClr val="C00000"/>
                    </a:solidFill>
                  </a:rPr>
                  <a:t>Oleszkiewicz</a:t>
                </a:r>
                <a:r>
                  <a:rPr lang="en-US" sz="1400" dirty="0">
                    <a:solidFill>
                      <a:srgbClr val="C00000"/>
                    </a:solidFill>
                  </a:rPr>
                  <a:t> ‘05]       </a:t>
                </a:r>
                <a:r>
                  <a:rPr lang="en-US" dirty="0"/>
                  <a:t>Majority! 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Main idea:     Switch from   Boolean domain  to  Gaussian domain.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075099"/>
                <a:ext cx="8051330" cy="4547655"/>
              </a:xfrm>
              <a:prstGeom prst="rect">
                <a:avLst/>
              </a:prstGeom>
              <a:blipFill rotWithShape="1">
                <a:blip r:embed="rId3"/>
                <a:stretch>
                  <a:fillRect l="-5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715000" y="2373868"/>
                <a:ext cx="26007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with  probability </a:t>
                </a:r>
                <a14:m>
                  <m:oMath xmlns:m="http://schemas.openxmlformats.org/officeDocument/2006/math">
                    <m:r>
                      <a:rPr lang="en-US" altLang="en-US" b="0" i="0" smtClean="0">
                        <a:latin typeface="Cambria Math"/>
                      </a:rPr>
                      <m:t>    </m:t>
                    </m:r>
                    <m:r>
                      <a:rPr lang="en-US" altLang="en-US" i="1">
                        <a:latin typeface="Cambria Math"/>
                      </a:rPr>
                      <m:t>1−</m:t>
                    </m:r>
                    <m:r>
                      <a:rPr lang="en-US" altLang="en-US" b="0" i="1" smtClean="0">
                        <a:latin typeface="Cambria Math"/>
                      </a:rPr>
                      <m:t>𝜀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2373868"/>
                <a:ext cx="2600777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211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169"/>
              <p:cNvSpPr txBox="1"/>
              <p:nvPr/>
            </p:nvSpPr>
            <p:spPr>
              <a:xfrm>
                <a:off x="5715000" y="2667000"/>
                <a:ext cx="25045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with  probability </a:t>
                </a:r>
                <a14:m>
                  <m:oMath xmlns:m="http://schemas.openxmlformats.org/officeDocument/2006/math">
                    <m:r>
                      <a:rPr lang="en-US" altLang="en-US" b="0" i="0" smtClean="0">
                        <a:latin typeface="Cambria Math"/>
                      </a:rPr>
                      <m:t> </m:t>
                    </m:r>
                    <m:r>
                      <a:rPr lang="en-US" altLang="en-US" b="0" i="1" smtClean="0">
                        <a:latin typeface="Cambria Math"/>
                      </a:rPr>
                      <m:t>          </m:t>
                    </m:r>
                    <m:r>
                      <a:rPr lang="en-US" altLang="en-US" b="0" i="1" smtClean="0">
                        <a:latin typeface="Cambria Math"/>
                      </a:rPr>
                      <m:t>𝜀</m:t>
                    </m:r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170" name="TextBox 1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2667000"/>
                <a:ext cx="2504596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2195" t="-8333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818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  <p:bldP spid="170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4200" y="253425"/>
            <a:ext cx="24142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/>
              <a:t>Isoperimetry</a:t>
            </a:r>
            <a:r>
              <a:rPr lang="en-US" sz="3200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075099"/>
            <a:ext cx="8051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9101" y="1154668"/>
            <a:ext cx="8313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  R</a:t>
            </a:r>
            <a:r>
              <a:rPr lang="en-US" sz="2400" baseline="30000" dirty="0"/>
              <a:t>n</a:t>
            </a:r>
            <a:r>
              <a:rPr lang="en-US" sz="2400" dirty="0"/>
              <a:t>,  which “shape” with a fixed volume has least surface area?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3502" y="2743200"/>
            <a:ext cx="1608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Standard case: </a:t>
            </a:r>
          </a:p>
        </p:txBody>
      </p:sp>
      <p:pic>
        <p:nvPicPr>
          <p:cNvPr id="17412" name="Picture 4" descr="Image result for sphe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828800"/>
            <a:ext cx="20574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57200" y="5269468"/>
            <a:ext cx="1607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Gaussian case: </a:t>
            </a:r>
          </a:p>
        </p:txBody>
      </p:sp>
      <p:pic>
        <p:nvPicPr>
          <p:cNvPr id="17414" name="Picture 6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91000"/>
            <a:ext cx="2209800" cy="221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162800" y="5029200"/>
            <a:ext cx="1215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[</a:t>
            </a:r>
            <a:r>
              <a:rPr lang="en-US" dirty="0" err="1">
                <a:solidFill>
                  <a:srgbClr val="C00000"/>
                </a:solidFill>
              </a:rPr>
              <a:t>Borell</a:t>
            </a:r>
            <a:r>
              <a:rPr lang="en-US" dirty="0">
                <a:solidFill>
                  <a:srgbClr val="C00000"/>
                </a:solidFill>
              </a:rPr>
              <a:t> ‘85]</a:t>
            </a:r>
          </a:p>
        </p:txBody>
      </p:sp>
    </p:spTree>
    <p:extLst>
      <p:ext uri="{BB962C8B-B14F-4D97-AF65-F5344CB8AC3E}">
        <p14:creationId xmlns:p14="http://schemas.microsoft.com/office/powerpoint/2010/main" val="323650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30056" y="177225"/>
            <a:ext cx="1827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Punchline</a:t>
            </a:r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952366" y="1377566"/>
            <a:ext cx="6727412" cy="4413634"/>
            <a:chOff x="1044988" y="767966"/>
            <a:chExt cx="6727412" cy="4413634"/>
          </a:xfrm>
        </p:grpSpPr>
        <p:sp>
          <p:nvSpPr>
            <p:cNvPr id="18" name="TextBox 17"/>
            <p:cNvSpPr txBox="1"/>
            <p:nvPr/>
          </p:nvSpPr>
          <p:spPr>
            <a:xfrm>
              <a:off x="1044988" y="822940"/>
              <a:ext cx="2519536" cy="1600438"/>
            </a:xfrm>
            <a:prstGeom prst="rect">
              <a:avLst/>
            </a:prstGeom>
            <a:solidFill>
              <a:srgbClr val="FF0000">
                <a:alpha val="33000"/>
              </a:srgbClr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x</a:t>
              </a:r>
              <a:r>
                <a:rPr lang="en-US" sz="1400" baseline="-25000" dirty="0"/>
                <a:t>1</a:t>
              </a:r>
              <a:r>
                <a:rPr lang="en-US" sz="1400" dirty="0"/>
                <a:t> – x</a:t>
              </a:r>
              <a:r>
                <a:rPr lang="en-US" sz="1400" baseline="-25000" dirty="0"/>
                <a:t>7</a:t>
              </a:r>
              <a:r>
                <a:rPr lang="en-US" sz="1400" dirty="0"/>
                <a:t> =  11   (mod 17)</a:t>
              </a:r>
            </a:p>
            <a:p>
              <a:pPr algn="ctr"/>
              <a:r>
                <a:rPr lang="en-US" sz="1400" dirty="0"/>
                <a:t>x</a:t>
              </a:r>
              <a:r>
                <a:rPr lang="en-US" sz="1400" baseline="-25000" dirty="0"/>
                <a:t>2</a:t>
              </a:r>
              <a:r>
                <a:rPr lang="en-US" sz="1400" dirty="0"/>
                <a:t> – x</a:t>
              </a:r>
              <a:r>
                <a:rPr lang="en-US" sz="1400" baseline="-25000" dirty="0"/>
                <a:t>3</a:t>
              </a:r>
              <a:r>
                <a:rPr lang="en-US" sz="1400" dirty="0"/>
                <a:t> =  13    (mod 17)</a:t>
              </a:r>
            </a:p>
            <a:p>
              <a:pPr algn="ctr"/>
              <a:r>
                <a:rPr lang="en-US" sz="1400" dirty="0"/>
                <a:t>…</a:t>
              </a:r>
            </a:p>
            <a:p>
              <a:pPr algn="ctr"/>
              <a:r>
                <a:rPr lang="en-US" sz="1400" dirty="0"/>
                <a:t>….</a:t>
              </a:r>
            </a:p>
            <a:p>
              <a:pPr algn="ctr"/>
              <a:r>
                <a:rPr lang="en-US" sz="1400" dirty="0"/>
                <a:t>x</a:t>
              </a:r>
              <a:r>
                <a:rPr lang="en-US" sz="1400" baseline="-25000" dirty="0"/>
                <a:t>7 </a:t>
              </a:r>
              <a:r>
                <a:rPr lang="en-US" sz="1400" dirty="0"/>
                <a:t>- x</a:t>
              </a:r>
              <a:r>
                <a:rPr lang="en-US" sz="1400" baseline="-25000" dirty="0"/>
                <a:t>9</a:t>
              </a:r>
              <a:r>
                <a:rPr lang="en-US" sz="1400" dirty="0"/>
                <a:t> =  15     (mod 17)</a:t>
              </a:r>
            </a:p>
            <a:p>
              <a:pPr algn="ctr"/>
              <a:endParaRPr lang="en-US" sz="1400" dirty="0"/>
            </a:p>
            <a:p>
              <a:r>
                <a:rPr lang="en-US" sz="1400" b="1" dirty="0"/>
                <a:t>Unique /2-to-2 Game Problem </a:t>
              </a:r>
            </a:p>
          </p:txBody>
        </p:sp>
        <p:sp>
          <p:nvSpPr>
            <p:cNvPr id="9" name="Right Arrow 8"/>
            <p:cNvSpPr/>
            <p:nvPr/>
          </p:nvSpPr>
          <p:spPr>
            <a:xfrm>
              <a:off x="3719306" y="1258669"/>
              <a:ext cx="1538494" cy="263435"/>
            </a:xfrm>
            <a:prstGeom prst="rightArrow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02387" y="1029047"/>
              <a:ext cx="785132" cy="2220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Reduction</a:t>
              </a:r>
              <a:r>
                <a:rPr lang="en-US" sz="1400" dirty="0"/>
                <a:t>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94234" y="767966"/>
              <a:ext cx="1978166" cy="1594234"/>
            </a:xfrm>
            <a:prstGeom prst="rect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137664" y="3288268"/>
              <a:ext cx="2882136" cy="369332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Majority Is </a:t>
              </a:r>
              <a:r>
                <a:rPr lang="en-US" dirty="0" err="1"/>
                <a:t>Stablest</a:t>
              </a:r>
              <a:r>
                <a:rPr lang="en-US" dirty="0"/>
                <a:t> Theorem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3369222" y="4812268"/>
              <a:ext cx="2334229" cy="369332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Gaussian </a:t>
              </a:r>
              <a:r>
                <a:rPr lang="en-US" dirty="0" err="1"/>
                <a:t>Isoperimetry</a:t>
              </a:r>
              <a:r>
                <a:rPr lang="en-US" dirty="0"/>
                <a:t> </a:t>
              </a:r>
            </a:p>
          </p:txBody>
        </p:sp>
        <p:sp>
          <p:nvSpPr>
            <p:cNvPr id="11" name="Down Arrow 10"/>
            <p:cNvSpPr/>
            <p:nvPr/>
          </p:nvSpPr>
          <p:spPr>
            <a:xfrm rot="10800000">
              <a:off x="4412868" y="1480663"/>
              <a:ext cx="235332" cy="1795936"/>
            </a:xfrm>
            <a:prstGeom prst="downArrow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97953" y="1258669"/>
              <a:ext cx="16220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Maximum CUT </a:t>
              </a:r>
            </a:p>
            <a:p>
              <a:r>
                <a:rPr lang="en-US" dirty="0"/>
                <a:t>     Problem</a:t>
              </a:r>
            </a:p>
          </p:txBody>
        </p:sp>
        <p:sp>
          <p:nvSpPr>
            <p:cNvPr id="138" name="Down Arrow 137"/>
            <p:cNvSpPr/>
            <p:nvPr/>
          </p:nvSpPr>
          <p:spPr>
            <a:xfrm rot="10800000">
              <a:off x="4419601" y="3690464"/>
              <a:ext cx="212303" cy="1121804"/>
            </a:xfrm>
            <a:prstGeom prst="downArrow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06519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8915400" cy="1219200"/>
          </a:xfrm>
        </p:spPr>
        <p:txBody>
          <a:bodyPr>
            <a:normAutofit fontScale="90000"/>
          </a:bodyPr>
          <a:lstStyle/>
          <a:p>
            <a:br>
              <a:rPr lang="en-US" altLang="en-US" sz="3200" dirty="0">
                <a:solidFill>
                  <a:srgbClr val="FFFF00"/>
                </a:solidFill>
                <a:latin typeface="Comic Sans MS" pitchFamily="66" charset="0"/>
              </a:rPr>
            </a:br>
            <a:br>
              <a:rPr lang="en-US" altLang="en-US" sz="3200" dirty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altLang="en-US" sz="4000" dirty="0">
                <a:solidFill>
                  <a:srgbClr val="FFFF00"/>
                </a:solidFill>
                <a:latin typeface="Comic Sans MS" pitchFamily="66" charset="0"/>
              </a:rPr>
              <a:t>   </a:t>
            </a:r>
          </a:p>
        </p:txBody>
      </p:sp>
      <p:sp>
        <p:nvSpPr>
          <p:cNvPr id="487427" name="Text Box 3"/>
          <p:cNvSpPr txBox="1">
            <a:spLocks noChangeArrowheads="1"/>
          </p:cNvSpPr>
          <p:nvPr/>
        </p:nvSpPr>
        <p:spPr bwMode="auto">
          <a:xfrm>
            <a:off x="593725" y="1063625"/>
            <a:ext cx="8093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endParaRPr lang="en-US" altLang="en-US" sz="2800">
              <a:solidFill>
                <a:schemeClr val="tx1"/>
              </a:solidFill>
            </a:endParaRPr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88925" y="838200"/>
            <a:ext cx="83216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altLang="en-US" sz="2800" dirty="0"/>
              <a:t>Problem:</a:t>
            </a:r>
            <a:r>
              <a:rPr lang="en-US" altLang="en-US" sz="2800" dirty="0">
                <a:solidFill>
                  <a:srgbClr val="FF99FF"/>
                </a:solidFill>
              </a:rPr>
              <a:t>   </a:t>
            </a:r>
            <a:r>
              <a:rPr lang="en-US" altLang="en-US" sz="2800" dirty="0">
                <a:solidFill>
                  <a:srgbClr val="FF0000"/>
                </a:solidFill>
              </a:rPr>
              <a:t>Tiling </a:t>
            </a:r>
            <a:r>
              <a:rPr lang="en-US" altLang="en-US" sz="2800" dirty="0">
                <a:solidFill>
                  <a:schemeClr val="tx1"/>
                </a:solidFill>
              </a:rPr>
              <a:t> R</a:t>
            </a:r>
            <a:r>
              <a:rPr lang="en-US" altLang="en-US" sz="2800" baseline="30000" dirty="0"/>
              <a:t>n</a:t>
            </a:r>
            <a:r>
              <a:rPr lang="en-US" altLang="en-US" sz="2800" baseline="30000" dirty="0">
                <a:solidFill>
                  <a:schemeClr val="tx1"/>
                </a:solidFill>
              </a:rPr>
              <a:t>   </a:t>
            </a:r>
            <a:r>
              <a:rPr lang="en-US" altLang="en-US" sz="2800" dirty="0">
                <a:solidFill>
                  <a:schemeClr val="tx1"/>
                </a:solidFill>
              </a:rPr>
              <a:t>using  a  </a:t>
            </a:r>
            <a:r>
              <a:rPr lang="en-US" altLang="en-US" sz="2800" dirty="0"/>
              <a:t>“shape”</a:t>
            </a:r>
            <a:r>
              <a:rPr lang="en-US" altLang="en-US" sz="2800" dirty="0">
                <a:solidFill>
                  <a:schemeClr val="tx1"/>
                </a:solidFill>
              </a:rPr>
              <a:t>  of unit </a:t>
            </a:r>
          </a:p>
          <a:p>
            <a:pPr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                   volume  and  minimum  surface  area.  </a:t>
            </a:r>
          </a:p>
        </p:txBody>
      </p:sp>
      <p:sp>
        <p:nvSpPr>
          <p:cNvPr id="487429" name="AutoShape 5"/>
          <p:cNvSpPr>
            <a:spLocks noChangeArrowheads="1"/>
          </p:cNvSpPr>
          <p:nvPr/>
        </p:nvSpPr>
        <p:spPr bwMode="auto">
          <a:xfrm>
            <a:off x="1371600" y="3128963"/>
            <a:ext cx="1214438" cy="12144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0" name="Oval 6"/>
          <p:cNvSpPr>
            <a:spLocks noChangeArrowheads="1"/>
          </p:cNvSpPr>
          <p:nvPr/>
        </p:nvSpPr>
        <p:spPr bwMode="auto">
          <a:xfrm>
            <a:off x="5257800" y="3124200"/>
            <a:ext cx="1371600" cy="12954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1" name="Text Box 7"/>
          <p:cNvSpPr txBox="1">
            <a:spLocks noChangeArrowheads="1"/>
          </p:cNvSpPr>
          <p:nvPr/>
        </p:nvSpPr>
        <p:spPr bwMode="auto">
          <a:xfrm>
            <a:off x="593725" y="4873625"/>
            <a:ext cx="270567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Great for tiling: </a:t>
            </a:r>
          </a:p>
          <a:p>
            <a:pPr>
              <a:buFontTx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Surface area = 2n</a:t>
            </a:r>
          </a:p>
        </p:txBody>
      </p:sp>
      <p:sp>
        <p:nvSpPr>
          <p:cNvPr id="487432" name="Text Box 8"/>
          <p:cNvSpPr txBox="1">
            <a:spLocks noChangeArrowheads="1"/>
          </p:cNvSpPr>
          <p:nvPr/>
        </p:nvSpPr>
        <p:spPr bwMode="auto">
          <a:xfrm>
            <a:off x="5029200" y="4876800"/>
            <a:ext cx="302159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Not good for tiling: </a:t>
            </a:r>
          </a:p>
          <a:p>
            <a:pPr>
              <a:buFontTx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Surface area  ≈  √n</a:t>
            </a:r>
          </a:p>
        </p:txBody>
      </p:sp>
      <p:sp>
        <p:nvSpPr>
          <p:cNvPr id="487433" name="AutoShape 9"/>
          <p:cNvSpPr>
            <a:spLocks noChangeArrowheads="1"/>
          </p:cNvSpPr>
          <p:nvPr/>
        </p:nvSpPr>
        <p:spPr bwMode="auto">
          <a:xfrm>
            <a:off x="2286000" y="3128963"/>
            <a:ext cx="1214438" cy="1214437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4" name="AutoShape 10"/>
          <p:cNvSpPr>
            <a:spLocks noChangeArrowheads="1"/>
          </p:cNvSpPr>
          <p:nvPr/>
        </p:nvSpPr>
        <p:spPr bwMode="auto">
          <a:xfrm>
            <a:off x="1376363" y="2209800"/>
            <a:ext cx="1214437" cy="1214438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5" name="AutoShape 11"/>
          <p:cNvSpPr>
            <a:spLocks noChangeArrowheads="1"/>
          </p:cNvSpPr>
          <p:nvPr/>
        </p:nvSpPr>
        <p:spPr bwMode="auto">
          <a:xfrm>
            <a:off x="2286000" y="2209800"/>
            <a:ext cx="1214438" cy="1214438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6" name="Oval 12"/>
          <p:cNvSpPr>
            <a:spLocks noChangeArrowheads="1"/>
          </p:cNvSpPr>
          <p:nvPr/>
        </p:nvSpPr>
        <p:spPr bwMode="auto">
          <a:xfrm>
            <a:off x="6629400" y="3124200"/>
            <a:ext cx="1371600" cy="12954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437" name="Oval 13"/>
          <p:cNvSpPr>
            <a:spLocks noChangeArrowheads="1"/>
          </p:cNvSpPr>
          <p:nvPr/>
        </p:nvSpPr>
        <p:spPr bwMode="auto">
          <a:xfrm>
            <a:off x="5867400" y="2057400"/>
            <a:ext cx="1371600" cy="129540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487438" name="Text Box 14"/>
          <p:cNvSpPr txBox="1">
            <a:spLocks noChangeArrowheads="1"/>
          </p:cNvSpPr>
          <p:nvPr/>
        </p:nvSpPr>
        <p:spPr bwMode="auto">
          <a:xfrm>
            <a:off x="609600" y="4662607"/>
            <a:ext cx="7391400" cy="16619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dirty="0">
                <a:solidFill>
                  <a:srgbClr val="C00000"/>
                </a:solidFill>
              </a:rPr>
              <a:t>[</a:t>
            </a:r>
            <a:r>
              <a:rPr lang="en-US" altLang="en-US" dirty="0" err="1">
                <a:solidFill>
                  <a:srgbClr val="C00000"/>
                </a:solidFill>
              </a:rPr>
              <a:t>Raz</a:t>
            </a:r>
            <a:r>
              <a:rPr lang="en-US" altLang="en-US" dirty="0">
                <a:solidFill>
                  <a:srgbClr val="C00000"/>
                </a:solidFill>
              </a:rPr>
              <a:t>, Kindler O’Donnell Rao </a:t>
            </a:r>
            <a:r>
              <a:rPr lang="en-US" altLang="en-US" dirty="0" err="1">
                <a:solidFill>
                  <a:srgbClr val="C00000"/>
                </a:solidFill>
              </a:rPr>
              <a:t>Wigderson</a:t>
            </a:r>
            <a:r>
              <a:rPr lang="en-US" altLang="en-US" dirty="0">
                <a:solidFill>
                  <a:srgbClr val="C00000"/>
                </a:solidFill>
              </a:rPr>
              <a:t>,  </a:t>
            </a:r>
            <a:r>
              <a:rPr lang="en-US" altLang="en-US" dirty="0" err="1">
                <a:solidFill>
                  <a:srgbClr val="C00000"/>
                </a:solidFill>
              </a:rPr>
              <a:t>Alon</a:t>
            </a:r>
            <a:r>
              <a:rPr lang="en-US" altLang="en-US" dirty="0">
                <a:solidFill>
                  <a:srgbClr val="C00000"/>
                </a:solidFill>
              </a:rPr>
              <a:t> </a:t>
            </a:r>
            <a:r>
              <a:rPr lang="en-US" altLang="en-US" dirty="0" err="1">
                <a:solidFill>
                  <a:srgbClr val="C00000"/>
                </a:solidFill>
              </a:rPr>
              <a:t>Klartag</a:t>
            </a:r>
            <a:r>
              <a:rPr lang="en-US" altLang="en-US" dirty="0">
                <a:solidFill>
                  <a:srgbClr val="C00000"/>
                </a:solidFill>
              </a:rPr>
              <a:t> ‘08] </a:t>
            </a:r>
          </a:p>
          <a:p>
            <a:pPr>
              <a:buFontTx/>
              <a:buNone/>
            </a:pPr>
            <a:endParaRPr lang="en-US" altLang="en-US" sz="2800" dirty="0">
              <a:solidFill>
                <a:schemeClr val="tx2"/>
              </a:solidFill>
            </a:endParaRPr>
          </a:p>
          <a:p>
            <a:pPr>
              <a:buFontTx/>
              <a:buNone/>
            </a:pPr>
            <a:r>
              <a:rPr lang="en-US" altLang="en-US" sz="2800" dirty="0">
                <a:solidFill>
                  <a:schemeClr val="tx2"/>
                </a:solidFill>
              </a:rPr>
              <a:t>There  exists  a  tiling  shape  with  unit volume  and  surface  area  O(√n )!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714" y="39469"/>
            <a:ext cx="8839086" cy="646331"/>
          </a:xfrm>
          <a:prstGeom prst="rect">
            <a:avLst/>
          </a:prstGeom>
          <a:solidFill>
            <a:srgbClr val="92D050">
              <a:alpha val="25000"/>
            </a:srgbClr>
          </a:solidFill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Spherical Cubes:  Hardness Amplification Fails</a:t>
            </a:r>
          </a:p>
        </p:txBody>
      </p:sp>
    </p:spTree>
    <p:extLst>
      <p:ext uri="{BB962C8B-B14F-4D97-AF65-F5344CB8AC3E}">
        <p14:creationId xmlns:p14="http://schemas.microsoft.com/office/powerpoint/2010/main" val="251375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433" grpId="0" animBg="1"/>
      <p:bldP spid="487434" grpId="0" animBg="1"/>
      <p:bldP spid="487435" grpId="0" animBg="1"/>
      <p:bldP spid="487436" grpId="0" animBg="1"/>
      <p:bldP spid="487437" grpId="0" animBg="1"/>
      <p:bldP spid="487438" grpId="0" animBg="1"/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49580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US" dirty="0"/>
              <a:t>Independent  Set  Problem</a:t>
            </a:r>
            <a:r>
              <a:rPr lang="en-US" sz="2400" dirty="0"/>
              <a:t>           </a:t>
            </a:r>
          </a:p>
          <a:p>
            <a:pPr marL="0" indent="0">
              <a:buNone/>
            </a:pPr>
            <a:r>
              <a:rPr lang="en-US" sz="2400" dirty="0"/>
              <a:t>     Checking  a  proof  without  looking  at  it.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Maximum  Cut  Problem </a:t>
            </a:r>
          </a:p>
          <a:p>
            <a:pPr marL="0" indent="0">
              <a:buNone/>
            </a:pPr>
            <a:r>
              <a:rPr lang="en-US" sz="2400" dirty="0"/>
              <a:t>      Majority  vote,   </a:t>
            </a:r>
            <a:r>
              <a:rPr lang="en-US" sz="2400" dirty="0" err="1"/>
              <a:t>isoperimetry</a:t>
            </a:r>
            <a:r>
              <a:rPr lang="en-US" sz="2400" dirty="0"/>
              <a:t>,   spherical  cubes.    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dirty="0"/>
              <a:t>2-to-2  Game  Problem   </a:t>
            </a:r>
          </a:p>
          <a:p>
            <a:pPr marL="0" indent="0">
              <a:buNone/>
            </a:pPr>
            <a:r>
              <a:rPr lang="en-US" dirty="0"/>
              <a:t>                  </a:t>
            </a:r>
            <a:r>
              <a:rPr lang="en-US" sz="2400" dirty="0"/>
              <a:t>- </a:t>
            </a:r>
            <a:r>
              <a:rPr lang="en-US" sz="2400" dirty="0">
                <a:solidFill>
                  <a:prstClr val="black"/>
                </a:solidFill>
              </a:rPr>
              <a:t>NP-hard  despite  all  the  evidence  otherwise.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            - Cart  before  the  horse.   </a:t>
            </a:r>
          </a:p>
          <a:p>
            <a:pPr marL="0" indent="0">
              <a:buNone/>
            </a:pPr>
            <a:r>
              <a:rPr lang="en-US" sz="2400" dirty="0"/>
              <a:t>                         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52400" y="457200"/>
            <a:ext cx="9144000" cy="990600"/>
          </a:xfrm>
          <a:prstGeom prst="rect">
            <a:avLst/>
          </a:prstGeom>
          <a:ln w="22225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Overview of the Talk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304800" y="4267200"/>
            <a:ext cx="8458200" cy="1295400"/>
          </a:xfrm>
          <a:prstGeom prst="rect">
            <a:avLst/>
          </a:prstGeom>
          <a:solidFill>
            <a:srgbClr val="FFFF00">
              <a:alpha val="12000"/>
            </a:srgbClr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54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-304800" y="-152400"/>
            <a:ext cx="9144000" cy="990600"/>
          </a:xfrm>
          <a:ln w="22225">
            <a:noFill/>
          </a:ln>
        </p:spPr>
        <p:txBody>
          <a:bodyPr>
            <a:normAutofit/>
          </a:bodyPr>
          <a:lstStyle/>
          <a:p>
            <a:pPr algn="l"/>
            <a:r>
              <a:rPr lang="en-US" dirty="0"/>
              <a:t>        Unique Game          2-to-2 Game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57855" y="3505200"/>
                <a:ext cx="7722820" cy="1354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2400" b="1" dirty="0"/>
                  <a:t>Unique Games Conjecture  </a:t>
                </a:r>
                <a:endParaRPr lang="en-US" sz="1400" dirty="0">
                  <a:solidFill>
                    <a:srgbClr val="C00000"/>
                  </a:solidFill>
                </a:endParaRPr>
              </a:p>
              <a:p>
                <a:pPr>
                  <a:buNone/>
                </a:pPr>
                <a:endParaRPr lang="en-US" sz="1400" b="1" u="sng" dirty="0">
                  <a:solidFill>
                    <a:srgbClr val="C00000"/>
                  </a:solidFill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∀ 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&gt; 0,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∃  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𝑝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200" b="0" dirty="0">
                    <a:solidFill>
                      <a:srgbClr val="FF0000"/>
                    </a:solidFill>
                  </a:rPr>
                  <a:t> </a:t>
                </a:r>
                <a:r>
                  <a:rPr lang="en-US" sz="2200" b="0" dirty="0">
                    <a:solidFill>
                      <a:schemeClr val="tx1"/>
                    </a:solidFill>
                  </a:rPr>
                  <a:t>such that given a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1−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𝛿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  </m:t>
                    </m:r>
                  </m:oMath>
                </a14:m>
                <a:r>
                  <a:rPr lang="en-US" sz="2200" dirty="0" err="1"/>
                  <a:t>satisfiable</a:t>
                </a:r>
                <a:r>
                  <a:rPr lang="en-US" sz="2200" dirty="0"/>
                  <a:t>  Unique Game, </a:t>
                </a:r>
              </a:p>
              <a:p>
                <a:pPr>
                  <a:buNone/>
                </a:pPr>
                <a:r>
                  <a:rPr lang="en-US" sz="2200" dirty="0"/>
                  <a:t>it is NP-hard to                find   a    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solidFill>
                          <a:srgbClr val="FF0000"/>
                        </a:solidFill>
                        <a:latin typeface="Cambria Math"/>
                      </a:rPr>
                      <m:t>     </m:t>
                    </m:r>
                    <m:r>
                      <a:rPr lang="en-US" sz="2200" i="1">
                        <a:solidFill>
                          <a:srgbClr val="FF0000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en-US" sz="2200" dirty="0">
                    <a:solidFill>
                      <a:srgbClr val="C00000"/>
                    </a:solidFill>
                  </a:rPr>
                  <a:t>   </a:t>
                </a:r>
                <a:r>
                  <a:rPr lang="en-US" sz="2200" dirty="0"/>
                  <a:t>satisfying   assignment. 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55" y="3505200"/>
                <a:ext cx="7722820" cy="1354217"/>
              </a:xfrm>
              <a:prstGeom prst="rect">
                <a:avLst/>
              </a:prstGeom>
              <a:blipFill rotWithShape="1">
                <a:blip r:embed="rId3"/>
                <a:stretch>
                  <a:fillRect l="-1184" t="-3604" b="-8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674948" y="968276"/>
            <a:ext cx="3211252" cy="2308324"/>
            <a:chOff x="5399349" y="1447800"/>
            <a:chExt cx="3211252" cy="2308324"/>
          </a:xfrm>
        </p:grpSpPr>
        <p:sp>
          <p:nvSpPr>
            <p:cNvPr id="4" name="TextBox 3"/>
            <p:cNvSpPr txBox="1"/>
            <p:nvPr/>
          </p:nvSpPr>
          <p:spPr>
            <a:xfrm>
              <a:off x="5399349" y="1447800"/>
              <a:ext cx="3211251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x</a:t>
              </a:r>
              <a:r>
                <a:rPr lang="en-US" sz="2400" baseline="-25000" dirty="0"/>
                <a:t>1</a:t>
              </a:r>
              <a:r>
                <a:rPr lang="en-US" sz="2400" dirty="0"/>
                <a:t> – x</a:t>
              </a:r>
              <a:r>
                <a:rPr lang="en-US" sz="2400" baseline="-25000" dirty="0"/>
                <a:t>7</a:t>
              </a:r>
              <a:r>
                <a:rPr lang="en-US" sz="2400" dirty="0"/>
                <a:t>  =    5       (mod p)</a:t>
              </a:r>
            </a:p>
            <a:p>
              <a:r>
                <a:rPr lang="en-US" sz="2400" dirty="0"/>
                <a:t> x</a:t>
              </a:r>
              <a:r>
                <a:rPr lang="en-US" sz="2400" baseline="-25000" dirty="0"/>
                <a:t>2</a:t>
              </a:r>
              <a:r>
                <a:rPr lang="en-US" sz="2400" dirty="0"/>
                <a:t> – x</a:t>
              </a:r>
              <a:r>
                <a:rPr lang="en-US" sz="2400" baseline="-25000" dirty="0"/>
                <a:t>3  </a:t>
              </a:r>
              <a:r>
                <a:rPr lang="en-US" sz="2400" dirty="0"/>
                <a:t> =  -2       (mod p)</a:t>
              </a:r>
            </a:p>
            <a:p>
              <a:r>
                <a:rPr lang="en-US" sz="2400" dirty="0"/>
                <a:t>          …. </a:t>
              </a:r>
            </a:p>
            <a:p>
              <a:r>
                <a:rPr lang="en-US" sz="2400" dirty="0">
                  <a:solidFill>
                    <a:srgbClr val="C00000"/>
                  </a:solidFill>
                </a:rPr>
                <a:t> x</a:t>
              </a:r>
              <a:r>
                <a:rPr lang="en-US" sz="2400" baseline="-25000" dirty="0">
                  <a:solidFill>
                    <a:srgbClr val="C00000"/>
                  </a:solidFill>
                </a:rPr>
                <a:t>i </a:t>
              </a:r>
              <a:r>
                <a:rPr lang="en-US" sz="2400" dirty="0">
                  <a:solidFill>
                    <a:srgbClr val="C00000"/>
                  </a:solidFill>
                </a:rPr>
                <a:t> – </a:t>
              </a:r>
              <a:r>
                <a:rPr lang="en-US" sz="2400" dirty="0" err="1">
                  <a:solidFill>
                    <a:srgbClr val="C00000"/>
                  </a:solidFill>
                </a:rPr>
                <a:t>x</a:t>
              </a:r>
              <a:r>
                <a:rPr lang="en-US" sz="2400" baseline="-25000" dirty="0" err="1">
                  <a:solidFill>
                    <a:srgbClr val="C00000"/>
                  </a:solidFill>
                </a:rPr>
                <a:t>j</a:t>
              </a:r>
              <a:r>
                <a:rPr lang="en-US" sz="2400" dirty="0">
                  <a:solidFill>
                    <a:srgbClr val="C00000"/>
                  </a:solidFill>
                </a:rPr>
                <a:t>   =   </a:t>
              </a:r>
              <a:r>
                <a:rPr lang="en-US" sz="2400" dirty="0" err="1">
                  <a:solidFill>
                    <a:srgbClr val="C00000"/>
                  </a:solidFill>
                </a:rPr>
                <a:t>c</a:t>
              </a:r>
              <a:r>
                <a:rPr lang="en-US" sz="2400" baseline="-25000" dirty="0" err="1">
                  <a:solidFill>
                    <a:srgbClr val="C00000"/>
                  </a:solidFill>
                </a:rPr>
                <a:t>ij</a:t>
              </a:r>
              <a:r>
                <a:rPr lang="en-US" sz="2400" dirty="0">
                  <a:solidFill>
                    <a:srgbClr val="C00000"/>
                  </a:solidFill>
                </a:rPr>
                <a:t>       (mod p)</a:t>
              </a:r>
              <a:endParaRPr lang="en-US" sz="2400" dirty="0"/>
            </a:p>
            <a:p>
              <a:r>
                <a:rPr lang="en-US" sz="2400" dirty="0"/>
                <a:t>         …..</a:t>
              </a:r>
            </a:p>
            <a:p>
              <a:r>
                <a:rPr lang="en-US" sz="2400" dirty="0"/>
                <a:t> x</a:t>
              </a:r>
              <a:r>
                <a:rPr lang="en-US" sz="2400" baseline="-25000" dirty="0"/>
                <a:t>7 </a:t>
              </a:r>
              <a:r>
                <a:rPr lang="en-US" sz="2400" dirty="0"/>
                <a:t>– </a:t>
              </a:r>
              <a:r>
                <a:rPr lang="en-US" sz="2400" dirty="0" err="1"/>
                <a:t>x</a:t>
              </a:r>
              <a:r>
                <a:rPr lang="en-US" sz="2400" baseline="-25000" dirty="0" err="1"/>
                <a:t>n</a:t>
              </a:r>
              <a:r>
                <a:rPr lang="en-US" sz="2400" baseline="-25000" dirty="0"/>
                <a:t>  </a:t>
              </a:r>
              <a:r>
                <a:rPr lang="en-US" sz="2400" dirty="0"/>
                <a:t> =   11      (mod p)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5424997" y="1447800"/>
              <a:ext cx="3185604" cy="2308324"/>
            </a:xfrm>
            <a:prstGeom prst="rect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942148" y="914400"/>
            <a:ext cx="3592252" cy="2308324"/>
            <a:chOff x="4942148" y="914400"/>
            <a:chExt cx="3592252" cy="2308324"/>
          </a:xfrm>
        </p:grpSpPr>
        <p:sp>
          <p:nvSpPr>
            <p:cNvPr id="12" name="TextBox 11"/>
            <p:cNvSpPr txBox="1"/>
            <p:nvPr/>
          </p:nvSpPr>
          <p:spPr>
            <a:xfrm>
              <a:off x="4942148" y="914400"/>
              <a:ext cx="3592252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 x</a:t>
              </a:r>
              <a:r>
                <a:rPr lang="en-US" sz="2400" baseline="-25000" dirty="0"/>
                <a:t>1</a:t>
              </a:r>
              <a:r>
                <a:rPr lang="en-US" sz="2400" dirty="0"/>
                <a:t> – x</a:t>
              </a:r>
              <a:r>
                <a:rPr lang="en-US" sz="2400" baseline="-25000" dirty="0"/>
                <a:t>7</a:t>
              </a:r>
              <a:r>
                <a:rPr lang="en-US" sz="2400" dirty="0"/>
                <a:t>  =    5, -1      (mod p)</a:t>
              </a:r>
            </a:p>
            <a:p>
              <a:r>
                <a:rPr lang="en-US" sz="2400" dirty="0"/>
                <a:t> x</a:t>
              </a:r>
              <a:r>
                <a:rPr lang="en-US" sz="2400" baseline="-25000" dirty="0"/>
                <a:t>2</a:t>
              </a:r>
              <a:r>
                <a:rPr lang="en-US" sz="2400" dirty="0"/>
                <a:t> – x</a:t>
              </a:r>
              <a:r>
                <a:rPr lang="en-US" sz="2400" baseline="-25000" dirty="0"/>
                <a:t>3  </a:t>
              </a:r>
              <a:r>
                <a:rPr lang="en-US" sz="2400" dirty="0"/>
                <a:t> =  -2,  0       (mod p)</a:t>
              </a:r>
            </a:p>
            <a:p>
              <a:r>
                <a:rPr lang="en-US" sz="2400" dirty="0"/>
                <a:t>          …. </a:t>
              </a:r>
            </a:p>
            <a:p>
              <a:r>
                <a:rPr lang="en-US" sz="2400" dirty="0">
                  <a:solidFill>
                    <a:srgbClr val="C00000"/>
                  </a:solidFill>
                </a:rPr>
                <a:t> x</a:t>
              </a:r>
              <a:r>
                <a:rPr lang="en-US" sz="2400" baseline="-25000" dirty="0">
                  <a:solidFill>
                    <a:srgbClr val="C00000"/>
                  </a:solidFill>
                </a:rPr>
                <a:t>i </a:t>
              </a:r>
              <a:r>
                <a:rPr lang="en-US" sz="2400" dirty="0">
                  <a:solidFill>
                    <a:srgbClr val="C00000"/>
                  </a:solidFill>
                </a:rPr>
                <a:t> – </a:t>
              </a:r>
              <a:r>
                <a:rPr lang="en-US" sz="2400" dirty="0" err="1">
                  <a:solidFill>
                    <a:srgbClr val="C00000"/>
                  </a:solidFill>
                </a:rPr>
                <a:t>x</a:t>
              </a:r>
              <a:r>
                <a:rPr lang="en-US" sz="2400" baseline="-25000" dirty="0" err="1">
                  <a:solidFill>
                    <a:srgbClr val="C00000"/>
                  </a:solidFill>
                </a:rPr>
                <a:t>j</a:t>
              </a:r>
              <a:r>
                <a:rPr lang="en-US" sz="2400" dirty="0">
                  <a:solidFill>
                    <a:srgbClr val="C00000"/>
                  </a:solidFill>
                </a:rPr>
                <a:t>   =   </a:t>
              </a:r>
              <a:r>
                <a:rPr lang="en-US" sz="2400" dirty="0" err="1">
                  <a:solidFill>
                    <a:srgbClr val="C00000"/>
                  </a:solidFill>
                </a:rPr>
                <a:t>c</a:t>
              </a:r>
              <a:r>
                <a:rPr lang="en-US" sz="2400" baseline="-25000" dirty="0" err="1">
                  <a:solidFill>
                    <a:srgbClr val="C00000"/>
                  </a:solidFill>
                </a:rPr>
                <a:t>ij</a:t>
              </a:r>
              <a:r>
                <a:rPr lang="en-US" sz="2400" baseline="-25000" dirty="0">
                  <a:solidFill>
                    <a:srgbClr val="C00000"/>
                  </a:solidFill>
                </a:rPr>
                <a:t>, </a:t>
              </a:r>
              <a:r>
                <a:rPr lang="en-US" sz="2400" dirty="0" err="1">
                  <a:solidFill>
                    <a:srgbClr val="C00000"/>
                  </a:solidFill>
                </a:rPr>
                <a:t>b</a:t>
              </a:r>
              <a:r>
                <a:rPr lang="en-US" sz="2400" baseline="-25000" dirty="0" err="1">
                  <a:solidFill>
                    <a:srgbClr val="C00000"/>
                  </a:solidFill>
                </a:rPr>
                <a:t>ij</a:t>
              </a:r>
              <a:r>
                <a:rPr lang="en-US" sz="2400" dirty="0">
                  <a:solidFill>
                    <a:srgbClr val="C00000"/>
                  </a:solidFill>
                </a:rPr>
                <a:t>       (mod p)</a:t>
              </a:r>
              <a:endParaRPr lang="en-US" sz="2400" dirty="0"/>
            </a:p>
            <a:p>
              <a:r>
                <a:rPr lang="en-US" sz="2400" dirty="0"/>
                <a:t>         …..</a:t>
              </a:r>
            </a:p>
            <a:p>
              <a:r>
                <a:rPr lang="en-US" sz="2400" dirty="0"/>
                <a:t> x</a:t>
              </a:r>
              <a:r>
                <a:rPr lang="en-US" sz="2400" baseline="-25000" dirty="0"/>
                <a:t>7 </a:t>
              </a:r>
              <a:r>
                <a:rPr lang="en-US" sz="2400" dirty="0"/>
                <a:t>– </a:t>
              </a:r>
              <a:r>
                <a:rPr lang="en-US" sz="2400" dirty="0" err="1"/>
                <a:t>x</a:t>
              </a:r>
              <a:r>
                <a:rPr lang="en-US" sz="2400" baseline="-25000" dirty="0" err="1"/>
                <a:t>n</a:t>
              </a:r>
              <a:r>
                <a:rPr lang="en-US" sz="2400" baseline="-25000" dirty="0"/>
                <a:t>  </a:t>
              </a:r>
              <a:r>
                <a:rPr lang="en-US" sz="2400" dirty="0"/>
                <a:t> =   11, 3       (mod p)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967796" y="968276"/>
              <a:ext cx="3566604" cy="2254448"/>
            </a:xfrm>
            <a:prstGeom prst="rect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7200" y="5105400"/>
                <a:ext cx="7468968" cy="1354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buNone/>
                </a:pPr>
                <a:r>
                  <a:rPr lang="en-US" sz="2400" b="1" dirty="0"/>
                  <a:t>2-to-2 Games Theorem   </a:t>
                </a:r>
                <a:endParaRPr lang="en-US" sz="1400" dirty="0">
                  <a:solidFill>
                    <a:srgbClr val="C00000"/>
                  </a:solidFill>
                </a:endParaRPr>
              </a:p>
              <a:p>
                <a:pPr>
                  <a:buNone/>
                </a:pPr>
                <a:endParaRPr lang="en-US" sz="1400" b="1" u="sng" dirty="0">
                  <a:solidFill>
                    <a:srgbClr val="C00000"/>
                  </a:solidFill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∀ 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en-US" sz="2200" dirty="0">
                    <a:solidFill>
                      <a:srgbClr val="FF0000"/>
                    </a:solidFill>
                  </a:rPr>
                  <a:t> &gt; 0,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∃  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𝑝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200" b="0" i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200" b="0" i="0" dirty="0" smtClean="0"/>
                      <m:t>such</m:t>
                    </m:r>
                    <m:r>
                      <m:rPr>
                        <m:nor/>
                      </m:rPr>
                      <a:rPr lang="en-US" sz="2200" b="0" i="0" dirty="0" smtClean="0"/>
                      <m:t> </m:t>
                    </m:r>
                    <m:r>
                      <m:rPr>
                        <m:nor/>
                      </m:rPr>
                      <a:rPr lang="en-US" sz="2200" b="0" i="0" dirty="0" smtClean="0"/>
                      <m:t>that</m:t>
                    </m:r>
                    <m:r>
                      <m:rPr>
                        <m:nor/>
                      </m:rPr>
                      <a:rPr lang="en-US" sz="2200" b="0" i="0" dirty="0" smtClean="0"/>
                      <m:t> </m:t>
                    </m:r>
                    <m:r>
                      <m:rPr>
                        <m:nor/>
                      </m:rPr>
                      <a:rPr lang="en-US" sz="2200" b="0" i="0" dirty="0" smtClean="0"/>
                      <m:t>given</m:t>
                    </m:r>
                    <m:r>
                      <m:rPr>
                        <m:nor/>
                      </m:rPr>
                      <a:rPr lang="en-US" sz="2200" b="0" i="0" dirty="0" smtClean="0"/>
                      <m:t> </m:t>
                    </m:r>
                    <m:r>
                      <m:rPr>
                        <m:nor/>
                      </m:rPr>
                      <a:rPr lang="en-US" sz="2200" b="0" i="0" dirty="0" smtClean="0"/>
                      <m:t>a</m:t>
                    </m:r>
                    <m:r>
                      <m:rPr>
                        <m:nor/>
                      </m:rPr>
                      <a:rPr lang="en-US" sz="2200" b="0" i="0" dirty="0" smtClean="0"/>
                      <m:t> 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 1−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𝛿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  </m:t>
                    </m:r>
                  </m:oMath>
                </a14:m>
                <a:r>
                  <a:rPr lang="en-US" sz="2200" dirty="0" err="1"/>
                  <a:t>satisfiable</a:t>
                </a:r>
                <a:r>
                  <a:rPr lang="en-US" sz="2200" dirty="0"/>
                  <a:t>  2-to-2 Game, </a:t>
                </a:r>
              </a:p>
              <a:p>
                <a:pPr>
                  <a:buNone/>
                </a:pPr>
                <a:r>
                  <a:rPr lang="en-US" sz="2200" dirty="0"/>
                  <a:t>it is NP-hard to                find   a      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solidFill>
                          <a:srgbClr val="FF0000"/>
                        </a:solidFill>
                        <a:latin typeface="Cambria Math"/>
                      </a:rPr>
                      <m:t>    </m:t>
                    </m:r>
                    <m:r>
                      <a:rPr lang="en-US" sz="2200" i="1">
                        <a:solidFill>
                          <a:srgbClr val="FF0000"/>
                        </a:solidFill>
                        <a:latin typeface="Cambria Math"/>
                      </a:rPr>
                      <m:t>𝛿</m:t>
                    </m:r>
                  </m:oMath>
                </a14:m>
                <a:r>
                  <a:rPr lang="en-US" sz="2200" dirty="0">
                    <a:solidFill>
                      <a:srgbClr val="C00000"/>
                    </a:solidFill>
                  </a:rPr>
                  <a:t>   </a:t>
                </a:r>
                <a:r>
                  <a:rPr lang="en-US" sz="2200" dirty="0"/>
                  <a:t>satisfying   assignment. 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105400"/>
                <a:ext cx="7468968" cy="1354217"/>
              </a:xfrm>
              <a:prstGeom prst="rect">
                <a:avLst/>
              </a:prstGeom>
              <a:blipFill rotWithShape="1">
                <a:blip r:embed="rId4"/>
                <a:stretch>
                  <a:fillRect l="-1224" t="-3604" r="-163" b="-7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6068382" y="5334000"/>
            <a:ext cx="18213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Unique Game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81650" y="5131865"/>
                <a:ext cx="442750" cy="8879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b="0" i="1" dirty="0">
                  <a:latin typeface="Cambria Math"/>
                </a:endParaRPr>
              </a:p>
              <a:p>
                <a:endParaRPr lang="en-US" b="0" i="1" dirty="0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650" y="5131865"/>
                <a:ext cx="442750" cy="88793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/>
          <p:cNvGrpSpPr/>
          <p:nvPr/>
        </p:nvGrpSpPr>
        <p:grpSpPr>
          <a:xfrm>
            <a:off x="6172200" y="5791200"/>
            <a:ext cx="1371600" cy="292813"/>
            <a:chOff x="8001000" y="5181600"/>
            <a:chExt cx="914400" cy="367843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8001000" y="5257800"/>
              <a:ext cx="914400" cy="228600"/>
            </a:xfrm>
            <a:prstGeom prst="line">
              <a:avLst/>
            </a:prstGeom>
            <a:ln w="15875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8001000" y="5181600"/>
              <a:ext cx="914400" cy="367843"/>
            </a:xfrm>
            <a:prstGeom prst="line">
              <a:avLst/>
            </a:prstGeom>
            <a:ln w="15875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4267200" y="5835878"/>
            <a:ext cx="457200" cy="183922"/>
            <a:chOff x="8001000" y="5181600"/>
            <a:chExt cx="914400" cy="367843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8001000" y="5257800"/>
              <a:ext cx="914400" cy="228600"/>
            </a:xfrm>
            <a:prstGeom prst="line">
              <a:avLst/>
            </a:prstGeom>
            <a:ln w="15875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8001000" y="5181600"/>
              <a:ext cx="914400" cy="367843"/>
            </a:xfrm>
            <a:prstGeom prst="line">
              <a:avLst/>
            </a:prstGeom>
            <a:ln w="15875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3829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7" grpId="0"/>
      <p:bldP spid="1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260" y="76200"/>
            <a:ext cx="4191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Simplest  Hard 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838200"/>
            <a:ext cx="4603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Many other problems are hard to approximate.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15056" y="3581400"/>
            <a:ext cx="11999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Max Cut </a:t>
            </a:r>
          </a:p>
          <a:p>
            <a:endParaRPr lang="en-US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599100" y="4191000"/>
            <a:ext cx="3718454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Algorithms,  Optimization.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Computational complexity.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Analysis and Geometry.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796907" y="2268130"/>
            <a:ext cx="1981200" cy="9186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Unique / 2-to-2  Games Conjecture</a:t>
            </a:r>
          </a:p>
        </p:txBody>
      </p:sp>
      <p:sp>
        <p:nvSpPr>
          <p:cNvPr id="12" name="Down Arrow 11"/>
          <p:cNvSpPr/>
          <p:nvPr/>
        </p:nvSpPr>
        <p:spPr>
          <a:xfrm rot="14565906">
            <a:off x="4299880" y="1850757"/>
            <a:ext cx="250535" cy="815243"/>
          </a:xfrm>
          <a:prstGeom prst="downArrow">
            <a:avLst>
              <a:gd name="adj1" fmla="val 50000"/>
              <a:gd name="adj2" fmla="val 10283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 rot="16200000">
            <a:off x="4388219" y="2285271"/>
            <a:ext cx="250535" cy="815241"/>
          </a:xfrm>
          <a:prstGeom prst="downArrow">
            <a:avLst>
              <a:gd name="adj1" fmla="val 50000"/>
              <a:gd name="adj2" fmla="val 10283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 rot="17654702">
            <a:off x="4305537" y="2748341"/>
            <a:ext cx="250535" cy="815243"/>
          </a:xfrm>
          <a:prstGeom prst="downArrow">
            <a:avLst>
              <a:gd name="adj1" fmla="val 50000"/>
              <a:gd name="adj2" fmla="val 10283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Down Arrow 14"/>
          <p:cNvSpPr/>
          <p:nvPr/>
        </p:nvSpPr>
        <p:spPr>
          <a:xfrm rot="18593189">
            <a:off x="4030882" y="3119822"/>
            <a:ext cx="250535" cy="815243"/>
          </a:xfrm>
          <a:prstGeom prst="downArrow">
            <a:avLst>
              <a:gd name="adj1" fmla="val 50000"/>
              <a:gd name="adj2" fmla="val 10283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Down Arrow 24"/>
          <p:cNvSpPr/>
          <p:nvPr/>
        </p:nvSpPr>
        <p:spPr>
          <a:xfrm rot="13447028">
            <a:off x="4056850" y="1496349"/>
            <a:ext cx="228600" cy="893469"/>
          </a:xfrm>
          <a:prstGeom prst="downArrow">
            <a:avLst>
              <a:gd name="adj1" fmla="val 50000"/>
              <a:gd name="adj2" fmla="val 10283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82925" y="2507159"/>
            <a:ext cx="12654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All  CSPs  </a:t>
            </a:r>
          </a:p>
          <a:p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4864163" y="3116759"/>
            <a:ext cx="20832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Independent Set</a:t>
            </a:r>
          </a:p>
          <a:p>
            <a:endParaRPr lang="en-US" sz="2200" dirty="0"/>
          </a:p>
        </p:txBody>
      </p:sp>
      <p:sp>
        <p:nvSpPr>
          <p:cNvPr id="19" name="TextBox 18"/>
          <p:cNvSpPr txBox="1"/>
          <p:nvPr/>
        </p:nvSpPr>
        <p:spPr>
          <a:xfrm>
            <a:off x="4800600" y="1897559"/>
            <a:ext cx="28512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Max  Acyclic  Subgraph </a:t>
            </a:r>
          </a:p>
          <a:p>
            <a:endParaRPr lang="en-US" sz="2200" dirty="0"/>
          </a:p>
        </p:txBody>
      </p:sp>
      <p:sp>
        <p:nvSpPr>
          <p:cNvPr id="20" name="TextBox 19"/>
          <p:cNvSpPr txBox="1"/>
          <p:nvPr/>
        </p:nvSpPr>
        <p:spPr>
          <a:xfrm>
            <a:off x="4534916" y="1364159"/>
            <a:ext cx="20944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Many more …….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5013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202" y="329625"/>
            <a:ext cx="8963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“Evidence” Against Unique Games Conjecture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57200" y="1371600"/>
                <a:ext cx="8991600" cy="50783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en-US" sz="2400" dirty="0"/>
                  <a:t>No known distribution over hard instances. </a:t>
                </a:r>
              </a:p>
              <a:p>
                <a:r>
                  <a:rPr lang="en-US" altLang="en-US" dirty="0"/>
                  <a:t>  </a:t>
                </a:r>
              </a:p>
              <a:p>
                <a:r>
                  <a:rPr lang="en-US" altLang="en-US" dirty="0"/>
                  <a:t>      In contrast to     3SAT,   Factoring,  Clique( n</a:t>
                </a:r>
                <a:r>
                  <a:rPr lang="en-US" altLang="en-US" baseline="30000" dirty="0"/>
                  <a:t>1/3</a:t>
                </a:r>
                <a:r>
                  <a:rPr lang="en-US" altLang="en-US" dirty="0"/>
                  <a:t>  ).  </a:t>
                </a:r>
              </a:p>
              <a:p>
                <a:endParaRPr lang="en-US" alt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en-US" sz="20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en-US" sz="2400" dirty="0"/>
                  <a:t>No known counter-example to  </a:t>
                </a:r>
                <a:r>
                  <a:rPr lang="en-US" altLang="en-US" sz="2400" dirty="0">
                    <a:solidFill>
                      <a:srgbClr val="FF0000"/>
                    </a:solidFill>
                  </a:rPr>
                  <a:t>Sum-of-Squares</a:t>
                </a:r>
                <a:r>
                  <a:rPr lang="en-US" altLang="en-US" sz="2400" dirty="0"/>
                  <a:t>  </a:t>
                </a:r>
                <a:r>
                  <a:rPr lang="en-US" altLang="en-US" sz="2400" dirty="0">
                    <a:solidFill>
                      <a:srgbClr val="FF0000"/>
                    </a:solidFill>
                  </a:rPr>
                  <a:t>algorithm.  </a:t>
                </a:r>
              </a:p>
              <a:p>
                <a:r>
                  <a:rPr lang="en-US" altLang="en-US" sz="2400" dirty="0">
                    <a:solidFill>
                      <a:srgbClr val="FF0000"/>
                    </a:solidFill>
                  </a:rPr>
                  <a:t>                </a:t>
                </a:r>
                <a:r>
                  <a:rPr lang="en-US" altLang="en-US" sz="2400" dirty="0"/>
                  <a:t>                                                                                                                                                          </a:t>
                </a:r>
              </a:p>
              <a:p>
                <a:r>
                  <a:rPr lang="en-US" altLang="en-US" dirty="0"/>
                  <a:t>      Strengthening of </a:t>
                </a:r>
                <a:r>
                  <a:rPr lang="en-US" altLang="en-US" dirty="0" err="1"/>
                  <a:t>Lovasz</a:t>
                </a:r>
                <a:r>
                  <a:rPr lang="en-US" alt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b="0" i="0" smtClean="0">
                        <a:latin typeface="Cambria Math"/>
                      </a:rPr>
                      <m:t>Θ</m:t>
                    </m:r>
                  </m:oMath>
                </a14:m>
                <a:r>
                  <a:rPr lang="en-US" altLang="en-US" dirty="0"/>
                  <a:t>-function,  </a:t>
                </a:r>
                <a:r>
                  <a:rPr lang="en-US" altLang="en-US" dirty="0" err="1"/>
                  <a:t>Goemans</a:t>
                </a:r>
                <a:r>
                  <a:rPr lang="en-US" altLang="en-US" dirty="0"/>
                  <a:t>-Williamson Semi-Definite Program.   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en-US" sz="2400" dirty="0"/>
                  <a:t>“Common” techniques  “cannot”  construct  a  counter-example.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en-US" sz="2400" dirty="0"/>
              </a:p>
              <a:p>
                <a:endParaRPr lang="en-US" altLang="en-US" sz="2000" dirty="0"/>
              </a:p>
              <a:p>
                <a:r>
                  <a:rPr lang="en-US" altLang="en-US" sz="2000" dirty="0"/>
                  <a:t>                                                              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371600"/>
                <a:ext cx="8991600" cy="5078313"/>
              </a:xfrm>
              <a:prstGeom prst="rect">
                <a:avLst/>
              </a:prstGeom>
              <a:blipFill rotWithShape="1">
                <a:blip r:embed="rId3"/>
                <a:stretch>
                  <a:fillRect l="-881" t="-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33400" y="5867400"/>
            <a:ext cx="7313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[ Arora  Barak  </a:t>
            </a:r>
            <a:r>
              <a:rPr lang="en-US" dirty="0" err="1">
                <a:solidFill>
                  <a:srgbClr val="C00000"/>
                </a:solidFill>
              </a:rPr>
              <a:t>Brandão</a:t>
            </a:r>
            <a:r>
              <a:rPr lang="en-US" dirty="0">
                <a:solidFill>
                  <a:srgbClr val="C00000"/>
                </a:solidFill>
              </a:rPr>
              <a:t>  Harrow  </a:t>
            </a:r>
            <a:r>
              <a:rPr lang="en-US" dirty="0" err="1">
                <a:solidFill>
                  <a:srgbClr val="C00000"/>
                </a:solidFill>
              </a:rPr>
              <a:t>Kelner</a:t>
            </a:r>
            <a:r>
              <a:rPr lang="en-US" dirty="0">
                <a:solidFill>
                  <a:srgbClr val="C00000"/>
                </a:solidFill>
              </a:rPr>
              <a:t>  </a:t>
            </a:r>
            <a:r>
              <a:rPr lang="en-US" dirty="0" err="1">
                <a:solidFill>
                  <a:srgbClr val="C00000"/>
                </a:solidFill>
              </a:rPr>
              <a:t>Kolla</a:t>
            </a:r>
            <a:r>
              <a:rPr lang="en-US" dirty="0">
                <a:solidFill>
                  <a:srgbClr val="C00000"/>
                </a:solidFill>
              </a:rPr>
              <a:t>  Makarychev</a:t>
            </a:r>
            <a:r>
              <a:rPr lang="en-US" baseline="30000" dirty="0">
                <a:solidFill>
                  <a:srgbClr val="C00000"/>
                </a:solidFill>
              </a:rPr>
              <a:t>2  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Steurer</a:t>
            </a:r>
            <a:r>
              <a:rPr lang="en-US" dirty="0">
                <a:solidFill>
                  <a:srgbClr val="C00000"/>
                </a:solidFill>
              </a:rPr>
              <a:t>  Zhou ] </a:t>
            </a:r>
          </a:p>
        </p:txBody>
      </p:sp>
    </p:spTree>
    <p:extLst>
      <p:ext uri="{BB962C8B-B14F-4D97-AF65-F5344CB8AC3E}">
        <p14:creationId xmlns:p14="http://schemas.microsoft.com/office/powerpoint/2010/main" val="53565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602" y="405825"/>
            <a:ext cx="8963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“Evidence” Against Unique Games Conjecture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28600" y="1447800"/>
                <a:ext cx="8991600" cy="4340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en-US" sz="2400" dirty="0">
                    <a:solidFill>
                      <a:prstClr val="black"/>
                    </a:solidFill>
                  </a:rPr>
                  <a:t>Improve  Arora-Barak-</a:t>
                </a:r>
                <a:r>
                  <a:rPr lang="en-US" altLang="en-US" sz="2400" dirty="0" err="1">
                    <a:solidFill>
                      <a:prstClr val="black"/>
                    </a:solidFill>
                  </a:rPr>
                  <a:t>Steurer</a:t>
                </a:r>
                <a:r>
                  <a:rPr lang="en-US" altLang="en-US" sz="2400" dirty="0">
                    <a:solidFill>
                      <a:prstClr val="black"/>
                    </a:solidFill>
                  </a:rPr>
                  <a:t>  algorithm?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alt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alt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0.01</m:t>
                            </m:r>
                          </m:sup>
                        </m:sSup>
                        <m:r>
                          <a:rPr lang="en-US" altLang="en-US" sz="24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  </m:t>
                        </m:r>
                      </m:sup>
                    </m:sSup>
                  </m:oMath>
                </a14:m>
                <a:r>
                  <a:rPr lang="en-US" altLang="en-US" sz="2400" dirty="0">
                    <a:solidFill>
                      <a:prstClr val="black"/>
                    </a:solidFill>
                  </a:rPr>
                  <a:t>to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alt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𝑛</m:t>
                            </m:r>
                            <m:r>
                              <a:rPr lang="en-US" alt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  <m:sup>
                            <m:f>
                              <m:fPr>
                                <m:ctrlPr>
                                  <a:rPr lang="en-US" altLang="en-US" sz="240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24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a:rPr lang="en-US" altLang="en-US" sz="24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log</m:t>
                                </m:r>
                                <m:r>
                                  <a:rPr lang="en-US" altLang="en-US" sz="24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en-US" sz="24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log</m:t>
                                </m:r>
                                <m:r>
                                  <a:rPr lang="en-US" altLang="en-US" sz="24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en-US" sz="24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log</m:t>
                                </m:r>
                                <m:r>
                                  <a:rPr lang="en-US" altLang="en-US" sz="24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altLang="en-US" sz="24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den>
                            </m:f>
                          </m:sup>
                        </m:sSup>
                        <m:r>
                          <a:rPr lang="en-US" alt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  </m:t>
                        </m:r>
                      </m:sup>
                    </m:sSup>
                  </m:oMath>
                </a14:m>
                <a:r>
                  <a:rPr lang="en-US" altLang="en-US" sz="2400" dirty="0">
                    <a:solidFill>
                      <a:prstClr val="black"/>
                    </a:solidFill>
                  </a:rPr>
                  <a:t>?</a:t>
                </a:r>
              </a:p>
              <a:p>
                <a:endParaRPr lang="en-US" altLang="en-US" sz="2400" dirty="0">
                  <a:solidFill>
                    <a:prstClr val="black"/>
                  </a:solidFill>
                </a:endParaRPr>
              </a:p>
              <a:p>
                <a:endParaRPr lang="en-US" altLang="en-US" sz="2400" dirty="0">
                  <a:solidFill>
                    <a:prstClr val="black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en-US" sz="2400" dirty="0">
                    <a:solidFill>
                      <a:prstClr val="black"/>
                    </a:solidFill>
                  </a:rPr>
                  <a:t>n – variable  constraint satisfaction problem with </a:t>
                </a:r>
                <a:r>
                  <a:rPr lang="en-US" altLang="en-US" sz="2400" dirty="0">
                    <a:solidFill>
                      <a:srgbClr val="FF0000"/>
                    </a:solidFill>
                  </a:rPr>
                  <a:t>intermediate </a:t>
                </a:r>
              </a:p>
              <a:p>
                <a:r>
                  <a:rPr lang="en-US" altLang="en-US" sz="2400" dirty="0">
                    <a:solidFill>
                      <a:prstClr val="black"/>
                    </a:solidFill>
                  </a:rPr>
                  <a:t>    </a:t>
                </a:r>
                <a:r>
                  <a:rPr lang="en-US" altLang="en-US" sz="2400" dirty="0">
                    <a:solidFill>
                      <a:srgbClr val="FF0000"/>
                    </a:solidFill>
                  </a:rPr>
                  <a:t>complexity</a:t>
                </a:r>
                <a:r>
                  <a:rPr lang="en-US" altLang="en-US" sz="2400" dirty="0">
                    <a:solidFill>
                      <a:prstClr val="black"/>
                    </a:solidFill>
                  </a:rPr>
                  <a:t>   [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alt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altLang="en-US" sz="2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1/</m:t>
                            </m:r>
                            <m:r>
                              <a:rPr lang="en-US" alt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sup>
                    </m:sSup>
                    <m:r>
                      <a:rPr lang="en-US" alt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 ,    </m:t>
                    </m:r>
                    <m:sSup>
                      <m:sSupPr>
                        <m:ctrlPr>
                          <a:rPr lang="en-US" altLang="en-US" sz="2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 sz="24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altLang="en-US" sz="2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r>
                              <a:rPr lang="en-US" altLang="en-US" sz="24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1/2</m:t>
                            </m:r>
                          </m:sup>
                        </m:sSup>
                      </m:sup>
                    </m:sSup>
                    <m:r>
                      <a:rPr lang="en-US" altLang="en-US" sz="2400" i="1" smtClean="0">
                        <a:solidFill>
                          <a:prstClr val="black"/>
                        </a:solidFill>
                        <a:latin typeface="Cambria Math"/>
                      </a:rPr>
                      <m:t> ] </m:t>
                    </m:r>
                  </m:oMath>
                </a14:m>
                <a:r>
                  <a:rPr lang="en-US" altLang="en-US" sz="2400" dirty="0">
                    <a:solidFill>
                      <a:prstClr val="black"/>
                    </a:solidFill>
                  </a:rPr>
                  <a:t>    would be counter-intuitive. </a:t>
                </a:r>
              </a:p>
              <a:p>
                <a:endParaRPr lang="en-US" altLang="en-US" sz="2400" dirty="0">
                  <a:solidFill>
                    <a:prstClr val="black"/>
                  </a:solidFill>
                </a:endParaRPr>
              </a:p>
              <a:p>
                <a:endParaRPr lang="en-US" altLang="en-US" sz="2400" dirty="0">
                  <a:solidFill>
                    <a:prstClr val="black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en-US" sz="2400" dirty="0">
                    <a:solidFill>
                      <a:prstClr val="black"/>
                    </a:solidFill>
                  </a:rPr>
                  <a:t>Spherical cubes exist.  </a:t>
                </a:r>
              </a:p>
              <a:p>
                <a:endParaRPr lang="en-US" altLang="en-US" sz="2400" dirty="0">
                  <a:solidFill>
                    <a:prstClr val="black"/>
                  </a:solidFill>
                </a:endParaRPr>
              </a:p>
              <a:p>
                <a:endParaRPr lang="en-US" altLang="en-US" sz="2000" dirty="0">
                  <a:solidFill>
                    <a:prstClr val="black"/>
                  </a:solidFill>
                </a:endParaRPr>
              </a:p>
              <a:p>
                <a:r>
                  <a:rPr lang="en-US" altLang="en-US" sz="2000" dirty="0">
                    <a:solidFill>
                      <a:prstClr val="black"/>
                    </a:solidFill>
                  </a:rPr>
                  <a:t>                                                                  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447800"/>
                <a:ext cx="8991600" cy="4340675"/>
              </a:xfrm>
              <a:prstGeom prst="rect">
                <a:avLst/>
              </a:prstGeom>
              <a:blipFill rotWithShape="1">
                <a:blip r:embed="rId3"/>
                <a:stretch>
                  <a:fillRect l="-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2133600" y="2209800"/>
            <a:ext cx="4267200" cy="2057400"/>
            <a:chOff x="5334000" y="2362200"/>
            <a:chExt cx="3124200" cy="1066800"/>
          </a:xfrm>
        </p:grpSpPr>
        <p:sp>
          <p:nvSpPr>
            <p:cNvPr id="2" name="Oval 1"/>
            <p:cNvSpPr/>
            <p:nvPr/>
          </p:nvSpPr>
          <p:spPr>
            <a:xfrm>
              <a:off x="5334000" y="2362200"/>
              <a:ext cx="3124200" cy="1066800"/>
            </a:xfrm>
            <a:prstGeom prst="ellipse">
              <a:avLst/>
            </a:prstGeom>
            <a:solidFill>
              <a:srgbClr val="FFFF00"/>
            </a:solidFill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668736" y="2721535"/>
              <a:ext cx="257587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prstClr val="black"/>
                  </a:solidFill>
                </a:rPr>
                <a:t>2-to-2  Games  Conjecture </a:t>
              </a:r>
            </a:p>
            <a:p>
              <a:r>
                <a:rPr lang="en-US" sz="2400" dirty="0">
                  <a:solidFill>
                    <a:prstClr val="black"/>
                  </a:solidFill>
                </a:rPr>
                <a:t>correct  nevertheless!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96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98926" y="329625"/>
            <a:ext cx="23112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Where it Fits</a:t>
            </a:r>
          </a:p>
        </p:txBody>
      </p:sp>
      <p:sp>
        <p:nvSpPr>
          <p:cNvPr id="7" name="Oval 6"/>
          <p:cNvSpPr/>
          <p:nvPr/>
        </p:nvSpPr>
        <p:spPr>
          <a:xfrm>
            <a:off x="2057400" y="1676400"/>
            <a:ext cx="2590800" cy="2590800"/>
          </a:xfrm>
          <a:prstGeom prst="ellipse">
            <a:avLst/>
          </a:prstGeom>
          <a:noFill/>
          <a:ln w="2222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886200" y="1600200"/>
            <a:ext cx="2590800" cy="2590800"/>
          </a:xfrm>
          <a:prstGeom prst="ellipse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971800" y="2971800"/>
            <a:ext cx="2590800" cy="2590800"/>
          </a:xfrm>
          <a:prstGeom prst="ellipse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2285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Theoretical Computer </a:t>
            </a:r>
          </a:p>
          <a:p>
            <a:r>
              <a:rPr lang="en-US" dirty="0"/>
              <a:t>Science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24600" y="1487269"/>
            <a:ext cx="15640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Discrete Math,</a:t>
            </a:r>
          </a:p>
          <a:p>
            <a:r>
              <a:rPr lang="en-US" dirty="0"/>
              <a:t>Combinatorics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73954" y="4876800"/>
            <a:ext cx="1992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Analysis, Geometry</a:t>
            </a:r>
          </a:p>
        </p:txBody>
      </p:sp>
      <p:sp>
        <p:nvSpPr>
          <p:cNvPr id="9" name="Oval 8"/>
          <p:cNvSpPr/>
          <p:nvPr/>
        </p:nvSpPr>
        <p:spPr>
          <a:xfrm>
            <a:off x="3124200" y="2133600"/>
            <a:ext cx="1295400" cy="1295400"/>
          </a:xfrm>
          <a:prstGeom prst="ellipse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71800" y="2667000"/>
            <a:ext cx="1295400" cy="1295400"/>
          </a:xfrm>
          <a:prstGeom prst="ellipse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057400" y="3048000"/>
            <a:ext cx="2590800" cy="2590800"/>
          </a:xfrm>
          <a:prstGeom prst="ellipse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09800" y="2664023"/>
            <a:ext cx="981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Algorithms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71800" y="1600200"/>
            <a:ext cx="1004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</a:t>
            </a:r>
          </a:p>
          <a:p>
            <a:r>
              <a:rPr lang="en-US" sz="1400" dirty="0"/>
              <a:t>Complexity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" y="4888468"/>
            <a:ext cx="1394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Optimization</a:t>
            </a:r>
          </a:p>
        </p:txBody>
      </p:sp>
    </p:spTree>
    <p:extLst>
      <p:ext uri="{BB962C8B-B14F-4D97-AF65-F5344CB8AC3E}">
        <p14:creationId xmlns:p14="http://schemas.microsoft.com/office/powerpoint/2010/main" val="4531175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79338" y="23854"/>
            <a:ext cx="8974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Cart Before the Horse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52400" y="762000"/>
                <a:ext cx="8991600" cy="3877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n-US" sz="2400" dirty="0">
                    <a:solidFill>
                      <a:prstClr val="black"/>
                    </a:solidFill>
                  </a:rPr>
                  <a:t>    </a:t>
                </a:r>
                <a:r>
                  <a:rPr lang="en-US" altLang="en-US" sz="2400" dirty="0">
                    <a:solidFill>
                      <a:srgbClr val="FF0000"/>
                    </a:solidFill>
                  </a:rPr>
                  <a:t>Run  the  reduction:      </a:t>
                </a:r>
                <a:r>
                  <a:rPr lang="en-US" altLang="en-US" sz="2400" dirty="0">
                    <a:solidFill>
                      <a:prstClr val="black"/>
                    </a:solidFill>
                  </a:rPr>
                  <a:t>3SAT    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solidFill>
                          <a:prstClr val="black"/>
                        </a:solidFill>
                        <a:latin typeface="Cambria Math"/>
                      </a:rPr>
                      <m:t>→     </m:t>
                    </m:r>
                  </m:oMath>
                </a14:m>
                <a:r>
                  <a:rPr lang="en-US" altLang="en-US" sz="2400" dirty="0">
                    <a:solidFill>
                      <a:prstClr val="black"/>
                    </a:solidFill>
                  </a:rPr>
                  <a:t>2-to-2  Games.</a:t>
                </a:r>
              </a:p>
              <a:p>
                <a:endParaRPr lang="en-US" altLang="en-US" sz="2400" dirty="0">
                  <a:solidFill>
                    <a:prstClr val="black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en-US" sz="2400" dirty="0">
                    <a:solidFill>
                      <a:prstClr val="black"/>
                    </a:solidFill>
                  </a:rPr>
                  <a:t>Distribution over hard instances. </a:t>
                </a:r>
                <a:r>
                  <a:rPr lang="en-US" altLang="en-US" dirty="0">
                    <a:solidFill>
                      <a:prstClr val="black"/>
                    </a:solidFill>
                  </a:rPr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en-US" sz="2000" dirty="0">
                  <a:solidFill>
                    <a:prstClr val="black"/>
                  </a:solidFill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en-US" sz="2400" dirty="0">
                    <a:solidFill>
                      <a:prstClr val="black"/>
                    </a:solidFill>
                  </a:rPr>
                  <a:t>Counter-example to  </a:t>
                </a:r>
                <a:r>
                  <a:rPr lang="en-US" altLang="en-US" sz="2400" dirty="0"/>
                  <a:t>Sum-of-Squares  algorithm.  </a:t>
                </a:r>
              </a:p>
              <a:p>
                <a:r>
                  <a:rPr lang="en-US" altLang="en-US" sz="2400" dirty="0">
                    <a:solidFill>
                      <a:srgbClr val="FF0000"/>
                    </a:solidFill>
                  </a:rPr>
                  <a:t>                </a:t>
                </a:r>
                <a:r>
                  <a:rPr lang="en-US" altLang="en-US" sz="2400" dirty="0">
                    <a:solidFill>
                      <a:prstClr val="black"/>
                    </a:solidFill>
                  </a:rPr>
                  <a:t>                                                                                                                                                         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en-US" dirty="0">
                    <a:solidFill>
                      <a:prstClr val="black"/>
                    </a:solidFill>
                  </a:rPr>
                  <a:t>  “Logically”  should precede NP-hardness reduction,  but happens the other way around .    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en-US" sz="2400" dirty="0">
                  <a:solidFill>
                    <a:prstClr val="black"/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en-US" sz="2400" dirty="0">
                  <a:solidFill>
                    <a:prstClr val="black"/>
                  </a:solidFill>
                </a:endParaRPr>
              </a:p>
              <a:p>
                <a:endParaRPr lang="en-US" altLang="en-US" sz="2000" dirty="0">
                  <a:solidFill>
                    <a:prstClr val="black"/>
                  </a:solidFill>
                </a:endParaRPr>
              </a:p>
              <a:p>
                <a:r>
                  <a:rPr lang="en-US" altLang="en-US" sz="2000" dirty="0">
                    <a:solidFill>
                      <a:prstClr val="black"/>
                    </a:solidFill>
                  </a:rPr>
                  <a:t>                                                              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762000"/>
                <a:ext cx="8991600" cy="3877985"/>
              </a:xfrm>
              <a:prstGeom prst="rect">
                <a:avLst/>
              </a:prstGeom>
              <a:blipFill rotWithShape="1">
                <a:blip r:embed="rId3"/>
                <a:stretch>
                  <a:fillRect l="-881" t="-1258" r="-1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237" y="3962400"/>
            <a:ext cx="3687763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685800" y="3581400"/>
            <a:ext cx="7696200" cy="31085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ff-meta-web-pro-1"/>
              </a:rPr>
              <a:t>[Barak,   </a:t>
            </a:r>
            <a:r>
              <a:rPr lang="en-US" sz="1200" dirty="0">
                <a:solidFill>
                  <a:srgbClr val="C00000"/>
                </a:solidFill>
                <a:latin typeface="ff-meta-web-pro-1"/>
              </a:rPr>
              <a:t>Windows on Theory</a:t>
            </a:r>
            <a:r>
              <a:rPr lang="en-US" sz="1600" dirty="0">
                <a:solidFill>
                  <a:srgbClr val="C00000"/>
                </a:solidFill>
                <a:latin typeface="ff-meta-web-pro-1"/>
              </a:rPr>
              <a:t>] </a:t>
            </a:r>
          </a:p>
          <a:p>
            <a:endParaRPr lang="en-US" dirty="0">
              <a:solidFill>
                <a:srgbClr val="333333"/>
              </a:solidFill>
              <a:latin typeface="ff-meta-web-pro-1"/>
            </a:endParaRPr>
          </a:p>
          <a:p>
            <a:r>
              <a:rPr lang="en-US" dirty="0">
                <a:latin typeface="Calibri" panose="020F0502020204030204" pitchFamily="34" charset="0"/>
              </a:rPr>
              <a:t>One way to resolve this conundrum is that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</a:rPr>
              <a:t>while the unique games problem may well be hard in the worst case, it is extremely hard to come up with actual hard instances for it.</a:t>
            </a:r>
            <a:r>
              <a:rPr lang="en-US" dirty="0">
                <a:latin typeface="Calibri" panose="020F0502020204030204" pitchFamily="34" charset="0"/>
              </a:rPr>
              <a:t>    </a:t>
            </a:r>
          </a:p>
          <a:p>
            <a:endParaRPr lang="en-US" dirty="0">
              <a:latin typeface="Calibri" panose="020F0502020204030204" pitchFamily="34" charset="0"/>
            </a:endParaRPr>
          </a:p>
          <a:p>
            <a:r>
              <a:rPr lang="en-US" dirty="0"/>
              <a:t>While it is theoretically still possible for the unique games conjecture to be false (as I personally believed would be the case until this latest sequence of results) </a:t>
            </a:r>
            <a:r>
              <a:rPr lang="en-US" dirty="0">
                <a:solidFill>
                  <a:srgbClr val="C00000"/>
                </a:solidFill>
              </a:rPr>
              <a:t>the most likely scenario is now that the UGC is true, </a:t>
            </a:r>
            <a:r>
              <a:rPr lang="en-US" dirty="0"/>
              <a:t>………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  <a:p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69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0" y="253425"/>
            <a:ext cx="33547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Outline of Proof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514600" y="1425274"/>
            <a:ext cx="5165178" cy="4489834"/>
            <a:chOff x="2607222" y="767966"/>
            <a:chExt cx="5165178" cy="4489834"/>
          </a:xfrm>
        </p:grpSpPr>
        <p:sp>
          <p:nvSpPr>
            <p:cNvPr id="9" name="Right Arrow 8"/>
            <p:cNvSpPr/>
            <p:nvPr/>
          </p:nvSpPr>
          <p:spPr>
            <a:xfrm>
              <a:off x="3719306" y="1258669"/>
              <a:ext cx="1538494" cy="263435"/>
            </a:xfrm>
            <a:prstGeom prst="rightArrow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02387" y="1029047"/>
              <a:ext cx="785132" cy="2220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Reduction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94234" y="767966"/>
              <a:ext cx="1978166" cy="1594234"/>
            </a:xfrm>
            <a:prstGeom prst="rect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607222" y="3276600"/>
              <a:ext cx="3921603" cy="369332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dirty="0">
                  <a:solidFill>
                    <a:prstClr val="black"/>
                  </a:solidFill>
                  <a:latin typeface="Calibri"/>
                </a:rPr>
                <a:t>(</a:t>
              </a:r>
              <a:r>
                <a:rPr lang="en-US" dirty="0" err="1">
                  <a:solidFill>
                    <a:prstClr val="black"/>
                  </a:solidFill>
                  <a:latin typeface="Calibri"/>
                </a:rPr>
                <a:t>Grassmann</a:t>
              </a:r>
              <a:r>
                <a:rPr lang="en-US" dirty="0">
                  <a:solidFill>
                    <a:prstClr val="black"/>
                  </a:solidFill>
                  <a:latin typeface="Calibri"/>
                </a:rPr>
                <a:t>) Linearity Testing Theorem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949876" y="4889390"/>
              <a:ext cx="3391146" cy="368410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</a:t>
              </a:r>
              <a:r>
                <a:rPr kumimoji="0" lang="en-US" sz="1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Grassmann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) Expansion Theorem </a:t>
              </a:r>
            </a:p>
          </p:txBody>
        </p:sp>
        <p:sp>
          <p:nvSpPr>
            <p:cNvPr id="11" name="Down Arrow 10"/>
            <p:cNvSpPr/>
            <p:nvPr/>
          </p:nvSpPr>
          <p:spPr>
            <a:xfrm rot="10800000">
              <a:off x="4412868" y="1480663"/>
              <a:ext cx="235332" cy="1795936"/>
            </a:xfrm>
            <a:prstGeom prst="downArrow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97953" y="1258669"/>
              <a:ext cx="14183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dirty="0">
                  <a:solidFill>
                    <a:prstClr val="black"/>
                  </a:solidFill>
                  <a:latin typeface="Calibri"/>
                </a:rPr>
                <a:t>2-to-2  Game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8" name="Down Arrow 137"/>
            <p:cNvSpPr/>
            <p:nvPr/>
          </p:nvSpPr>
          <p:spPr>
            <a:xfrm rot="10800000">
              <a:off x="4419601" y="3690464"/>
              <a:ext cx="212303" cy="1121804"/>
            </a:xfrm>
            <a:prstGeom prst="downArrow">
              <a:avLst/>
            </a:prstGeom>
            <a:noFill/>
            <a:ln w="15875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7CC83F73-9F75-4804-931F-9465B4B2E044}"/>
              </a:ext>
            </a:extLst>
          </p:cNvPr>
          <p:cNvSpPr/>
          <p:nvPr/>
        </p:nvSpPr>
        <p:spPr>
          <a:xfrm>
            <a:off x="1374634" y="1377566"/>
            <a:ext cx="1978166" cy="1594234"/>
          </a:xfrm>
          <a:prstGeom prst="rect">
            <a:avLst/>
          </a:prstGeom>
          <a:noFill/>
          <a:ln w="15875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34A708-A63E-4042-89DA-C2B2AC6B8D1E}"/>
              </a:ext>
            </a:extLst>
          </p:cNvPr>
          <p:cNvSpPr txBox="1"/>
          <p:nvPr/>
        </p:nvSpPr>
        <p:spPr>
          <a:xfrm>
            <a:off x="1711146" y="1905000"/>
            <a:ext cx="1489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3-LIN /  3-SAT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14681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72717" y="863025"/>
            <a:ext cx="2008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Conclusion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2014478"/>
            <a:ext cx="8763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 err="1"/>
              <a:t>Approximability</a:t>
            </a:r>
            <a:r>
              <a:rPr lang="en-US" altLang="en-US" sz="2000" dirty="0"/>
              <a:t> of NP-hard problems:   interesting  and  challenging.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/>
              <a:t>Several connections to topics in computer science and mathematics.  </a:t>
            </a:r>
          </a:p>
          <a:p>
            <a:endParaRPr lang="en-US" alt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 dirty="0"/>
              <a:t>Unique Games Conjecture:  are we close or still far? </a:t>
            </a:r>
          </a:p>
          <a:p>
            <a:endParaRPr lang="en-US" alt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/>
              <a:t>Many more interesting questions:   e.g.   Traveling Salesperson.  </a:t>
            </a:r>
          </a:p>
          <a:p>
            <a:endParaRPr lang="en-US" alt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 dirty="0"/>
              <a:t>Talks/surveys/lecture-notes:    </a:t>
            </a:r>
            <a:r>
              <a:rPr lang="en-US" altLang="en-US" dirty="0">
                <a:solidFill>
                  <a:srgbClr val="C00000"/>
                </a:solidFill>
              </a:rPr>
              <a:t>[Barak, K,  O’Donnell,  </a:t>
            </a:r>
            <a:r>
              <a:rPr lang="en-US" altLang="en-US" dirty="0" err="1">
                <a:solidFill>
                  <a:srgbClr val="C00000"/>
                </a:solidFill>
              </a:rPr>
              <a:t>Trevisan</a:t>
            </a:r>
            <a:r>
              <a:rPr lang="en-US" altLang="en-US" dirty="0">
                <a:solidFill>
                  <a:srgbClr val="C00000"/>
                </a:solidFill>
              </a:rPr>
              <a:t>]    </a:t>
            </a:r>
            <a:r>
              <a:rPr lang="en-US" altLang="en-US" sz="2000" dirty="0"/>
              <a:t>                                                                     </a:t>
            </a:r>
            <a:r>
              <a:rPr lang="en-US" altLang="en-US" sz="1600" dirty="0"/>
              <a:t>  </a:t>
            </a:r>
            <a:r>
              <a:rPr lang="en-US" altLang="en-US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23312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82004" y="304800"/>
            <a:ext cx="57645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Why Computational Complexity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641" y="1219200"/>
                <a:ext cx="9193479" cy="48320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200" dirty="0"/>
                  <a:t>Good to know that an algorithm is optimal,  e.g.  Sorting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0" smtClean="0">
                        <a:latin typeface="Cambria Math"/>
                      </a:rPr>
                      <m:t>Ω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/>
                          </a:rPr>
                          <m:t>𝑛</m:t>
                        </m:r>
                        <m:r>
                          <a:rPr lang="en-US" sz="2200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200" b="0" i="1" smtClean="0">
                            <a:latin typeface="Cambria Math"/>
                          </a:rPr>
                          <m:t>log</m:t>
                        </m:r>
                        <m:r>
                          <a:rPr lang="en-US" sz="22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200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2200" b="0" i="1" smtClean="0">
                        <a:latin typeface="Cambria Math"/>
                      </a:rPr>
                      <m:t>.</m:t>
                    </m:r>
                  </m:oMath>
                </a14:m>
                <a:endParaRPr lang="en-US" sz="22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2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2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200" dirty="0"/>
                  <a:t>Algorithms/Complexity:  two sides of the same coin, mutual insights. </a:t>
                </a:r>
              </a:p>
              <a:p>
                <a:br>
                  <a:rPr lang="en-US" sz="2200" dirty="0"/>
                </a:br>
                <a:endParaRPr lang="en-US" sz="22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200" dirty="0"/>
                  <a:t>Deep questions  (P versus NP),  nice theory,  nice mathematics.  </a:t>
                </a:r>
              </a:p>
              <a:p>
                <a:endParaRPr lang="en-US" sz="22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2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200" dirty="0"/>
                  <a:t>These computational problems better be hard!</a:t>
                </a:r>
              </a:p>
              <a:p>
                <a:endParaRPr lang="en-US" sz="2200" dirty="0"/>
              </a:p>
              <a:p>
                <a:r>
                  <a:rPr lang="en-US" sz="2200" dirty="0"/>
                  <a:t>      -  “Breaking  a  cryptosystem”,  Factoring,  (approximating) Shortest Vector.  </a:t>
                </a:r>
              </a:p>
              <a:p>
                <a:endParaRPr lang="en-US" sz="2200" dirty="0"/>
              </a:p>
              <a:p>
                <a:r>
                  <a:rPr lang="en-US" sz="2200" dirty="0"/>
                  <a:t>      -  Finding proofs of mathematical statements. 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1" y="1219200"/>
                <a:ext cx="9193479" cy="4832092"/>
              </a:xfrm>
              <a:prstGeom prst="rect">
                <a:avLst/>
              </a:prstGeom>
              <a:blipFill rotWithShape="1">
                <a:blip r:embed="rId3"/>
                <a:stretch>
                  <a:fillRect l="-729" t="-757" b="-1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536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3810000"/>
                <a:ext cx="8534400" cy="4495800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/>
                  <a:t>Everywhere, look under your chair!   All  equivalent  to  each  other.    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r>
                  <a:rPr lang="en-US" sz="2000" dirty="0"/>
                  <a:t>P ≠ NP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</a:rPr>
                      <m:t> </m:t>
                    </m:r>
                    <m:r>
                      <a:rPr lang="en-US" sz="2000" b="0" i="1" smtClean="0">
                        <a:latin typeface="Cambria Math"/>
                      </a:rPr>
                      <m:t> ≡ </m:t>
                    </m:r>
                    <m:r>
                      <a:rPr lang="en-US" sz="2000" b="0" i="0" smtClean="0">
                        <a:latin typeface="Cambria Math"/>
                      </a:rPr>
                      <m:t>  </m:t>
                    </m:r>
                  </m:oMath>
                </a14:m>
                <a:r>
                  <a:rPr lang="en-US" sz="2000" dirty="0"/>
                  <a:t>There is no fast  (polynomial time) algorithm. </a:t>
                </a:r>
              </a:p>
              <a:p>
                <a:endParaRPr lang="en-US" sz="2000" dirty="0"/>
              </a:p>
              <a:p>
                <a:r>
                  <a:rPr lang="en-US" sz="2000" dirty="0"/>
                  <a:t>Can we compute  </a:t>
                </a:r>
                <a:r>
                  <a:rPr lang="en-US" sz="2000" dirty="0">
                    <a:solidFill>
                      <a:srgbClr val="FF0000"/>
                    </a:solidFill>
                  </a:rPr>
                  <a:t>approximate solutions  </a:t>
                </a:r>
                <a:r>
                  <a:rPr lang="en-US" sz="2000" dirty="0"/>
                  <a:t>fast?  (practice, theory, math).  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3810000"/>
                <a:ext cx="8534400" cy="4495800"/>
              </a:xfrm>
              <a:blipFill rotWithShape="1">
                <a:blip r:embed="rId2"/>
                <a:stretch>
                  <a:fillRect l="-571" t="-6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ln w="22225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NP-hard Problems</a:t>
            </a:r>
            <a:endParaRPr lang="en-US" sz="3600" dirty="0"/>
          </a:p>
        </p:txBody>
      </p:sp>
      <p:grpSp>
        <p:nvGrpSpPr>
          <p:cNvPr id="7" name="Group 6"/>
          <p:cNvGrpSpPr/>
          <p:nvPr/>
        </p:nvGrpSpPr>
        <p:grpSpPr>
          <a:xfrm>
            <a:off x="1998027" y="1371600"/>
            <a:ext cx="4783773" cy="1905000"/>
            <a:chOff x="1998027" y="1371600"/>
            <a:chExt cx="4783773" cy="1905000"/>
          </a:xfrm>
        </p:grpSpPr>
        <p:pic>
          <p:nvPicPr>
            <p:cNvPr id="2050" name="Picture 2" descr="\\nfs4.cims.nyu.edu\khot\.windows\Desktop\map002g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371600"/>
              <a:ext cx="1852839" cy="1447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1998027" y="2907268"/>
              <a:ext cx="2192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Traveling Salesperson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25311" y="2907268"/>
              <a:ext cx="7564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3-SAT </a:t>
              </a:r>
            </a:p>
          </p:txBody>
        </p:sp>
      </p:grpSp>
      <p:sp>
        <p:nvSpPr>
          <p:cNvPr id="6" name="AutoShape 2" descr="Image result for 3sa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Image result for 3sa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8" name="Picture 8" descr="Related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542207"/>
            <a:ext cx="2892424" cy="120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08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  <a:ln w="22225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NP-hard Problems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4600" y="838200"/>
            <a:ext cx="6248400" cy="1066800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How well can we approximate?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01024" y="3505200"/>
            <a:ext cx="164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Within  1%</a:t>
            </a:r>
          </a:p>
          <a:p>
            <a:r>
              <a:rPr lang="en-US" sz="1400" dirty="0">
                <a:solidFill>
                  <a:srgbClr val="C00000"/>
                </a:solidFill>
              </a:rPr>
              <a:t>[Arora, Mitchell 98]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562600" y="3429000"/>
                <a:ext cx="1873654" cy="6997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b="0" dirty="0"/>
                  <a:t>    bu</a:t>
                </a:r>
                <a:r>
                  <a:rPr lang="en-US" dirty="0"/>
                  <a:t>t not better</a:t>
                </a:r>
                <a:endParaRPr lang="en-US" b="0" dirty="0"/>
              </a:p>
              <a:p>
                <a:r>
                  <a:rPr lang="en-US" sz="1400" dirty="0">
                    <a:solidFill>
                      <a:srgbClr val="C00000"/>
                    </a:solidFill>
                  </a:rPr>
                  <a:t>[Hȧstad 96] 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3429000"/>
                <a:ext cx="1873654" cy="699743"/>
              </a:xfrm>
              <a:prstGeom prst="rect">
                <a:avLst/>
              </a:prstGeom>
              <a:blipFill rotWithShape="1">
                <a:blip r:embed="rId2"/>
                <a:stretch>
                  <a:fillRect l="-977" r="-2280" b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98171" y="4419600"/>
            <a:ext cx="811242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Focus of this talk:  Hardness of approximation </a:t>
            </a:r>
          </a:p>
          <a:p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Amazing progress so far.   Many challenges remain.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0000"/>
                </a:solidFill>
              </a:rPr>
              <a:t>Exact</a:t>
            </a:r>
            <a:r>
              <a:rPr lang="en-US" sz="2200" dirty="0"/>
              <a:t> versus </a:t>
            </a:r>
            <a:r>
              <a:rPr lang="en-US" sz="2200" dirty="0">
                <a:solidFill>
                  <a:srgbClr val="FF0000"/>
                </a:solidFill>
              </a:rPr>
              <a:t>Approximate</a:t>
            </a:r>
            <a:r>
              <a:rPr lang="en-US" sz="2200" dirty="0"/>
              <a:t>:  a different ballgame.   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0" y="294686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1998027" y="1371600"/>
            <a:ext cx="4831162" cy="1905000"/>
            <a:chOff x="1998027" y="1371600"/>
            <a:chExt cx="4831162" cy="1905000"/>
          </a:xfrm>
        </p:grpSpPr>
        <p:pic>
          <p:nvPicPr>
            <p:cNvPr id="23" name="Picture 2" descr="\\nfs4.cims.nyu.edu\khot\.windows\Desktop\map002g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371600"/>
              <a:ext cx="1852839" cy="1447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1998027" y="2907268"/>
              <a:ext cx="21929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Traveling Salesperson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19800" y="2907268"/>
              <a:ext cx="8093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3-SAT  </a:t>
              </a:r>
            </a:p>
          </p:txBody>
        </p:sp>
      </p:grp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541463"/>
            <a:ext cx="2889250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910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1220" y="253425"/>
            <a:ext cx="7530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Hardness of Approximation: Historically ……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154668"/>
            <a:ext cx="569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1970           NP-hardness                                        </a:t>
            </a:r>
            <a:r>
              <a:rPr lang="en-US" sz="1100" dirty="0"/>
              <a:t>[Cook, Karp, Levin]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1905000"/>
            <a:ext cx="8425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1990           PCP Theorem                                       </a:t>
            </a:r>
            <a:r>
              <a:rPr lang="en-US" sz="1100" dirty="0"/>
              <a:t>[Arora, </a:t>
            </a:r>
            <a:r>
              <a:rPr lang="en-US" sz="1100" dirty="0" err="1"/>
              <a:t>Babai</a:t>
            </a:r>
            <a:r>
              <a:rPr lang="en-US" sz="1100" dirty="0"/>
              <a:t>, </a:t>
            </a:r>
            <a:r>
              <a:rPr lang="en-US" sz="1100" dirty="0" err="1"/>
              <a:t>Feige</a:t>
            </a:r>
            <a:r>
              <a:rPr lang="en-US" sz="1100" dirty="0"/>
              <a:t>, </a:t>
            </a:r>
            <a:r>
              <a:rPr lang="en-US" sz="1100" dirty="0" err="1"/>
              <a:t>Fortnow</a:t>
            </a:r>
            <a:r>
              <a:rPr lang="en-US" sz="1100" dirty="0"/>
              <a:t>, Goldwasser, Papadimitriou, Karloff] </a:t>
            </a:r>
          </a:p>
          <a:p>
            <a:r>
              <a:rPr lang="en-US" dirty="0">
                <a:solidFill>
                  <a:srgbClr val="FF0000"/>
                </a:solidFill>
              </a:rPr>
              <a:t>                                                                                   </a:t>
            </a:r>
            <a:r>
              <a:rPr lang="en-US" sz="1100" dirty="0"/>
              <a:t>[Lund, Motwani, Nisan, </a:t>
            </a:r>
            <a:r>
              <a:rPr lang="en-US" sz="1100" dirty="0" err="1"/>
              <a:t>Safra</a:t>
            </a:r>
            <a:r>
              <a:rPr lang="en-US" sz="1100" dirty="0"/>
              <a:t>, Shamir, Sudan, </a:t>
            </a:r>
            <a:r>
              <a:rPr lang="en-US" sz="1100" dirty="0" err="1"/>
              <a:t>Szegedy</a:t>
            </a:r>
            <a:r>
              <a:rPr lang="en-US" sz="1100" dirty="0"/>
              <a:t>, </a:t>
            </a:r>
            <a:r>
              <a:rPr lang="en-US" sz="1100" dirty="0" err="1"/>
              <a:t>Yannakakis</a:t>
            </a:r>
            <a:r>
              <a:rPr lang="en-US" sz="1100" dirty="0"/>
              <a:t>]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90600" y="4126468"/>
            <a:ext cx="6564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2018          2-to-2 Games Theorem                       </a:t>
            </a:r>
            <a:r>
              <a:rPr lang="en-US" sz="1100" dirty="0"/>
              <a:t>[</a:t>
            </a:r>
            <a:r>
              <a:rPr lang="en-US" sz="1100" dirty="0" err="1"/>
              <a:t>Dinur</a:t>
            </a:r>
            <a:r>
              <a:rPr lang="en-US" sz="1100" dirty="0"/>
              <a:t>, K, Kindler, </a:t>
            </a:r>
            <a:r>
              <a:rPr lang="en-US" sz="1100" dirty="0" err="1"/>
              <a:t>Minzer</a:t>
            </a:r>
            <a:r>
              <a:rPr lang="en-US" sz="1100" dirty="0"/>
              <a:t>, </a:t>
            </a:r>
            <a:r>
              <a:rPr lang="en-US" sz="1100" dirty="0" err="1"/>
              <a:t>Safra</a:t>
            </a:r>
            <a:r>
              <a:rPr lang="en-US" sz="1100" dirty="0"/>
              <a:t>]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8543" y="4964668"/>
            <a:ext cx="4865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 ??            Unique Games Conjecture                  </a:t>
            </a:r>
            <a:r>
              <a:rPr lang="en-US" sz="1100" dirty="0"/>
              <a:t>[K]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66800" y="5791200"/>
            <a:ext cx="5949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??            Small Set Expansion Conjecture         </a:t>
            </a:r>
            <a:r>
              <a:rPr lang="en-US" sz="1100" dirty="0"/>
              <a:t>[Raghavendra, </a:t>
            </a:r>
            <a:r>
              <a:rPr lang="en-US" sz="1100" dirty="0" err="1"/>
              <a:t>Steurer</a:t>
            </a:r>
            <a:r>
              <a:rPr lang="en-US" sz="1100" dirty="0"/>
              <a:t>]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9094" y="2971800"/>
            <a:ext cx="851810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1995-         Multi-Prover Games,                           </a:t>
            </a:r>
            <a:r>
              <a:rPr lang="en-US" sz="1100" dirty="0"/>
              <a:t>[</a:t>
            </a:r>
            <a:r>
              <a:rPr lang="en-US" sz="1100" dirty="0" err="1"/>
              <a:t>Bellare</a:t>
            </a:r>
            <a:r>
              <a:rPr lang="en-US" sz="1100" dirty="0"/>
              <a:t>, Chan, </a:t>
            </a:r>
            <a:r>
              <a:rPr lang="en-US" sz="1100" dirty="0" err="1"/>
              <a:t>Dinur</a:t>
            </a:r>
            <a:r>
              <a:rPr lang="en-US" sz="1100" dirty="0"/>
              <a:t>, </a:t>
            </a:r>
            <a:r>
              <a:rPr lang="en-US" sz="1100" dirty="0" err="1"/>
              <a:t>Feige</a:t>
            </a:r>
            <a:r>
              <a:rPr lang="en-US" sz="1100" dirty="0"/>
              <a:t>, </a:t>
            </a:r>
            <a:r>
              <a:rPr lang="en-US" sz="1100" dirty="0" err="1"/>
              <a:t>Goldreich</a:t>
            </a:r>
            <a:r>
              <a:rPr lang="en-US" sz="1100" dirty="0"/>
              <a:t>, </a:t>
            </a:r>
            <a:r>
              <a:rPr lang="en-US" sz="1100" dirty="0" err="1"/>
              <a:t>Guruswami</a:t>
            </a:r>
            <a:r>
              <a:rPr lang="en-US" sz="1100" dirty="0"/>
              <a:t>, </a:t>
            </a:r>
            <a:r>
              <a:rPr lang="en-US" sz="1100" dirty="0" err="1"/>
              <a:t>Hȧstad</a:t>
            </a:r>
            <a:r>
              <a:rPr lang="en-US" sz="1100" dirty="0"/>
              <a:t>, K]             </a:t>
            </a:r>
          </a:p>
          <a:p>
            <a:pPr marL="342900" indent="-342900">
              <a:buAutoNum type="arabicPlain" startAt="2015"/>
            </a:pPr>
            <a:r>
              <a:rPr lang="en-US" dirty="0"/>
              <a:t>          Boolean Function Analysis                  </a:t>
            </a:r>
            <a:r>
              <a:rPr lang="en-US" sz="1100" dirty="0"/>
              <a:t>[Kindler, </a:t>
            </a:r>
            <a:r>
              <a:rPr lang="en-US" sz="1100" dirty="0" err="1"/>
              <a:t>Moshkovitz</a:t>
            </a:r>
            <a:r>
              <a:rPr lang="en-US" sz="1100" dirty="0"/>
              <a:t>, Mossel, O’Donnell, Raz, Regev] </a:t>
            </a:r>
          </a:p>
          <a:p>
            <a:r>
              <a:rPr lang="en-US" dirty="0"/>
              <a:t>                                                                                   </a:t>
            </a:r>
            <a:r>
              <a:rPr lang="en-US" sz="1100" dirty="0"/>
              <a:t>[Raghavendra, </a:t>
            </a:r>
            <a:r>
              <a:rPr lang="en-US" sz="1100" dirty="0" err="1"/>
              <a:t>Safra</a:t>
            </a:r>
            <a:r>
              <a:rPr lang="en-US" sz="1100" dirty="0"/>
              <a:t>, </a:t>
            </a:r>
            <a:r>
              <a:rPr lang="en-US" sz="1100" dirty="0" err="1"/>
              <a:t>Samorodnitsky</a:t>
            </a:r>
            <a:r>
              <a:rPr lang="en-US" sz="1100" dirty="0"/>
              <a:t>, Sudan, </a:t>
            </a:r>
            <a:r>
              <a:rPr lang="en-US" sz="1100" dirty="0" err="1"/>
              <a:t>Steurer</a:t>
            </a:r>
            <a:r>
              <a:rPr lang="en-US" sz="1100" dirty="0"/>
              <a:t>, </a:t>
            </a:r>
            <a:r>
              <a:rPr lang="en-US" sz="1100" dirty="0" err="1"/>
              <a:t>Trevisan</a:t>
            </a:r>
            <a:r>
              <a:rPr lang="en-US" sz="1100" dirty="0"/>
              <a:t>] </a:t>
            </a:r>
          </a:p>
          <a:p>
            <a:r>
              <a:rPr lang="en-US" sz="1100" dirty="0"/>
              <a:t>                                                                                                                                           </a:t>
            </a:r>
          </a:p>
          <a:p>
            <a:r>
              <a:rPr lang="en-US" sz="1100" dirty="0"/>
              <a:t>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4891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1220" y="253425"/>
            <a:ext cx="7530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Hardness of Approximation: Historically ……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154668"/>
            <a:ext cx="569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1970           NP-hardness                                          </a:t>
            </a:r>
            <a:r>
              <a:rPr lang="en-US" sz="1100" dirty="0">
                <a:solidFill>
                  <a:schemeClr val="bg1"/>
                </a:solidFill>
              </a:rPr>
              <a:t>[Cook, Karp, Levin]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1905000"/>
            <a:ext cx="83086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1990           PCP Theorem                                         </a:t>
            </a:r>
            <a:r>
              <a:rPr lang="en-US" sz="1100" dirty="0">
                <a:solidFill>
                  <a:schemeClr val="bg1"/>
                </a:solidFill>
              </a:rPr>
              <a:t>[Arora, </a:t>
            </a:r>
            <a:r>
              <a:rPr lang="en-US" sz="1100" dirty="0" err="1">
                <a:solidFill>
                  <a:schemeClr val="bg1"/>
                </a:solidFill>
              </a:rPr>
              <a:t>Babai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Feige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Fortnow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Goldwasser</a:t>
            </a:r>
            <a:r>
              <a:rPr lang="en-US" sz="1100" dirty="0">
                <a:solidFill>
                  <a:schemeClr val="bg1"/>
                </a:solidFill>
              </a:rPr>
              <a:t>] </a:t>
            </a:r>
          </a:p>
          <a:p>
            <a:r>
              <a:rPr lang="en-US" dirty="0">
                <a:solidFill>
                  <a:srgbClr val="FF0000"/>
                </a:solidFill>
              </a:rPr>
              <a:t>                                                                                     </a:t>
            </a:r>
            <a:r>
              <a:rPr lang="en-US" sz="1100" dirty="0">
                <a:solidFill>
                  <a:schemeClr val="bg1"/>
                </a:solidFill>
              </a:rPr>
              <a:t>[Karloff, Lund, </a:t>
            </a:r>
            <a:r>
              <a:rPr lang="en-US" sz="1100" dirty="0" err="1">
                <a:solidFill>
                  <a:schemeClr val="bg1"/>
                </a:solidFill>
              </a:rPr>
              <a:t>Motwani</a:t>
            </a:r>
            <a:r>
              <a:rPr lang="en-US" sz="1100" dirty="0">
                <a:solidFill>
                  <a:schemeClr val="bg1"/>
                </a:solidFill>
              </a:rPr>
              <a:t>, Nisan, </a:t>
            </a:r>
            <a:r>
              <a:rPr lang="en-US" sz="1100" dirty="0" err="1">
                <a:solidFill>
                  <a:schemeClr val="bg1"/>
                </a:solidFill>
              </a:rPr>
              <a:t>Safra</a:t>
            </a:r>
            <a:r>
              <a:rPr lang="en-US" sz="1100" dirty="0">
                <a:solidFill>
                  <a:schemeClr val="bg1"/>
                </a:solidFill>
              </a:rPr>
              <a:t>, Shamir, Sudan, </a:t>
            </a:r>
            <a:r>
              <a:rPr lang="en-US" sz="1100" dirty="0" err="1">
                <a:solidFill>
                  <a:schemeClr val="bg1"/>
                </a:solidFill>
              </a:rPr>
              <a:t>Szegedy</a:t>
            </a:r>
            <a:r>
              <a:rPr lang="en-US" sz="1100" dirty="0">
                <a:solidFill>
                  <a:schemeClr val="bg1"/>
                </a:solidFill>
              </a:rPr>
              <a:t>]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86630" y="4126468"/>
            <a:ext cx="6961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2018          2-to-2 Games Theorem</a:t>
            </a:r>
          </a:p>
          <a:p>
            <a:r>
              <a:rPr lang="en-US" dirty="0">
                <a:solidFill>
                  <a:srgbClr val="FF0000"/>
                </a:solidFill>
              </a:rPr>
              <a:t>                   Halfway to Unique Games Conjecture      </a:t>
            </a:r>
            <a:r>
              <a:rPr lang="en-US" sz="1100" dirty="0">
                <a:solidFill>
                  <a:schemeClr val="bg1"/>
                </a:solidFill>
              </a:rPr>
              <a:t>[</a:t>
            </a:r>
            <a:r>
              <a:rPr lang="en-US" sz="1100" dirty="0" err="1">
                <a:solidFill>
                  <a:schemeClr val="bg1"/>
                </a:solidFill>
              </a:rPr>
              <a:t>Dinur</a:t>
            </a:r>
            <a:r>
              <a:rPr lang="en-US" sz="1100" dirty="0">
                <a:solidFill>
                  <a:schemeClr val="bg1"/>
                </a:solidFill>
              </a:rPr>
              <a:t>, K, Kindler, </a:t>
            </a:r>
            <a:r>
              <a:rPr lang="en-US" sz="1100" dirty="0" err="1">
                <a:solidFill>
                  <a:schemeClr val="bg1"/>
                </a:solidFill>
              </a:rPr>
              <a:t>Minzer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Safra</a:t>
            </a:r>
            <a:r>
              <a:rPr lang="en-US" sz="1100" dirty="0">
                <a:solidFill>
                  <a:schemeClr val="bg1"/>
                </a:solidFill>
              </a:rPr>
              <a:t>]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8543" y="4964668"/>
            <a:ext cx="4865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??            Unique Games Conjecture                   </a:t>
            </a:r>
            <a:r>
              <a:rPr lang="en-US" sz="1100" dirty="0">
                <a:solidFill>
                  <a:schemeClr val="bg1"/>
                </a:solidFill>
              </a:rPr>
              <a:t>[K]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66800" y="5791200"/>
            <a:ext cx="5949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??            Small Set Expansion Conjecture          </a:t>
            </a:r>
            <a:r>
              <a:rPr lang="en-US" sz="1100" dirty="0">
                <a:solidFill>
                  <a:schemeClr val="bg1"/>
                </a:solidFill>
              </a:rPr>
              <a:t>[</a:t>
            </a:r>
            <a:r>
              <a:rPr lang="en-US" sz="1100" dirty="0" err="1">
                <a:solidFill>
                  <a:schemeClr val="bg1"/>
                </a:solidFill>
              </a:rPr>
              <a:t>Raghavendra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Steurer</a:t>
            </a:r>
            <a:r>
              <a:rPr lang="en-US" sz="1100" dirty="0">
                <a:solidFill>
                  <a:schemeClr val="bg1"/>
                </a:solidFill>
              </a:rPr>
              <a:t>]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9094" y="2971800"/>
            <a:ext cx="851810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1995-         Multi-Prover Games,                            </a:t>
            </a:r>
            <a:r>
              <a:rPr lang="en-US" sz="1100" dirty="0">
                <a:solidFill>
                  <a:schemeClr val="bg1"/>
                </a:solidFill>
              </a:rPr>
              <a:t>[</a:t>
            </a:r>
            <a:r>
              <a:rPr lang="en-US" sz="1100" dirty="0" err="1">
                <a:solidFill>
                  <a:schemeClr val="bg1"/>
                </a:solidFill>
              </a:rPr>
              <a:t>Bellare</a:t>
            </a:r>
            <a:r>
              <a:rPr lang="en-US" sz="1100" dirty="0">
                <a:solidFill>
                  <a:schemeClr val="bg1"/>
                </a:solidFill>
              </a:rPr>
              <a:t>, Chan, </a:t>
            </a:r>
            <a:r>
              <a:rPr lang="en-US" sz="1100" dirty="0" err="1">
                <a:solidFill>
                  <a:schemeClr val="bg1"/>
                </a:solidFill>
              </a:rPr>
              <a:t>Dinur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Feige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Goldreich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Guruswami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Hȧstad</a:t>
            </a:r>
            <a:r>
              <a:rPr lang="en-US" sz="1100" dirty="0">
                <a:solidFill>
                  <a:schemeClr val="bg1"/>
                </a:solidFill>
              </a:rPr>
              <a:t>, K]             </a:t>
            </a:r>
          </a:p>
          <a:p>
            <a:pPr marL="342900" indent="-342900">
              <a:buAutoNum type="arabicPlain" startAt="2015"/>
            </a:pPr>
            <a:r>
              <a:rPr lang="en-US" dirty="0">
                <a:solidFill>
                  <a:schemeClr val="bg1"/>
                </a:solidFill>
              </a:rPr>
              <a:t>          Boolean Function Analysis                   </a:t>
            </a:r>
            <a:r>
              <a:rPr lang="en-US" sz="1100" dirty="0">
                <a:solidFill>
                  <a:schemeClr val="bg1"/>
                </a:solidFill>
              </a:rPr>
              <a:t>[Kindler, </a:t>
            </a:r>
            <a:r>
              <a:rPr lang="en-US" sz="1100" dirty="0" err="1">
                <a:solidFill>
                  <a:schemeClr val="bg1"/>
                </a:solidFill>
              </a:rPr>
              <a:t>Moshkovitz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Mossel</a:t>
            </a:r>
            <a:r>
              <a:rPr lang="en-US" sz="1100" dirty="0">
                <a:solidFill>
                  <a:schemeClr val="bg1"/>
                </a:solidFill>
              </a:rPr>
              <a:t>, O’Donnell, </a:t>
            </a:r>
            <a:r>
              <a:rPr lang="en-US" sz="1100" dirty="0" err="1">
                <a:solidFill>
                  <a:schemeClr val="bg1"/>
                </a:solidFill>
              </a:rPr>
              <a:t>Raz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Regev</a:t>
            </a:r>
            <a:r>
              <a:rPr lang="en-US" sz="1100" dirty="0">
                <a:solidFill>
                  <a:schemeClr val="bg1"/>
                </a:solidFill>
              </a:rPr>
              <a:t>] </a:t>
            </a:r>
          </a:p>
          <a:p>
            <a:r>
              <a:rPr lang="en-US" dirty="0">
                <a:solidFill>
                  <a:schemeClr val="bg1"/>
                </a:solidFill>
              </a:rPr>
              <a:t>                                                                                    </a:t>
            </a:r>
            <a:r>
              <a:rPr lang="en-US" sz="1100" dirty="0">
                <a:solidFill>
                  <a:schemeClr val="bg1"/>
                </a:solidFill>
              </a:rPr>
              <a:t>[</a:t>
            </a:r>
            <a:r>
              <a:rPr lang="en-US" sz="1100" dirty="0" err="1">
                <a:solidFill>
                  <a:schemeClr val="bg1"/>
                </a:solidFill>
              </a:rPr>
              <a:t>Raghavendra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Safra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Samorodnitsky</a:t>
            </a:r>
            <a:r>
              <a:rPr lang="en-US" sz="1100" dirty="0">
                <a:solidFill>
                  <a:schemeClr val="bg1"/>
                </a:solidFill>
              </a:rPr>
              <a:t>, Sudan, </a:t>
            </a:r>
            <a:r>
              <a:rPr lang="en-US" sz="1100" dirty="0" err="1">
                <a:solidFill>
                  <a:schemeClr val="bg1"/>
                </a:solidFill>
              </a:rPr>
              <a:t>Steurer</a:t>
            </a:r>
            <a:r>
              <a:rPr lang="en-US" sz="1100" dirty="0">
                <a:solidFill>
                  <a:schemeClr val="bg1"/>
                </a:solidFill>
              </a:rPr>
              <a:t>, </a:t>
            </a:r>
            <a:r>
              <a:rPr lang="en-US" sz="1100" dirty="0" err="1">
                <a:solidFill>
                  <a:schemeClr val="bg1"/>
                </a:solidFill>
              </a:rPr>
              <a:t>Trevisan</a:t>
            </a:r>
            <a:r>
              <a:rPr lang="en-US" sz="1100" dirty="0">
                <a:solidFill>
                  <a:schemeClr val="bg1"/>
                </a:solidFill>
              </a:rPr>
              <a:t>] </a:t>
            </a:r>
          </a:p>
          <a:p>
            <a:r>
              <a:rPr lang="en-US" sz="1100" dirty="0"/>
              <a:t>                                                                                                                                           </a:t>
            </a:r>
          </a:p>
          <a:p>
            <a:r>
              <a:rPr lang="en-US" sz="1100" dirty="0"/>
              <a:t>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29747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49580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US" dirty="0"/>
              <a:t>Independent  Set  Problem</a:t>
            </a:r>
            <a:r>
              <a:rPr lang="en-US" sz="2400" dirty="0"/>
              <a:t>           </a:t>
            </a:r>
          </a:p>
          <a:p>
            <a:pPr marL="0" indent="0">
              <a:buNone/>
            </a:pPr>
            <a:r>
              <a:rPr lang="en-US" sz="2400" dirty="0"/>
              <a:t>     Checking  a  proof  without  looking  at  it.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Maximum  Cut  Problem </a:t>
            </a:r>
          </a:p>
          <a:p>
            <a:pPr marL="0" indent="0">
              <a:buNone/>
            </a:pPr>
            <a:r>
              <a:rPr lang="en-US" sz="2400" dirty="0"/>
              <a:t>      Majority  vote,   </a:t>
            </a:r>
            <a:r>
              <a:rPr lang="en-US" sz="2400" dirty="0" err="1"/>
              <a:t>isoperimetry</a:t>
            </a:r>
            <a:r>
              <a:rPr lang="en-US" sz="2400" dirty="0"/>
              <a:t>,   spherical  cubes.    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dirty="0"/>
              <a:t>2-to-2  Game  Problem   </a:t>
            </a:r>
          </a:p>
          <a:p>
            <a:pPr marL="0" indent="0">
              <a:buNone/>
            </a:pPr>
            <a:r>
              <a:rPr lang="en-US" dirty="0"/>
              <a:t>                  </a:t>
            </a:r>
            <a:r>
              <a:rPr lang="en-US" sz="2400" dirty="0"/>
              <a:t>- NP-hard  despite  all  the  evidence  otherwise.   </a:t>
            </a:r>
          </a:p>
          <a:p>
            <a:pPr marL="0" indent="0">
              <a:buNone/>
            </a:pPr>
            <a:r>
              <a:rPr lang="en-US" sz="2400" dirty="0"/>
              <a:t>                        - Cart  before  the  horse.   </a:t>
            </a:r>
          </a:p>
          <a:p>
            <a:pPr marL="0" indent="0">
              <a:buNone/>
            </a:pPr>
            <a:r>
              <a:rPr lang="en-US" sz="2400" dirty="0"/>
              <a:t>                         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52400" y="457200"/>
            <a:ext cx="9144000" cy="990600"/>
          </a:xfrm>
          <a:prstGeom prst="rect">
            <a:avLst/>
          </a:prstGeom>
          <a:ln w="22225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Overview of the Talk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8458200" cy="1219200"/>
          </a:xfrm>
          <a:prstGeom prst="rect">
            <a:avLst/>
          </a:prstGeom>
          <a:solidFill>
            <a:srgbClr val="FFFF00">
              <a:alpha val="12000"/>
            </a:srgbClr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52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5875">
          <a:prstDash val="dash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5875">
          <a:solidFill>
            <a:schemeClr val="tx1"/>
          </a:solidFill>
          <a:prstDash val="solid"/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11611</TotalTime>
  <Words>2554</Words>
  <Application>Microsoft Office PowerPoint</Application>
  <PresentationFormat>On-screen Show (4:3)</PresentationFormat>
  <Paragraphs>487</Paragraphs>
  <Slides>32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Cambria Math</vt:lpstr>
      <vt:lpstr>Comic Sans MS</vt:lpstr>
      <vt:lpstr>ff-meta-web-pro-1</vt:lpstr>
      <vt:lpstr>Office Theme</vt:lpstr>
      <vt:lpstr>PowerPoint Presentation</vt:lpstr>
      <vt:lpstr>PowerPoint Presentation</vt:lpstr>
      <vt:lpstr>PowerPoint Presentation</vt:lpstr>
      <vt:lpstr>PowerPoint Presentation</vt:lpstr>
      <vt:lpstr> </vt:lpstr>
      <vt:lpstr> 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</vt:lpstr>
      <vt:lpstr> </vt:lpstr>
      <vt:lpstr>        Unique Game          2-to-2 Game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prasad</dc:creator>
  <cp:lastModifiedBy>Subhash Khot</cp:lastModifiedBy>
  <cp:revision>359</cp:revision>
  <dcterms:created xsi:type="dcterms:W3CDTF">2014-06-17T23:51:24Z</dcterms:created>
  <dcterms:modified xsi:type="dcterms:W3CDTF">2019-12-29T10:24:38Z</dcterms:modified>
</cp:coreProperties>
</file>