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s/slide47.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Layouts/slideLayout13.xml" ContentType="application/vnd.openxmlformats-officedocument.presentationml.slideLayout+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Layouts/slideLayout7.xml" ContentType="application/vnd.openxmlformats-officedocument.presentationml.slideLayout+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Layouts/slideLayout3.xml" ContentType="application/vnd.openxmlformats-officedocument.presentationml.slideLayout+xml"/>
  <Default Extension="emf" ContentType="image/x-emf"/>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2.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50"/>
  </p:handoutMasterIdLst>
  <p:sldIdLst>
    <p:sldId id="256" r:id="rId2"/>
    <p:sldId id="304" r:id="rId3"/>
    <p:sldId id="257" r:id="rId4"/>
    <p:sldId id="258" r:id="rId5"/>
    <p:sldId id="260" r:id="rId6"/>
    <p:sldId id="259" r:id="rId7"/>
    <p:sldId id="261" r:id="rId8"/>
    <p:sldId id="262" r:id="rId9"/>
    <p:sldId id="263" r:id="rId10"/>
    <p:sldId id="264" r:id="rId11"/>
    <p:sldId id="266" r:id="rId12"/>
    <p:sldId id="265" r:id="rId13"/>
    <p:sldId id="300" r:id="rId14"/>
    <p:sldId id="267" r:id="rId15"/>
    <p:sldId id="268" r:id="rId16"/>
    <p:sldId id="269" r:id="rId17"/>
    <p:sldId id="270" r:id="rId18"/>
    <p:sldId id="271" r:id="rId19"/>
    <p:sldId id="301" r:id="rId20"/>
    <p:sldId id="272" r:id="rId21"/>
    <p:sldId id="273" r:id="rId22"/>
    <p:sldId id="274" r:id="rId23"/>
    <p:sldId id="279" r:id="rId24"/>
    <p:sldId id="275" r:id="rId25"/>
    <p:sldId id="302" r:id="rId26"/>
    <p:sldId id="276" r:id="rId27"/>
    <p:sldId id="277" r:id="rId28"/>
    <p:sldId id="278" r:id="rId29"/>
    <p:sldId id="303" r:id="rId30"/>
    <p:sldId id="280" r:id="rId31"/>
    <p:sldId id="281" r:id="rId32"/>
    <p:sldId id="282" r:id="rId33"/>
    <p:sldId id="283" r:id="rId34"/>
    <p:sldId id="284" r:id="rId35"/>
    <p:sldId id="285" r:id="rId36"/>
    <p:sldId id="287" r:id="rId37"/>
    <p:sldId id="288" r:id="rId38"/>
    <p:sldId id="289" r:id="rId39"/>
    <p:sldId id="290" r:id="rId40"/>
    <p:sldId id="299" r:id="rId41"/>
    <p:sldId id="294" r:id="rId42"/>
    <p:sldId id="293" r:id="rId43"/>
    <p:sldId id="295" r:id="rId44"/>
    <p:sldId id="296" r:id="rId45"/>
    <p:sldId id="297" r:id="rId46"/>
    <p:sldId id="292" r:id="rId47"/>
    <p:sldId id="305" r:id="rId48"/>
    <p:sldId id="291" r:id="rId49"/>
  </p:sldIdLst>
  <p:sldSz cx="9144000" cy="6858000" type="screen4x3"/>
  <p:notesSz cx="6997700" cy="92837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3" d="100"/>
          <a:sy n="83" d="100"/>
        </p:scale>
        <p:origin x="-84" y="-540"/>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2337" cy="464185"/>
          </a:xfrm>
          <a:prstGeom prst="rect">
            <a:avLst/>
          </a:prstGeom>
        </p:spPr>
        <p:txBody>
          <a:bodyPr vert="horz" lIns="93031" tIns="46516" rIns="93031" bIns="46516" rtlCol="0"/>
          <a:lstStyle>
            <a:lvl1pPr algn="l">
              <a:defRPr sz="1200"/>
            </a:lvl1pPr>
          </a:lstStyle>
          <a:p>
            <a:endParaRPr lang="en-US"/>
          </a:p>
        </p:txBody>
      </p:sp>
      <p:sp>
        <p:nvSpPr>
          <p:cNvPr id="3" name="Date Placeholder 2"/>
          <p:cNvSpPr>
            <a:spLocks noGrp="1"/>
          </p:cNvSpPr>
          <p:nvPr>
            <p:ph type="dt" sz="quarter" idx="1"/>
          </p:nvPr>
        </p:nvSpPr>
        <p:spPr>
          <a:xfrm>
            <a:off x="3963744" y="0"/>
            <a:ext cx="3032337" cy="464185"/>
          </a:xfrm>
          <a:prstGeom prst="rect">
            <a:avLst/>
          </a:prstGeom>
        </p:spPr>
        <p:txBody>
          <a:bodyPr vert="horz" lIns="93031" tIns="46516" rIns="93031" bIns="46516" rtlCol="0"/>
          <a:lstStyle>
            <a:lvl1pPr algn="r">
              <a:defRPr sz="1200"/>
            </a:lvl1pPr>
          </a:lstStyle>
          <a:p>
            <a:fld id="{841BC426-82E0-4BDE-9177-17CC7BA141FA}" type="datetimeFigureOut">
              <a:rPr lang="en-US" smtClean="0"/>
              <a:pPr/>
              <a:t>10/3/2010</a:t>
            </a:fld>
            <a:endParaRPr lang="en-US"/>
          </a:p>
        </p:txBody>
      </p:sp>
      <p:sp>
        <p:nvSpPr>
          <p:cNvPr id="4" name="Footer Placeholder 3"/>
          <p:cNvSpPr>
            <a:spLocks noGrp="1"/>
          </p:cNvSpPr>
          <p:nvPr>
            <p:ph type="ftr" sz="quarter" idx="2"/>
          </p:nvPr>
        </p:nvSpPr>
        <p:spPr>
          <a:xfrm>
            <a:off x="0" y="8817904"/>
            <a:ext cx="3032337" cy="464185"/>
          </a:xfrm>
          <a:prstGeom prst="rect">
            <a:avLst/>
          </a:prstGeom>
        </p:spPr>
        <p:txBody>
          <a:bodyPr vert="horz" lIns="93031" tIns="46516" rIns="93031" bIns="46516" rtlCol="0" anchor="b"/>
          <a:lstStyle>
            <a:lvl1pPr algn="l">
              <a:defRPr sz="1200"/>
            </a:lvl1pPr>
          </a:lstStyle>
          <a:p>
            <a:endParaRPr lang="en-US"/>
          </a:p>
        </p:txBody>
      </p:sp>
      <p:sp>
        <p:nvSpPr>
          <p:cNvPr id="5" name="Slide Number Placeholder 4"/>
          <p:cNvSpPr>
            <a:spLocks noGrp="1"/>
          </p:cNvSpPr>
          <p:nvPr>
            <p:ph type="sldNum" sz="quarter" idx="3"/>
          </p:nvPr>
        </p:nvSpPr>
        <p:spPr>
          <a:xfrm>
            <a:off x="3963744" y="8817904"/>
            <a:ext cx="3032337" cy="464185"/>
          </a:xfrm>
          <a:prstGeom prst="rect">
            <a:avLst/>
          </a:prstGeom>
        </p:spPr>
        <p:txBody>
          <a:bodyPr vert="horz" lIns="93031" tIns="46516" rIns="93031" bIns="46516" rtlCol="0" anchor="b"/>
          <a:lstStyle>
            <a:lvl1pPr algn="r">
              <a:defRPr sz="1200"/>
            </a:lvl1pPr>
          </a:lstStyle>
          <a:p>
            <a:fld id="{D8702BC2-7C43-422A-BCC3-EBD0E7BC677F}" type="slidenum">
              <a:rPr lang="en-US" smtClean="0"/>
              <a:pPr/>
              <a:t>‹#›</a:t>
            </a:fld>
            <a:endParaRPr lang="en-US"/>
          </a:p>
        </p:txBody>
      </p:sp>
    </p:spTree>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F0AF5BEB-C4B8-4593-939C-9B0E6E389BFB}" type="datetimeFigureOut">
              <a:rPr lang="en-US" smtClean="0"/>
              <a:pPr/>
              <a:t>10/3/2010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C4DD176-6B65-44EF-922D-835531D32CC4}"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0AF5BEB-C4B8-4593-939C-9B0E6E389BFB}" type="datetimeFigureOut">
              <a:rPr lang="en-US" smtClean="0"/>
              <a:pPr/>
              <a:t>10/3/2010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C4DD176-6B65-44EF-922D-835531D32CC4}"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0AF5BEB-C4B8-4593-939C-9B0E6E389BFB}" type="datetimeFigureOut">
              <a:rPr lang="en-US" smtClean="0"/>
              <a:pPr/>
              <a:t>10/3/2010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C4DD176-6B65-44EF-922D-835531D32CC4}" type="slidenum">
              <a:rPr lang="en-US" smtClean="0"/>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verTx">
  <p:cSld name="Title and Content over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8229600" cy="21859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3938588"/>
            <a:ext cx="8229600" cy="218757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a:xfrm>
            <a:off x="457200" y="6245225"/>
            <a:ext cx="2133600" cy="476250"/>
          </a:xfrm>
        </p:spPr>
        <p:txBody>
          <a:bodyPr/>
          <a:lstStyle>
            <a:lvl1pPr>
              <a:defRPr/>
            </a:lvl1pPr>
          </a:lstStyle>
          <a:p>
            <a:endParaRPr lang="en-US"/>
          </a:p>
        </p:txBody>
      </p:sp>
      <p:sp>
        <p:nvSpPr>
          <p:cNvPr id="6" name="Footer Placeholder 5"/>
          <p:cNvSpPr>
            <a:spLocks noGrp="1"/>
          </p:cNvSpPr>
          <p:nvPr>
            <p:ph type="ftr" sz="quarter" idx="11"/>
          </p:nvPr>
        </p:nvSpPr>
        <p:spPr>
          <a:xfrm>
            <a:off x="3124200" y="6245225"/>
            <a:ext cx="2895600" cy="476250"/>
          </a:xfrm>
        </p:spPr>
        <p:txBody>
          <a:bodyPr/>
          <a:lstStyle>
            <a:lvl1pPr>
              <a:defRPr/>
            </a:lvl1pPr>
          </a:lstStyle>
          <a:p>
            <a:endParaRPr lang="en-US"/>
          </a:p>
        </p:txBody>
      </p:sp>
      <p:sp>
        <p:nvSpPr>
          <p:cNvPr id="7" name="Slide Number Placeholder 6"/>
          <p:cNvSpPr>
            <a:spLocks noGrp="1"/>
          </p:cNvSpPr>
          <p:nvPr>
            <p:ph type="sldNum" sz="quarter" idx="12"/>
          </p:nvPr>
        </p:nvSpPr>
        <p:spPr>
          <a:xfrm>
            <a:off x="6553200" y="6245225"/>
            <a:ext cx="2133600" cy="476250"/>
          </a:xfrm>
        </p:spPr>
        <p:txBody>
          <a:bodyPr/>
          <a:lstStyle>
            <a:lvl1pPr>
              <a:defRPr/>
            </a:lvl1pPr>
          </a:lstStyle>
          <a:p>
            <a:fld id="{56AAE9DB-65F1-4D07-AB1C-3F02BE442F6B}" type="slidenum">
              <a:rPr lang="en-US"/>
              <a:pPr/>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Obj">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a:xfrm>
            <a:off x="457200" y="6245225"/>
            <a:ext cx="2133600" cy="476250"/>
          </a:xfrm>
        </p:spPr>
        <p:txBody>
          <a:bodyPr/>
          <a:lstStyle>
            <a:lvl1pPr>
              <a:defRPr/>
            </a:lvl1pPr>
          </a:lstStyle>
          <a:p>
            <a:endParaRPr lang="en-US"/>
          </a:p>
        </p:txBody>
      </p:sp>
      <p:sp>
        <p:nvSpPr>
          <p:cNvPr id="6" name="Footer Placeholder 5"/>
          <p:cNvSpPr>
            <a:spLocks noGrp="1"/>
          </p:cNvSpPr>
          <p:nvPr>
            <p:ph type="ftr" sz="quarter" idx="11"/>
          </p:nvPr>
        </p:nvSpPr>
        <p:spPr>
          <a:xfrm>
            <a:off x="3124200" y="6245225"/>
            <a:ext cx="2895600" cy="476250"/>
          </a:xfrm>
        </p:spPr>
        <p:txBody>
          <a:bodyPr/>
          <a:lstStyle>
            <a:lvl1pPr>
              <a:defRPr/>
            </a:lvl1pPr>
          </a:lstStyle>
          <a:p>
            <a:endParaRPr lang="en-US"/>
          </a:p>
        </p:txBody>
      </p:sp>
      <p:sp>
        <p:nvSpPr>
          <p:cNvPr id="7" name="Slide Number Placeholder 6"/>
          <p:cNvSpPr>
            <a:spLocks noGrp="1"/>
          </p:cNvSpPr>
          <p:nvPr>
            <p:ph type="sldNum" sz="quarter" idx="12"/>
          </p:nvPr>
        </p:nvSpPr>
        <p:spPr>
          <a:xfrm>
            <a:off x="6553200" y="6245225"/>
            <a:ext cx="2133600" cy="476250"/>
          </a:xfrm>
        </p:spPr>
        <p:txBody>
          <a:bodyPr/>
          <a:lstStyle>
            <a:lvl1pPr>
              <a:defRPr/>
            </a:lvl1pPr>
          </a:lstStyle>
          <a:p>
            <a:fld id="{D000DCCD-DAFE-4906-B056-ED25973E5086}" type="slidenum">
              <a:rPr lang="en-US"/>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0AF5BEB-C4B8-4593-939C-9B0E6E389BFB}" type="datetimeFigureOut">
              <a:rPr lang="en-US" smtClean="0"/>
              <a:pPr/>
              <a:t>10/3/2010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C4DD176-6B65-44EF-922D-835531D32CC4}"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0AF5BEB-C4B8-4593-939C-9B0E6E389BFB}" type="datetimeFigureOut">
              <a:rPr lang="en-US" smtClean="0"/>
              <a:pPr/>
              <a:t>10/3/2010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C4DD176-6B65-44EF-922D-835531D32CC4}"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F0AF5BEB-C4B8-4593-939C-9B0E6E389BFB}" type="datetimeFigureOut">
              <a:rPr lang="en-US" smtClean="0"/>
              <a:pPr/>
              <a:t>10/3/2010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C4DD176-6B65-44EF-922D-835531D32CC4}"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F0AF5BEB-C4B8-4593-939C-9B0E6E389BFB}" type="datetimeFigureOut">
              <a:rPr lang="en-US" smtClean="0"/>
              <a:pPr/>
              <a:t>10/3/2010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C4DD176-6B65-44EF-922D-835531D32CC4}"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F0AF5BEB-C4B8-4593-939C-9B0E6E389BFB}" type="datetimeFigureOut">
              <a:rPr lang="en-US" smtClean="0"/>
              <a:pPr/>
              <a:t>10/3/2010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C4DD176-6B65-44EF-922D-835531D32CC4}"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0AF5BEB-C4B8-4593-939C-9B0E6E389BFB}" type="datetimeFigureOut">
              <a:rPr lang="en-US" smtClean="0"/>
              <a:pPr/>
              <a:t>10/3/2010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C4DD176-6B65-44EF-922D-835531D32CC4}"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0AF5BEB-C4B8-4593-939C-9B0E6E389BFB}" type="datetimeFigureOut">
              <a:rPr lang="en-US" smtClean="0"/>
              <a:pPr/>
              <a:t>10/3/2010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C4DD176-6B65-44EF-922D-835531D32CC4}"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0AF5BEB-C4B8-4593-939C-9B0E6E389BFB}" type="datetimeFigureOut">
              <a:rPr lang="en-US" smtClean="0"/>
              <a:pPr/>
              <a:t>10/3/2010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C4DD176-6B65-44EF-922D-835531D32CC4}"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0AF5BEB-C4B8-4593-939C-9B0E6E389BFB}" type="datetimeFigureOut">
              <a:rPr lang="en-US" smtClean="0"/>
              <a:pPr/>
              <a:t>10/3/2010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C4DD176-6B65-44EF-922D-835531D32CC4}"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8.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3.gif"/><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13.xml"/></Relationships>
</file>

<file path=ppt/slides/_rels/slide4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dirty="0" err="1" smtClean="0"/>
              <a:t>Metalogical</a:t>
            </a:r>
            <a:r>
              <a:rPr lang="en-US" dirty="0" smtClean="0"/>
              <a:t> Properties of First Order Languages over Spatial Regions</a:t>
            </a:r>
            <a:endParaRPr lang="en-US" dirty="0"/>
          </a:p>
        </p:txBody>
      </p:sp>
      <p:sp>
        <p:nvSpPr>
          <p:cNvPr id="3" name="Subtitle 2"/>
          <p:cNvSpPr>
            <a:spLocks noGrp="1"/>
          </p:cNvSpPr>
          <p:nvPr>
            <p:ph type="subTitle" idx="1"/>
          </p:nvPr>
        </p:nvSpPr>
        <p:spPr/>
        <p:txBody>
          <a:bodyPr/>
          <a:lstStyle/>
          <a:p>
            <a:r>
              <a:rPr lang="en-US" dirty="0" smtClean="0"/>
              <a:t>Ernest Davis</a:t>
            </a:r>
          </a:p>
          <a:p>
            <a:r>
              <a:rPr lang="en-US" dirty="0" smtClean="0"/>
              <a:t>New York University</a:t>
            </a:r>
          </a:p>
          <a:p>
            <a:r>
              <a:rPr lang="en-US" dirty="0" smtClean="0"/>
              <a:t>Oct. 8, 2010 – CUNY Grad Center</a:t>
            </a:r>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Non-example 1</a:t>
            </a:r>
            <a:endParaRPr lang="en-US" dirty="0"/>
          </a:p>
        </p:txBody>
      </p:sp>
      <p:sp>
        <p:nvSpPr>
          <p:cNvPr id="3" name="Content Placeholder 2"/>
          <p:cNvSpPr>
            <a:spLocks noGrp="1"/>
          </p:cNvSpPr>
          <p:nvPr>
            <p:ph idx="1"/>
          </p:nvPr>
        </p:nvSpPr>
        <p:spPr/>
        <p:txBody>
          <a:bodyPr>
            <a:normAutofit/>
          </a:bodyPr>
          <a:lstStyle/>
          <a:p>
            <a:pPr marL="514350" indent="-514350">
              <a:buNone/>
            </a:pPr>
            <a:r>
              <a:rPr lang="en-US" dirty="0" smtClean="0"/>
              <a:t>Fix a grid, and let Pixel be the set of all regions that are unions of grid squares. Then Pixel is not elementary equivalent to Poly, under any language in which “subset” can be defined.</a:t>
            </a:r>
          </a:p>
          <a:p>
            <a:pPr marL="514350" indent="-514350">
              <a:buNone/>
            </a:pPr>
            <a:r>
              <a:rPr lang="en-US" b="1" dirty="0" smtClean="0"/>
              <a:t>      Proof</a:t>
            </a:r>
            <a:r>
              <a:rPr lang="en-US" dirty="0" smtClean="0"/>
              <a:t>: The sentence</a:t>
            </a:r>
          </a:p>
          <a:p>
            <a:pPr marL="514350" indent="-514350">
              <a:buNone/>
            </a:pPr>
            <a:r>
              <a:rPr lang="en-US" dirty="0" smtClean="0">
                <a:latin typeface="Cambria Math"/>
                <a:ea typeface="Cambria Math"/>
              </a:rPr>
              <a:t>                       ∀</a:t>
            </a:r>
            <a:r>
              <a:rPr lang="en-US" baseline="-25000" dirty="0" smtClean="0">
                <a:ea typeface="Cambria Math"/>
              </a:rPr>
              <a:t>x</a:t>
            </a:r>
            <a:r>
              <a:rPr lang="en-US" dirty="0" smtClean="0">
                <a:latin typeface="Cambria Math"/>
                <a:ea typeface="Cambria Math"/>
              </a:rPr>
              <a:t> ∃</a:t>
            </a:r>
            <a:r>
              <a:rPr lang="en-US" baseline="-25000" dirty="0" smtClean="0">
                <a:latin typeface="Cambria Math"/>
                <a:ea typeface="Cambria Math"/>
              </a:rPr>
              <a:t>y </a:t>
            </a:r>
            <a:r>
              <a:rPr lang="en-US" dirty="0" smtClean="0"/>
              <a:t>x </a:t>
            </a:r>
            <a:r>
              <a:rPr lang="en-US" dirty="0" smtClean="0">
                <a:latin typeface="Cambria Math"/>
                <a:ea typeface="Cambria Math"/>
              </a:rPr>
              <a:t>⊂</a:t>
            </a:r>
            <a:r>
              <a:rPr lang="en-US" dirty="0" smtClean="0"/>
              <a:t>y ^ x </a:t>
            </a:r>
            <a:r>
              <a:rPr lang="en-US" dirty="0" smtClean="0">
                <a:latin typeface="Cambria Math"/>
                <a:ea typeface="Cambria Math"/>
              </a:rPr>
              <a:t>≠</a:t>
            </a:r>
            <a:r>
              <a:rPr lang="en-US" dirty="0" smtClean="0"/>
              <a:t> y</a:t>
            </a:r>
          </a:p>
          <a:p>
            <a:pPr marL="514350" indent="-514350">
              <a:buNone/>
            </a:pPr>
            <a:r>
              <a:rPr lang="en-US" dirty="0" smtClean="0"/>
              <a:t>      is true in Poly but not Pixel.</a:t>
            </a:r>
          </a:p>
          <a:p>
            <a:pPr marL="514350" indent="-514350">
              <a:buNone/>
            </a:pPr>
            <a:r>
              <a:rPr lang="en-US" baseline="-25000" dirty="0" smtClean="0"/>
              <a:t>         </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Non-example 2</a:t>
            </a:r>
            <a:endParaRPr lang="en-US" dirty="0"/>
          </a:p>
        </p:txBody>
      </p:sp>
      <p:sp>
        <p:nvSpPr>
          <p:cNvPr id="3" name="Content Placeholder 2"/>
          <p:cNvSpPr>
            <a:spLocks noGrp="1"/>
          </p:cNvSpPr>
          <p:nvPr>
            <p:ph idx="1"/>
          </p:nvPr>
        </p:nvSpPr>
        <p:spPr/>
        <p:txBody>
          <a:bodyPr>
            <a:normAutofit/>
          </a:bodyPr>
          <a:lstStyle/>
          <a:p>
            <a:pPr>
              <a:buNone/>
            </a:pPr>
            <a:r>
              <a:rPr lang="en-US" dirty="0" smtClean="0"/>
              <a:t>Let </a:t>
            </a:r>
            <a:r>
              <a:rPr lang="en-US" dirty="0" err="1" smtClean="0"/>
              <a:t>Rect</a:t>
            </a:r>
            <a:r>
              <a:rPr lang="en-US" dirty="0" smtClean="0"/>
              <a:t> be the collection of every region that is a finite union of aligned rectangles. Then </a:t>
            </a:r>
            <a:r>
              <a:rPr lang="en-US" dirty="0" err="1" smtClean="0"/>
              <a:t>Rect</a:t>
            </a:r>
            <a:r>
              <a:rPr lang="en-US" dirty="0" smtClean="0"/>
              <a:t> is not elementary equivalent to Poly for topological languages.</a:t>
            </a:r>
          </a:p>
          <a:p>
            <a:pPr>
              <a:buNone/>
            </a:pPr>
            <a:r>
              <a:rPr lang="en-US" b="1" dirty="0" smtClean="0"/>
              <a:t>Proof: </a:t>
            </a:r>
            <a:r>
              <a:rPr lang="en-US" dirty="0" smtClean="0"/>
              <a:t>The sentence</a:t>
            </a:r>
            <a:r>
              <a:rPr lang="en-US" b="1" dirty="0" smtClean="0"/>
              <a:t>,</a:t>
            </a:r>
          </a:p>
          <a:p>
            <a:pPr>
              <a:buNone/>
            </a:pPr>
            <a:r>
              <a:rPr lang="en-US" b="1" dirty="0" smtClean="0"/>
              <a:t>     </a:t>
            </a:r>
            <a:r>
              <a:rPr lang="en-US" dirty="0" smtClean="0"/>
              <a:t>There exist 5 non-overlapping regions that meet at a point.</a:t>
            </a:r>
          </a:p>
          <a:p>
            <a:pPr>
              <a:buNone/>
            </a:pPr>
            <a:r>
              <a:rPr lang="en-US" dirty="0" smtClean="0"/>
              <a:t>is true in Poly but not in Rect.</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Non-example 3.</a:t>
            </a:r>
            <a:endParaRPr lang="en-US" dirty="0"/>
          </a:p>
        </p:txBody>
      </p:sp>
      <p:sp>
        <p:nvSpPr>
          <p:cNvPr id="3" name="Content Placeholder 2"/>
          <p:cNvSpPr>
            <a:spLocks noGrp="1"/>
          </p:cNvSpPr>
          <p:nvPr>
            <p:ph idx="1"/>
          </p:nvPr>
        </p:nvSpPr>
        <p:spPr/>
        <p:txBody>
          <a:bodyPr>
            <a:normAutofit lnSpcReduction="10000"/>
          </a:bodyPr>
          <a:lstStyle/>
          <a:p>
            <a:pPr>
              <a:buNone/>
            </a:pPr>
            <a:r>
              <a:rPr lang="en-US" dirty="0" smtClean="0"/>
              <a:t>Let C be the collection containing all </a:t>
            </a:r>
            <a:r>
              <a:rPr lang="en-US" dirty="0" err="1" smtClean="0"/>
              <a:t>polyhedra</a:t>
            </a:r>
            <a:r>
              <a:rPr lang="en-US" dirty="0" smtClean="0"/>
              <a:t> and one solid disk. Let C1 be the Boolean closure of C. Then C1 is not elementary equivalent to Poly. </a:t>
            </a:r>
          </a:p>
          <a:p>
            <a:pPr>
              <a:buNone/>
            </a:pPr>
            <a:r>
              <a:rPr lang="en-US" b="1" dirty="0" smtClean="0"/>
              <a:t>Proof</a:t>
            </a:r>
            <a:r>
              <a:rPr lang="en-US" dirty="0" smtClean="0"/>
              <a:t>: The sentence</a:t>
            </a:r>
          </a:p>
          <a:p>
            <a:pPr>
              <a:buNone/>
            </a:pPr>
            <a:r>
              <a:rPr lang="en-US" dirty="0" smtClean="0"/>
              <a:t>    For any regions A </a:t>
            </a:r>
            <a:r>
              <a:rPr lang="en-US" dirty="0" smtClean="0">
                <a:latin typeface="Cambria Math"/>
                <a:ea typeface="Cambria Math"/>
              </a:rPr>
              <a:t>⊊</a:t>
            </a:r>
            <a:r>
              <a:rPr lang="en-US" dirty="0" smtClean="0"/>
              <a:t> B, there exists a region M such that A</a:t>
            </a:r>
            <a:r>
              <a:rPr lang="en-US" dirty="0" smtClean="0">
                <a:latin typeface="Cambria Math"/>
                <a:ea typeface="Cambria Math"/>
              </a:rPr>
              <a:t>⊊</a:t>
            </a:r>
            <a:r>
              <a:rPr lang="en-US" dirty="0" smtClean="0"/>
              <a:t> M</a:t>
            </a:r>
            <a:r>
              <a:rPr lang="en-US" dirty="0" smtClean="0">
                <a:latin typeface="Cambria Math"/>
                <a:ea typeface="Cambria Math"/>
              </a:rPr>
              <a:t>⊊</a:t>
            </a:r>
            <a:r>
              <a:rPr lang="en-US" dirty="0" smtClean="0"/>
              <a:t> B and   </a:t>
            </a:r>
            <a:r>
              <a:rPr lang="en-US" dirty="0" smtClean="0">
                <a:latin typeface="Cambria Math"/>
                <a:ea typeface="Cambria Math"/>
              </a:rPr>
              <a:t>∂</a:t>
            </a:r>
            <a:r>
              <a:rPr lang="en-US" dirty="0" smtClean="0"/>
              <a:t>M</a:t>
            </a:r>
            <a:r>
              <a:rPr lang="en-US" dirty="0" smtClean="0">
                <a:latin typeface="Cambria Math"/>
                <a:ea typeface="Cambria Math"/>
              </a:rPr>
              <a:t>⋂∂</a:t>
            </a:r>
            <a:r>
              <a:rPr lang="en-US" dirty="0" smtClean="0"/>
              <a:t>A  = </a:t>
            </a:r>
            <a:r>
              <a:rPr lang="en-US" dirty="0" smtClean="0">
                <a:latin typeface="Cambria Math"/>
                <a:ea typeface="Cambria Math"/>
              </a:rPr>
              <a:t>∂</a:t>
            </a:r>
            <a:r>
              <a:rPr lang="en-US" dirty="0" smtClean="0"/>
              <a:t>M</a:t>
            </a:r>
            <a:r>
              <a:rPr lang="en-US" dirty="0" smtClean="0">
                <a:latin typeface="Cambria Math"/>
                <a:ea typeface="Cambria Math"/>
              </a:rPr>
              <a:t>⋂∂</a:t>
            </a:r>
            <a:r>
              <a:rPr lang="en-US" dirty="0" smtClean="0"/>
              <a:t>B = </a:t>
            </a:r>
            <a:r>
              <a:rPr lang="en-US" dirty="0" smtClean="0">
                <a:latin typeface="Cambria Math"/>
                <a:ea typeface="Cambria Math"/>
              </a:rPr>
              <a:t>∂</a:t>
            </a:r>
            <a:r>
              <a:rPr lang="en-US" dirty="0" smtClean="0"/>
              <a:t>A </a:t>
            </a:r>
            <a:r>
              <a:rPr lang="en-US" dirty="0" smtClean="0">
                <a:latin typeface="Cambria Math"/>
                <a:ea typeface="Cambria Math"/>
              </a:rPr>
              <a:t>⋂</a:t>
            </a:r>
            <a:r>
              <a:rPr lang="en-US" dirty="0" smtClean="0"/>
              <a:t> </a:t>
            </a:r>
            <a:r>
              <a:rPr lang="en-US" dirty="0" smtClean="0">
                <a:latin typeface="Cambria Math"/>
                <a:ea typeface="Cambria Math"/>
              </a:rPr>
              <a:t>∂</a:t>
            </a:r>
            <a:r>
              <a:rPr lang="en-US" dirty="0" smtClean="0"/>
              <a:t>B</a:t>
            </a:r>
          </a:p>
          <a:p>
            <a:pPr>
              <a:buNone/>
            </a:pPr>
            <a:r>
              <a:rPr lang="en-US" dirty="0" smtClean="0"/>
              <a:t>is true in Poly but not in C1.</a:t>
            </a: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Content Placeholder 3" descr="Interpolable.eps"/>
          <p:cNvPicPr>
            <a:picLocks noGrp="1" noChangeAspect="1"/>
          </p:cNvPicPr>
          <p:nvPr>
            <p:ph idx="1"/>
          </p:nvPr>
        </p:nvPicPr>
        <p:blipFill>
          <a:blip r:embed="rId2" cstate="print"/>
          <a:stretch>
            <a:fillRect/>
          </a:stretch>
        </p:blipFill>
        <p:spPr>
          <a:xfrm>
            <a:off x="381000" y="1828800"/>
            <a:ext cx="8609141" cy="2974109"/>
          </a:xfrm>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Non-example 4</a:t>
            </a:r>
            <a:endParaRPr lang="en-US" dirty="0"/>
          </a:p>
        </p:txBody>
      </p:sp>
      <p:sp>
        <p:nvSpPr>
          <p:cNvPr id="3" name="Content Placeholder 2"/>
          <p:cNvSpPr>
            <a:spLocks noGrp="1"/>
          </p:cNvSpPr>
          <p:nvPr>
            <p:ph idx="1"/>
          </p:nvPr>
        </p:nvSpPr>
        <p:spPr/>
        <p:txBody>
          <a:bodyPr/>
          <a:lstStyle/>
          <a:p>
            <a:pPr>
              <a:buNone/>
            </a:pPr>
            <a:r>
              <a:rPr lang="en-US" dirty="0" smtClean="0"/>
              <a:t>There are 2</a:t>
            </a:r>
            <a:r>
              <a:rPr lang="en-US" baseline="30000" dirty="0" smtClean="0"/>
              <a:t>nd</a:t>
            </a:r>
            <a:r>
              <a:rPr lang="en-US" dirty="0" smtClean="0"/>
              <a:t>-order topological sentences that distinguish Poly from Poly[</a:t>
            </a:r>
            <a:r>
              <a:rPr lang="en-US" dirty="0" smtClean="0">
                <a:latin typeface="Cambria Math"/>
                <a:ea typeface="Cambria Math"/>
              </a:rPr>
              <a:t>ℚ</a:t>
            </a:r>
            <a:r>
              <a:rPr lang="en-US" dirty="0" smtClean="0"/>
              <a:t>].  E.g.</a:t>
            </a:r>
          </a:p>
          <a:p>
            <a:pPr>
              <a:buNone/>
            </a:pPr>
            <a:r>
              <a:rPr lang="en-US" dirty="0" smtClean="0"/>
              <a:t>Any descending sequence</a:t>
            </a:r>
          </a:p>
          <a:p>
            <a:pPr>
              <a:buNone/>
            </a:pPr>
            <a:r>
              <a:rPr lang="en-US" dirty="0" smtClean="0"/>
              <a:t>       </a:t>
            </a:r>
            <a:r>
              <a:rPr lang="en-US" dirty="0" smtClean="0">
                <a:cs typeface="Arial"/>
              </a:rPr>
              <a:t>R</a:t>
            </a:r>
            <a:r>
              <a:rPr lang="en-US" baseline="-25000" dirty="0" smtClean="0">
                <a:cs typeface="Arial"/>
              </a:rPr>
              <a:t>1</a:t>
            </a:r>
            <a:r>
              <a:rPr lang="en-US" dirty="0" smtClean="0">
                <a:latin typeface="Cambria Math"/>
                <a:ea typeface="Cambria Math"/>
                <a:cs typeface="Arial"/>
              </a:rPr>
              <a:t> ⊃ </a:t>
            </a:r>
            <a:r>
              <a:rPr lang="en-US" dirty="0" smtClean="0">
                <a:cs typeface="Arial"/>
              </a:rPr>
              <a:t>R</a:t>
            </a:r>
            <a:r>
              <a:rPr lang="en-US" baseline="-25000" dirty="0" smtClean="0">
                <a:cs typeface="Arial"/>
              </a:rPr>
              <a:t>2</a:t>
            </a:r>
            <a:r>
              <a:rPr lang="en-US" dirty="0" smtClean="0">
                <a:cs typeface="Arial"/>
              </a:rPr>
              <a:t> </a:t>
            </a:r>
            <a:r>
              <a:rPr lang="en-US" baseline="-25000" dirty="0" smtClean="0">
                <a:cs typeface="Arial"/>
              </a:rPr>
              <a:t> </a:t>
            </a:r>
            <a:r>
              <a:rPr lang="en-US" dirty="0" smtClean="0">
                <a:latin typeface="Cambria Math"/>
                <a:ea typeface="Cambria Math"/>
                <a:cs typeface="Arial"/>
              </a:rPr>
              <a:t>⊃ </a:t>
            </a:r>
            <a:r>
              <a:rPr lang="en-US" dirty="0" smtClean="0">
                <a:cs typeface="Arial"/>
              </a:rPr>
              <a:t>R</a:t>
            </a:r>
            <a:r>
              <a:rPr lang="en-US" baseline="-25000" dirty="0" smtClean="0">
                <a:cs typeface="Arial"/>
              </a:rPr>
              <a:t>3 </a:t>
            </a:r>
            <a:r>
              <a:rPr lang="en-US" dirty="0" smtClean="0"/>
              <a:t>…</a:t>
            </a:r>
          </a:p>
          <a:p>
            <a:pPr>
              <a:buNone/>
            </a:pPr>
            <a:r>
              <a:rPr lang="en-US" dirty="0" smtClean="0"/>
              <a:t>of compact regions has a point in its intersection which is equal to A</a:t>
            </a:r>
            <a:r>
              <a:rPr lang="en-US" dirty="0" smtClean="0">
                <a:latin typeface="Cambria Math"/>
                <a:ea typeface="Cambria Math"/>
              </a:rPr>
              <a:t>⋂</a:t>
            </a:r>
            <a:r>
              <a:rPr lang="en-US" dirty="0" smtClean="0"/>
              <a:t>B, for some regions A,B</a:t>
            </a:r>
          </a:p>
          <a:p>
            <a:pPr>
              <a:buNone/>
            </a:pPr>
            <a:r>
              <a:rPr lang="en-US" dirty="0" smtClean="0"/>
              <a:t>is true in Poly but not in Poly[</a:t>
            </a:r>
            <a:r>
              <a:rPr lang="en-US" dirty="0" smtClean="0">
                <a:latin typeface="Cambria Math"/>
                <a:ea typeface="Cambria Math"/>
              </a:rPr>
              <a:t>ℚ</a:t>
            </a:r>
            <a:r>
              <a:rPr lang="en-US" dirty="0" smtClean="0"/>
              <a:t>]. </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A general method for proving elementary equivalence</a:t>
            </a:r>
            <a:endParaRPr lang="en-US" dirty="0"/>
          </a:p>
        </p:txBody>
      </p:sp>
      <p:sp>
        <p:nvSpPr>
          <p:cNvPr id="3" name="Content Placeholder 2"/>
          <p:cNvSpPr>
            <a:spLocks noGrp="1"/>
          </p:cNvSpPr>
          <p:nvPr>
            <p:ph idx="1"/>
          </p:nvPr>
        </p:nvSpPr>
        <p:spPr/>
        <p:txBody>
          <a:bodyPr>
            <a:normAutofit fontScale="77500" lnSpcReduction="20000"/>
          </a:bodyPr>
          <a:lstStyle/>
          <a:p>
            <a:pPr>
              <a:buNone/>
            </a:pPr>
            <a:r>
              <a:rPr lang="en-US" dirty="0" smtClean="0"/>
              <a:t>Let </a:t>
            </a:r>
            <a:r>
              <a:rPr lang="el-GR" dirty="0" smtClean="0">
                <a:latin typeface="Cambria Math"/>
                <a:ea typeface="Cambria Math"/>
              </a:rPr>
              <a:t>Ω</a:t>
            </a:r>
            <a:r>
              <a:rPr lang="en-US" dirty="0" smtClean="0"/>
              <a:t> be a set. Let </a:t>
            </a:r>
            <a:r>
              <a:rPr lang="el-GR" dirty="0" smtClean="0">
                <a:latin typeface="Cambria Math"/>
                <a:ea typeface="Cambria Math"/>
              </a:rPr>
              <a:t>𝔸</a:t>
            </a:r>
            <a:r>
              <a:rPr lang="en-US" dirty="0" smtClean="0"/>
              <a:t> be a group of </a:t>
            </a:r>
            <a:r>
              <a:rPr lang="en-US" dirty="0" err="1" smtClean="0"/>
              <a:t>bijections</a:t>
            </a:r>
            <a:r>
              <a:rPr lang="en-US" dirty="0" smtClean="0"/>
              <a:t> from </a:t>
            </a:r>
            <a:r>
              <a:rPr lang="el-GR" dirty="0" smtClean="0">
                <a:latin typeface="Cambria Math"/>
                <a:ea typeface="Cambria Math"/>
              </a:rPr>
              <a:t>Ω</a:t>
            </a:r>
            <a:endParaRPr lang="en-US" dirty="0" smtClean="0"/>
          </a:p>
          <a:p>
            <a:pPr>
              <a:buNone/>
            </a:pPr>
            <a:r>
              <a:rPr lang="en-US" dirty="0" smtClean="0"/>
              <a:t> to </a:t>
            </a:r>
            <a:r>
              <a:rPr lang="el-GR" dirty="0" smtClean="0">
                <a:latin typeface="Cambria Math"/>
                <a:ea typeface="Cambria Math"/>
              </a:rPr>
              <a:t>Ω</a:t>
            </a:r>
            <a:r>
              <a:rPr lang="en-US" dirty="0" smtClean="0"/>
              <a:t>. Let B, C be subsets of </a:t>
            </a:r>
            <a:r>
              <a:rPr lang="el-GR" dirty="0" smtClean="0">
                <a:latin typeface="Cambria Math"/>
                <a:ea typeface="Cambria Math"/>
              </a:rPr>
              <a:t>Ω</a:t>
            </a:r>
            <a:r>
              <a:rPr lang="en-US" dirty="0" smtClean="0"/>
              <a:t>.</a:t>
            </a:r>
          </a:p>
          <a:p>
            <a:pPr>
              <a:buNone/>
            </a:pPr>
            <a:endParaRPr lang="en-US" dirty="0" smtClean="0"/>
          </a:p>
          <a:p>
            <a:pPr>
              <a:buNone/>
            </a:pPr>
            <a:r>
              <a:rPr lang="en-US" dirty="0" smtClean="0"/>
              <a:t>Definition: B is </a:t>
            </a:r>
            <a:r>
              <a:rPr lang="en-US" i="1" dirty="0" smtClean="0"/>
              <a:t>finitely embeddable </a:t>
            </a:r>
            <a:r>
              <a:rPr lang="en-US" dirty="0" smtClean="0"/>
              <a:t>in C </a:t>
            </a:r>
            <a:r>
              <a:rPr lang="en-US" dirty="0" err="1" smtClean="0"/>
              <a:t>w.r.t</a:t>
            </a:r>
            <a:r>
              <a:rPr lang="en-US" dirty="0" smtClean="0"/>
              <a:t> </a:t>
            </a:r>
            <a:r>
              <a:rPr lang="el-GR" dirty="0" smtClean="0">
                <a:latin typeface="Cambria Math"/>
                <a:ea typeface="Cambria Math"/>
              </a:rPr>
              <a:t>𝔸 </a:t>
            </a:r>
            <a:r>
              <a:rPr lang="en-US" dirty="0" smtClean="0"/>
              <a:t>if for any b</a:t>
            </a:r>
            <a:r>
              <a:rPr lang="en-US" baseline="-25000" dirty="0" smtClean="0"/>
              <a:t>1</a:t>
            </a:r>
            <a:r>
              <a:rPr lang="en-US" dirty="0" smtClean="0"/>
              <a:t>, … </a:t>
            </a:r>
            <a:r>
              <a:rPr lang="en-US" dirty="0" err="1" smtClean="0"/>
              <a:t>b</a:t>
            </a:r>
            <a:r>
              <a:rPr lang="en-US" baseline="-25000" dirty="0" err="1" smtClean="0"/>
              <a:t>m</a:t>
            </a:r>
            <a:r>
              <a:rPr lang="en-US" dirty="0" smtClean="0"/>
              <a:t> in B there exists </a:t>
            </a:r>
            <a:r>
              <a:rPr lang="el-GR" dirty="0" smtClean="0">
                <a:latin typeface="Cambria Math"/>
                <a:ea typeface="Cambria Math"/>
              </a:rPr>
              <a:t>Γ</a:t>
            </a:r>
            <a:r>
              <a:rPr lang="en-US" dirty="0" smtClean="0"/>
              <a:t> in </a:t>
            </a:r>
            <a:r>
              <a:rPr lang="el-GR" dirty="0" smtClean="0">
                <a:latin typeface="Cambria Math"/>
                <a:ea typeface="Cambria Math"/>
              </a:rPr>
              <a:t>𝔸</a:t>
            </a:r>
            <a:r>
              <a:rPr lang="en-US" dirty="0" smtClean="0"/>
              <a:t> such that </a:t>
            </a:r>
            <a:r>
              <a:rPr lang="el-GR" dirty="0" smtClean="0">
                <a:latin typeface="Cambria Math"/>
                <a:ea typeface="Cambria Math"/>
              </a:rPr>
              <a:t>Γ</a:t>
            </a:r>
            <a:r>
              <a:rPr lang="en-US" dirty="0" smtClean="0"/>
              <a:t>(b</a:t>
            </a:r>
            <a:r>
              <a:rPr lang="en-US" baseline="-25000" dirty="0" smtClean="0"/>
              <a:t>1</a:t>
            </a:r>
            <a:r>
              <a:rPr lang="en-US" dirty="0" smtClean="0"/>
              <a:t>)… </a:t>
            </a:r>
            <a:r>
              <a:rPr lang="el-GR" dirty="0" smtClean="0">
                <a:latin typeface="Cambria Math"/>
                <a:ea typeface="Cambria Math"/>
              </a:rPr>
              <a:t>Γ</a:t>
            </a:r>
            <a:r>
              <a:rPr lang="en-US" dirty="0" smtClean="0"/>
              <a:t>(</a:t>
            </a:r>
            <a:r>
              <a:rPr lang="en-US" dirty="0" err="1" smtClean="0"/>
              <a:t>b</a:t>
            </a:r>
            <a:r>
              <a:rPr lang="en-US" baseline="-25000" dirty="0" err="1" smtClean="0"/>
              <a:t>m</a:t>
            </a:r>
            <a:r>
              <a:rPr lang="en-US" dirty="0" smtClean="0"/>
              <a:t>) are in C. </a:t>
            </a:r>
          </a:p>
          <a:p>
            <a:pPr>
              <a:buNone/>
            </a:pPr>
            <a:r>
              <a:rPr lang="en-US" dirty="0" smtClean="0"/>
              <a:t>    </a:t>
            </a:r>
          </a:p>
          <a:p>
            <a:pPr>
              <a:buNone/>
            </a:pPr>
            <a:r>
              <a:rPr lang="en-US" dirty="0" smtClean="0"/>
              <a:t>Definition: B is </a:t>
            </a:r>
            <a:r>
              <a:rPr lang="en-US" i="1" dirty="0" smtClean="0"/>
              <a:t>extensible</a:t>
            </a:r>
            <a:r>
              <a:rPr lang="en-US" dirty="0" smtClean="0"/>
              <a:t> in C </a:t>
            </a:r>
            <a:r>
              <a:rPr lang="en-US" dirty="0" err="1" smtClean="0"/>
              <a:t>w.r.t</a:t>
            </a:r>
            <a:r>
              <a:rPr lang="en-US" dirty="0" smtClean="0"/>
              <a:t>. </a:t>
            </a:r>
            <a:r>
              <a:rPr lang="el-GR" dirty="0" smtClean="0">
                <a:latin typeface="Cambria Math"/>
                <a:ea typeface="Cambria Math"/>
              </a:rPr>
              <a:t>𝔸 </a:t>
            </a:r>
            <a:r>
              <a:rPr lang="en-US" dirty="0" err="1" smtClean="0"/>
              <a:t>iff</a:t>
            </a:r>
            <a:r>
              <a:rPr lang="en-US" dirty="0" smtClean="0"/>
              <a:t> the following:</a:t>
            </a:r>
          </a:p>
          <a:p>
            <a:pPr>
              <a:buNone/>
            </a:pPr>
            <a:r>
              <a:rPr lang="en-US" dirty="0" smtClean="0"/>
              <a:t>    For any b</a:t>
            </a:r>
            <a:r>
              <a:rPr lang="en-US" baseline="-25000" dirty="0" smtClean="0"/>
              <a:t>1</a:t>
            </a:r>
            <a:r>
              <a:rPr lang="en-US" dirty="0" smtClean="0"/>
              <a:t> , … </a:t>
            </a:r>
            <a:r>
              <a:rPr lang="en-US" dirty="0" err="1" smtClean="0"/>
              <a:t>b</a:t>
            </a:r>
            <a:r>
              <a:rPr lang="en-US" baseline="-25000" dirty="0" err="1" smtClean="0"/>
              <a:t>m</a:t>
            </a:r>
            <a:r>
              <a:rPr lang="en-US" dirty="0" smtClean="0"/>
              <a:t>, b</a:t>
            </a:r>
            <a:r>
              <a:rPr lang="en-US" baseline="-25000" dirty="0" smtClean="0"/>
              <a:t>m+1</a:t>
            </a:r>
            <a:r>
              <a:rPr lang="en-US" dirty="0" smtClean="0"/>
              <a:t> in B  and </a:t>
            </a:r>
            <a:r>
              <a:rPr lang="el-GR" dirty="0" smtClean="0">
                <a:latin typeface="Cambria Math"/>
                <a:ea typeface="Cambria Math"/>
              </a:rPr>
              <a:t>Γ</a:t>
            </a:r>
            <a:r>
              <a:rPr lang="en-US" dirty="0" smtClean="0"/>
              <a:t>  in </a:t>
            </a:r>
            <a:r>
              <a:rPr lang="el-GR" dirty="0" smtClean="0">
                <a:latin typeface="Cambria Math"/>
                <a:ea typeface="Cambria Math"/>
              </a:rPr>
              <a:t>𝔸</a:t>
            </a:r>
            <a:r>
              <a:rPr lang="en-US" dirty="0" smtClean="0"/>
              <a:t>  such that </a:t>
            </a:r>
            <a:r>
              <a:rPr lang="el-GR" dirty="0" smtClean="0">
                <a:latin typeface="Cambria Math"/>
                <a:ea typeface="Cambria Math"/>
              </a:rPr>
              <a:t>Γ</a:t>
            </a:r>
            <a:r>
              <a:rPr lang="en-US" dirty="0" smtClean="0"/>
              <a:t>(b</a:t>
            </a:r>
            <a:r>
              <a:rPr lang="en-US" baseline="-25000" dirty="0" smtClean="0"/>
              <a:t>1</a:t>
            </a:r>
            <a:r>
              <a:rPr lang="en-US" dirty="0" smtClean="0"/>
              <a:t>)… </a:t>
            </a:r>
            <a:r>
              <a:rPr lang="el-GR" dirty="0" smtClean="0">
                <a:latin typeface="Cambria Math"/>
                <a:ea typeface="Cambria Math"/>
              </a:rPr>
              <a:t>Γ</a:t>
            </a:r>
            <a:r>
              <a:rPr lang="en-US" dirty="0" smtClean="0"/>
              <a:t>(</a:t>
            </a:r>
            <a:r>
              <a:rPr lang="en-US" dirty="0" err="1" smtClean="0"/>
              <a:t>b</a:t>
            </a:r>
            <a:r>
              <a:rPr lang="en-US" baseline="-25000" dirty="0" err="1" smtClean="0"/>
              <a:t>m</a:t>
            </a:r>
            <a:r>
              <a:rPr lang="en-US" dirty="0" smtClean="0"/>
              <a:t>)  are in C, </a:t>
            </a:r>
          </a:p>
          <a:p>
            <a:pPr>
              <a:buNone/>
            </a:pPr>
            <a:r>
              <a:rPr lang="en-US" dirty="0" smtClean="0"/>
              <a:t>  there exists </a:t>
            </a:r>
            <a:r>
              <a:rPr lang="el-GR" dirty="0" smtClean="0">
                <a:latin typeface="Cambria Math"/>
                <a:ea typeface="Cambria Math"/>
              </a:rPr>
              <a:t>Δ</a:t>
            </a:r>
            <a:r>
              <a:rPr lang="en-US" dirty="0" smtClean="0"/>
              <a:t> in </a:t>
            </a:r>
            <a:r>
              <a:rPr lang="el-GR" dirty="0" smtClean="0">
                <a:latin typeface="Cambria Math"/>
                <a:ea typeface="Cambria Math"/>
              </a:rPr>
              <a:t>𝔸 </a:t>
            </a:r>
            <a:r>
              <a:rPr lang="en-US" dirty="0" smtClean="0"/>
              <a:t>such that </a:t>
            </a:r>
            <a:r>
              <a:rPr lang="el-GR" dirty="0" smtClean="0">
                <a:latin typeface="Cambria Math"/>
                <a:ea typeface="Cambria Math"/>
              </a:rPr>
              <a:t>Δ</a:t>
            </a:r>
            <a:r>
              <a:rPr lang="en-US" dirty="0" smtClean="0"/>
              <a:t>(b</a:t>
            </a:r>
            <a:r>
              <a:rPr lang="en-US" baseline="-25000" dirty="0" smtClean="0"/>
              <a:t>1</a:t>
            </a:r>
            <a:r>
              <a:rPr lang="en-US" dirty="0" smtClean="0"/>
              <a:t>)= </a:t>
            </a:r>
            <a:r>
              <a:rPr lang="el-GR" dirty="0" smtClean="0">
                <a:latin typeface="Cambria Math"/>
                <a:ea typeface="Cambria Math"/>
              </a:rPr>
              <a:t>Γ</a:t>
            </a:r>
            <a:r>
              <a:rPr lang="en-US" dirty="0" smtClean="0"/>
              <a:t>(b</a:t>
            </a:r>
            <a:r>
              <a:rPr lang="en-US" baseline="-25000" dirty="0" smtClean="0"/>
              <a:t>1</a:t>
            </a:r>
            <a:r>
              <a:rPr lang="en-US" dirty="0" smtClean="0"/>
              <a:t>) … </a:t>
            </a:r>
            <a:r>
              <a:rPr lang="el-GR" dirty="0" smtClean="0">
                <a:latin typeface="Cambria Math"/>
                <a:ea typeface="Cambria Math"/>
              </a:rPr>
              <a:t>Δ</a:t>
            </a:r>
            <a:r>
              <a:rPr lang="en-US" dirty="0" smtClean="0"/>
              <a:t>(</a:t>
            </a:r>
            <a:r>
              <a:rPr lang="en-US" dirty="0" err="1" smtClean="0"/>
              <a:t>b</a:t>
            </a:r>
            <a:r>
              <a:rPr lang="en-US" baseline="-25000" dirty="0" err="1" smtClean="0"/>
              <a:t>m</a:t>
            </a:r>
            <a:r>
              <a:rPr lang="en-US" dirty="0" smtClean="0"/>
              <a:t>)= </a:t>
            </a:r>
            <a:r>
              <a:rPr lang="el-GR" dirty="0" smtClean="0">
                <a:latin typeface="Cambria Math"/>
                <a:ea typeface="Cambria Math"/>
              </a:rPr>
              <a:t>Γ</a:t>
            </a:r>
            <a:r>
              <a:rPr lang="en-US" dirty="0" smtClean="0"/>
              <a:t>(</a:t>
            </a:r>
            <a:r>
              <a:rPr lang="en-US" dirty="0" err="1" smtClean="0"/>
              <a:t>b</a:t>
            </a:r>
            <a:r>
              <a:rPr lang="en-US" baseline="-25000" dirty="0" err="1" smtClean="0"/>
              <a:t>m</a:t>
            </a:r>
            <a:r>
              <a:rPr lang="en-US" dirty="0" smtClean="0"/>
              <a:t>) and </a:t>
            </a:r>
            <a:r>
              <a:rPr lang="el-GR" dirty="0" smtClean="0">
                <a:latin typeface="Cambria Math"/>
                <a:ea typeface="Cambria Math"/>
              </a:rPr>
              <a:t>Δ</a:t>
            </a:r>
            <a:r>
              <a:rPr lang="en-US" dirty="0" smtClean="0">
                <a:latin typeface="Cambria Math"/>
                <a:ea typeface="Cambria Math"/>
              </a:rPr>
              <a:t>(</a:t>
            </a:r>
            <a:r>
              <a:rPr lang="en-US" dirty="0" smtClean="0"/>
              <a:t>b</a:t>
            </a:r>
            <a:r>
              <a:rPr lang="en-US" baseline="-25000" dirty="0" smtClean="0"/>
              <a:t>m+1</a:t>
            </a:r>
            <a:r>
              <a:rPr lang="en-US" dirty="0" smtClean="0"/>
              <a:t>) is in C.</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Examples and non-examples of extensibility</a:t>
            </a:r>
            <a:endParaRPr lang="en-US" dirty="0"/>
          </a:p>
        </p:txBody>
      </p:sp>
      <p:sp>
        <p:nvSpPr>
          <p:cNvPr id="3" name="Content Placeholder 2"/>
          <p:cNvSpPr>
            <a:spLocks noGrp="1"/>
          </p:cNvSpPr>
          <p:nvPr>
            <p:ph idx="1"/>
          </p:nvPr>
        </p:nvSpPr>
        <p:spPr/>
        <p:txBody>
          <a:bodyPr>
            <a:normAutofit/>
          </a:bodyPr>
          <a:lstStyle/>
          <a:p>
            <a:pPr>
              <a:buNone/>
            </a:pPr>
            <a:r>
              <a:rPr lang="en-US" dirty="0" smtClean="0"/>
              <a:t>Let </a:t>
            </a:r>
            <a:r>
              <a:rPr lang="el-GR" dirty="0" smtClean="0">
                <a:latin typeface="Cambria Math"/>
                <a:ea typeface="Cambria Math"/>
              </a:rPr>
              <a:t>Ω</a:t>
            </a:r>
            <a:r>
              <a:rPr lang="en-US" dirty="0" smtClean="0"/>
              <a:t>=</a:t>
            </a:r>
            <a:r>
              <a:rPr lang="el-GR" dirty="0" smtClean="0">
                <a:latin typeface="Cambria Math"/>
                <a:ea typeface="Cambria Math"/>
              </a:rPr>
              <a:t>ℝ</a:t>
            </a:r>
            <a:r>
              <a:rPr lang="en-US" dirty="0" smtClean="0"/>
              <a:t>, the set of </a:t>
            </a:r>
            <a:r>
              <a:rPr lang="en-US" dirty="0" err="1" smtClean="0"/>
              <a:t>reals</a:t>
            </a:r>
            <a:r>
              <a:rPr lang="en-US" dirty="0" smtClean="0"/>
              <a:t>; B=</a:t>
            </a:r>
            <a:r>
              <a:rPr lang="el-GR" dirty="0" smtClean="0">
                <a:latin typeface="Cambria Math"/>
                <a:ea typeface="Cambria Math"/>
              </a:rPr>
              <a:t>ℚ</a:t>
            </a:r>
            <a:r>
              <a:rPr lang="en-US" dirty="0" smtClean="0">
                <a:latin typeface="Cambria Math"/>
                <a:ea typeface="Cambria Math"/>
              </a:rPr>
              <a:t>, </a:t>
            </a:r>
            <a:r>
              <a:rPr lang="en-US" dirty="0" smtClean="0"/>
              <a:t>the set of </a:t>
            </a:r>
            <a:r>
              <a:rPr lang="en-US" dirty="0" err="1" smtClean="0"/>
              <a:t>rationals</a:t>
            </a:r>
            <a:r>
              <a:rPr lang="en-US" dirty="0" smtClean="0"/>
              <a:t>; C=</a:t>
            </a:r>
            <a:r>
              <a:rPr lang="el-GR" dirty="0" smtClean="0">
                <a:latin typeface="Cambria Math"/>
                <a:ea typeface="Cambria Math"/>
              </a:rPr>
              <a:t>ℤ</a:t>
            </a:r>
            <a:r>
              <a:rPr lang="en-US" dirty="0" smtClean="0"/>
              <a:t>, the set of integers. Let </a:t>
            </a:r>
            <a:r>
              <a:rPr lang="en-US" dirty="0" smtClean="0">
                <a:latin typeface="Cambria Math"/>
                <a:ea typeface="Cambria Math"/>
              </a:rPr>
              <a:t>𝔸</a:t>
            </a:r>
            <a:r>
              <a:rPr lang="en-US" dirty="0" smtClean="0"/>
              <a:t> be the set of order-preserving homeomorphisms from </a:t>
            </a:r>
            <a:r>
              <a:rPr lang="el-GR" dirty="0" smtClean="0">
                <a:latin typeface="Cambria Math"/>
                <a:ea typeface="Cambria Math"/>
              </a:rPr>
              <a:t>ℝ </a:t>
            </a:r>
            <a:r>
              <a:rPr lang="en-US" dirty="0" smtClean="0"/>
              <a:t>to itself.</a:t>
            </a:r>
          </a:p>
          <a:p>
            <a:pPr>
              <a:buNone/>
            </a:pPr>
            <a:r>
              <a:rPr lang="en-US" dirty="0" smtClean="0"/>
              <a:t>B is embeddable in C </a:t>
            </a:r>
            <a:r>
              <a:rPr lang="en-US" dirty="0" err="1" smtClean="0"/>
              <a:t>w.r.t</a:t>
            </a:r>
            <a:r>
              <a:rPr lang="en-US" dirty="0" smtClean="0"/>
              <a:t>.</a:t>
            </a:r>
            <a:r>
              <a:rPr lang="en-US" dirty="0" smtClean="0">
                <a:latin typeface="Cambria Math"/>
                <a:ea typeface="Cambria Math"/>
              </a:rPr>
              <a:t> 𝔸</a:t>
            </a:r>
            <a:r>
              <a:rPr lang="en-US" dirty="0" smtClean="0"/>
              <a:t>.</a:t>
            </a:r>
          </a:p>
          <a:p>
            <a:pPr>
              <a:buNone/>
            </a:pPr>
            <a:r>
              <a:rPr lang="en-US" dirty="0" smtClean="0"/>
              <a:t>C is not extensible in itself. If </a:t>
            </a:r>
            <a:r>
              <a:rPr lang="el-GR" dirty="0" smtClean="0">
                <a:latin typeface="Arial"/>
                <a:ea typeface="Cambria Math"/>
                <a:cs typeface="Arial"/>
              </a:rPr>
              <a:t>Γ</a:t>
            </a:r>
            <a:r>
              <a:rPr lang="en-US" dirty="0" smtClean="0"/>
              <a:t>(0)=0 and </a:t>
            </a:r>
            <a:r>
              <a:rPr lang="el-GR" dirty="0" smtClean="0">
                <a:latin typeface="Arial"/>
                <a:ea typeface="Cambria Math"/>
                <a:cs typeface="Arial"/>
              </a:rPr>
              <a:t>Γ</a:t>
            </a:r>
            <a:r>
              <a:rPr lang="el-GR" dirty="0" smtClean="0">
                <a:latin typeface="Cambria Math"/>
                <a:ea typeface="Cambria Math"/>
                <a:cs typeface="Arial"/>
              </a:rPr>
              <a:t> </a:t>
            </a:r>
            <a:r>
              <a:rPr lang="en-US" dirty="0" smtClean="0"/>
              <a:t>(2)=1, then there is no possible value for </a:t>
            </a:r>
            <a:r>
              <a:rPr lang="el-GR" dirty="0" smtClean="0">
                <a:latin typeface="Cambria Math"/>
                <a:ea typeface="Cambria Math"/>
                <a:cs typeface="Arial"/>
              </a:rPr>
              <a:t>Δ</a:t>
            </a:r>
            <a:r>
              <a:rPr lang="en-US" dirty="0" smtClean="0"/>
              <a:t>(1).</a:t>
            </a:r>
          </a:p>
          <a:p>
            <a:pPr>
              <a:buNone/>
            </a:pPr>
            <a:r>
              <a:rPr lang="en-US" dirty="0" smtClean="0"/>
              <a:t> </a:t>
            </a:r>
            <a:r>
              <a:rPr lang="el-GR" dirty="0" smtClean="0">
                <a:latin typeface="Cambria Math"/>
                <a:ea typeface="Cambria Math"/>
              </a:rPr>
              <a:t>Ω </a:t>
            </a:r>
            <a:r>
              <a:rPr lang="en-US" dirty="0" smtClean="0"/>
              <a:t>and B are mutually extensible.</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Theorem of elementary equivalence</a:t>
            </a:r>
            <a:endParaRPr lang="en-US" dirty="0"/>
          </a:p>
        </p:txBody>
      </p:sp>
      <p:sp>
        <p:nvSpPr>
          <p:cNvPr id="3" name="Content Placeholder 2"/>
          <p:cNvSpPr>
            <a:spLocks noGrp="1"/>
          </p:cNvSpPr>
          <p:nvPr>
            <p:ph idx="1"/>
          </p:nvPr>
        </p:nvSpPr>
        <p:spPr/>
        <p:txBody>
          <a:bodyPr>
            <a:normAutofit/>
          </a:bodyPr>
          <a:lstStyle/>
          <a:p>
            <a:pPr>
              <a:buNone/>
            </a:pPr>
            <a:r>
              <a:rPr lang="en-US" dirty="0" smtClean="0"/>
              <a:t>Let R</a:t>
            </a:r>
            <a:r>
              <a:rPr lang="en-US" baseline="-25000" dirty="0" smtClean="0"/>
              <a:t>1</a:t>
            </a:r>
            <a:r>
              <a:rPr lang="en-US" dirty="0" smtClean="0"/>
              <a:t> … </a:t>
            </a:r>
            <a:r>
              <a:rPr lang="en-US" dirty="0" err="1" smtClean="0"/>
              <a:t>R</a:t>
            </a:r>
            <a:r>
              <a:rPr lang="en-US" baseline="-25000" dirty="0" err="1" smtClean="0"/>
              <a:t>m</a:t>
            </a:r>
            <a:r>
              <a:rPr lang="en-US" dirty="0" smtClean="0"/>
              <a:t> be relations over </a:t>
            </a:r>
            <a:r>
              <a:rPr lang="el-GR" dirty="0" smtClean="0">
                <a:latin typeface="Cambria Math"/>
                <a:ea typeface="Cambria Math"/>
              </a:rPr>
              <a:t>Ω</a:t>
            </a:r>
            <a:r>
              <a:rPr lang="en-US" dirty="0" smtClean="0"/>
              <a:t>  that are invariant under </a:t>
            </a:r>
            <a:r>
              <a:rPr lang="en-US" dirty="0" smtClean="0">
                <a:latin typeface="Cambria Math"/>
                <a:ea typeface="Cambria Math"/>
              </a:rPr>
              <a:t>𝔸</a:t>
            </a:r>
            <a:r>
              <a:rPr lang="en-US" dirty="0" smtClean="0"/>
              <a:t>. Let L be a language with predicates R</a:t>
            </a:r>
            <a:r>
              <a:rPr lang="en-US" baseline="-25000" dirty="0" smtClean="0"/>
              <a:t>1</a:t>
            </a:r>
            <a:r>
              <a:rPr lang="en-US" dirty="0" smtClean="0"/>
              <a:t> … R</a:t>
            </a:r>
            <a:r>
              <a:rPr lang="en-US" baseline="-25000" dirty="0" smtClean="0"/>
              <a:t>m</a:t>
            </a:r>
            <a:r>
              <a:rPr lang="en-US" dirty="0" smtClean="0"/>
              <a:t>. Let B and C be subsets of</a:t>
            </a:r>
            <a:r>
              <a:rPr lang="el-GR" dirty="0" smtClean="0">
                <a:latin typeface="Cambria Math"/>
                <a:ea typeface="Cambria Math"/>
              </a:rPr>
              <a:t> Ω</a:t>
            </a:r>
            <a:r>
              <a:rPr lang="en-US" dirty="0" smtClean="0"/>
              <a:t>. If B and C are mutually extensible under </a:t>
            </a:r>
            <a:r>
              <a:rPr lang="en-US" dirty="0" smtClean="0">
                <a:latin typeface="Cambria Math"/>
                <a:ea typeface="Cambria Math"/>
              </a:rPr>
              <a:t>𝔸</a:t>
            </a:r>
            <a:r>
              <a:rPr lang="en-US" dirty="0" smtClean="0"/>
              <a:t>, then they are elementary equivalent under L.</a:t>
            </a:r>
          </a:p>
          <a:p>
            <a:pPr>
              <a:buNone/>
            </a:pPr>
            <a:endParaRPr lang="en-US" dirty="0" smtClean="0"/>
          </a:p>
          <a:p>
            <a:pPr>
              <a:buNone/>
            </a:pPr>
            <a:r>
              <a:rPr lang="en-US" dirty="0" smtClean="0"/>
              <a:t>Example: </a:t>
            </a:r>
            <a:r>
              <a:rPr lang="en-US" dirty="0" smtClean="0">
                <a:latin typeface="Cambria Math"/>
                <a:ea typeface="Cambria Math"/>
              </a:rPr>
              <a:t>ℚ</a:t>
            </a:r>
            <a:r>
              <a:rPr lang="en-US" dirty="0" smtClean="0"/>
              <a:t> and </a:t>
            </a:r>
            <a:r>
              <a:rPr lang="en-US" dirty="0" smtClean="0">
                <a:latin typeface="Cambria Math"/>
                <a:ea typeface="Cambria Math"/>
              </a:rPr>
              <a:t>ℝ </a:t>
            </a:r>
            <a:r>
              <a:rPr lang="en-US" dirty="0" smtClean="0"/>
              <a:t>are elementary equivalent under the language with the predicate x&lt;y.</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Rectifiable mappings</a:t>
            </a:r>
            <a:endParaRPr lang="en-US" dirty="0"/>
          </a:p>
        </p:txBody>
      </p:sp>
      <p:sp>
        <p:nvSpPr>
          <p:cNvPr id="3" name="Content Placeholder 2"/>
          <p:cNvSpPr>
            <a:spLocks noGrp="1"/>
          </p:cNvSpPr>
          <p:nvPr>
            <p:ph idx="1"/>
          </p:nvPr>
        </p:nvSpPr>
        <p:spPr/>
        <p:txBody>
          <a:bodyPr>
            <a:normAutofit/>
          </a:bodyPr>
          <a:lstStyle/>
          <a:p>
            <a:pPr>
              <a:buNone/>
            </a:pPr>
            <a:r>
              <a:rPr lang="en-US" dirty="0" smtClean="0"/>
              <a:t>Let B be a subset of </a:t>
            </a:r>
            <a:r>
              <a:rPr lang="el-GR" dirty="0" smtClean="0">
                <a:latin typeface="Cambria Math"/>
                <a:ea typeface="Cambria Math"/>
              </a:rPr>
              <a:t>Ω</a:t>
            </a:r>
            <a:r>
              <a:rPr lang="en-US" dirty="0" smtClean="0"/>
              <a:t>. Let </a:t>
            </a:r>
            <a:r>
              <a:rPr lang="en-US" dirty="0" smtClean="0">
                <a:latin typeface="Cambria Math"/>
                <a:ea typeface="Cambria Math"/>
              </a:rPr>
              <a:t>𝔸</a:t>
            </a:r>
            <a:r>
              <a:rPr lang="en-US" dirty="0" smtClean="0"/>
              <a:t> and </a:t>
            </a:r>
            <a:r>
              <a:rPr lang="en-US" dirty="0" smtClean="0">
                <a:latin typeface="Cambria Math"/>
                <a:ea typeface="Cambria Math"/>
              </a:rPr>
              <a:t>𝔾</a:t>
            </a:r>
            <a:r>
              <a:rPr lang="en-US" dirty="0" smtClean="0"/>
              <a:t>  be two groups of </a:t>
            </a:r>
            <a:r>
              <a:rPr lang="en-US" dirty="0" err="1" smtClean="0"/>
              <a:t>bijections</a:t>
            </a:r>
            <a:r>
              <a:rPr lang="en-US" dirty="0" smtClean="0"/>
              <a:t> of </a:t>
            </a:r>
            <a:r>
              <a:rPr lang="el-GR" dirty="0" smtClean="0">
                <a:latin typeface="Cambria Math"/>
                <a:ea typeface="Cambria Math"/>
              </a:rPr>
              <a:t>Ω</a:t>
            </a:r>
            <a:r>
              <a:rPr lang="en-US" dirty="0" smtClean="0"/>
              <a:t> to itself. </a:t>
            </a:r>
            <a:r>
              <a:rPr lang="en-US" dirty="0" smtClean="0">
                <a:latin typeface="Cambria Math"/>
                <a:ea typeface="Cambria Math"/>
              </a:rPr>
              <a:t>𝔸</a:t>
            </a:r>
            <a:r>
              <a:rPr lang="en-US" dirty="0" smtClean="0"/>
              <a:t> is </a:t>
            </a:r>
            <a:r>
              <a:rPr lang="en-US" i="1" dirty="0" smtClean="0"/>
              <a:t>rectifiable</a:t>
            </a:r>
            <a:r>
              <a:rPr lang="en-US" dirty="0" smtClean="0"/>
              <a:t> to </a:t>
            </a:r>
            <a:r>
              <a:rPr lang="en-US" dirty="0" smtClean="0">
                <a:latin typeface="Cambria Math"/>
                <a:ea typeface="Cambria Math"/>
              </a:rPr>
              <a:t>𝔾</a:t>
            </a:r>
            <a:r>
              <a:rPr lang="en-US" dirty="0" smtClean="0"/>
              <a:t> over B if the following holds:</a:t>
            </a:r>
          </a:p>
          <a:p>
            <a:pPr>
              <a:buNone/>
            </a:pPr>
            <a:r>
              <a:rPr lang="en-US" dirty="0" smtClean="0"/>
              <a:t>For any </a:t>
            </a:r>
            <a:r>
              <a:rPr lang="el-GR" dirty="0" smtClean="0">
                <a:latin typeface="Cambria Math"/>
                <a:ea typeface="Cambria Math"/>
              </a:rPr>
              <a:t>Γ</a:t>
            </a:r>
            <a:r>
              <a:rPr lang="en-US" dirty="0" smtClean="0"/>
              <a:t> in </a:t>
            </a:r>
            <a:r>
              <a:rPr lang="el-GR" dirty="0" smtClean="0">
                <a:latin typeface="Cambria Math"/>
                <a:ea typeface="Cambria Math"/>
              </a:rPr>
              <a:t>𝔸</a:t>
            </a:r>
            <a:r>
              <a:rPr lang="en-US" dirty="0" smtClean="0"/>
              <a:t> and b</a:t>
            </a:r>
            <a:r>
              <a:rPr lang="en-US" baseline="-25000" dirty="0" smtClean="0"/>
              <a:t>1</a:t>
            </a:r>
            <a:r>
              <a:rPr lang="en-US" dirty="0" smtClean="0"/>
              <a:t> , … </a:t>
            </a:r>
            <a:r>
              <a:rPr lang="en-US" dirty="0" err="1" smtClean="0"/>
              <a:t>b</a:t>
            </a:r>
            <a:r>
              <a:rPr lang="en-US" baseline="-25000" dirty="0" err="1" smtClean="0"/>
              <a:t>m</a:t>
            </a:r>
            <a:r>
              <a:rPr lang="en-US" baseline="-25000" dirty="0" smtClean="0"/>
              <a:t> </a:t>
            </a:r>
            <a:r>
              <a:rPr lang="en-US" dirty="0" smtClean="0"/>
              <a:t>in B, if </a:t>
            </a:r>
            <a:r>
              <a:rPr lang="el-GR" dirty="0" smtClean="0">
                <a:latin typeface="Cambria Math"/>
                <a:ea typeface="Cambria Math"/>
              </a:rPr>
              <a:t>Γ</a:t>
            </a:r>
            <a:r>
              <a:rPr lang="en-US" dirty="0" smtClean="0"/>
              <a:t>(b</a:t>
            </a:r>
            <a:r>
              <a:rPr lang="en-US" baseline="-25000" dirty="0" smtClean="0"/>
              <a:t>1</a:t>
            </a:r>
            <a:r>
              <a:rPr lang="en-US" dirty="0" smtClean="0"/>
              <a:t>)… </a:t>
            </a:r>
            <a:r>
              <a:rPr lang="el-GR" dirty="0" smtClean="0">
                <a:latin typeface="Cambria Math"/>
                <a:ea typeface="Cambria Math"/>
              </a:rPr>
              <a:t>Γ</a:t>
            </a:r>
            <a:r>
              <a:rPr lang="en-US" dirty="0" smtClean="0"/>
              <a:t>(</a:t>
            </a:r>
            <a:r>
              <a:rPr lang="en-US" dirty="0" err="1" smtClean="0"/>
              <a:t>b</a:t>
            </a:r>
            <a:r>
              <a:rPr lang="en-US" baseline="-25000" dirty="0" err="1" smtClean="0"/>
              <a:t>m</a:t>
            </a:r>
            <a:r>
              <a:rPr lang="en-US" dirty="0" smtClean="0"/>
              <a:t>)  are all in B, then there exists </a:t>
            </a:r>
            <a:r>
              <a:rPr lang="el-GR" dirty="0" smtClean="0">
                <a:latin typeface="Cambria Math"/>
                <a:ea typeface="Cambria Math"/>
              </a:rPr>
              <a:t>Δ</a:t>
            </a:r>
            <a:r>
              <a:rPr lang="en-US" dirty="0" smtClean="0"/>
              <a:t> in </a:t>
            </a:r>
            <a:r>
              <a:rPr lang="en-US" dirty="0" smtClean="0">
                <a:latin typeface="Cambria Math"/>
                <a:ea typeface="Cambria Math"/>
              </a:rPr>
              <a:t>𝔾</a:t>
            </a:r>
            <a:r>
              <a:rPr lang="en-US" dirty="0" smtClean="0"/>
              <a:t> such that</a:t>
            </a:r>
            <a:r>
              <a:rPr lang="el-GR" dirty="0" smtClean="0">
                <a:latin typeface="Cambria Math"/>
                <a:ea typeface="Cambria Math"/>
              </a:rPr>
              <a:t> </a:t>
            </a:r>
            <a:r>
              <a:rPr lang="en-US" dirty="0" smtClean="0">
                <a:latin typeface="Cambria Math"/>
                <a:ea typeface="Cambria Math"/>
              </a:rPr>
              <a:t>         </a:t>
            </a:r>
            <a:r>
              <a:rPr lang="el-GR" dirty="0" smtClean="0">
                <a:latin typeface="Cambria Math"/>
                <a:ea typeface="Cambria Math"/>
              </a:rPr>
              <a:t>Δ</a:t>
            </a:r>
            <a:r>
              <a:rPr lang="en-US" dirty="0" smtClean="0"/>
              <a:t>(b</a:t>
            </a:r>
            <a:r>
              <a:rPr lang="en-US" baseline="-25000" dirty="0" smtClean="0"/>
              <a:t>1</a:t>
            </a:r>
            <a:r>
              <a:rPr lang="en-US" dirty="0" smtClean="0"/>
              <a:t>)= </a:t>
            </a:r>
            <a:r>
              <a:rPr lang="el-GR" dirty="0" smtClean="0">
                <a:latin typeface="Cambria Math"/>
                <a:ea typeface="Cambria Math"/>
              </a:rPr>
              <a:t>Γ</a:t>
            </a:r>
            <a:r>
              <a:rPr lang="en-US" dirty="0" smtClean="0"/>
              <a:t>(b</a:t>
            </a:r>
            <a:r>
              <a:rPr lang="en-US" baseline="-25000" dirty="0" smtClean="0"/>
              <a:t>1</a:t>
            </a:r>
            <a:r>
              <a:rPr lang="en-US" dirty="0" smtClean="0"/>
              <a:t>) … </a:t>
            </a:r>
            <a:r>
              <a:rPr lang="el-GR" dirty="0" smtClean="0">
                <a:latin typeface="Cambria Math"/>
                <a:ea typeface="Cambria Math"/>
              </a:rPr>
              <a:t>Δ</a:t>
            </a:r>
            <a:r>
              <a:rPr lang="en-US" dirty="0" smtClean="0"/>
              <a:t>(</a:t>
            </a:r>
            <a:r>
              <a:rPr lang="en-US" dirty="0" err="1" smtClean="0"/>
              <a:t>b</a:t>
            </a:r>
            <a:r>
              <a:rPr lang="en-US" baseline="-25000" dirty="0" err="1" smtClean="0"/>
              <a:t>m</a:t>
            </a:r>
            <a:r>
              <a:rPr lang="en-US" dirty="0" smtClean="0"/>
              <a:t>)= </a:t>
            </a:r>
            <a:r>
              <a:rPr lang="el-GR" dirty="0" smtClean="0">
                <a:latin typeface="Cambria Math"/>
                <a:ea typeface="Cambria Math"/>
              </a:rPr>
              <a:t>Γ</a:t>
            </a:r>
            <a:r>
              <a:rPr lang="en-US" dirty="0" smtClean="0"/>
              <a:t>(</a:t>
            </a:r>
            <a:r>
              <a:rPr lang="en-US" dirty="0" err="1" smtClean="0"/>
              <a:t>b</a:t>
            </a:r>
            <a:r>
              <a:rPr lang="en-US" baseline="-25000" dirty="0" err="1" smtClean="0"/>
              <a:t>m</a:t>
            </a:r>
            <a:r>
              <a:rPr lang="en-US" dirty="0" smtClean="0"/>
              <a:t>).</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Examples of rectifiable mappings</a:t>
            </a:r>
            <a:endParaRPr lang="en-US" dirty="0"/>
          </a:p>
        </p:txBody>
      </p:sp>
      <p:sp>
        <p:nvSpPr>
          <p:cNvPr id="3" name="Content Placeholder 2"/>
          <p:cNvSpPr>
            <a:spLocks noGrp="1"/>
          </p:cNvSpPr>
          <p:nvPr>
            <p:ph idx="1"/>
          </p:nvPr>
        </p:nvSpPr>
        <p:spPr/>
        <p:txBody>
          <a:bodyPr/>
          <a:lstStyle/>
          <a:p>
            <a:pPr>
              <a:buNone/>
            </a:pPr>
            <a:r>
              <a:rPr lang="en-US" dirty="0" smtClean="0"/>
              <a:t>Example: </a:t>
            </a:r>
            <a:r>
              <a:rPr lang="el-GR" dirty="0" smtClean="0">
                <a:latin typeface="Cambria Math"/>
                <a:ea typeface="Cambria Math"/>
              </a:rPr>
              <a:t>Ω</a:t>
            </a:r>
            <a:r>
              <a:rPr lang="en-US" dirty="0" smtClean="0"/>
              <a:t>= B=</a:t>
            </a:r>
            <a:r>
              <a:rPr lang="el-GR" dirty="0" smtClean="0">
                <a:latin typeface="Cambria Math"/>
                <a:ea typeface="Cambria Math"/>
              </a:rPr>
              <a:t>ℝ</a:t>
            </a:r>
            <a:r>
              <a:rPr lang="en-US" dirty="0" smtClean="0"/>
              <a:t>. </a:t>
            </a:r>
            <a:r>
              <a:rPr lang="en-US" dirty="0" smtClean="0">
                <a:latin typeface="Cambria Math"/>
                <a:ea typeface="Cambria Math"/>
              </a:rPr>
              <a:t>𝔸</a:t>
            </a:r>
            <a:r>
              <a:rPr lang="en-US" dirty="0" smtClean="0"/>
              <a:t> is the set of order-preserving homeomorphisms over </a:t>
            </a:r>
            <a:r>
              <a:rPr lang="el-GR" dirty="0" smtClean="0">
                <a:latin typeface="Cambria Math"/>
                <a:ea typeface="Cambria Math"/>
              </a:rPr>
              <a:t>ℝ</a:t>
            </a:r>
            <a:r>
              <a:rPr lang="en-US" dirty="0" smtClean="0"/>
              <a:t>. </a:t>
            </a:r>
            <a:r>
              <a:rPr lang="en-US" dirty="0" smtClean="0">
                <a:latin typeface="Cambria Math"/>
                <a:ea typeface="Cambria Math"/>
              </a:rPr>
              <a:t>𝔾</a:t>
            </a:r>
            <a:r>
              <a:rPr lang="en-US" dirty="0" smtClean="0"/>
              <a:t> is the set of order-preserving, piecewise-linear </a:t>
            </a:r>
            <a:r>
              <a:rPr lang="en-US" dirty="0" err="1" smtClean="0"/>
              <a:t>homemorphisms</a:t>
            </a:r>
            <a:r>
              <a:rPr lang="en-US" dirty="0" smtClean="0"/>
              <a:t> over </a:t>
            </a:r>
            <a:r>
              <a:rPr lang="el-GR" dirty="0" smtClean="0">
                <a:latin typeface="Cambria Math"/>
                <a:ea typeface="Cambria Math"/>
              </a:rPr>
              <a:t>ℝ</a:t>
            </a:r>
            <a:r>
              <a:rPr lang="en-US" dirty="0" smtClean="0">
                <a:latin typeface="Cambria Math"/>
                <a:ea typeface="Cambria Math"/>
              </a:rPr>
              <a:t>. (</a:t>
            </a:r>
            <a:r>
              <a:rPr lang="el-GR" dirty="0" smtClean="0">
                <a:latin typeface="Cambria Math"/>
                <a:ea typeface="Cambria Math"/>
              </a:rPr>
              <a:t>Γ</a:t>
            </a:r>
            <a:r>
              <a:rPr lang="en-US" dirty="0" smtClean="0"/>
              <a:t>(x)=x</a:t>
            </a:r>
            <a:r>
              <a:rPr lang="en-US" baseline="30000" dirty="0" smtClean="0"/>
              <a:t>3</a:t>
            </a:r>
            <a:r>
              <a:rPr lang="en-US" dirty="0" smtClean="0"/>
              <a:t> is in </a:t>
            </a:r>
            <a:r>
              <a:rPr lang="en-US" dirty="0" smtClean="0">
                <a:latin typeface="Cambria Math"/>
                <a:ea typeface="Cambria Math"/>
              </a:rPr>
              <a:t>𝔸 </a:t>
            </a:r>
            <a:r>
              <a:rPr lang="en-US" dirty="0" smtClean="0"/>
              <a:t>but not in </a:t>
            </a:r>
            <a:r>
              <a:rPr lang="en-US" dirty="0" smtClean="0">
                <a:latin typeface="Cambria Math"/>
                <a:ea typeface="Cambria Math"/>
              </a:rPr>
              <a:t>𝔾.</a:t>
            </a:r>
            <a:r>
              <a:rPr lang="en-US" dirty="0" smtClean="0"/>
              <a:t>)</a:t>
            </a:r>
          </a:p>
          <a:p>
            <a:pPr>
              <a:buNone/>
            </a:pPr>
            <a:r>
              <a:rPr lang="en-US" dirty="0" smtClean="0"/>
              <a:t>Example:</a:t>
            </a:r>
            <a:r>
              <a:rPr lang="el-GR" dirty="0" smtClean="0">
                <a:latin typeface="Cambria Math"/>
                <a:ea typeface="Cambria Math"/>
              </a:rPr>
              <a:t> Ω</a:t>
            </a:r>
            <a:r>
              <a:rPr lang="en-US" dirty="0" smtClean="0"/>
              <a:t>= </a:t>
            </a:r>
            <a:r>
              <a:rPr lang="el-GR" dirty="0" smtClean="0">
                <a:latin typeface="Cambria Math"/>
                <a:ea typeface="Cambria Math"/>
              </a:rPr>
              <a:t>ℝ</a:t>
            </a:r>
            <a:r>
              <a:rPr lang="en-US" dirty="0" smtClean="0">
                <a:latin typeface="Cambria Math"/>
                <a:ea typeface="Cambria Math"/>
              </a:rPr>
              <a:t>,</a:t>
            </a:r>
            <a:r>
              <a:rPr lang="en-US" dirty="0" smtClean="0"/>
              <a:t> B=</a:t>
            </a:r>
            <a:r>
              <a:rPr lang="en-US" dirty="0" smtClean="0">
                <a:latin typeface="Cambria Math"/>
                <a:ea typeface="Cambria Math"/>
              </a:rPr>
              <a:t>ℚ</a:t>
            </a:r>
            <a:r>
              <a:rPr lang="en-US" dirty="0" smtClean="0"/>
              <a:t> . </a:t>
            </a:r>
            <a:r>
              <a:rPr lang="en-US" dirty="0" smtClean="0">
                <a:latin typeface="Cambria Math"/>
                <a:ea typeface="Cambria Math"/>
              </a:rPr>
              <a:t>𝔸 </a:t>
            </a:r>
            <a:r>
              <a:rPr lang="en-US" dirty="0" smtClean="0"/>
              <a:t>is as above. </a:t>
            </a:r>
            <a:r>
              <a:rPr lang="en-US" dirty="0" smtClean="0">
                <a:latin typeface="Cambria Math"/>
                <a:ea typeface="Cambria Math"/>
              </a:rPr>
              <a:t>𝔾 </a:t>
            </a:r>
            <a:r>
              <a:rPr lang="en-US" dirty="0" smtClean="0"/>
              <a:t>is the set of order-preserving, piecewise-linear, rational homeomorphisms.</a:t>
            </a:r>
            <a:r>
              <a:rPr lang="en-US" dirty="0" smtClean="0">
                <a:latin typeface="Cambria Math"/>
                <a:ea typeface="Cambria Math"/>
              </a:rPr>
              <a:t> </a:t>
            </a:r>
            <a:r>
              <a:rPr lang="en-US" dirty="0" smtClean="0"/>
              <a:t> </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Common </a:t>
            </a:r>
            <a:r>
              <a:rPr lang="en-US" smtClean="0"/>
              <a:t>belief about </a:t>
            </a:r>
            <a:r>
              <a:rPr lang="en-US" dirty="0" smtClean="0"/>
              <a:t>qualitative spatial reasoning</a:t>
            </a:r>
            <a:endParaRPr lang="en-US" dirty="0"/>
          </a:p>
        </p:txBody>
      </p:sp>
      <p:sp>
        <p:nvSpPr>
          <p:cNvPr id="3" name="Content Placeholder 2"/>
          <p:cNvSpPr>
            <a:spLocks noGrp="1"/>
          </p:cNvSpPr>
          <p:nvPr>
            <p:ph idx="1"/>
          </p:nvPr>
        </p:nvSpPr>
        <p:spPr/>
        <p:txBody>
          <a:bodyPr>
            <a:normAutofit fontScale="85000" lnSpcReduction="20000"/>
          </a:bodyPr>
          <a:lstStyle/>
          <a:p>
            <a:pPr>
              <a:buNone/>
            </a:pPr>
            <a:r>
              <a:rPr lang="en-US" dirty="0" smtClean="0"/>
              <a:t>Languages for commonsense spatial reasoning should be:</a:t>
            </a:r>
          </a:p>
          <a:p>
            <a:r>
              <a:rPr lang="en-US" dirty="0" smtClean="0"/>
              <a:t>Qualitative</a:t>
            </a:r>
          </a:p>
          <a:p>
            <a:r>
              <a:rPr lang="en-US" dirty="0" smtClean="0"/>
              <a:t>Refer to extended regions rather than points, lines, and other theoretical spatial </a:t>
            </a:r>
            <a:r>
              <a:rPr lang="en-US" dirty="0" smtClean="0"/>
              <a:t>constructs (Whitehead).</a:t>
            </a:r>
            <a:endParaRPr lang="en-US" dirty="0" smtClean="0"/>
          </a:p>
          <a:p>
            <a:pPr>
              <a:buNone/>
            </a:pPr>
            <a:r>
              <a:rPr lang="en-US" dirty="0" smtClean="0"/>
              <a:t>          Connected(</a:t>
            </a:r>
            <a:r>
              <a:rPr lang="en-US" dirty="0" err="1" smtClean="0"/>
              <a:t>p,q</a:t>
            </a:r>
            <a:r>
              <a:rPr lang="en-US" dirty="0" smtClean="0"/>
              <a:t>).  Bigger(</a:t>
            </a:r>
            <a:r>
              <a:rPr lang="en-US" dirty="0" err="1" smtClean="0"/>
              <a:t>p,q</a:t>
            </a:r>
            <a:r>
              <a:rPr lang="en-US" dirty="0" smtClean="0"/>
              <a:t>).   </a:t>
            </a:r>
            <a:r>
              <a:rPr lang="en-US" b="1" dirty="0" smtClean="0"/>
              <a:t>GOOD</a:t>
            </a:r>
          </a:p>
          <a:p>
            <a:pPr>
              <a:buNone/>
            </a:pPr>
            <a:r>
              <a:rPr lang="en-US" dirty="0" smtClean="0"/>
              <a:t>          Dist(</a:t>
            </a:r>
            <a:r>
              <a:rPr lang="en-US" dirty="0" err="1" smtClean="0"/>
              <a:t>u,v</a:t>
            </a:r>
            <a:r>
              <a:rPr lang="en-US" dirty="0" smtClean="0"/>
              <a:t>) &lt; 10.61.  Curvature(</a:t>
            </a:r>
            <a:r>
              <a:rPr lang="en-US" dirty="0" err="1" smtClean="0"/>
              <a:t>c,p</a:t>
            </a:r>
            <a:r>
              <a:rPr lang="en-US" dirty="0" smtClean="0"/>
              <a:t>)=0.25. </a:t>
            </a:r>
            <a:r>
              <a:rPr lang="en-US" b="1" dirty="0" smtClean="0"/>
              <a:t>BAD</a:t>
            </a:r>
          </a:p>
          <a:p>
            <a:pPr lvl="1"/>
            <a:r>
              <a:rPr lang="en-US" dirty="0" smtClean="0"/>
              <a:t>More plausible as a cognitive model (?)</a:t>
            </a:r>
          </a:p>
          <a:p>
            <a:pPr lvl="1"/>
            <a:r>
              <a:rPr lang="en-US" dirty="0" smtClean="0"/>
              <a:t>More fundamental epistemologically (?)</a:t>
            </a:r>
          </a:p>
          <a:p>
            <a:pPr lvl="1"/>
            <a:r>
              <a:rPr lang="en-US" dirty="0" smtClean="0"/>
              <a:t>More useful in applications,  e.g. NLP (?)</a:t>
            </a:r>
          </a:p>
          <a:p>
            <a:pPr>
              <a:buNone/>
            </a:pPr>
            <a:r>
              <a:rPr lang="en-US" dirty="0" smtClean="0"/>
              <a:t>I don’t  buy any of these, but </a:t>
            </a:r>
            <a:r>
              <a:rPr lang="en-US" dirty="0" smtClean="0"/>
              <a:t>these languages </a:t>
            </a:r>
            <a:r>
              <a:rPr lang="en-US" dirty="0" smtClean="0"/>
              <a:t>are interesting to study.</a:t>
            </a:r>
          </a:p>
          <a:p>
            <a:pPr>
              <a:buNone/>
            </a:pPr>
            <a:endParaRPr lang="en-US"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Theorem</a:t>
            </a:r>
            <a:endParaRPr lang="en-US" dirty="0"/>
          </a:p>
        </p:txBody>
      </p:sp>
      <p:sp>
        <p:nvSpPr>
          <p:cNvPr id="3" name="Content Placeholder 2"/>
          <p:cNvSpPr>
            <a:spLocks noGrp="1"/>
          </p:cNvSpPr>
          <p:nvPr>
            <p:ph idx="1"/>
          </p:nvPr>
        </p:nvSpPr>
        <p:spPr/>
        <p:txBody>
          <a:bodyPr/>
          <a:lstStyle/>
          <a:p>
            <a:pPr>
              <a:buNone/>
            </a:pPr>
            <a:r>
              <a:rPr lang="en-US" dirty="0" smtClean="0"/>
              <a:t>Let C</a:t>
            </a:r>
            <a:r>
              <a:rPr lang="en-US" dirty="0" smtClean="0">
                <a:latin typeface="Cambria Math"/>
                <a:ea typeface="Cambria Math"/>
              </a:rPr>
              <a:t>⊂</a:t>
            </a:r>
            <a:r>
              <a:rPr lang="en-US" dirty="0" smtClean="0"/>
              <a:t>B</a:t>
            </a:r>
            <a:r>
              <a:rPr lang="en-US" dirty="0" smtClean="0">
                <a:latin typeface="Cambria Math"/>
                <a:ea typeface="Cambria Math"/>
              </a:rPr>
              <a:t>⊂</a:t>
            </a:r>
            <a:r>
              <a:rPr lang="el-GR" dirty="0" smtClean="0">
                <a:latin typeface="Cambria Math"/>
                <a:ea typeface="Cambria Math"/>
              </a:rPr>
              <a:t>Ω</a:t>
            </a:r>
            <a:r>
              <a:rPr lang="en-US" dirty="0" smtClean="0"/>
              <a:t>. Let </a:t>
            </a:r>
            <a:r>
              <a:rPr lang="el-GR" dirty="0" smtClean="0">
                <a:latin typeface="Cambria Math"/>
                <a:ea typeface="Cambria Math"/>
              </a:rPr>
              <a:t>𝔸</a:t>
            </a:r>
            <a:r>
              <a:rPr lang="en-US" dirty="0" smtClean="0">
                <a:latin typeface="Cambria Math"/>
                <a:ea typeface="Cambria Math"/>
              </a:rPr>
              <a:t> </a:t>
            </a:r>
            <a:r>
              <a:rPr lang="en-US" dirty="0" smtClean="0"/>
              <a:t>be a group of </a:t>
            </a:r>
            <a:r>
              <a:rPr lang="en-US" dirty="0" err="1" smtClean="0"/>
              <a:t>bijections</a:t>
            </a:r>
            <a:r>
              <a:rPr lang="en-US" dirty="0" smtClean="0"/>
              <a:t> from </a:t>
            </a:r>
            <a:r>
              <a:rPr lang="el-GR" dirty="0" smtClean="0">
                <a:latin typeface="Cambria Math"/>
                <a:ea typeface="Cambria Math"/>
              </a:rPr>
              <a:t>Ω</a:t>
            </a:r>
            <a:r>
              <a:rPr lang="en-US" dirty="0" smtClean="0"/>
              <a:t> to itself and let </a:t>
            </a:r>
            <a:r>
              <a:rPr lang="el-GR" dirty="0" smtClean="0">
                <a:latin typeface="Cambria Math"/>
                <a:ea typeface="Cambria Math"/>
              </a:rPr>
              <a:t>𝔾</a:t>
            </a:r>
            <a:r>
              <a:rPr lang="en-US" dirty="0" smtClean="0"/>
              <a:t> be a subgroup of</a:t>
            </a:r>
            <a:r>
              <a:rPr lang="el-GR" dirty="0" smtClean="0">
                <a:latin typeface="Cambria Math"/>
                <a:ea typeface="Cambria Math"/>
              </a:rPr>
              <a:t> 𝔸</a:t>
            </a:r>
            <a:r>
              <a:rPr lang="en-US" dirty="0" smtClean="0"/>
              <a:t>. If the following conditions hold:</a:t>
            </a:r>
          </a:p>
          <a:p>
            <a:r>
              <a:rPr lang="en-US" dirty="0" smtClean="0"/>
              <a:t>B is closed under </a:t>
            </a:r>
            <a:r>
              <a:rPr lang="el-GR" dirty="0" smtClean="0">
                <a:latin typeface="Cambria Math"/>
                <a:ea typeface="Cambria Math"/>
              </a:rPr>
              <a:t>𝔸</a:t>
            </a:r>
            <a:r>
              <a:rPr lang="en-US" dirty="0" smtClean="0">
                <a:latin typeface="Cambria Math"/>
                <a:ea typeface="Cambria Math"/>
              </a:rPr>
              <a:t>.</a:t>
            </a:r>
            <a:endParaRPr lang="en-US" dirty="0" smtClean="0"/>
          </a:p>
          <a:p>
            <a:r>
              <a:rPr lang="en-US" dirty="0" smtClean="0"/>
              <a:t>C is closed under </a:t>
            </a:r>
            <a:r>
              <a:rPr lang="el-GR" dirty="0" smtClean="0">
                <a:latin typeface="Cambria Math"/>
                <a:ea typeface="Cambria Math"/>
              </a:rPr>
              <a:t>𝔾</a:t>
            </a:r>
            <a:r>
              <a:rPr lang="en-US" dirty="0" smtClean="0">
                <a:latin typeface="Cambria Math"/>
                <a:ea typeface="Cambria Math"/>
              </a:rPr>
              <a:t>.</a:t>
            </a:r>
            <a:endParaRPr lang="en-US" dirty="0" smtClean="0"/>
          </a:p>
          <a:p>
            <a:r>
              <a:rPr lang="en-US" dirty="0" smtClean="0"/>
              <a:t>B is embeddable in C under </a:t>
            </a:r>
            <a:r>
              <a:rPr lang="el-GR" dirty="0" smtClean="0">
                <a:latin typeface="Cambria Math"/>
                <a:ea typeface="Cambria Math"/>
              </a:rPr>
              <a:t>𝔸</a:t>
            </a:r>
            <a:r>
              <a:rPr lang="en-US" dirty="0" smtClean="0">
                <a:latin typeface="Cambria Math"/>
                <a:ea typeface="Cambria Math"/>
              </a:rPr>
              <a:t>.</a:t>
            </a:r>
            <a:endParaRPr lang="en-US" dirty="0" smtClean="0"/>
          </a:p>
          <a:p>
            <a:r>
              <a:rPr lang="en-US" dirty="0" smtClean="0"/>
              <a:t> </a:t>
            </a:r>
            <a:r>
              <a:rPr lang="el-GR" dirty="0" smtClean="0">
                <a:latin typeface="Cambria Math"/>
                <a:ea typeface="Cambria Math"/>
              </a:rPr>
              <a:t>𝔸 </a:t>
            </a:r>
            <a:r>
              <a:rPr lang="en-US" dirty="0" smtClean="0"/>
              <a:t>is rectifiable to </a:t>
            </a:r>
            <a:r>
              <a:rPr lang="el-GR" dirty="0" smtClean="0">
                <a:latin typeface="Cambria Math"/>
                <a:ea typeface="Cambria Math"/>
              </a:rPr>
              <a:t>𝔾 </a:t>
            </a:r>
            <a:r>
              <a:rPr lang="en-US" dirty="0" smtClean="0"/>
              <a:t>over C.</a:t>
            </a:r>
          </a:p>
          <a:p>
            <a:pPr>
              <a:buNone/>
            </a:pPr>
            <a:r>
              <a:rPr lang="en-US" dirty="0" smtClean="0"/>
              <a:t>Then B and C are mutually extensible </a:t>
            </a:r>
            <a:r>
              <a:rPr lang="en-US" dirty="0" err="1" smtClean="0"/>
              <a:t>w.r.t</a:t>
            </a:r>
            <a:r>
              <a:rPr lang="el-GR" dirty="0" smtClean="0">
                <a:latin typeface="Cambria Math"/>
                <a:ea typeface="Cambria Math"/>
              </a:rPr>
              <a:t> 𝔸</a:t>
            </a:r>
            <a:r>
              <a:rPr lang="en-US" dirty="0" smtClean="0"/>
              <a:t>.  </a:t>
            </a:r>
            <a:endParaRPr lang="en-US"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Geometry</a:t>
            </a:r>
            <a:endParaRPr lang="en-US" dirty="0"/>
          </a:p>
        </p:txBody>
      </p:sp>
      <p:sp>
        <p:nvSpPr>
          <p:cNvPr id="3" name="Content Placeholder 2"/>
          <p:cNvSpPr>
            <a:spLocks noGrp="1"/>
          </p:cNvSpPr>
          <p:nvPr>
            <p:ph idx="1"/>
          </p:nvPr>
        </p:nvSpPr>
        <p:spPr/>
        <p:txBody>
          <a:bodyPr>
            <a:normAutofit fontScale="92500" lnSpcReduction="10000"/>
          </a:bodyPr>
          <a:lstStyle/>
          <a:p>
            <a:pPr>
              <a:buNone/>
            </a:pPr>
            <a:r>
              <a:rPr lang="en-US" dirty="0" smtClean="0"/>
              <a:t>B = Poly</a:t>
            </a:r>
          </a:p>
          <a:p>
            <a:pPr>
              <a:buNone/>
            </a:pPr>
            <a:r>
              <a:rPr lang="en-US" dirty="0" smtClean="0"/>
              <a:t>C = Poly[</a:t>
            </a:r>
            <a:r>
              <a:rPr lang="en-US" dirty="0" smtClean="0">
                <a:latin typeface="Cambria Math"/>
                <a:ea typeface="Cambria Math"/>
              </a:rPr>
              <a:t>ℚ</a:t>
            </a:r>
            <a:r>
              <a:rPr lang="en-US" dirty="0" smtClean="0"/>
              <a:t>]</a:t>
            </a:r>
          </a:p>
          <a:p>
            <a:pPr>
              <a:buNone/>
            </a:pPr>
            <a:r>
              <a:rPr lang="en-US" dirty="0" smtClean="0">
                <a:latin typeface="Cambria Math"/>
                <a:ea typeface="Cambria Math"/>
              </a:rPr>
              <a:t>𝔸 </a:t>
            </a:r>
            <a:r>
              <a:rPr lang="en-US" dirty="0" smtClean="0"/>
              <a:t>= PL, the set of bounded piecewise-linear </a:t>
            </a:r>
            <a:r>
              <a:rPr lang="en-US" dirty="0" err="1" smtClean="0"/>
              <a:t>homemorphisms</a:t>
            </a:r>
            <a:r>
              <a:rPr lang="en-US" dirty="0" smtClean="0"/>
              <a:t> from</a:t>
            </a:r>
            <a:r>
              <a:rPr lang="en-US" dirty="0" smtClean="0">
                <a:latin typeface="Cambria Math"/>
                <a:ea typeface="Cambria Math"/>
              </a:rPr>
              <a:t> </a:t>
            </a:r>
            <a:r>
              <a:rPr lang="en-US" dirty="0" err="1" smtClean="0">
                <a:latin typeface="Cambria Math"/>
                <a:ea typeface="Cambria Math"/>
              </a:rPr>
              <a:t>ℝ</a:t>
            </a:r>
            <a:r>
              <a:rPr lang="en-US" baseline="30000" dirty="0" err="1" smtClean="0">
                <a:ea typeface="Cambria Math"/>
              </a:rPr>
              <a:t>k</a:t>
            </a:r>
            <a:r>
              <a:rPr lang="en-US" dirty="0" smtClean="0"/>
              <a:t> to itself. </a:t>
            </a:r>
          </a:p>
          <a:p>
            <a:pPr>
              <a:buNone/>
            </a:pPr>
            <a:r>
              <a:rPr lang="en-US" dirty="0" smtClean="0">
                <a:latin typeface="Cambria Math"/>
                <a:ea typeface="Cambria Math"/>
              </a:rPr>
              <a:t>𝔾 </a:t>
            </a:r>
            <a:r>
              <a:rPr lang="en-US" dirty="0" smtClean="0"/>
              <a:t>= PL[</a:t>
            </a:r>
            <a:r>
              <a:rPr lang="en-US" dirty="0" smtClean="0">
                <a:latin typeface="Cambria Math"/>
                <a:ea typeface="Cambria Math"/>
              </a:rPr>
              <a:t>ℚ</a:t>
            </a:r>
            <a:r>
              <a:rPr lang="en-US" dirty="0" smtClean="0"/>
              <a:t>], the set of bounded piecewise-linear rational </a:t>
            </a:r>
            <a:r>
              <a:rPr lang="en-US" dirty="0" err="1" smtClean="0"/>
              <a:t>homemorphisms</a:t>
            </a:r>
            <a:r>
              <a:rPr lang="en-US" dirty="0" smtClean="0"/>
              <a:t> from</a:t>
            </a:r>
            <a:r>
              <a:rPr lang="en-US" dirty="0" smtClean="0">
                <a:latin typeface="Cambria Math"/>
                <a:ea typeface="Cambria Math"/>
              </a:rPr>
              <a:t> </a:t>
            </a:r>
            <a:r>
              <a:rPr lang="en-US" dirty="0" err="1" smtClean="0">
                <a:latin typeface="Cambria Math"/>
                <a:ea typeface="Cambria Math"/>
              </a:rPr>
              <a:t>ℝ</a:t>
            </a:r>
            <a:r>
              <a:rPr lang="en-US" baseline="30000" dirty="0" err="1" smtClean="0">
                <a:ea typeface="Cambria Math"/>
              </a:rPr>
              <a:t>k</a:t>
            </a:r>
            <a:r>
              <a:rPr lang="en-US" dirty="0" smtClean="0"/>
              <a:t> to itself. </a:t>
            </a:r>
          </a:p>
          <a:p>
            <a:pPr>
              <a:buNone/>
            </a:pPr>
            <a:endParaRPr lang="en-US" dirty="0" smtClean="0"/>
          </a:p>
          <a:p>
            <a:pPr>
              <a:buNone/>
            </a:pPr>
            <a:r>
              <a:rPr lang="en-US" b="1" dirty="0" smtClean="0"/>
              <a:t>To prove: </a:t>
            </a:r>
            <a:r>
              <a:rPr lang="en-US" dirty="0" smtClean="0"/>
              <a:t>B is embeddable into C under </a:t>
            </a:r>
            <a:r>
              <a:rPr lang="en-US" dirty="0" smtClean="0">
                <a:latin typeface="Cambria Math"/>
                <a:ea typeface="Cambria Math"/>
              </a:rPr>
              <a:t>𝔸. </a:t>
            </a:r>
          </a:p>
          <a:p>
            <a:pPr>
              <a:buNone/>
            </a:pPr>
            <a:r>
              <a:rPr lang="en-US" dirty="0" smtClean="0">
                <a:latin typeface="Cambria Math"/>
                <a:ea typeface="Cambria Math"/>
              </a:rPr>
              <a:t>𝔸 </a:t>
            </a:r>
            <a:r>
              <a:rPr lang="en-US" dirty="0" smtClean="0"/>
              <a:t>is rectifiable to </a:t>
            </a:r>
            <a:r>
              <a:rPr lang="en-US" dirty="0" smtClean="0">
                <a:latin typeface="Cambria Math"/>
                <a:ea typeface="Cambria Math"/>
              </a:rPr>
              <a:t>𝔾 </a:t>
            </a:r>
            <a:r>
              <a:rPr lang="en-US" dirty="0" smtClean="0"/>
              <a:t>over C.</a:t>
            </a:r>
            <a:endParaRPr lang="en-US" dirty="0" smtClean="0">
              <a:latin typeface="Cambria Math"/>
              <a:ea typeface="Cambria Math"/>
            </a:endParaRPr>
          </a:p>
          <a:p>
            <a:pPr>
              <a:buNone/>
            </a:pPr>
            <a:endParaRPr lang="en-US" dirty="0" smtClean="0">
              <a:latin typeface="Cambria Math"/>
              <a:ea typeface="Cambria Math"/>
            </a:endParaRPr>
          </a:p>
          <a:p>
            <a:pPr>
              <a:buNone/>
            </a:pPr>
            <a:endParaRPr lang="en-US" b="1" dirty="0" smtClean="0">
              <a:latin typeface="Cambria Math"/>
              <a:ea typeface="Cambria Math"/>
            </a:endParaRPr>
          </a:p>
          <a:p>
            <a:pPr>
              <a:buNone/>
            </a:pPr>
            <a:endParaRPr lang="en-US" b="1" dirty="0" smtClean="0"/>
          </a:p>
          <a:p>
            <a:pPr>
              <a:buNone/>
            </a:pPr>
            <a:endParaRPr lang="en-US"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Piecewise linear mapping</a:t>
            </a:r>
            <a:endParaRPr lang="en-US" dirty="0"/>
          </a:p>
        </p:txBody>
      </p:sp>
      <p:pic>
        <p:nvPicPr>
          <p:cNvPr id="4" name="Content Placeholder 3" descr="RatExample.eps"/>
          <p:cNvPicPr>
            <a:picLocks noGrp="1" noChangeAspect="1"/>
          </p:cNvPicPr>
          <p:nvPr>
            <p:ph idx="1"/>
          </p:nvPr>
        </p:nvPicPr>
        <p:blipFill>
          <a:blip r:embed="rId2" cstate="print"/>
          <a:stretch>
            <a:fillRect/>
          </a:stretch>
        </p:blipFill>
        <p:spPr>
          <a:xfrm>
            <a:off x="3581400" y="2895600"/>
            <a:ext cx="4899979" cy="2002037"/>
          </a:xfrm>
        </p:spPr>
      </p:pic>
      <p:sp>
        <p:nvSpPr>
          <p:cNvPr id="7" name="Text Placeholder 6"/>
          <p:cNvSpPr>
            <a:spLocks noGrp="1"/>
          </p:cNvSpPr>
          <p:nvPr>
            <p:ph type="body" sz="half" idx="2"/>
          </p:nvPr>
        </p:nvSpPr>
        <p:spPr>
          <a:xfrm>
            <a:off x="457200" y="1435100"/>
            <a:ext cx="3200400" cy="4691063"/>
          </a:xfrm>
        </p:spPr>
        <p:txBody>
          <a:bodyPr/>
          <a:lstStyle/>
          <a:p>
            <a:r>
              <a:rPr lang="en-US" b="1" dirty="0" smtClean="0"/>
              <a:t>a</a:t>
            </a:r>
            <a:r>
              <a:rPr lang="en-US" dirty="0" smtClean="0"/>
              <a:t> = &lt;0,0&gt;                  </a:t>
            </a:r>
            <a:r>
              <a:rPr lang="en-US" b="1" dirty="0" smtClean="0"/>
              <a:t>a</a:t>
            </a:r>
            <a:r>
              <a:rPr lang="en-US" dirty="0" smtClean="0"/>
              <a:t>’=&lt;2+ </a:t>
            </a:r>
            <a:r>
              <a:rPr lang="en-US" dirty="0" smtClean="0">
                <a:latin typeface="Cambria Math"/>
                <a:ea typeface="Cambria Math"/>
              </a:rPr>
              <a:t>√</a:t>
            </a:r>
            <a:r>
              <a:rPr lang="en-US" dirty="0" smtClean="0"/>
              <a:t>(10/19), 0&gt;</a:t>
            </a:r>
          </a:p>
          <a:p>
            <a:r>
              <a:rPr lang="en-US" b="1" dirty="0" smtClean="0"/>
              <a:t>b</a:t>
            </a:r>
            <a:r>
              <a:rPr lang="en-US" dirty="0" smtClean="0"/>
              <a:t> = &lt;1/</a:t>
            </a:r>
            <a:r>
              <a:rPr lang="en-US" dirty="0" smtClean="0">
                <a:latin typeface="Cambria Math"/>
                <a:ea typeface="Cambria Math"/>
              </a:rPr>
              <a:t>√</a:t>
            </a:r>
            <a:r>
              <a:rPr lang="en-US" dirty="0" smtClean="0"/>
              <a:t>2&gt;               </a:t>
            </a:r>
            <a:r>
              <a:rPr lang="en-US" b="1" dirty="0" smtClean="0"/>
              <a:t>b</a:t>
            </a:r>
            <a:r>
              <a:rPr lang="en-US" dirty="0" smtClean="0"/>
              <a:t>’=&lt;3,0&gt;</a:t>
            </a:r>
          </a:p>
          <a:p>
            <a:r>
              <a:rPr lang="en-US" b="1" dirty="0" smtClean="0"/>
              <a:t>c</a:t>
            </a:r>
            <a:r>
              <a:rPr lang="en-US" dirty="0" smtClean="0"/>
              <a:t> = &lt;1,0&gt;                   </a:t>
            </a:r>
            <a:r>
              <a:rPr lang="en-US" b="1" dirty="0" smtClean="0"/>
              <a:t>c</a:t>
            </a:r>
            <a:r>
              <a:rPr lang="en-US" dirty="0" smtClean="0"/>
              <a:t>’=&lt;3, </a:t>
            </a:r>
            <a:r>
              <a:rPr lang="en-US" dirty="0" smtClean="0">
                <a:latin typeface="Cambria Math"/>
                <a:ea typeface="Cambria Math"/>
              </a:rPr>
              <a:t>√</a:t>
            </a:r>
            <a:r>
              <a:rPr lang="en-US" dirty="0" smtClean="0"/>
              <a:t>(11/23)&gt;</a:t>
            </a:r>
          </a:p>
          <a:p>
            <a:r>
              <a:rPr lang="en-US" b="1" dirty="0" smtClean="0"/>
              <a:t>d</a:t>
            </a:r>
            <a:r>
              <a:rPr lang="en-US" dirty="0" smtClean="0"/>
              <a:t>=&lt;1/</a:t>
            </a:r>
            <a:r>
              <a:rPr lang="en-US" dirty="0" smtClean="0">
                <a:latin typeface="Cambria Math"/>
                <a:ea typeface="Cambria Math"/>
              </a:rPr>
              <a:t>√</a:t>
            </a:r>
            <a:r>
              <a:rPr lang="en-US" dirty="0" smtClean="0"/>
              <a:t>3, 1-1/</a:t>
            </a:r>
            <a:r>
              <a:rPr lang="en-US" dirty="0" smtClean="0">
                <a:latin typeface="Cambria Math"/>
                <a:ea typeface="Cambria Math"/>
              </a:rPr>
              <a:t>√</a:t>
            </a:r>
            <a:r>
              <a:rPr lang="en-US" dirty="0" smtClean="0"/>
              <a:t>3&gt;  </a:t>
            </a:r>
            <a:r>
              <a:rPr lang="en-US" b="1" dirty="0" smtClean="0"/>
              <a:t>d</a:t>
            </a:r>
            <a:r>
              <a:rPr lang="en-US" dirty="0" smtClean="0"/>
              <a:t>’=&lt;3,1&gt;</a:t>
            </a:r>
          </a:p>
          <a:p>
            <a:r>
              <a:rPr lang="en-US" b="1" dirty="0" smtClean="0"/>
              <a:t>e</a:t>
            </a:r>
            <a:r>
              <a:rPr lang="en-US" dirty="0" smtClean="0"/>
              <a:t>=&lt;1/</a:t>
            </a:r>
            <a:r>
              <a:rPr lang="en-US" dirty="0" smtClean="0">
                <a:latin typeface="Cambria Math"/>
                <a:ea typeface="Cambria Math"/>
              </a:rPr>
              <a:t>√</a:t>
            </a:r>
            <a:r>
              <a:rPr lang="en-US" dirty="0" smtClean="0"/>
              <a:t>5, 1-1/</a:t>
            </a:r>
            <a:r>
              <a:rPr lang="en-US" dirty="0" smtClean="0">
                <a:latin typeface="Cambria Math"/>
                <a:ea typeface="Cambria Math"/>
              </a:rPr>
              <a:t>√</a:t>
            </a:r>
            <a:r>
              <a:rPr lang="en-US" dirty="0" smtClean="0"/>
              <a:t>5&gt;  </a:t>
            </a:r>
            <a:r>
              <a:rPr lang="en-US" b="1" dirty="0" smtClean="0"/>
              <a:t>e</a:t>
            </a:r>
            <a:r>
              <a:rPr lang="en-US" dirty="0" smtClean="0"/>
              <a:t>’= &lt;2+</a:t>
            </a:r>
            <a:r>
              <a:rPr lang="en-US" dirty="0" smtClean="0">
                <a:latin typeface="Cambria Math"/>
                <a:ea typeface="Cambria Math"/>
              </a:rPr>
              <a:t>√</a:t>
            </a:r>
            <a:r>
              <a:rPr lang="en-US" dirty="0" smtClean="0"/>
              <a:t>(14/29),1&gt;</a:t>
            </a:r>
          </a:p>
          <a:p>
            <a:r>
              <a:rPr lang="en-US" b="1" dirty="0" smtClean="0"/>
              <a:t>f</a:t>
            </a:r>
            <a:r>
              <a:rPr lang="en-US" dirty="0" smtClean="0"/>
              <a:t>=&lt;1/ </a:t>
            </a:r>
            <a:r>
              <a:rPr lang="en-US" dirty="0" smtClean="0">
                <a:latin typeface="Cambria Math"/>
                <a:ea typeface="Cambria Math"/>
              </a:rPr>
              <a:t>√</a:t>
            </a:r>
            <a:r>
              <a:rPr lang="en-US" dirty="0" smtClean="0"/>
              <a:t>7, 1-1/ </a:t>
            </a:r>
            <a:r>
              <a:rPr lang="en-US" dirty="0" smtClean="0">
                <a:latin typeface="Cambria Math"/>
                <a:ea typeface="Cambria Math"/>
              </a:rPr>
              <a:t>√</a:t>
            </a:r>
            <a:r>
              <a:rPr lang="en-US" dirty="0" smtClean="0"/>
              <a:t>7&gt;  </a:t>
            </a:r>
            <a:r>
              <a:rPr lang="en-US" b="1" dirty="0" smtClean="0"/>
              <a:t>f</a:t>
            </a:r>
            <a:r>
              <a:rPr lang="en-US" dirty="0" smtClean="0"/>
              <a:t>`=&lt;2,1&gt;</a:t>
            </a:r>
          </a:p>
          <a:p>
            <a:r>
              <a:rPr lang="en-US" b="1" dirty="0" smtClean="0"/>
              <a:t>g</a:t>
            </a:r>
            <a:r>
              <a:rPr lang="en-US" dirty="0" smtClean="0"/>
              <a:t>=&lt;0,1&gt;                     </a:t>
            </a:r>
            <a:r>
              <a:rPr lang="en-US" b="1" dirty="0" smtClean="0"/>
              <a:t>g</a:t>
            </a:r>
            <a:r>
              <a:rPr lang="en-US" dirty="0" smtClean="0"/>
              <a:t>’=&lt;2,</a:t>
            </a:r>
            <a:r>
              <a:rPr lang="en-US" dirty="0" smtClean="0">
                <a:latin typeface="Cambria Math"/>
                <a:ea typeface="Cambria Math"/>
              </a:rPr>
              <a:t>√</a:t>
            </a:r>
            <a:r>
              <a:rPr lang="en-US" dirty="0" smtClean="0"/>
              <a:t>(15/31)&gt;</a:t>
            </a:r>
          </a:p>
          <a:p>
            <a:r>
              <a:rPr lang="en-US" b="1" dirty="0" smtClean="0"/>
              <a:t>h</a:t>
            </a:r>
            <a:r>
              <a:rPr lang="en-US" dirty="0" smtClean="0"/>
              <a:t>=&lt;0,</a:t>
            </a:r>
            <a:r>
              <a:rPr lang="en-US" dirty="0" smtClean="0">
                <a:latin typeface="Cambria Math"/>
                <a:ea typeface="Cambria Math"/>
              </a:rPr>
              <a:t> 1/√11</a:t>
            </a:r>
            <a:r>
              <a:rPr lang="en-US" dirty="0" smtClean="0"/>
              <a:t>&gt;         </a:t>
            </a:r>
            <a:r>
              <a:rPr lang="en-US" b="1" dirty="0" smtClean="0"/>
              <a:t>h</a:t>
            </a:r>
            <a:r>
              <a:rPr lang="en-US" dirty="0" smtClean="0"/>
              <a:t>’=&lt;2,0&gt;</a:t>
            </a:r>
          </a:p>
          <a:p>
            <a:r>
              <a:rPr lang="en-US" b="1" dirty="0" err="1" smtClean="0"/>
              <a:t>i</a:t>
            </a:r>
            <a:r>
              <a:rPr lang="en-US" dirty="0" smtClean="0"/>
              <a:t>=&lt;2/3,</a:t>
            </a:r>
            <a:r>
              <a:rPr lang="en-US" dirty="0" smtClean="0">
                <a:latin typeface="Cambria Math"/>
                <a:ea typeface="Cambria Math"/>
              </a:rPr>
              <a:t> √</a:t>
            </a:r>
            <a:r>
              <a:rPr lang="en-US" dirty="0" smtClean="0"/>
              <a:t>  (2/3)        </a:t>
            </a:r>
            <a:r>
              <a:rPr lang="en-US" b="1" dirty="0" smtClean="0"/>
              <a:t>I</a:t>
            </a:r>
            <a:r>
              <a:rPr lang="en-US" dirty="0" smtClean="0"/>
              <a:t>’=&lt; </a:t>
            </a:r>
            <a:r>
              <a:rPr lang="en-US" dirty="0" smtClean="0">
                <a:latin typeface="Cambria Math"/>
                <a:ea typeface="Cambria Math"/>
              </a:rPr>
              <a:t>√</a:t>
            </a:r>
            <a:r>
              <a:rPr lang="en-US" dirty="0" smtClean="0"/>
              <a:t>(3/4), 3/4&gt;</a:t>
            </a:r>
            <a:endParaRPr lang="en-US"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smtClean="0"/>
              <a:t>General idea of proof</a:t>
            </a:r>
            <a:endParaRPr lang="en-US" dirty="0"/>
          </a:p>
        </p:txBody>
      </p:sp>
      <p:sp>
        <p:nvSpPr>
          <p:cNvPr id="6" name="Content Placeholder 5"/>
          <p:cNvSpPr>
            <a:spLocks noGrp="1"/>
          </p:cNvSpPr>
          <p:nvPr>
            <p:ph idx="1"/>
          </p:nvPr>
        </p:nvSpPr>
        <p:spPr/>
        <p:txBody>
          <a:bodyPr/>
          <a:lstStyle/>
          <a:p>
            <a:pPr>
              <a:buNone/>
            </a:pPr>
            <a:r>
              <a:rPr lang="en-US" dirty="0" smtClean="0"/>
              <a:t>We’re going to slide each of the points on both sides to a nearby rational point that stays on the same side of the triangle. </a:t>
            </a:r>
          </a:p>
          <a:p>
            <a:pPr>
              <a:buNone/>
            </a:pPr>
            <a:r>
              <a:rPr lang="en-US" b="1" dirty="0" smtClean="0"/>
              <a:t>To prove</a:t>
            </a:r>
            <a:r>
              <a:rPr lang="en-US" dirty="0" smtClean="0"/>
              <a:t>: This can be done without messing up the topology.</a:t>
            </a:r>
            <a:endParaRPr lang="en-US"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normAutofit fontScale="90000"/>
          </a:bodyPr>
          <a:lstStyle/>
          <a:p>
            <a:r>
              <a:rPr lang="en-US" dirty="0" err="1" smtClean="0"/>
              <a:t>Simplices</a:t>
            </a:r>
            <a:r>
              <a:rPr lang="en-US" dirty="0" smtClean="0"/>
              <a:t> and Complexes: Definitions</a:t>
            </a:r>
            <a:endParaRPr lang="en-US" dirty="0"/>
          </a:p>
        </p:txBody>
      </p:sp>
      <p:sp>
        <p:nvSpPr>
          <p:cNvPr id="6" name="Content Placeholder 5"/>
          <p:cNvSpPr>
            <a:spLocks noGrp="1"/>
          </p:cNvSpPr>
          <p:nvPr>
            <p:ph idx="1"/>
          </p:nvPr>
        </p:nvSpPr>
        <p:spPr>
          <a:xfrm>
            <a:off x="457200" y="1524000"/>
            <a:ext cx="8229600" cy="4525963"/>
          </a:xfrm>
        </p:spPr>
        <p:txBody>
          <a:bodyPr>
            <a:normAutofit/>
          </a:bodyPr>
          <a:lstStyle/>
          <a:p>
            <a:pPr>
              <a:buNone/>
            </a:pPr>
            <a:r>
              <a:rPr lang="en-US" dirty="0" smtClean="0"/>
              <a:t>An </a:t>
            </a:r>
            <a:r>
              <a:rPr lang="en-US" i="1" dirty="0" smtClean="0"/>
              <a:t>abstract simplex </a:t>
            </a:r>
            <a:r>
              <a:rPr lang="en-US" dirty="0" smtClean="0"/>
              <a:t>is a set of vertex names. E.g. {</a:t>
            </a:r>
            <a:r>
              <a:rPr lang="en-US" b="1" dirty="0" smtClean="0"/>
              <a:t>a</a:t>
            </a:r>
            <a:r>
              <a:rPr lang="en-US" dirty="0" smtClean="0"/>
              <a:t>, </a:t>
            </a:r>
            <a:r>
              <a:rPr lang="en-US" b="1" dirty="0" smtClean="0"/>
              <a:t>h</a:t>
            </a:r>
            <a:r>
              <a:rPr lang="en-US" dirty="0" smtClean="0"/>
              <a:t>, </a:t>
            </a:r>
            <a:r>
              <a:rPr lang="en-US" b="1" dirty="0" err="1" smtClean="0"/>
              <a:t>i</a:t>
            </a:r>
            <a:r>
              <a:rPr lang="en-US" dirty="0" smtClean="0"/>
              <a:t>}.</a:t>
            </a:r>
          </a:p>
          <a:p>
            <a:pPr>
              <a:buNone/>
            </a:pPr>
            <a:r>
              <a:rPr lang="en-US" dirty="0" smtClean="0"/>
              <a:t>An </a:t>
            </a:r>
            <a:r>
              <a:rPr lang="en-US" i="1" dirty="0" smtClean="0"/>
              <a:t>abstract complex</a:t>
            </a:r>
            <a:r>
              <a:rPr lang="en-US" dirty="0" smtClean="0"/>
              <a:t> is a collection of </a:t>
            </a:r>
            <a:r>
              <a:rPr lang="en-US" dirty="0" err="1" smtClean="0"/>
              <a:t>simplices</a:t>
            </a:r>
            <a:r>
              <a:rPr lang="en-US" dirty="0" smtClean="0"/>
              <a:t>, closed under subset.</a:t>
            </a:r>
          </a:p>
          <a:p>
            <a:pPr>
              <a:buNone/>
            </a:pPr>
            <a:r>
              <a:rPr lang="en-US" dirty="0" smtClean="0"/>
              <a:t>E.g. {{</a:t>
            </a:r>
            <a:r>
              <a:rPr lang="en-US" b="1" dirty="0" err="1" smtClean="0"/>
              <a:t>a</a:t>
            </a:r>
            <a:r>
              <a:rPr lang="en-US" dirty="0" err="1" smtClean="0"/>
              <a:t>,</a:t>
            </a:r>
            <a:r>
              <a:rPr lang="en-US" b="1" dirty="0" err="1" smtClean="0"/>
              <a:t>b</a:t>
            </a:r>
            <a:r>
              <a:rPr lang="en-US" dirty="0" err="1" smtClean="0"/>
              <a:t>,</a:t>
            </a:r>
            <a:r>
              <a:rPr lang="en-US" b="1" dirty="0" err="1" smtClean="0"/>
              <a:t>c</a:t>
            </a:r>
            <a:r>
              <a:rPr lang="en-US" dirty="0" smtClean="0"/>
              <a:t>}, {</a:t>
            </a:r>
            <a:r>
              <a:rPr lang="en-US" b="1" dirty="0" err="1" smtClean="0"/>
              <a:t>a</a:t>
            </a:r>
            <a:r>
              <a:rPr lang="en-US" dirty="0" err="1" smtClean="0"/>
              <a:t>,</a:t>
            </a:r>
            <a:r>
              <a:rPr lang="en-US" b="1" dirty="0" err="1" smtClean="0"/>
              <a:t>b</a:t>
            </a:r>
            <a:r>
              <a:rPr lang="en-US" dirty="0" err="1" smtClean="0"/>
              <a:t>,</a:t>
            </a:r>
            <a:r>
              <a:rPr lang="en-US" b="1" dirty="0" err="1" smtClean="0"/>
              <a:t>d</a:t>
            </a:r>
            <a:r>
              <a:rPr lang="en-US" dirty="0" smtClean="0"/>
              <a:t>}, {</a:t>
            </a:r>
            <a:r>
              <a:rPr lang="en-US" b="1" dirty="0" err="1" smtClean="0"/>
              <a:t>a</a:t>
            </a:r>
            <a:r>
              <a:rPr lang="en-US" dirty="0" err="1" smtClean="0"/>
              <a:t>,</a:t>
            </a:r>
            <a:r>
              <a:rPr lang="en-US" b="1" dirty="0" err="1" smtClean="0"/>
              <a:t>b</a:t>
            </a:r>
            <a:r>
              <a:rPr lang="en-US" dirty="0" smtClean="0"/>
              <a:t>}, {</a:t>
            </a:r>
            <a:r>
              <a:rPr lang="en-US" b="1" dirty="0" err="1" smtClean="0"/>
              <a:t>a</a:t>
            </a:r>
            <a:r>
              <a:rPr lang="en-US" dirty="0" err="1" smtClean="0"/>
              <a:t>,</a:t>
            </a:r>
            <a:r>
              <a:rPr lang="en-US" b="1" dirty="0" err="1" smtClean="0"/>
              <a:t>c</a:t>
            </a:r>
            <a:r>
              <a:rPr lang="en-US" dirty="0" smtClean="0"/>
              <a:t>}, {</a:t>
            </a:r>
            <a:r>
              <a:rPr lang="en-US" b="1" dirty="0" err="1" smtClean="0"/>
              <a:t>a</a:t>
            </a:r>
            <a:r>
              <a:rPr lang="en-US" dirty="0" err="1" smtClean="0"/>
              <a:t>,</a:t>
            </a:r>
            <a:r>
              <a:rPr lang="en-US" b="1" dirty="0" err="1" smtClean="0"/>
              <a:t>d</a:t>
            </a:r>
            <a:r>
              <a:rPr lang="en-US" dirty="0" smtClean="0"/>
              <a:t>}, {</a:t>
            </a:r>
            <a:r>
              <a:rPr lang="en-US" b="1" dirty="0" err="1" smtClean="0"/>
              <a:t>b</a:t>
            </a:r>
            <a:r>
              <a:rPr lang="en-US" dirty="0" err="1" smtClean="0"/>
              <a:t>,</a:t>
            </a:r>
            <a:r>
              <a:rPr lang="en-US" b="1" dirty="0" err="1" smtClean="0"/>
              <a:t>c</a:t>
            </a:r>
            <a:r>
              <a:rPr lang="en-US" dirty="0" smtClean="0"/>
              <a:t>}, {</a:t>
            </a:r>
            <a:r>
              <a:rPr lang="en-US" b="1" dirty="0" err="1" smtClean="0"/>
              <a:t>b</a:t>
            </a:r>
            <a:r>
              <a:rPr lang="en-US" dirty="0" err="1" smtClean="0"/>
              <a:t>,</a:t>
            </a:r>
            <a:r>
              <a:rPr lang="en-US" b="1" dirty="0" err="1" smtClean="0"/>
              <a:t>d</a:t>
            </a:r>
            <a:r>
              <a:rPr lang="en-US" dirty="0" smtClean="0"/>
              <a:t>},{</a:t>
            </a:r>
            <a:r>
              <a:rPr lang="en-US" b="1" dirty="0" smtClean="0"/>
              <a:t>a</a:t>
            </a:r>
            <a:r>
              <a:rPr lang="en-US" dirty="0" smtClean="0"/>
              <a:t>}, {</a:t>
            </a:r>
            <a:r>
              <a:rPr lang="en-US" b="1" dirty="0" smtClean="0"/>
              <a:t>b</a:t>
            </a:r>
            <a:r>
              <a:rPr lang="en-US" dirty="0" smtClean="0"/>
              <a:t>}, {</a:t>
            </a:r>
            <a:r>
              <a:rPr lang="en-US" b="1" dirty="0" smtClean="0"/>
              <a:t>c</a:t>
            </a:r>
            <a:r>
              <a:rPr lang="en-US" dirty="0" smtClean="0"/>
              <a:t>}, {</a:t>
            </a:r>
            <a:r>
              <a:rPr lang="en-US" b="1" dirty="0" smtClean="0"/>
              <a:t>d</a:t>
            </a:r>
            <a:r>
              <a:rPr lang="en-US" dirty="0" smtClean="0"/>
              <a:t>}, {} }</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Instantiations</a:t>
            </a:r>
            <a:endParaRPr lang="en-US" dirty="0"/>
          </a:p>
        </p:txBody>
      </p:sp>
      <p:sp>
        <p:nvSpPr>
          <p:cNvPr id="3" name="Content Placeholder 2"/>
          <p:cNvSpPr>
            <a:spLocks noGrp="1"/>
          </p:cNvSpPr>
          <p:nvPr>
            <p:ph idx="1"/>
          </p:nvPr>
        </p:nvSpPr>
        <p:spPr/>
        <p:txBody>
          <a:bodyPr/>
          <a:lstStyle/>
          <a:p>
            <a:pPr>
              <a:buNone/>
            </a:pPr>
            <a:r>
              <a:rPr lang="en-US" dirty="0" smtClean="0"/>
              <a:t>An </a:t>
            </a:r>
            <a:r>
              <a:rPr lang="en-US" i="1" dirty="0" smtClean="0"/>
              <a:t>instantiation</a:t>
            </a:r>
            <a:r>
              <a:rPr lang="en-US" dirty="0" smtClean="0"/>
              <a:t> is a mapping over vertex names to points in </a:t>
            </a:r>
            <a:r>
              <a:rPr lang="en-US" dirty="0" err="1" smtClean="0">
                <a:latin typeface="Cambria Math"/>
                <a:ea typeface="Cambria Math"/>
              </a:rPr>
              <a:t>ℝ</a:t>
            </a:r>
            <a:r>
              <a:rPr lang="en-US" baseline="30000" dirty="0" err="1" smtClean="0">
                <a:ea typeface="Cambria Math"/>
              </a:rPr>
              <a:t>k</a:t>
            </a:r>
            <a:r>
              <a:rPr lang="en-US" dirty="0" smtClean="0"/>
              <a:t>.  Thus, an instantiation can be viewed as a point in </a:t>
            </a:r>
            <a:r>
              <a:rPr lang="en-US" dirty="0" err="1" smtClean="0">
                <a:latin typeface="Cambria Math"/>
                <a:ea typeface="Cambria Math"/>
              </a:rPr>
              <a:t>ℝ</a:t>
            </a:r>
            <a:r>
              <a:rPr lang="en-US" baseline="30000" dirty="0" err="1" smtClean="0">
                <a:ea typeface="Cambria Math"/>
              </a:rPr>
              <a:t>kz</a:t>
            </a:r>
            <a:r>
              <a:rPr lang="en-US" dirty="0" smtClean="0"/>
              <a:t> , z=number of vertices.</a:t>
            </a:r>
          </a:p>
          <a:p>
            <a:pPr>
              <a:buNone/>
            </a:pPr>
            <a:r>
              <a:rPr lang="en-US" dirty="0" smtClean="0"/>
              <a:t>An instantiation associates an abstract simplex S with the geometric simplex, Hull(</a:t>
            </a:r>
            <a:r>
              <a:rPr lang="el-GR" dirty="0" smtClean="0">
                <a:latin typeface="Arial"/>
                <a:ea typeface="Cambria Math"/>
                <a:cs typeface="Arial"/>
              </a:rPr>
              <a:t>Γ</a:t>
            </a:r>
            <a:r>
              <a:rPr lang="en-US" dirty="0" smtClean="0"/>
              <a:t>(S))</a:t>
            </a:r>
          </a:p>
          <a:p>
            <a:pPr>
              <a:buNone/>
            </a:pPr>
            <a:r>
              <a:rPr lang="en-US" dirty="0" smtClean="0"/>
              <a:t>It associates the abstract complex C with the geometric complex </a:t>
            </a:r>
            <a:r>
              <a:rPr lang="en-US" dirty="0" smtClean="0">
                <a:latin typeface="Cambria Math"/>
                <a:ea typeface="Cambria Math"/>
              </a:rPr>
              <a:t>{ </a:t>
            </a:r>
            <a:r>
              <a:rPr lang="en-US" dirty="0" smtClean="0">
                <a:ea typeface="Cambria Math"/>
              </a:rPr>
              <a:t>Hull(</a:t>
            </a:r>
            <a:r>
              <a:rPr lang="el-GR" dirty="0" smtClean="0">
                <a:latin typeface="Arial"/>
                <a:ea typeface="Cambria Math"/>
                <a:cs typeface="Arial"/>
              </a:rPr>
              <a:t>Γ</a:t>
            </a:r>
            <a:r>
              <a:rPr lang="en-US" dirty="0" smtClean="0"/>
              <a:t>(</a:t>
            </a:r>
            <a:r>
              <a:rPr lang="en-US" dirty="0" smtClean="0">
                <a:ea typeface="Cambria Math"/>
              </a:rPr>
              <a:t>S)) |</a:t>
            </a:r>
            <a:r>
              <a:rPr lang="en-US" baseline="-25000" dirty="0" smtClean="0">
                <a:ea typeface="Cambria Math"/>
              </a:rPr>
              <a:t> </a:t>
            </a:r>
            <a:r>
              <a:rPr lang="en-US" dirty="0" smtClean="0">
                <a:ea typeface="Cambria Math"/>
              </a:rPr>
              <a:t>S </a:t>
            </a:r>
            <a:r>
              <a:rPr lang="en-US" dirty="0" smtClean="0">
                <a:latin typeface="Cambria Math"/>
                <a:ea typeface="Cambria Math"/>
              </a:rPr>
              <a:t>∈</a:t>
            </a:r>
            <a:r>
              <a:rPr lang="en-US" dirty="0" smtClean="0">
                <a:ea typeface="Cambria Math"/>
              </a:rPr>
              <a:t> C }</a:t>
            </a:r>
            <a:endParaRPr lang="en-US"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Respectful Instantiations</a:t>
            </a:r>
            <a:endParaRPr lang="en-US" dirty="0"/>
          </a:p>
        </p:txBody>
      </p:sp>
      <p:sp>
        <p:nvSpPr>
          <p:cNvPr id="3" name="Content Placeholder 2"/>
          <p:cNvSpPr>
            <a:spLocks noGrp="1"/>
          </p:cNvSpPr>
          <p:nvPr>
            <p:ph idx="1"/>
          </p:nvPr>
        </p:nvSpPr>
        <p:spPr/>
        <p:txBody>
          <a:bodyPr>
            <a:normAutofit fontScale="92500"/>
          </a:bodyPr>
          <a:lstStyle/>
          <a:p>
            <a:pPr>
              <a:buNone/>
            </a:pPr>
            <a:r>
              <a:rPr lang="en-US" dirty="0" smtClean="0"/>
              <a:t>Let C be a complex and let </a:t>
            </a:r>
            <a:r>
              <a:rPr lang="el-GR" dirty="0" smtClean="0">
                <a:latin typeface="Cambria Math"/>
                <a:ea typeface="Cambria Math"/>
              </a:rPr>
              <a:t>Γ</a:t>
            </a:r>
            <a:r>
              <a:rPr lang="en-US" dirty="0" smtClean="0"/>
              <a:t> be an instantiation.</a:t>
            </a:r>
          </a:p>
          <a:p>
            <a:pPr>
              <a:buNone/>
            </a:pPr>
            <a:r>
              <a:rPr lang="el-GR" dirty="0" smtClean="0">
                <a:latin typeface="Cambria Math"/>
                <a:ea typeface="Cambria Math"/>
              </a:rPr>
              <a:t>Γ </a:t>
            </a:r>
            <a:r>
              <a:rPr lang="en-US" dirty="0" smtClean="0"/>
              <a:t>respects C if:</a:t>
            </a:r>
          </a:p>
          <a:p>
            <a:r>
              <a:rPr lang="en-US" dirty="0" smtClean="0"/>
              <a:t> </a:t>
            </a:r>
            <a:r>
              <a:rPr lang="el-GR" dirty="0" smtClean="0">
                <a:latin typeface="Cambria Math"/>
                <a:ea typeface="Cambria Math"/>
              </a:rPr>
              <a:t>Γ</a:t>
            </a:r>
            <a:r>
              <a:rPr lang="en-US" dirty="0" smtClean="0">
                <a:ea typeface="Cambria Math"/>
              </a:rPr>
              <a:t> maps each simplex S in C to an affine independent set. E.g. if |S|= 3, then </a:t>
            </a:r>
            <a:r>
              <a:rPr lang="el-GR" dirty="0" smtClean="0">
                <a:latin typeface="Cambria Math"/>
                <a:ea typeface="Cambria Math"/>
              </a:rPr>
              <a:t>Γ</a:t>
            </a:r>
            <a:r>
              <a:rPr lang="en-US" dirty="0" smtClean="0">
                <a:latin typeface="Cambria Math"/>
                <a:ea typeface="Cambria Math"/>
              </a:rPr>
              <a:t>(</a:t>
            </a:r>
            <a:r>
              <a:rPr lang="en-US" dirty="0" smtClean="0">
                <a:ea typeface="Cambria Math"/>
              </a:rPr>
              <a:t>S</a:t>
            </a:r>
            <a:r>
              <a:rPr lang="en-US" dirty="0" smtClean="0">
                <a:latin typeface="Cambria Math"/>
                <a:ea typeface="Cambria Math"/>
              </a:rPr>
              <a:t>) </a:t>
            </a:r>
            <a:r>
              <a:rPr lang="en-US" dirty="0" smtClean="0"/>
              <a:t>is</a:t>
            </a:r>
            <a:r>
              <a:rPr lang="en-US" dirty="0" smtClean="0">
                <a:latin typeface="Cambria Math"/>
                <a:ea typeface="Cambria Math"/>
              </a:rPr>
              <a:t> </a:t>
            </a:r>
            <a:r>
              <a:rPr lang="en-US" dirty="0" smtClean="0">
                <a:ea typeface="Cambria Math"/>
              </a:rPr>
              <a:t> not collinear. If |S|=4, then </a:t>
            </a:r>
            <a:r>
              <a:rPr lang="el-GR" dirty="0" smtClean="0">
                <a:latin typeface="Cambria Math"/>
                <a:ea typeface="Cambria Math"/>
              </a:rPr>
              <a:t>Γ</a:t>
            </a:r>
            <a:r>
              <a:rPr lang="en-US" dirty="0" smtClean="0">
                <a:latin typeface="Cambria Math"/>
                <a:ea typeface="Cambria Math"/>
              </a:rPr>
              <a:t>(</a:t>
            </a:r>
            <a:r>
              <a:rPr lang="en-US" dirty="0" smtClean="0">
                <a:ea typeface="Cambria Math"/>
              </a:rPr>
              <a:t>S</a:t>
            </a:r>
            <a:r>
              <a:rPr lang="en-US" dirty="0" smtClean="0">
                <a:latin typeface="Cambria Math"/>
                <a:ea typeface="Cambria Math"/>
              </a:rPr>
              <a:t>)</a:t>
            </a:r>
            <a:r>
              <a:rPr lang="en-US" dirty="0" smtClean="0">
                <a:ea typeface="Cambria Math"/>
              </a:rPr>
              <a:t> </a:t>
            </a:r>
            <a:r>
              <a:rPr lang="en-US" dirty="0" smtClean="0"/>
              <a:t>is </a:t>
            </a:r>
            <a:r>
              <a:rPr lang="en-US" dirty="0" smtClean="0">
                <a:ea typeface="Cambria Math"/>
              </a:rPr>
              <a:t>not coplanar.</a:t>
            </a:r>
          </a:p>
          <a:p>
            <a:r>
              <a:rPr lang="en-US" dirty="0" smtClean="0">
                <a:ea typeface="Cambria Math"/>
              </a:rPr>
              <a:t>If S,T are in C, then </a:t>
            </a:r>
          </a:p>
          <a:p>
            <a:pPr>
              <a:buNone/>
            </a:pPr>
            <a:r>
              <a:rPr lang="en-US" dirty="0" smtClean="0">
                <a:ea typeface="Cambria Math"/>
              </a:rPr>
              <a:t>                   Hull(</a:t>
            </a:r>
            <a:r>
              <a:rPr lang="el-GR" dirty="0" smtClean="0">
                <a:latin typeface="Cambria Math"/>
                <a:ea typeface="Cambria Math"/>
              </a:rPr>
              <a:t>Γ</a:t>
            </a:r>
            <a:r>
              <a:rPr lang="en-US" dirty="0" smtClean="0">
                <a:ea typeface="Cambria Math"/>
              </a:rPr>
              <a:t>(S))</a:t>
            </a:r>
            <a:r>
              <a:rPr lang="en-US" dirty="0" smtClean="0">
                <a:latin typeface="Cambria Math"/>
                <a:ea typeface="Cambria Math"/>
              </a:rPr>
              <a:t>⋂</a:t>
            </a:r>
            <a:r>
              <a:rPr lang="en-US" dirty="0" smtClean="0">
                <a:ea typeface="Cambria Math"/>
              </a:rPr>
              <a:t>Hull(</a:t>
            </a:r>
            <a:r>
              <a:rPr lang="el-GR" dirty="0" smtClean="0">
                <a:latin typeface="Cambria Math"/>
                <a:ea typeface="Cambria Math"/>
              </a:rPr>
              <a:t>Γ</a:t>
            </a:r>
            <a:r>
              <a:rPr lang="en-US" dirty="0" smtClean="0">
                <a:ea typeface="Cambria Math"/>
              </a:rPr>
              <a:t>(T)) = Hull(</a:t>
            </a:r>
            <a:r>
              <a:rPr lang="el-GR" dirty="0" smtClean="0">
                <a:latin typeface="Cambria Math"/>
                <a:ea typeface="Cambria Math"/>
              </a:rPr>
              <a:t>Γ</a:t>
            </a:r>
            <a:r>
              <a:rPr lang="en-US" dirty="0" smtClean="0">
                <a:ea typeface="Cambria Math"/>
              </a:rPr>
              <a:t>(S</a:t>
            </a:r>
            <a:r>
              <a:rPr lang="en-US" dirty="0" smtClean="0">
                <a:latin typeface="Cambria Math"/>
                <a:ea typeface="Cambria Math"/>
              </a:rPr>
              <a:t>⋂</a:t>
            </a:r>
            <a:r>
              <a:rPr lang="en-US" dirty="0" smtClean="0">
                <a:ea typeface="Cambria Math"/>
              </a:rPr>
              <a:t>T)).</a:t>
            </a:r>
          </a:p>
          <a:p>
            <a:pPr>
              <a:buNone/>
            </a:pPr>
            <a:r>
              <a:rPr lang="el-GR" dirty="0" smtClean="0">
                <a:latin typeface="Cambria Math"/>
                <a:ea typeface="Cambria Math"/>
              </a:rPr>
              <a:t>Γ</a:t>
            </a:r>
            <a:r>
              <a:rPr lang="en-US" dirty="0" smtClean="0">
                <a:ea typeface="Cambria Math"/>
              </a:rPr>
              <a:t>(C) is a triangulation of |</a:t>
            </a:r>
            <a:r>
              <a:rPr lang="el-GR" dirty="0" smtClean="0">
                <a:latin typeface="Cambria Math"/>
                <a:ea typeface="Cambria Math"/>
              </a:rPr>
              <a:t>Γ</a:t>
            </a:r>
            <a:r>
              <a:rPr lang="en-US" dirty="0" smtClean="0">
                <a:ea typeface="Cambria Math"/>
              </a:rPr>
              <a:t>(C)|</a:t>
            </a:r>
            <a:endParaRPr lang="en-US"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a:buNone/>
            </a:pPr>
            <a:r>
              <a:rPr lang="en-US" dirty="0" smtClean="0"/>
              <a:t>Example: C={{</a:t>
            </a:r>
            <a:r>
              <a:rPr lang="en-US" b="1" dirty="0" err="1" smtClean="0"/>
              <a:t>a</a:t>
            </a:r>
            <a:r>
              <a:rPr lang="en-US" dirty="0" err="1" smtClean="0"/>
              <a:t>,</a:t>
            </a:r>
            <a:r>
              <a:rPr lang="en-US" b="1" dirty="0" err="1" smtClean="0"/>
              <a:t>b</a:t>
            </a:r>
            <a:r>
              <a:rPr lang="en-US" dirty="0" err="1" smtClean="0"/>
              <a:t>,</a:t>
            </a:r>
            <a:r>
              <a:rPr lang="en-US" b="1" dirty="0" err="1" smtClean="0"/>
              <a:t>c</a:t>
            </a:r>
            <a:r>
              <a:rPr lang="en-US" dirty="0" smtClean="0"/>
              <a:t>}, {</a:t>
            </a:r>
            <a:r>
              <a:rPr lang="en-US" b="1" dirty="0" err="1" smtClean="0"/>
              <a:t>a</a:t>
            </a:r>
            <a:r>
              <a:rPr lang="en-US" dirty="0" err="1" smtClean="0"/>
              <a:t>,</a:t>
            </a:r>
            <a:r>
              <a:rPr lang="en-US" b="1" dirty="0" err="1" smtClean="0"/>
              <a:t>b</a:t>
            </a:r>
            <a:r>
              <a:rPr lang="en-US" dirty="0" err="1" smtClean="0"/>
              <a:t>,</a:t>
            </a:r>
            <a:r>
              <a:rPr lang="en-US" b="1" dirty="0" err="1" smtClean="0"/>
              <a:t>d</a:t>
            </a:r>
            <a:r>
              <a:rPr lang="en-US" dirty="0" smtClean="0"/>
              <a:t>}, {</a:t>
            </a:r>
            <a:r>
              <a:rPr lang="en-US" b="1" dirty="0" err="1" smtClean="0"/>
              <a:t>a</a:t>
            </a:r>
            <a:r>
              <a:rPr lang="en-US" dirty="0" err="1" smtClean="0"/>
              <a:t>,</a:t>
            </a:r>
            <a:r>
              <a:rPr lang="en-US" b="1" dirty="0" err="1" smtClean="0"/>
              <a:t>b</a:t>
            </a:r>
            <a:r>
              <a:rPr lang="en-US" dirty="0" smtClean="0"/>
              <a:t>}, {</a:t>
            </a:r>
            <a:r>
              <a:rPr lang="en-US" b="1" dirty="0" err="1" smtClean="0"/>
              <a:t>a</a:t>
            </a:r>
            <a:r>
              <a:rPr lang="en-US" dirty="0" err="1" smtClean="0"/>
              <a:t>,</a:t>
            </a:r>
            <a:r>
              <a:rPr lang="en-US" b="1" dirty="0" err="1" smtClean="0"/>
              <a:t>c</a:t>
            </a:r>
            <a:r>
              <a:rPr lang="en-US" dirty="0" smtClean="0"/>
              <a:t>}, {</a:t>
            </a:r>
            <a:r>
              <a:rPr lang="en-US" b="1" dirty="0" err="1" smtClean="0"/>
              <a:t>a</a:t>
            </a:r>
            <a:r>
              <a:rPr lang="en-US" dirty="0" err="1" smtClean="0"/>
              <a:t>,</a:t>
            </a:r>
            <a:r>
              <a:rPr lang="en-US" b="1" dirty="0" err="1" smtClean="0"/>
              <a:t>d</a:t>
            </a:r>
            <a:r>
              <a:rPr lang="en-US" dirty="0" smtClean="0"/>
              <a:t>}, {</a:t>
            </a:r>
            <a:r>
              <a:rPr lang="en-US" b="1" dirty="0" err="1" smtClean="0"/>
              <a:t>b</a:t>
            </a:r>
            <a:r>
              <a:rPr lang="en-US" dirty="0" err="1" smtClean="0"/>
              <a:t>,</a:t>
            </a:r>
            <a:r>
              <a:rPr lang="en-US" b="1" dirty="0" err="1" smtClean="0"/>
              <a:t>c</a:t>
            </a:r>
            <a:r>
              <a:rPr lang="en-US" dirty="0" smtClean="0"/>
              <a:t>}, {</a:t>
            </a:r>
            <a:r>
              <a:rPr lang="en-US" b="1" dirty="0" err="1" smtClean="0"/>
              <a:t>b</a:t>
            </a:r>
            <a:r>
              <a:rPr lang="en-US" dirty="0" err="1" smtClean="0"/>
              <a:t>,</a:t>
            </a:r>
            <a:r>
              <a:rPr lang="en-US" b="1" dirty="0" err="1" smtClean="0"/>
              <a:t>d</a:t>
            </a:r>
            <a:r>
              <a:rPr lang="en-US" dirty="0" smtClean="0"/>
              <a:t>},{</a:t>
            </a:r>
            <a:r>
              <a:rPr lang="en-US" b="1" dirty="0" smtClean="0"/>
              <a:t>a</a:t>
            </a:r>
            <a:r>
              <a:rPr lang="en-US" dirty="0" smtClean="0"/>
              <a:t>}, {</a:t>
            </a:r>
            <a:r>
              <a:rPr lang="en-US" b="1" dirty="0" smtClean="0"/>
              <a:t>b</a:t>
            </a:r>
            <a:r>
              <a:rPr lang="en-US" dirty="0" smtClean="0"/>
              <a:t>}, {</a:t>
            </a:r>
            <a:r>
              <a:rPr lang="en-US" b="1" dirty="0" smtClean="0"/>
              <a:t>c</a:t>
            </a:r>
            <a:r>
              <a:rPr lang="en-US" dirty="0" smtClean="0"/>
              <a:t>}, {</a:t>
            </a:r>
            <a:r>
              <a:rPr lang="en-US" b="1" dirty="0" smtClean="0"/>
              <a:t>d</a:t>
            </a:r>
            <a:r>
              <a:rPr lang="en-US" dirty="0" smtClean="0"/>
              <a:t>}, {} }</a:t>
            </a:r>
          </a:p>
          <a:p>
            <a:pPr>
              <a:buNone/>
            </a:pPr>
            <a:endParaRPr lang="en-US" dirty="0" smtClean="0"/>
          </a:p>
          <a:p>
            <a:pPr>
              <a:buNone/>
            </a:pPr>
            <a:endParaRPr lang="en-US" dirty="0"/>
          </a:p>
        </p:txBody>
      </p:sp>
      <p:pic>
        <p:nvPicPr>
          <p:cNvPr id="5" name="Picture 4" descr="respect.gif"/>
          <p:cNvPicPr>
            <a:picLocks noChangeAspect="1"/>
          </p:cNvPicPr>
          <p:nvPr/>
        </p:nvPicPr>
        <p:blipFill>
          <a:blip r:embed="rId2" cstate="print"/>
          <a:stretch>
            <a:fillRect/>
          </a:stretch>
        </p:blipFill>
        <p:spPr>
          <a:xfrm>
            <a:off x="1066800" y="3124200"/>
            <a:ext cx="7100887" cy="2311209"/>
          </a:xfrm>
          <a:prstGeom prst="rect">
            <a:avLst/>
          </a:prstGeom>
        </p:spPr>
      </p:pic>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Lemmas</a:t>
            </a:r>
            <a:endParaRPr lang="en-US" dirty="0"/>
          </a:p>
        </p:txBody>
      </p:sp>
      <p:sp>
        <p:nvSpPr>
          <p:cNvPr id="3" name="Content Placeholder 2"/>
          <p:cNvSpPr>
            <a:spLocks noGrp="1"/>
          </p:cNvSpPr>
          <p:nvPr>
            <p:ph idx="1"/>
          </p:nvPr>
        </p:nvSpPr>
        <p:spPr/>
        <p:txBody>
          <a:bodyPr>
            <a:normAutofit lnSpcReduction="10000"/>
          </a:bodyPr>
          <a:lstStyle/>
          <a:p>
            <a:pPr>
              <a:buNone/>
            </a:pPr>
            <a:r>
              <a:rPr lang="en-US" dirty="0" smtClean="0"/>
              <a:t>The set of rational instantiations is dense in the space of instantiations.</a:t>
            </a:r>
          </a:p>
          <a:p>
            <a:pPr>
              <a:buNone/>
            </a:pPr>
            <a:endParaRPr lang="en-US" dirty="0" smtClean="0"/>
          </a:p>
          <a:p>
            <a:pPr>
              <a:buNone/>
            </a:pPr>
            <a:r>
              <a:rPr lang="en-US" dirty="0" smtClean="0"/>
              <a:t>The set of instantiations that respect C is open in the space of instantiations.</a:t>
            </a:r>
          </a:p>
          <a:p>
            <a:pPr>
              <a:buNone/>
            </a:pPr>
            <a:endParaRPr lang="en-US" dirty="0" smtClean="0"/>
          </a:p>
          <a:p>
            <a:pPr>
              <a:buNone/>
            </a:pPr>
            <a:r>
              <a:rPr lang="en-US" dirty="0" smtClean="0"/>
              <a:t>Therefore given any instantiation that respects C, there exists a nearby rational instantiation that respects C.</a:t>
            </a:r>
            <a:endParaRPr lang="en-US"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Rectifying a PL mapping to a rational PL mapping</a:t>
            </a:r>
            <a:endParaRPr lang="en-US" dirty="0"/>
          </a:p>
        </p:txBody>
      </p:sp>
      <p:sp>
        <p:nvSpPr>
          <p:cNvPr id="3" name="Content Placeholder 2"/>
          <p:cNvSpPr>
            <a:spLocks noGrp="1"/>
          </p:cNvSpPr>
          <p:nvPr>
            <p:ph idx="1"/>
          </p:nvPr>
        </p:nvSpPr>
        <p:spPr/>
        <p:txBody>
          <a:bodyPr>
            <a:normAutofit fontScale="70000" lnSpcReduction="20000"/>
          </a:bodyPr>
          <a:lstStyle/>
          <a:p>
            <a:pPr>
              <a:buNone/>
            </a:pPr>
            <a:r>
              <a:rPr lang="en-US" dirty="0" smtClean="0"/>
              <a:t>Given </a:t>
            </a:r>
          </a:p>
          <a:p>
            <a:r>
              <a:rPr lang="en-US" dirty="0" smtClean="0"/>
              <a:t>P</a:t>
            </a:r>
            <a:r>
              <a:rPr lang="en-US" baseline="-25000" dirty="0" smtClean="0"/>
              <a:t>1</a:t>
            </a:r>
            <a:r>
              <a:rPr lang="en-US" dirty="0" smtClean="0"/>
              <a:t>, …, P</a:t>
            </a:r>
            <a:r>
              <a:rPr lang="en-US" baseline="-25000" dirty="0" smtClean="0"/>
              <a:t>m </a:t>
            </a:r>
            <a:r>
              <a:rPr lang="en-US" dirty="0" smtClean="0">
                <a:latin typeface="Cambria Math"/>
                <a:ea typeface="Cambria Math"/>
              </a:rPr>
              <a:t>∈</a:t>
            </a:r>
            <a:r>
              <a:rPr lang="en-US" dirty="0" smtClean="0"/>
              <a:t> Poly[</a:t>
            </a:r>
            <a:r>
              <a:rPr lang="en-US" dirty="0" smtClean="0">
                <a:latin typeface="Cambria Math"/>
                <a:ea typeface="Cambria Math"/>
              </a:rPr>
              <a:t>ℚ</a:t>
            </a:r>
            <a:r>
              <a:rPr lang="en-US" dirty="0" smtClean="0"/>
              <a:t> ]</a:t>
            </a:r>
          </a:p>
          <a:p>
            <a:r>
              <a:rPr lang="en-US" dirty="0" smtClean="0"/>
              <a:t>Bounded PL mapping </a:t>
            </a:r>
            <a:r>
              <a:rPr lang="el-GR" dirty="0" smtClean="0">
                <a:latin typeface="Cambria Math"/>
                <a:ea typeface="Cambria Math"/>
              </a:rPr>
              <a:t>Γ</a:t>
            </a:r>
            <a:r>
              <a:rPr lang="en-US" dirty="0" smtClean="0"/>
              <a:t> </a:t>
            </a:r>
            <a:r>
              <a:rPr lang="en-US" dirty="0" err="1" smtClean="0"/>
              <a:t>s.t</a:t>
            </a:r>
            <a:r>
              <a:rPr lang="en-US" dirty="0" smtClean="0"/>
              <a:t>. </a:t>
            </a:r>
            <a:r>
              <a:rPr lang="el-GR" dirty="0" smtClean="0">
                <a:latin typeface="Cambria Math"/>
                <a:ea typeface="Cambria Math"/>
              </a:rPr>
              <a:t>Γ</a:t>
            </a:r>
            <a:r>
              <a:rPr lang="en-US" dirty="0" smtClean="0">
                <a:latin typeface="Cambria Math"/>
                <a:ea typeface="Cambria Math"/>
              </a:rPr>
              <a:t>(</a:t>
            </a:r>
            <a:r>
              <a:rPr lang="en-US" dirty="0" smtClean="0"/>
              <a:t>P</a:t>
            </a:r>
            <a:r>
              <a:rPr lang="en-US" baseline="-25000" dirty="0" smtClean="0"/>
              <a:t>1</a:t>
            </a:r>
            <a:r>
              <a:rPr lang="en-US" dirty="0" smtClean="0"/>
              <a:t>), …, </a:t>
            </a:r>
            <a:r>
              <a:rPr lang="el-GR" dirty="0" smtClean="0">
                <a:latin typeface="Cambria Math"/>
                <a:ea typeface="Cambria Math"/>
              </a:rPr>
              <a:t>Γ</a:t>
            </a:r>
            <a:r>
              <a:rPr lang="en-US" dirty="0" smtClean="0"/>
              <a:t>(P</a:t>
            </a:r>
            <a:r>
              <a:rPr lang="en-US" baseline="-25000" dirty="0" smtClean="0"/>
              <a:t>m</a:t>
            </a:r>
            <a:r>
              <a:rPr lang="en-US" dirty="0" smtClean="0"/>
              <a:t> )</a:t>
            </a:r>
            <a:r>
              <a:rPr lang="en-US" dirty="0" smtClean="0">
                <a:latin typeface="Cambria Math"/>
                <a:ea typeface="Cambria Math"/>
              </a:rPr>
              <a:t> ∈</a:t>
            </a:r>
            <a:r>
              <a:rPr lang="en-US" dirty="0" smtClean="0"/>
              <a:t> Poly[</a:t>
            </a:r>
            <a:r>
              <a:rPr lang="en-US" dirty="0" smtClean="0">
                <a:latin typeface="Cambria Math"/>
                <a:ea typeface="Cambria Math"/>
              </a:rPr>
              <a:t>ℚ</a:t>
            </a:r>
            <a:r>
              <a:rPr lang="en-US" dirty="0" smtClean="0"/>
              <a:t> ]</a:t>
            </a:r>
          </a:p>
          <a:p>
            <a:pPr>
              <a:buNone/>
            </a:pPr>
            <a:r>
              <a:rPr lang="en-US" dirty="0" smtClean="0"/>
              <a:t>Construct a big rational box B </a:t>
            </a:r>
            <a:r>
              <a:rPr lang="en-US" dirty="0" err="1" smtClean="0"/>
              <a:t>s.t</a:t>
            </a:r>
            <a:r>
              <a:rPr lang="en-US" dirty="0" smtClean="0"/>
              <a:t>. </a:t>
            </a:r>
            <a:r>
              <a:rPr lang="el-GR" dirty="0" smtClean="0">
                <a:latin typeface="Cambria Math"/>
                <a:ea typeface="Cambria Math"/>
              </a:rPr>
              <a:t>Γ</a:t>
            </a:r>
            <a:r>
              <a:rPr lang="en-US" dirty="0" smtClean="0"/>
              <a:t> is the identity outside B.</a:t>
            </a:r>
            <a:endParaRPr lang="en-US" dirty="0" smtClean="0">
              <a:latin typeface="Cambria Math"/>
              <a:ea typeface="Cambria Math"/>
            </a:endParaRPr>
          </a:p>
          <a:p>
            <a:pPr>
              <a:buNone/>
            </a:pPr>
            <a:r>
              <a:rPr lang="en-US" dirty="0" smtClean="0"/>
              <a:t>Let  U</a:t>
            </a:r>
            <a:r>
              <a:rPr lang="en-US" baseline="-25000" dirty="0" smtClean="0"/>
              <a:t>1</a:t>
            </a:r>
            <a:r>
              <a:rPr lang="en-US" dirty="0" smtClean="0"/>
              <a:t> … </a:t>
            </a:r>
            <a:r>
              <a:rPr lang="en-US" dirty="0" err="1" smtClean="0"/>
              <a:t>U</a:t>
            </a:r>
            <a:r>
              <a:rPr lang="en-US" baseline="-25000" dirty="0" err="1" smtClean="0"/>
              <a:t>q</a:t>
            </a:r>
            <a:r>
              <a:rPr lang="en-US" dirty="0" smtClean="0"/>
              <a:t> be the intersections of  B, P</a:t>
            </a:r>
            <a:r>
              <a:rPr lang="en-US" baseline="-25000" dirty="0" smtClean="0"/>
              <a:t>1</a:t>
            </a:r>
            <a:r>
              <a:rPr lang="en-US" dirty="0" smtClean="0"/>
              <a:t>, …, P</a:t>
            </a:r>
            <a:r>
              <a:rPr lang="en-US" baseline="-25000" dirty="0" smtClean="0"/>
              <a:t>m </a:t>
            </a:r>
            <a:r>
              <a:rPr lang="en-US" dirty="0" smtClean="0"/>
              <a:t>with the cells of </a:t>
            </a:r>
            <a:r>
              <a:rPr lang="el-GR" dirty="0" smtClean="0">
                <a:latin typeface="Cambria Math"/>
                <a:ea typeface="Cambria Math"/>
              </a:rPr>
              <a:t>Γ</a:t>
            </a:r>
            <a:r>
              <a:rPr lang="en-US" dirty="0" smtClean="0">
                <a:latin typeface="Cambria Math"/>
                <a:ea typeface="Cambria Math"/>
              </a:rPr>
              <a:t>’.</a:t>
            </a:r>
          </a:p>
          <a:p>
            <a:pPr>
              <a:buNone/>
            </a:pPr>
            <a:r>
              <a:rPr lang="en-US" dirty="0" smtClean="0"/>
              <a:t>Let T be a triangulation of {U</a:t>
            </a:r>
            <a:r>
              <a:rPr lang="en-US" baseline="-25000" dirty="0" smtClean="0"/>
              <a:t>1</a:t>
            </a:r>
            <a:r>
              <a:rPr lang="en-US" dirty="0" smtClean="0"/>
              <a:t> … </a:t>
            </a:r>
            <a:r>
              <a:rPr lang="en-US" dirty="0" err="1" smtClean="0"/>
              <a:t>U</a:t>
            </a:r>
            <a:r>
              <a:rPr lang="en-US" baseline="-25000" dirty="0" err="1" smtClean="0"/>
              <a:t>q</a:t>
            </a:r>
            <a:r>
              <a:rPr lang="en-US" dirty="0" smtClean="0"/>
              <a:t>}. </a:t>
            </a:r>
            <a:endParaRPr lang="en-US" dirty="0" smtClean="0">
              <a:latin typeface="Cambria Math"/>
              <a:ea typeface="Cambria Math"/>
            </a:endParaRPr>
          </a:p>
          <a:p>
            <a:pPr>
              <a:buNone/>
            </a:pPr>
            <a:r>
              <a:rPr lang="el-GR" dirty="0" smtClean="0">
                <a:latin typeface="Cambria Math"/>
                <a:ea typeface="Cambria Math"/>
              </a:rPr>
              <a:t>Γ</a:t>
            </a:r>
            <a:r>
              <a:rPr lang="en-US" dirty="0" smtClean="0">
                <a:latin typeface="Cambria Math"/>
                <a:ea typeface="Cambria Math"/>
              </a:rPr>
              <a:t>’</a:t>
            </a:r>
            <a:r>
              <a:rPr lang="en-US" dirty="0" smtClean="0"/>
              <a:t>(T) is a triangulation of  {</a:t>
            </a:r>
            <a:r>
              <a:rPr lang="el-GR" dirty="0" smtClean="0">
                <a:latin typeface="Cambria Math"/>
                <a:ea typeface="Cambria Math"/>
              </a:rPr>
              <a:t>Γ</a:t>
            </a:r>
            <a:r>
              <a:rPr lang="en-US" dirty="0" smtClean="0">
                <a:latin typeface="Cambria Math"/>
                <a:ea typeface="Cambria Math"/>
              </a:rPr>
              <a:t>’</a:t>
            </a:r>
            <a:r>
              <a:rPr lang="en-US" dirty="0" smtClean="0"/>
              <a:t>(U</a:t>
            </a:r>
            <a:r>
              <a:rPr lang="en-US" baseline="-25000" dirty="0" smtClean="0"/>
              <a:t>1</a:t>
            </a:r>
            <a:r>
              <a:rPr lang="en-US" dirty="0" smtClean="0"/>
              <a:t>) … </a:t>
            </a:r>
            <a:r>
              <a:rPr lang="el-GR" dirty="0" smtClean="0">
                <a:latin typeface="Cambria Math"/>
                <a:ea typeface="Cambria Math"/>
              </a:rPr>
              <a:t>Γ</a:t>
            </a:r>
            <a:r>
              <a:rPr lang="en-US" dirty="0" smtClean="0">
                <a:latin typeface="Cambria Math"/>
                <a:ea typeface="Cambria Math"/>
              </a:rPr>
              <a:t>’</a:t>
            </a:r>
            <a:r>
              <a:rPr lang="en-US" dirty="0" smtClean="0"/>
              <a:t>(</a:t>
            </a:r>
            <a:r>
              <a:rPr lang="en-US" dirty="0" err="1" smtClean="0"/>
              <a:t>U</a:t>
            </a:r>
            <a:r>
              <a:rPr lang="en-US" baseline="-25000" dirty="0" err="1" smtClean="0"/>
              <a:t>q</a:t>
            </a:r>
            <a:r>
              <a:rPr lang="en-US" dirty="0" smtClean="0"/>
              <a:t>)}. </a:t>
            </a:r>
          </a:p>
          <a:p>
            <a:pPr>
              <a:buNone/>
            </a:pPr>
            <a:r>
              <a:rPr lang="en-US" dirty="0" smtClean="0"/>
              <a:t>Move every  vertex of T and of </a:t>
            </a:r>
            <a:r>
              <a:rPr lang="el-GR" dirty="0" smtClean="0">
                <a:latin typeface="Cambria Math"/>
                <a:ea typeface="Cambria Math"/>
              </a:rPr>
              <a:t>Γ</a:t>
            </a:r>
            <a:r>
              <a:rPr lang="en-US" dirty="0" smtClean="0">
                <a:latin typeface="Cambria Math"/>
                <a:ea typeface="Cambria Math"/>
              </a:rPr>
              <a:t>’</a:t>
            </a:r>
            <a:r>
              <a:rPr lang="en-US" dirty="0" smtClean="0"/>
              <a:t>(T)  to a nearby rational point on the same face </a:t>
            </a:r>
            <a:r>
              <a:rPr lang="en-US" smtClean="0"/>
              <a:t>of B, </a:t>
            </a:r>
            <a:r>
              <a:rPr lang="en-US" dirty="0" smtClean="0"/>
              <a:t>P</a:t>
            </a:r>
            <a:r>
              <a:rPr lang="en-US" baseline="-25000" dirty="0" smtClean="0"/>
              <a:t>1</a:t>
            </a:r>
            <a:r>
              <a:rPr lang="en-US" dirty="0" smtClean="0"/>
              <a:t>, …, P</a:t>
            </a:r>
            <a:r>
              <a:rPr lang="en-US" baseline="-25000" dirty="0" smtClean="0"/>
              <a:t>m </a:t>
            </a:r>
          </a:p>
          <a:p>
            <a:pPr>
              <a:buNone/>
            </a:pPr>
            <a:r>
              <a:rPr lang="en-US" dirty="0" smtClean="0"/>
              <a:t>Let </a:t>
            </a:r>
            <a:r>
              <a:rPr lang="el-GR" dirty="0" smtClean="0">
                <a:latin typeface="Cambria Math"/>
                <a:ea typeface="Cambria Math"/>
              </a:rPr>
              <a:t>Δ</a:t>
            </a:r>
            <a:r>
              <a:rPr lang="en-US" dirty="0" smtClean="0"/>
              <a:t> be the PL-mapping moving each new location of vertex v in T to the new location of</a:t>
            </a:r>
            <a:r>
              <a:rPr lang="el-GR" dirty="0" smtClean="0">
                <a:latin typeface="Cambria Math"/>
                <a:ea typeface="Cambria Math"/>
              </a:rPr>
              <a:t> Γ</a:t>
            </a:r>
            <a:r>
              <a:rPr lang="en-US" dirty="0" smtClean="0">
                <a:latin typeface="Cambria Math"/>
                <a:ea typeface="Cambria Math"/>
              </a:rPr>
              <a:t>’</a:t>
            </a:r>
            <a:r>
              <a:rPr lang="en-US" dirty="0" smtClean="0"/>
              <a:t>(v) . Extend </a:t>
            </a:r>
            <a:r>
              <a:rPr lang="el-GR" dirty="0" smtClean="0">
                <a:latin typeface="Cambria Math"/>
                <a:ea typeface="Cambria Math"/>
              </a:rPr>
              <a:t>Δ</a:t>
            </a:r>
            <a:r>
              <a:rPr lang="en-US" dirty="0" smtClean="0"/>
              <a:t> to interior points using </a:t>
            </a:r>
            <a:r>
              <a:rPr lang="en-US" dirty="0" err="1" smtClean="0"/>
              <a:t>barycentric</a:t>
            </a:r>
            <a:r>
              <a:rPr lang="en-US" dirty="0" smtClean="0"/>
              <a:t> coordinates.</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First-order spatial language</a:t>
            </a:r>
            <a:endParaRPr lang="en-US" dirty="0"/>
          </a:p>
        </p:txBody>
      </p:sp>
      <p:sp>
        <p:nvSpPr>
          <p:cNvPr id="3" name="Content Placeholder 2"/>
          <p:cNvSpPr>
            <a:spLocks noGrp="1"/>
          </p:cNvSpPr>
          <p:nvPr>
            <p:ph idx="1"/>
          </p:nvPr>
        </p:nvSpPr>
        <p:spPr/>
        <p:txBody>
          <a:bodyPr>
            <a:normAutofit fontScale="92500" lnSpcReduction="20000"/>
          </a:bodyPr>
          <a:lstStyle/>
          <a:p>
            <a:pPr>
              <a:buNone/>
            </a:pPr>
            <a:r>
              <a:rPr lang="en-US" dirty="0" smtClean="0"/>
              <a:t>One approach to qualitative spatial reasoning is to use a representation language that is:</a:t>
            </a:r>
          </a:p>
          <a:p>
            <a:r>
              <a:rPr lang="en-US" dirty="0" smtClean="0"/>
              <a:t>First-order (Boolean operators, quantification over entities, equality)</a:t>
            </a:r>
          </a:p>
          <a:p>
            <a:r>
              <a:rPr lang="en-US" dirty="0" smtClean="0"/>
              <a:t>The domain of entities is some collection of regions (assume topologically closed regular)</a:t>
            </a:r>
          </a:p>
          <a:p>
            <a:r>
              <a:rPr lang="en-US" dirty="0" smtClean="0"/>
              <a:t>Limited vocabulary of relations</a:t>
            </a:r>
          </a:p>
          <a:p>
            <a:pPr lvl="1"/>
            <a:r>
              <a:rPr lang="en-US" dirty="0" smtClean="0"/>
              <a:t>Language 1: Topological predicates </a:t>
            </a:r>
          </a:p>
          <a:p>
            <a:pPr lvl="1"/>
            <a:r>
              <a:rPr lang="en-US" dirty="0" smtClean="0"/>
              <a:t>Language 2: Closer(</a:t>
            </a:r>
            <a:r>
              <a:rPr lang="en-US" dirty="0" err="1" smtClean="0"/>
              <a:t>x,y,z</a:t>
            </a:r>
            <a:r>
              <a:rPr lang="en-US" dirty="0" smtClean="0"/>
              <a:t>).</a:t>
            </a:r>
          </a:p>
          <a:p>
            <a:pPr lvl="1"/>
            <a:r>
              <a:rPr lang="en-US" dirty="0" smtClean="0"/>
              <a:t>Language 3: C(</a:t>
            </a:r>
            <a:r>
              <a:rPr lang="en-US" dirty="0" err="1" smtClean="0"/>
              <a:t>x,y</a:t>
            </a:r>
            <a:r>
              <a:rPr lang="en-US" dirty="0" smtClean="0"/>
              <a:t>), Convex(x)</a:t>
            </a:r>
            <a:endParaRPr lang="en-US" dirty="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Generalizations</a:t>
            </a:r>
            <a:endParaRPr lang="en-US" dirty="0"/>
          </a:p>
        </p:txBody>
      </p:sp>
      <p:sp>
        <p:nvSpPr>
          <p:cNvPr id="3" name="Content Placeholder 2"/>
          <p:cNvSpPr>
            <a:spLocks noGrp="1"/>
          </p:cNvSpPr>
          <p:nvPr>
            <p:ph idx="1"/>
          </p:nvPr>
        </p:nvSpPr>
        <p:spPr/>
        <p:txBody>
          <a:bodyPr/>
          <a:lstStyle/>
          <a:p>
            <a:r>
              <a:rPr lang="en-US" dirty="0" smtClean="0"/>
              <a:t>Can use Poly[</a:t>
            </a:r>
            <a:r>
              <a:rPr lang="en-US" dirty="0" smtClean="0">
                <a:latin typeface="Cambria Math"/>
                <a:ea typeface="Cambria Math"/>
              </a:rPr>
              <a:t>𝔽</a:t>
            </a:r>
            <a:r>
              <a:rPr lang="en-US" dirty="0" smtClean="0"/>
              <a:t>] where </a:t>
            </a:r>
            <a:r>
              <a:rPr lang="en-US" dirty="0" smtClean="0">
                <a:latin typeface="Cambria Math"/>
                <a:ea typeface="Cambria Math"/>
              </a:rPr>
              <a:t>𝔽</a:t>
            </a:r>
            <a:r>
              <a:rPr lang="en-US" dirty="0" smtClean="0"/>
              <a:t> is any subfield of </a:t>
            </a:r>
            <a:r>
              <a:rPr lang="en-US" dirty="0" smtClean="0">
                <a:latin typeface="Cambria Math"/>
                <a:ea typeface="Cambria Math"/>
              </a:rPr>
              <a:t>ℝ.</a:t>
            </a:r>
            <a:endParaRPr lang="en-US" dirty="0" smtClean="0"/>
          </a:p>
          <a:p>
            <a:r>
              <a:rPr lang="en-US" dirty="0" smtClean="0"/>
              <a:t>Can extend to unbounded </a:t>
            </a:r>
            <a:r>
              <a:rPr lang="en-US" dirty="0" err="1" smtClean="0"/>
              <a:t>polytopes</a:t>
            </a:r>
            <a:r>
              <a:rPr lang="en-US" dirty="0" smtClean="0"/>
              <a:t>.</a:t>
            </a:r>
          </a:p>
          <a:p>
            <a:pPr>
              <a:buNone/>
            </a:pPr>
            <a:r>
              <a:rPr lang="en-US" dirty="0" smtClean="0"/>
              <a:t>(Use piecewise projective transformation to map to bounded </a:t>
            </a:r>
            <a:r>
              <a:rPr lang="en-US" dirty="0" err="1" smtClean="0"/>
              <a:t>polytopes</a:t>
            </a:r>
            <a:r>
              <a:rPr lang="en-US" dirty="0" smtClean="0"/>
              <a:t>.)</a:t>
            </a:r>
          </a:p>
          <a:p>
            <a:r>
              <a:rPr lang="en-US" dirty="0" smtClean="0"/>
              <a:t>Can extend to o-minimal collections (e.g. semi-algebraic regions). (Proof by </a:t>
            </a:r>
            <a:r>
              <a:rPr lang="en-US" dirty="0" err="1" smtClean="0"/>
              <a:t>Googling</a:t>
            </a:r>
            <a:r>
              <a:rPr lang="en-US" dirty="0" smtClean="0"/>
              <a:t>; all the heavy lifting was done by </a:t>
            </a:r>
            <a:r>
              <a:rPr lang="en-US" dirty="0" err="1" smtClean="0"/>
              <a:t>Tarski</a:t>
            </a:r>
            <a:r>
              <a:rPr lang="en-US" dirty="0" smtClean="0"/>
              <a:t>, van den Dries, and </a:t>
            </a:r>
            <a:r>
              <a:rPr lang="en-US" dirty="0" err="1" smtClean="0"/>
              <a:t>Shiota</a:t>
            </a:r>
            <a:r>
              <a:rPr lang="en-US" dirty="0" smtClean="0"/>
              <a:t>).</a:t>
            </a:r>
            <a:endParaRPr lang="en-US"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Planar collections (Ian Pratt-Hartmann)</a:t>
            </a:r>
            <a:endParaRPr lang="en-US" dirty="0"/>
          </a:p>
        </p:txBody>
      </p:sp>
      <p:sp>
        <p:nvSpPr>
          <p:cNvPr id="3" name="Content Placeholder 2"/>
          <p:cNvSpPr>
            <a:spLocks noGrp="1"/>
          </p:cNvSpPr>
          <p:nvPr>
            <p:ph idx="1"/>
          </p:nvPr>
        </p:nvSpPr>
        <p:spPr/>
        <p:txBody>
          <a:bodyPr>
            <a:normAutofit fontScale="70000" lnSpcReduction="20000"/>
          </a:bodyPr>
          <a:lstStyle/>
          <a:p>
            <a:pPr>
              <a:buNone/>
            </a:pPr>
            <a:r>
              <a:rPr lang="en-US" dirty="0" smtClean="0"/>
              <a:t>Let C be a collection of regions in the plane with the following properties:</a:t>
            </a:r>
          </a:p>
          <a:p>
            <a:r>
              <a:rPr lang="en-US" dirty="0" smtClean="0"/>
              <a:t>Closed under union, regularized intersection, regularized set difference.</a:t>
            </a:r>
          </a:p>
          <a:p>
            <a:r>
              <a:rPr lang="en-US" dirty="0" smtClean="0"/>
              <a:t>For every open set O, for every point p in O, there exists R in C such that p </a:t>
            </a:r>
            <a:r>
              <a:rPr lang="en-US" dirty="0" smtClean="0">
                <a:latin typeface="Cambria Math"/>
                <a:ea typeface="Cambria Math"/>
              </a:rPr>
              <a:t>∈</a:t>
            </a:r>
            <a:r>
              <a:rPr lang="en-US" dirty="0" smtClean="0"/>
              <a:t> R </a:t>
            </a:r>
            <a:r>
              <a:rPr lang="en-US" dirty="0" smtClean="0">
                <a:latin typeface="Cambria Math"/>
                <a:ea typeface="Cambria Math"/>
              </a:rPr>
              <a:t>⊂ </a:t>
            </a:r>
            <a:r>
              <a:rPr lang="en-US" dirty="0" smtClean="0"/>
              <a:t>O.</a:t>
            </a:r>
          </a:p>
          <a:p>
            <a:r>
              <a:rPr lang="en-US" dirty="0" smtClean="0"/>
              <a:t>Every region has finitely many connected components.</a:t>
            </a:r>
          </a:p>
          <a:p>
            <a:r>
              <a:rPr lang="en-US" dirty="0" smtClean="0"/>
              <a:t>If R</a:t>
            </a:r>
            <a:r>
              <a:rPr lang="en-US" dirty="0" smtClean="0">
                <a:latin typeface="Cambria Math"/>
                <a:ea typeface="Cambria Math"/>
              </a:rPr>
              <a:t> ∈</a:t>
            </a:r>
            <a:r>
              <a:rPr lang="en-US" dirty="0" smtClean="0"/>
              <a:t> C and </a:t>
            </a:r>
            <a:r>
              <a:rPr lang="en-US" b="1" dirty="0" smtClean="0"/>
              <a:t>u</a:t>
            </a:r>
            <a:r>
              <a:rPr lang="en-US" dirty="0" smtClean="0"/>
              <a:t> and </a:t>
            </a:r>
            <a:r>
              <a:rPr lang="en-US" b="1" dirty="0" smtClean="0"/>
              <a:t>v</a:t>
            </a:r>
            <a:r>
              <a:rPr lang="en-US" dirty="0" smtClean="0"/>
              <a:t> are identifiable points on </a:t>
            </a:r>
            <a:r>
              <a:rPr lang="en-US" dirty="0" smtClean="0">
                <a:latin typeface="Cambria Math"/>
                <a:ea typeface="Cambria Math"/>
              </a:rPr>
              <a:t>∂</a:t>
            </a:r>
            <a:r>
              <a:rPr lang="en-US" dirty="0" smtClean="0"/>
              <a:t>R, then R=R1</a:t>
            </a:r>
            <a:r>
              <a:rPr lang="en-US" dirty="0" smtClean="0">
                <a:latin typeface="Cambria Math"/>
                <a:ea typeface="Cambria Math"/>
              </a:rPr>
              <a:t>⋃</a:t>
            </a:r>
            <a:r>
              <a:rPr lang="en-US" dirty="0" smtClean="0"/>
              <a:t> R2 where R1, R2</a:t>
            </a:r>
            <a:r>
              <a:rPr lang="en-US" dirty="0" smtClean="0">
                <a:latin typeface="Cambria Math"/>
                <a:ea typeface="Cambria Math"/>
              </a:rPr>
              <a:t> ∈</a:t>
            </a:r>
            <a:r>
              <a:rPr lang="en-US" dirty="0" smtClean="0"/>
              <a:t> C and R1 </a:t>
            </a:r>
            <a:r>
              <a:rPr lang="en-US" dirty="0" smtClean="0">
                <a:latin typeface="Cambria Math"/>
                <a:ea typeface="Cambria Math"/>
              </a:rPr>
              <a:t>⋂</a:t>
            </a:r>
            <a:r>
              <a:rPr lang="en-US" dirty="0" smtClean="0"/>
              <a:t> R2 is a simple curve from </a:t>
            </a:r>
            <a:r>
              <a:rPr lang="en-US" b="1" dirty="0" smtClean="0"/>
              <a:t>u</a:t>
            </a:r>
            <a:r>
              <a:rPr lang="en-US" dirty="0" smtClean="0"/>
              <a:t> to </a:t>
            </a:r>
            <a:r>
              <a:rPr lang="en-US" b="1" dirty="0" smtClean="0"/>
              <a:t>v</a:t>
            </a:r>
            <a:r>
              <a:rPr lang="en-US" dirty="0" smtClean="0"/>
              <a:t>.</a:t>
            </a:r>
          </a:p>
          <a:p>
            <a:r>
              <a:rPr lang="en-US" dirty="0" smtClean="0"/>
              <a:t>If R </a:t>
            </a:r>
            <a:r>
              <a:rPr lang="en-US" dirty="0" smtClean="0">
                <a:latin typeface="Cambria Math"/>
                <a:ea typeface="Cambria Math"/>
              </a:rPr>
              <a:t>∈ </a:t>
            </a:r>
            <a:r>
              <a:rPr lang="en-US" dirty="0" smtClean="0"/>
              <a:t>C and </a:t>
            </a:r>
            <a:r>
              <a:rPr lang="en-US" b="1" dirty="0" smtClean="0"/>
              <a:t>u</a:t>
            </a:r>
            <a:r>
              <a:rPr lang="en-US" dirty="0" smtClean="0"/>
              <a:t> is an identifiable point on </a:t>
            </a:r>
            <a:r>
              <a:rPr lang="en-US" dirty="0" smtClean="0">
                <a:latin typeface="Cambria Math"/>
                <a:ea typeface="Cambria Math"/>
              </a:rPr>
              <a:t>∂</a:t>
            </a:r>
            <a:r>
              <a:rPr lang="en-US" dirty="0" smtClean="0"/>
              <a:t>R, then there is a curve starting at </a:t>
            </a:r>
            <a:r>
              <a:rPr lang="en-US" b="1" dirty="0" smtClean="0"/>
              <a:t>u</a:t>
            </a:r>
            <a:r>
              <a:rPr lang="en-US" dirty="0" smtClean="0"/>
              <a:t> and otherwise in interior(R).</a:t>
            </a:r>
          </a:p>
          <a:p>
            <a:pPr>
              <a:buNone/>
            </a:pPr>
            <a:r>
              <a:rPr lang="en-US" dirty="0" smtClean="0"/>
              <a:t>Then C is elementary equivalent to Poly under any topological language.</a:t>
            </a:r>
          </a:p>
          <a:p>
            <a:endParaRPr lang="en-US"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a:t>
            </a:r>
            <a:endParaRPr lang="en-US" dirty="0"/>
          </a:p>
        </p:txBody>
      </p:sp>
      <p:sp>
        <p:nvSpPr>
          <p:cNvPr id="3" name="Content Placeholder 2"/>
          <p:cNvSpPr>
            <a:spLocks noGrp="1"/>
          </p:cNvSpPr>
          <p:nvPr>
            <p:ph idx="1"/>
          </p:nvPr>
        </p:nvSpPr>
        <p:spPr/>
        <p:txBody>
          <a:bodyPr/>
          <a:lstStyle/>
          <a:p>
            <a:pPr>
              <a:buNone/>
            </a:pPr>
            <a:r>
              <a:rPr lang="en-US" dirty="0" smtClean="0"/>
              <a:t>Let C be the Boolean closure of all rectangles and all circular disks.</a:t>
            </a:r>
          </a:p>
          <a:p>
            <a:pPr>
              <a:buNone/>
            </a:pPr>
            <a:r>
              <a:rPr lang="en-US" dirty="0" smtClean="0"/>
              <a:t>Then C satisfies Pratt-Hartmann’s conditions and therefore is elementary equivalent to Poly for any topological language.</a:t>
            </a:r>
          </a:p>
          <a:p>
            <a:pPr>
              <a:buNone/>
            </a:pPr>
            <a:r>
              <a:rPr lang="en-US" dirty="0" smtClean="0"/>
              <a:t>Note: This theorem has only been proven for the </a:t>
            </a:r>
            <a:r>
              <a:rPr lang="en-US" i="1" dirty="0" smtClean="0"/>
              <a:t>plane</a:t>
            </a:r>
            <a:r>
              <a:rPr lang="en-US" dirty="0" smtClean="0"/>
              <a:t>.</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lstStyle/>
          <a:p>
            <a:r>
              <a:rPr lang="en-US" dirty="0" smtClean="0"/>
              <a:t>Expressivity</a:t>
            </a:r>
            <a:endParaRPr lang="en-US" dirty="0"/>
          </a:p>
        </p:txBody>
      </p:sp>
      <p:sp>
        <p:nvSpPr>
          <p:cNvPr id="4099" name="Rectangle 3"/>
          <p:cNvSpPr>
            <a:spLocks noGrp="1" noChangeArrowheads="1"/>
          </p:cNvSpPr>
          <p:nvPr>
            <p:ph type="body" idx="1"/>
          </p:nvPr>
        </p:nvSpPr>
        <p:spPr/>
        <p:txBody>
          <a:bodyPr/>
          <a:lstStyle/>
          <a:p>
            <a:pPr>
              <a:buFontTx/>
              <a:buNone/>
            </a:pPr>
            <a:r>
              <a:rPr lang="en-US" dirty="0" smtClean="0"/>
              <a:t>Consider the 1</a:t>
            </a:r>
            <a:r>
              <a:rPr lang="en-US" baseline="30000" dirty="0" smtClean="0"/>
              <a:t>st</a:t>
            </a:r>
            <a:r>
              <a:rPr lang="en-US" dirty="0" smtClean="0"/>
              <a:t>-order </a:t>
            </a:r>
            <a:r>
              <a:rPr lang="en-US" dirty="0"/>
              <a:t>language </a:t>
            </a:r>
            <a:r>
              <a:rPr lang="en-US" dirty="0" smtClean="0"/>
              <a:t>with predicate “Closer’’</a:t>
            </a:r>
            <a:endParaRPr lang="en-US" dirty="0"/>
          </a:p>
          <a:p>
            <a:pPr>
              <a:buFontTx/>
              <a:buNone/>
            </a:pPr>
            <a:r>
              <a:rPr lang="en-US" dirty="0"/>
              <a:t>C(</a:t>
            </a:r>
            <a:r>
              <a:rPr lang="en-US" dirty="0" err="1"/>
              <a:t>x,y</a:t>
            </a:r>
            <a:r>
              <a:rPr lang="en-US" dirty="0"/>
              <a:t>) </a:t>
            </a:r>
            <a:r>
              <a:rPr lang="en-US" dirty="0">
                <a:sym typeface="Wingdings" pitchFamily="2" charset="2"/>
              </a:rPr>
              <a:t> </a:t>
            </a:r>
            <a:r>
              <a:rPr lang="en-US" dirty="0">
                <a:cs typeface="Arial" charset="0"/>
                <a:sym typeface="Wingdings" pitchFamily="2" charset="2"/>
              </a:rPr>
              <a:t>¬</a:t>
            </a:r>
            <a:r>
              <a:rPr lang="en-US" dirty="0">
                <a:latin typeface="Arial Unicode MS" pitchFamily="34" charset="-128"/>
                <a:ea typeface="Arial Unicode MS" pitchFamily="34" charset="-128"/>
                <a:cs typeface="Arial Unicode MS" pitchFamily="34" charset="-128"/>
                <a:sym typeface="Wingdings" pitchFamily="2" charset="2"/>
              </a:rPr>
              <a:t>∃</a:t>
            </a:r>
            <a:r>
              <a:rPr lang="en-US" dirty="0">
                <a:cs typeface="Arial" charset="0"/>
                <a:sym typeface="Wingdings" pitchFamily="2" charset="2"/>
              </a:rPr>
              <a:t>(z) Closer(</a:t>
            </a:r>
            <a:r>
              <a:rPr lang="en-US" dirty="0" err="1">
                <a:cs typeface="Arial" charset="0"/>
                <a:sym typeface="Wingdings" pitchFamily="2" charset="2"/>
              </a:rPr>
              <a:t>x,z,y</a:t>
            </a:r>
            <a:r>
              <a:rPr lang="en-US" dirty="0">
                <a:cs typeface="Arial" charset="0"/>
                <a:sym typeface="Wingdings" pitchFamily="2" charset="2"/>
              </a:rPr>
              <a:t>)</a:t>
            </a:r>
          </a:p>
          <a:p>
            <a:pPr>
              <a:buFontTx/>
              <a:buNone/>
            </a:pPr>
            <a:r>
              <a:rPr lang="en-US" dirty="0">
                <a:cs typeface="Arial" charset="0"/>
                <a:sym typeface="Wingdings" pitchFamily="2" charset="2"/>
              </a:rPr>
              <a:t>P(</a:t>
            </a:r>
            <a:r>
              <a:rPr lang="en-US" dirty="0" err="1">
                <a:cs typeface="Arial" charset="0"/>
                <a:sym typeface="Wingdings" pitchFamily="2" charset="2"/>
              </a:rPr>
              <a:t>x,y</a:t>
            </a:r>
            <a:r>
              <a:rPr lang="en-US" dirty="0">
                <a:cs typeface="Arial" charset="0"/>
                <a:sym typeface="Wingdings" pitchFamily="2" charset="2"/>
              </a:rPr>
              <a:t>)  </a:t>
            </a:r>
            <a:r>
              <a:rPr lang="en-US" dirty="0">
                <a:latin typeface="Arial Unicode MS" pitchFamily="34" charset="-128"/>
                <a:ea typeface="Arial Unicode MS" pitchFamily="34" charset="-128"/>
                <a:cs typeface="Arial Unicode MS" pitchFamily="34" charset="-128"/>
                <a:sym typeface="Wingdings" pitchFamily="2" charset="2"/>
              </a:rPr>
              <a:t>∀</a:t>
            </a:r>
            <a:r>
              <a:rPr lang="en-US" dirty="0">
                <a:cs typeface="Arial" charset="0"/>
                <a:sym typeface="Wingdings" pitchFamily="2" charset="2"/>
              </a:rPr>
              <a:t>(z) C(</a:t>
            </a:r>
            <a:r>
              <a:rPr lang="en-US" dirty="0" err="1">
                <a:cs typeface="Arial" charset="0"/>
                <a:sym typeface="Wingdings" pitchFamily="2" charset="2"/>
              </a:rPr>
              <a:t>z,x</a:t>
            </a:r>
            <a:r>
              <a:rPr lang="en-US" dirty="0">
                <a:cs typeface="Arial" charset="0"/>
                <a:sym typeface="Wingdings" pitchFamily="2" charset="2"/>
              </a:rPr>
              <a:t>) → C(</a:t>
            </a:r>
            <a:r>
              <a:rPr lang="en-US" dirty="0" err="1">
                <a:cs typeface="Arial" charset="0"/>
                <a:sym typeface="Wingdings" pitchFamily="2" charset="2"/>
              </a:rPr>
              <a:t>z,y</a:t>
            </a:r>
            <a:r>
              <a:rPr lang="en-US" dirty="0" smtClean="0">
                <a:cs typeface="Arial" charset="0"/>
                <a:sym typeface="Wingdings" pitchFamily="2" charset="2"/>
              </a:rPr>
              <a:t>)</a:t>
            </a:r>
          </a:p>
          <a:p>
            <a:pPr>
              <a:buFontTx/>
              <a:buNone/>
            </a:pPr>
            <a:endParaRPr lang="en-US" dirty="0" smtClean="0">
              <a:cs typeface="Arial" charset="0"/>
              <a:sym typeface="Wingdings" pitchFamily="2" charset="2"/>
            </a:endParaRPr>
          </a:p>
          <a:p>
            <a:pPr>
              <a:buFontTx/>
              <a:buNone/>
            </a:pPr>
            <a:r>
              <a:rPr lang="en-US" dirty="0" smtClean="0">
                <a:cs typeface="Arial" charset="0"/>
                <a:sym typeface="Wingdings" pitchFamily="2" charset="2"/>
              </a:rPr>
              <a:t>Universe of regions: Any collection of </a:t>
            </a:r>
            <a:r>
              <a:rPr lang="en-US" dirty="0" smtClean="0"/>
              <a:t>closed regions that contains all simple polygons.</a:t>
            </a:r>
            <a:endParaRPr lang="en-US" dirty="0">
              <a:cs typeface="Arial" charset="0"/>
              <a:sym typeface="Wingdings" pitchFamily="2" charset="2"/>
            </a:endParaRP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p:txBody>
          <a:bodyPr>
            <a:normAutofit fontScale="90000"/>
          </a:bodyPr>
          <a:lstStyle/>
          <a:p>
            <a:r>
              <a:rPr lang="en-US" sz="4000" dirty="0"/>
              <a:t>Question: What properties can be expressed in this representation?</a:t>
            </a:r>
          </a:p>
        </p:txBody>
      </p:sp>
      <p:sp>
        <p:nvSpPr>
          <p:cNvPr id="5123" name="Rectangle 3"/>
          <p:cNvSpPr>
            <a:spLocks noGrp="1" noChangeArrowheads="1"/>
          </p:cNvSpPr>
          <p:nvPr>
            <p:ph type="body" idx="1"/>
          </p:nvPr>
        </p:nvSpPr>
        <p:spPr/>
        <p:txBody>
          <a:bodyPr>
            <a:normAutofit fontScale="92500" lnSpcReduction="10000"/>
          </a:bodyPr>
          <a:lstStyle/>
          <a:p>
            <a:pPr>
              <a:lnSpc>
                <a:spcPct val="90000"/>
              </a:lnSpc>
              <a:buFontTx/>
              <a:buNone/>
            </a:pPr>
            <a:r>
              <a:rPr lang="en-US" dirty="0" smtClean="0"/>
              <a:t>Answer</a:t>
            </a:r>
            <a:r>
              <a:rPr lang="en-US" dirty="0"/>
              <a:t>: Just about </a:t>
            </a:r>
            <a:r>
              <a:rPr lang="en-US" dirty="0" smtClean="0"/>
              <a:t>anything</a:t>
            </a:r>
            <a:endParaRPr lang="en-US" dirty="0"/>
          </a:p>
          <a:p>
            <a:pPr>
              <a:lnSpc>
                <a:spcPct val="90000"/>
              </a:lnSpc>
            </a:pPr>
            <a:r>
              <a:rPr lang="en-US" dirty="0"/>
              <a:t>X and Y have the same area</a:t>
            </a:r>
            <a:r>
              <a:rPr lang="en-US" dirty="0" smtClean="0"/>
              <a:t>.</a:t>
            </a:r>
          </a:p>
          <a:p>
            <a:pPr>
              <a:lnSpc>
                <a:spcPct val="90000"/>
              </a:lnSpc>
            </a:pPr>
            <a:r>
              <a:rPr lang="en-US" dirty="0" smtClean="0"/>
              <a:t>X and Y are </a:t>
            </a:r>
            <a:r>
              <a:rPr lang="en-US" dirty="0" err="1" smtClean="0"/>
              <a:t>homeomorphic</a:t>
            </a:r>
            <a:r>
              <a:rPr lang="en-US" dirty="0" smtClean="0"/>
              <a:t>.</a:t>
            </a:r>
            <a:endParaRPr lang="en-US" dirty="0"/>
          </a:p>
          <a:p>
            <a:pPr>
              <a:lnSpc>
                <a:spcPct val="90000"/>
              </a:lnSpc>
            </a:pPr>
            <a:r>
              <a:rPr lang="en-US" dirty="0"/>
              <a:t>X is an L by W rectangle where L/W is a transcendental number.</a:t>
            </a:r>
          </a:p>
          <a:p>
            <a:pPr>
              <a:lnSpc>
                <a:spcPct val="90000"/>
              </a:lnSpc>
            </a:pPr>
            <a:r>
              <a:rPr lang="en-US" dirty="0"/>
              <a:t>X is the graph of a Bessel </a:t>
            </a:r>
            <a:r>
              <a:rPr lang="en-US" dirty="0" smtClean="0"/>
              <a:t>function*</a:t>
            </a:r>
            <a:endParaRPr lang="en-US" dirty="0"/>
          </a:p>
          <a:p>
            <a:pPr>
              <a:lnSpc>
                <a:spcPct val="90000"/>
              </a:lnSpc>
            </a:pPr>
            <a:r>
              <a:rPr lang="en-US" dirty="0"/>
              <a:t>X is a polygon with N sides where N is the index of a non-halting Turing machine </a:t>
            </a:r>
          </a:p>
          <a:p>
            <a:pPr>
              <a:lnSpc>
                <a:spcPct val="90000"/>
              </a:lnSpc>
            </a:pPr>
            <a:r>
              <a:rPr lang="en-US" dirty="0"/>
              <a:t>The boundary of X has fractal dimension 1.5</a:t>
            </a:r>
            <a:r>
              <a:rPr lang="en-US" dirty="0" smtClean="0"/>
              <a:t>.*</a:t>
            </a:r>
          </a:p>
          <a:p>
            <a:pPr>
              <a:lnSpc>
                <a:spcPct val="90000"/>
              </a:lnSpc>
              <a:buNone/>
            </a:pPr>
            <a:r>
              <a:rPr lang="en-US" dirty="0" smtClean="0"/>
              <a:t>* Assuming the universe contains these.</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12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12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12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512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512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512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5123">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512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23" grpId="0" build="p"/>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lstStyle/>
          <a:p>
            <a:pPr marL="838200" indent="-838200"/>
            <a:r>
              <a:rPr lang="en-US"/>
              <a:t>What can’t be represented?</a:t>
            </a:r>
          </a:p>
        </p:txBody>
      </p:sp>
      <p:sp>
        <p:nvSpPr>
          <p:cNvPr id="6147" name="Rectangle 3"/>
          <p:cNvSpPr>
            <a:spLocks noGrp="1" noChangeArrowheads="1"/>
          </p:cNvSpPr>
          <p:nvPr>
            <p:ph type="body" idx="1"/>
          </p:nvPr>
        </p:nvSpPr>
        <p:spPr/>
        <p:txBody>
          <a:bodyPr>
            <a:normAutofit lnSpcReduction="10000"/>
          </a:bodyPr>
          <a:lstStyle/>
          <a:p>
            <a:pPr marL="609600" indent="-609600">
              <a:lnSpc>
                <a:spcPct val="90000"/>
              </a:lnSpc>
              <a:buFontTx/>
              <a:buNone/>
            </a:pPr>
            <a:r>
              <a:rPr lang="en-US" dirty="0"/>
              <a:t>1. Properties that are not invariant under orthogonal transformation: 	</a:t>
            </a:r>
          </a:p>
          <a:p>
            <a:pPr marL="609600" indent="-609600">
              <a:lnSpc>
                <a:spcPct val="90000"/>
              </a:lnSpc>
              <a:buFontTx/>
              <a:buNone/>
            </a:pPr>
            <a:r>
              <a:rPr lang="en-US" dirty="0"/>
              <a:t>      “X is 1 foot away from Y”</a:t>
            </a:r>
          </a:p>
          <a:p>
            <a:pPr marL="609600" indent="-609600">
              <a:lnSpc>
                <a:spcPct val="90000"/>
              </a:lnSpc>
              <a:buFontTx/>
              <a:buNone/>
            </a:pPr>
            <a:r>
              <a:rPr lang="en-US" dirty="0"/>
              <a:t>      “X is due north of Y”</a:t>
            </a:r>
          </a:p>
          <a:p>
            <a:pPr marL="609600" indent="-609600">
              <a:lnSpc>
                <a:spcPct val="90000"/>
              </a:lnSpc>
              <a:buFontTx/>
              <a:buNone/>
            </a:pPr>
            <a:r>
              <a:rPr lang="en-US" dirty="0"/>
              <a:t>2. Distinguishing between two sets with the same closure.</a:t>
            </a:r>
          </a:p>
          <a:p>
            <a:pPr marL="609600" indent="-609600">
              <a:lnSpc>
                <a:spcPct val="90000"/>
              </a:lnSpc>
              <a:buFontTx/>
              <a:buNone/>
            </a:pPr>
            <a:r>
              <a:rPr lang="en-US" dirty="0"/>
              <a:t>3. Properties of remote logical complexity    </a:t>
            </a:r>
          </a:p>
          <a:p>
            <a:pPr marL="609600" indent="-609600">
              <a:lnSpc>
                <a:spcPct val="90000"/>
              </a:lnSpc>
              <a:buFontTx/>
              <a:buNone/>
            </a:pPr>
            <a:r>
              <a:rPr lang="en-US" dirty="0"/>
              <a:t>     </a:t>
            </a:r>
            <a:r>
              <a:rPr lang="en-US" dirty="0" smtClean="0"/>
              <a:t>“The number of connected components of X is in set S”, where S</a:t>
            </a:r>
            <a:r>
              <a:rPr lang="en-US" dirty="0" smtClean="0">
                <a:latin typeface="Cambria Math"/>
                <a:ea typeface="Cambria Math"/>
              </a:rPr>
              <a:t>⊂ℤ</a:t>
            </a:r>
            <a:r>
              <a:rPr lang="en-US" dirty="0" smtClean="0"/>
              <a:t>  cannot </a:t>
            </a:r>
            <a:r>
              <a:rPr lang="en-US" dirty="0"/>
              <a:t>be represented by any 2-order </a:t>
            </a:r>
            <a:r>
              <a:rPr lang="en-US" dirty="0" smtClean="0"/>
              <a:t>formula.</a:t>
            </a:r>
            <a:endParaRPr lang="en-US" dirty="0"/>
          </a:p>
          <a:p>
            <a:pPr marL="609600" indent="-609600">
              <a:lnSpc>
                <a:spcPct val="90000"/>
              </a:lnSpc>
              <a:buFontTx/>
              <a:buNone/>
            </a:pPr>
            <a:endParaRPr lang="en-US" dirty="0"/>
          </a:p>
          <a:p>
            <a:pPr marL="609600" indent="-609600">
              <a:lnSpc>
                <a:spcPct val="90000"/>
              </a:lnSpc>
              <a:buFontTx/>
              <a:buNone/>
            </a:pPr>
            <a:endParaRPr lang="en-US" dirty="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lstStyle/>
          <a:p>
            <a:r>
              <a:rPr lang="en-US"/>
              <a:t>Analytical relations</a:t>
            </a:r>
          </a:p>
        </p:txBody>
      </p:sp>
      <p:sp>
        <p:nvSpPr>
          <p:cNvPr id="8195" name="Rectangle 3"/>
          <p:cNvSpPr>
            <a:spLocks noGrp="1" noChangeArrowheads="1"/>
          </p:cNvSpPr>
          <p:nvPr>
            <p:ph type="body" idx="1"/>
          </p:nvPr>
        </p:nvSpPr>
        <p:spPr/>
        <p:txBody>
          <a:bodyPr/>
          <a:lstStyle/>
          <a:p>
            <a:pPr>
              <a:lnSpc>
                <a:spcPct val="90000"/>
              </a:lnSpc>
              <a:buFontTx/>
              <a:buNone/>
            </a:pPr>
            <a:r>
              <a:rPr lang="en-US" dirty="0"/>
              <a:t>Let </a:t>
            </a:r>
            <a:r>
              <a:rPr lang="el-GR" dirty="0">
                <a:cs typeface="Arial" charset="0"/>
              </a:rPr>
              <a:t>ω</a:t>
            </a:r>
            <a:r>
              <a:rPr lang="en-US" dirty="0">
                <a:cs typeface="Arial" charset="0"/>
              </a:rPr>
              <a:t> be the set of integers, and let </a:t>
            </a:r>
            <a:r>
              <a:rPr lang="el-GR" dirty="0">
                <a:cs typeface="Arial" charset="0"/>
              </a:rPr>
              <a:t>ω</a:t>
            </a:r>
            <a:r>
              <a:rPr lang="el-GR" baseline="30000" dirty="0">
                <a:cs typeface="Arial" charset="0"/>
              </a:rPr>
              <a:t>ω</a:t>
            </a:r>
            <a:r>
              <a:rPr lang="en-US" dirty="0">
                <a:cs typeface="Arial" charset="0"/>
              </a:rPr>
              <a:t> be the set of infinite sequences of integers.</a:t>
            </a:r>
          </a:p>
          <a:p>
            <a:pPr>
              <a:lnSpc>
                <a:spcPct val="90000"/>
              </a:lnSpc>
              <a:buFontTx/>
              <a:buNone/>
            </a:pPr>
            <a:r>
              <a:rPr lang="en-US" dirty="0">
                <a:cs typeface="Arial" charset="0"/>
              </a:rPr>
              <a:t>Let U</a:t>
            </a:r>
            <a:r>
              <a:rPr lang="en-US" baseline="-25000" dirty="0">
                <a:cs typeface="Arial" charset="0"/>
              </a:rPr>
              <a:t> </a:t>
            </a:r>
            <a:r>
              <a:rPr lang="en-US" dirty="0">
                <a:cs typeface="Arial" charset="0"/>
              </a:rPr>
              <a:t>= </a:t>
            </a:r>
            <a:r>
              <a:rPr lang="el-GR" dirty="0">
                <a:cs typeface="Arial" charset="0"/>
              </a:rPr>
              <a:t>ω</a:t>
            </a:r>
            <a:r>
              <a:rPr lang="en-US" dirty="0">
                <a:cs typeface="Arial" charset="0"/>
              </a:rPr>
              <a:t> </a:t>
            </a:r>
            <a:r>
              <a:rPr lang="el-GR" dirty="0">
                <a:latin typeface="Arial Unicode MS" pitchFamily="34" charset="-128"/>
                <a:ea typeface="Arial Unicode MS" pitchFamily="34" charset="-128"/>
                <a:cs typeface="Arial Unicode MS" pitchFamily="34" charset="-128"/>
              </a:rPr>
              <a:t>∪</a:t>
            </a:r>
            <a:r>
              <a:rPr lang="en-US" dirty="0">
                <a:latin typeface="Arial Unicode MS" pitchFamily="34" charset="-128"/>
                <a:ea typeface="Arial Unicode MS" pitchFamily="34" charset="-128"/>
                <a:cs typeface="Arial Unicode MS" pitchFamily="34" charset="-128"/>
              </a:rPr>
              <a:t> </a:t>
            </a:r>
            <a:r>
              <a:rPr lang="el-GR" dirty="0">
                <a:latin typeface="Arial Unicode MS" pitchFamily="34" charset="-128"/>
                <a:ea typeface="Arial Unicode MS" pitchFamily="34" charset="-128"/>
                <a:cs typeface="Arial Unicode MS" pitchFamily="34" charset="-128"/>
              </a:rPr>
              <a:t>ω</a:t>
            </a:r>
            <a:r>
              <a:rPr lang="el-GR" baseline="30000" dirty="0">
                <a:latin typeface="Arial Unicode MS" pitchFamily="34" charset="-128"/>
                <a:ea typeface="Arial Unicode MS" pitchFamily="34" charset="-128"/>
                <a:cs typeface="Arial Unicode MS" pitchFamily="34" charset="-128"/>
              </a:rPr>
              <a:t>ω</a:t>
            </a:r>
            <a:r>
              <a:rPr lang="en-US" dirty="0">
                <a:latin typeface="Arial Unicode MS" pitchFamily="34" charset="-128"/>
                <a:ea typeface="Arial Unicode MS" pitchFamily="34" charset="-128"/>
                <a:cs typeface="Arial Unicode MS" pitchFamily="34" charset="-128"/>
              </a:rPr>
              <a:t>.</a:t>
            </a:r>
            <a:endParaRPr lang="el-GR" baseline="30000" dirty="0">
              <a:latin typeface="Arial Unicode MS" pitchFamily="34" charset="-128"/>
              <a:ea typeface="Arial Unicode MS" pitchFamily="34" charset="-128"/>
              <a:cs typeface="Arial Unicode MS" pitchFamily="34" charset="-128"/>
            </a:endParaRPr>
          </a:p>
          <a:p>
            <a:pPr>
              <a:lnSpc>
                <a:spcPct val="90000"/>
              </a:lnSpc>
              <a:buFontTx/>
              <a:buNone/>
            </a:pPr>
            <a:endParaRPr lang="en-US" baseline="-25000" dirty="0">
              <a:latin typeface="Arial Unicode MS" pitchFamily="34" charset="-128"/>
              <a:ea typeface="Arial Unicode MS" pitchFamily="34" charset="-128"/>
              <a:cs typeface="Arial Unicode MS" pitchFamily="34" charset="-128"/>
            </a:endParaRPr>
          </a:p>
          <a:p>
            <a:pPr>
              <a:lnSpc>
                <a:spcPct val="90000"/>
              </a:lnSpc>
              <a:buFontTx/>
              <a:buNone/>
            </a:pPr>
            <a:r>
              <a:rPr lang="en-US" dirty="0">
                <a:latin typeface="Arial Unicode MS" pitchFamily="34" charset="-128"/>
                <a:ea typeface="Arial Unicode MS" pitchFamily="34" charset="-128"/>
                <a:cs typeface="Arial Unicode MS" pitchFamily="34" charset="-128"/>
              </a:rPr>
              <a:t>A relation over U</a:t>
            </a:r>
            <a:r>
              <a:rPr lang="en-US" baseline="-25000" dirty="0">
                <a:cs typeface="Arial" charset="0"/>
              </a:rPr>
              <a:t>I </a:t>
            </a:r>
            <a:r>
              <a:rPr lang="en-US" dirty="0">
                <a:cs typeface="Arial" charset="0"/>
              </a:rPr>
              <a:t>is </a:t>
            </a:r>
            <a:r>
              <a:rPr lang="en-US" i="1" dirty="0">
                <a:cs typeface="Arial" charset="0"/>
              </a:rPr>
              <a:t>analytical</a:t>
            </a:r>
            <a:r>
              <a:rPr lang="en-US" dirty="0">
                <a:cs typeface="Arial" charset="0"/>
              </a:rPr>
              <a:t> if it is definable as a first-order formula using the functions +, </a:t>
            </a:r>
            <a:r>
              <a:rPr lang="en-US" dirty="0" smtClean="0">
                <a:latin typeface="Cambria Math"/>
                <a:ea typeface="Cambria Math"/>
                <a:cs typeface="Arial" charset="0"/>
              </a:rPr>
              <a:t>*</a:t>
            </a:r>
            <a:r>
              <a:rPr lang="en-US" dirty="0" smtClean="0">
                <a:cs typeface="Arial" charset="0"/>
              </a:rPr>
              <a:t>, </a:t>
            </a:r>
            <a:r>
              <a:rPr lang="en-US" dirty="0">
                <a:cs typeface="Arial" charset="0"/>
              </a:rPr>
              <a:t>and s[</a:t>
            </a:r>
            <a:r>
              <a:rPr lang="en-US" dirty="0" err="1">
                <a:cs typeface="Arial" charset="0"/>
              </a:rPr>
              <a:t>i</a:t>
            </a:r>
            <a:r>
              <a:rPr lang="en-US" dirty="0">
                <a:cs typeface="Arial" charset="0"/>
              </a:rPr>
              <a:t>] (indexing).</a:t>
            </a:r>
          </a:p>
          <a:p>
            <a:pPr>
              <a:lnSpc>
                <a:spcPct val="90000"/>
              </a:lnSpc>
              <a:buFontTx/>
              <a:buNone/>
            </a:pPr>
            <a:endParaRPr lang="en-US" dirty="0">
              <a:cs typeface="Arial" charset="0"/>
            </a:endParaRPr>
          </a:p>
          <a:p>
            <a:pPr>
              <a:lnSpc>
                <a:spcPct val="90000"/>
              </a:lnSpc>
              <a:buFontTx/>
              <a:buNone/>
            </a:pPr>
            <a:r>
              <a:rPr lang="en-US" dirty="0">
                <a:cs typeface="Arial" charset="0"/>
              </a:rPr>
              <a:t>(2</a:t>
            </a:r>
            <a:r>
              <a:rPr lang="en-US" baseline="30000" dirty="0">
                <a:cs typeface="Arial" charset="0"/>
              </a:rPr>
              <a:t>nd</a:t>
            </a:r>
            <a:r>
              <a:rPr lang="en-US" dirty="0">
                <a:cs typeface="Arial" charset="0"/>
              </a:rPr>
              <a:t> order arithmetic)</a:t>
            </a:r>
            <a:endParaRPr lang="el-GR" baseline="-25000" dirty="0">
              <a:cs typeface="Arial" charset="0"/>
            </a:endParaRP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p:txBody>
          <a:bodyPr/>
          <a:lstStyle/>
          <a:p>
            <a:r>
              <a:rPr lang="en-US"/>
              <a:t>Other analytical structures</a:t>
            </a:r>
          </a:p>
        </p:txBody>
      </p:sp>
      <p:sp>
        <p:nvSpPr>
          <p:cNvPr id="9219" name="Rectangle 3"/>
          <p:cNvSpPr>
            <a:spLocks noGrp="1" noChangeArrowheads="1"/>
          </p:cNvSpPr>
          <p:nvPr>
            <p:ph type="body" idx="1"/>
          </p:nvPr>
        </p:nvSpPr>
        <p:spPr/>
        <p:txBody>
          <a:bodyPr/>
          <a:lstStyle/>
          <a:p>
            <a:pPr>
              <a:buFontTx/>
              <a:buNone/>
            </a:pPr>
            <a:r>
              <a:rPr lang="en-US" b="1" dirty="0"/>
              <a:t>Lemma: </a:t>
            </a:r>
            <a:r>
              <a:rPr lang="en-US" dirty="0"/>
              <a:t>The real </a:t>
            </a:r>
            <a:r>
              <a:rPr lang="en-US" dirty="0" smtClean="0"/>
              <a:t>numbers</a:t>
            </a:r>
            <a:r>
              <a:rPr lang="en-US" dirty="0" smtClean="0">
                <a:latin typeface="Cambria Math"/>
                <a:ea typeface="Cambria Math"/>
                <a:cs typeface="Arial Unicode MS" pitchFamily="34" charset="-128"/>
              </a:rPr>
              <a:t> ℝ</a:t>
            </a:r>
            <a:r>
              <a:rPr lang="en-US" dirty="0" smtClean="0"/>
              <a:t>  with </a:t>
            </a:r>
            <a:r>
              <a:rPr lang="en-US" dirty="0"/>
              <a:t>functions + and </a:t>
            </a:r>
            <a:r>
              <a:rPr lang="en-US" dirty="0" smtClean="0"/>
              <a:t>* </a:t>
            </a:r>
            <a:r>
              <a:rPr lang="en-US" dirty="0"/>
              <a:t>and predicate Integer(x) is mutually definable with U</a:t>
            </a:r>
            <a:r>
              <a:rPr lang="en-US" baseline="-25000" dirty="0"/>
              <a:t>I</a:t>
            </a:r>
            <a:r>
              <a:rPr lang="en-US" dirty="0"/>
              <a:t>.</a:t>
            </a:r>
          </a:p>
          <a:p>
            <a:pPr>
              <a:buFontTx/>
              <a:buNone/>
            </a:pPr>
            <a:r>
              <a:rPr lang="en-US" dirty="0"/>
              <a:t>(Contrast: </a:t>
            </a:r>
            <a:r>
              <a:rPr lang="en-US" dirty="0" smtClean="0">
                <a:latin typeface="Cambria Math"/>
                <a:ea typeface="Cambria Math"/>
                <a:cs typeface="Arial Unicode MS" pitchFamily="34" charset="-128"/>
              </a:rPr>
              <a:t>ℝ</a:t>
            </a:r>
            <a:r>
              <a:rPr lang="en-US" dirty="0" smtClean="0"/>
              <a:t> </a:t>
            </a:r>
            <a:r>
              <a:rPr lang="en-US" dirty="0"/>
              <a:t>with + </a:t>
            </a:r>
            <a:r>
              <a:rPr lang="en-US" dirty="0" smtClean="0"/>
              <a:t>and * is </a:t>
            </a:r>
            <a:r>
              <a:rPr lang="en-US" dirty="0"/>
              <a:t>decidable.</a:t>
            </a:r>
          </a:p>
          <a:p>
            <a:pPr>
              <a:buFontTx/>
              <a:buNone/>
            </a:pPr>
            <a:r>
              <a:rPr lang="en-US" dirty="0"/>
              <a:t>  </a:t>
            </a:r>
            <a:r>
              <a:rPr lang="en-US" dirty="0" smtClean="0">
                <a:latin typeface="Cambria Math"/>
                <a:ea typeface="Cambria Math"/>
              </a:rPr>
              <a:t>ℕ</a:t>
            </a:r>
            <a:r>
              <a:rPr lang="en-US" dirty="0" smtClean="0"/>
              <a:t> </a:t>
            </a:r>
            <a:r>
              <a:rPr lang="en-US" dirty="0"/>
              <a:t>with + </a:t>
            </a:r>
            <a:r>
              <a:rPr lang="en-US" dirty="0" smtClean="0"/>
              <a:t>and * </a:t>
            </a:r>
            <a:r>
              <a:rPr lang="en-US" dirty="0"/>
              <a:t>is first-order arithmetic.)</a:t>
            </a:r>
          </a:p>
          <a:p>
            <a:pPr>
              <a:buFontTx/>
              <a:buNone/>
            </a:pPr>
            <a:r>
              <a:rPr lang="en-US" b="1" dirty="0"/>
              <a:t>Lemma: </a:t>
            </a:r>
            <a:r>
              <a:rPr lang="en-US" dirty="0"/>
              <a:t>The </a:t>
            </a:r>
            <a:r>
              <a:rPr lang="en-US" dirty="0" smtClean="0"/>
              <a:t>domain </a:t>
            </a:r>
            <a:r>
              <a:rPr lang="en-US" dirty="0" smtClean="0">
                <a:latin typeface="Cambria Math"/>
                <a:ea typeface="Cambria Math"/>
                <a:cs typeface="Arial Unicode MS" pitchFamily="34" charset="-128"/>
              </a:rPr>
              <a:t>ℝ</a:t>
            </a:r>
            <a:r>
              <a:rPr lang="en-US" dirty="0" smtClean="0"/>
              <a:t> </a:t>
            </a:r>
            <a:r>
              <a:rPr lang="en-US" dirty="0" smtClean="0">
                <a:latin typeface="Arial Unicode MS" pitchFamily="34" charset="-128"/>
                <a:ea typeface="Arial Unicode MS" pitchFamily="34" charset="-128"/>
                <a:cs typeface="Arial Unicode MS" pitchFamily="34" charset="-128"/>
              </a:rPr>
              <a:t>∪ </a:t>
            </a:r>
            <a:r>
              <a:rPr lang="en-US" dirty="0" smtClean="0">
                <a:latin typeface="Cambria Math"/>
                <a:ea typeface="Cambria Math"/>
                <a:cs typeface="Arial Unicode MS" pitchFamily="34" charset="-128"/>
              </a:rPr>
              <a:t>ℝ</a:t>
            </a:r>
            <a:r>
              <a:rPr lang="el-GR" baseline="30000" dirty="0" smtClean="0">
                <a:ea typeface="Arial Unicode MS" pitchFamily="34" charset="-128"/>
                <a:cs typeface="Arial" charset="0"/>
              </a:rPr>
              <a:t>ω</a:t>
            </a:r>
            <a:r>
              <a:rPr lang="en-US" baseline="30000" dirty="0" smtClean="0">
                <a:ea typeface="Arial Unicode MS" pitchFamily="34" charset="-128"/>
                <a:cs typeface="Arial" charset="0"/>
              </a:rPr>
              <a:t> </a:t>
            </a:r>
            <a:r>
              <a:rPr lang="en-US" dirty="0">
                <a:ea typeface="Arial Unicode MS" pitchFamily="34" charset="-128"/>
                <a:cs typeface="Arial" charset="0"/>
              </a:rPr>
              <a:t>is mutually definable with U</a:t>
            </a:r>
            <a:r>
              <a:rPr lang="en-US" baseline="-25000" dirty="0"/>
              <a:t>I</a:t>
            </a:r>
            <a:r>
              <a:rPr lang="en-US" dirty="0"/>
              <a:t>.</a:t>
            </a:r>
            <a:endParaRPr lang="el-GR" baseline="-25000" dirty="0"/>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lstStyle/>
          <a:p>
            <a:r>
              <a:rPr lang="en-US"/>
              <a:t>Analytical relations over regions</a:t>
            </a:r>
          </a:p>
        </p:txBody>
      </p:sp>
      <p:sp>
        <p:nvSpPr>
          <p:cNvPr id="10243" name="Rectangle 3"/>
          <p:cNvSpPr>
            <a:spLocks noGrp="1" noChangeArrowheads="1"/>
          </p:cNvSpPr>
          <p:nvPr>
            <p:ph type="body" idx="1"/>
          </p:nvPr>
        </p:nvSpPr>
        <p:spPr/>
        <p:txBody>
          <a:bodyPr/>
          <a:lstStyle/>
          <a:p>
            <a:pPr>
              <a:buFontTx/>
              <a:buNone/>
            </a:pPr>
            <a:r>
              <a:rPr lang="en-US" b="1"/>
              <a:t>Observation: </a:t>
            </a:r>
            <a:r>
              <a:rPr lang="en-US"/>
              <a:t>A closed region is the closure of a countable collection of points.</a:t>
            </a:r>
          </a:p>
          <a:p>
            <a:pPr>
              <a:buFontTx/>
              <a:buNone/>
            </a:pPr>
            <a:r>
              <a:rPr lang="en-US" b="1"/>
              <a:t>Definition: </a:t>
            </a:r>
            <a:r>
              <a:rPr lang="en-US"/>
              <a:t>Let C be a coordinate system, and let </a:t>
            </a:r>
            <a:r>
              <a:rPr lang="el-GR">
                <a:cs typeface="Arial" charset="0"/>
              </a:rPr>
              <a:t>Φ</a:t>
            </a:r>
            <a:r>
              <a:rPr lang="en-US">
                <a:cs typeface="Arial" charset="0"/>
              </a:rPr>
              <a:t>(R</a:t>
            </a:r>
            <a:r>
              <a:rPr lang="en-US" baseline="-25000">
                <a:cs typeface="Arial" charset="0"/>
              </a:rPr>
              <a:t>1 </a:t>
            </a:r>
            <a:r>
              <a:rPr lang="en-US">
                <a:cs typeface="Arial" charset="0"/>
              </a:rPr>
              <a:t>… R</a:t>
            </a:r>
            <a:r>
              <a:rPr lang="en-US" baseline="-25000">
                <a:cs typeface="Arial" charset="0"/>
              </a:rPr>
              <a:t>k</a:t>
            </a:r>
            <a:r>
              <a:rPr lang="en-US">
                <a:cs typeface="Arial" charset="0"/>
              </a:rPr>
              <a:t>) be a relation on regions.  </a:t>
            </a:r>
            <a:r>
              <a:rPr lang="el-GR">
                <a:cs typeface="Arial" charset="0"/>
              </a:rPr>
              <a:t>Φ</a:t>
            </a:r>
            <a:r>
              <a:rPr lang="en-US">
                <a:cs typeface="Arial" charset="0"/>
              </a:rPr>
              <a:t> is </a:t>
            </a:r>
            <a:r>
              <a:rPr lang="en-US" i="1">
                <a:cs typeface="Arial" charset="0"/>
              </a:rPr>
              <a:t>analytical </a:t>
            </a:r>
            <a:r>
              <a:rPr lang="en-US">
                <a:cs typeface="Arial" charset="0"/>
              </a:rPr>
              <a:t>w.r.t. C if the corresponding relation on the coordinates of sequences of points whose closure satisfy </a:t>
            </a:r>
            <a:r>
              <a:rPr lang="el-GR">
                <a:cs typeface="Arial" charset="0"/>
              </a:rPr>
              <a:t>Φ</a:t>
            </a:r>
            <a:r>
              <a:rPr lang="en-US">
                <a:cs typeface="Arial" charset="0"/>
              </a:rPr>
              <a:t> is analytical.</a:t>
            </a:r>
            <a:endParaRPr lang="el-GR" baseline="-25000">
              <a:cs typeface="Arial" charset="0"/>
            </a:endParaRP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p:txBody>
          <a:bodyPr/>
          <a:lstStyle/>
          <a:p>
            <a:r>
              <a:rPr lang="en-US"/>
              <a:t>Theorems</a:t>
            </a:r>
          </a:p>
        </p:txBody>
      </p:sp>
      <p:sp>
        <p:nvSpPr>
          <p:cNvPr id="11267" name="Rectangle 3"/>
          <p:cNvSpPr>
            <a:spLocks noGrp="1" noChangeArrowheads="1"/>
          </p:cNvSpPr>
          <p:nvPr>
            <p:ph type="body" idx="1"/>
          </p:nvPr>
        </p:nvSpPr>
        <p:spPr/>
        <p:txBody>
          <a:bodyPr/>
          <a:lstStyle/>
          <a:p>
            <a:pPr>
              <a:lnSpc>
                <a:spcPct val="90000"/>
              </a:lnSpc>
              <a:buFontTx/>
              <a:buNone/>
            </a:pPr>
            <a:r>
              <a:rPr lang="en-US" b="1"/>
              <a:t>Theorem: </a:t>
            </a:r>
            <a:r>
              <a:rPr lang="en-US"/>
              <a:t>Let U be a class of closed regions that includes all simple polygons. Let </a:t>
            </a:r>
            <a:r>
              <a:rPr lang="el-GR">
                <a:cs typeface="Arial" charset="0"/>
              </a:rPr>
              <a:t>Φ</a:t>
            </a:r>
            <a:r>
              <a:rPr lang="en-US">
                <a:cs typeface="Arial" charset="0"/>
              </a:rPr>
              <a:t> be an analytical relation over U.</a:t>
            </a:r>
          </a:p>
          <a:p>
            <a:pPr>
              <a:lnSpc>
                <a:spcPct val="90000"/>
              </a:lnSpc>
            </a:pPr>
            <a:r>
              <a:rPr lang="en-US">
                <a:cs typeface="Arial" charset="0"/>
              </a:rPr>
              <a:t>If </a:t>
            </a:r>
            <a:r>
              <a:rPr lang="el-GR">
                <a:cs typeface="Arial" charset="0"/>
              </a:rPr>
              <a:t>Φ</a:t>
            </a:r>
            <a:r>
              <a:rPr lang="en-US">
                <a:cs typeface="Arial" charset="0"/>
              </a:rPr>
              <a:t> is invariant under orthogonal transformations, then it is definable in a first-order formula over “Closer(x,y,z)”.</a:t>
            </a:r>
          </a:p>
          <a:p>
            <a:pPr>
              <a:lnSpc>
                <a:spcPct val="90000"/>
              </a:lnSpc>
            </a:pPr>
            <a:r>
              <a:rPr lang="en-US">
                <a:cs typeface="Arial" charset="0"/>
              </a:rPr>
              <a:t>If </a:t>
            </a:r>
            <a:r>
              <a:rPr lang="el-GR">
                <a:cs typeface="Arial" charset="0"/>
              </a:rPr>
              <a:t>Φ</a:t>
            </a:r>
            <a:r>
              <a:rPr lang="en-US">
                <a:cs typeface="Arial" charset="0"/>
              </a:rPr>
              <a:t> is invariant under affine transformations, then it is definable in terms of “C(x,y)” and “Convex(x)”.</a:t>
            </a:r>
            <a:endParaRPr lang="el-GR">
              <a:cs typeface="Arial"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Examples</a:t>
            </a:r>
            <a:endParaRPr lang="en-US" dirty="0"/>
          </a:p>
        </p:txBody>
      </p:sp>
      <p:sp>
        <p:nvSpPr>
          <p:cNvPr id="3" name="Content Placeholder 2"/>
          <p:cNvSpPr>
            <a:spLocks noGrp="1"/>
          </p:cNvSpPr>
          <p:nvPr>
            <p:ph idx="1"/>
          </p:nvPr>
        </p:nvSpPr>
        <p:spPr/>
        <p:txBody>
          <a:bodyPr>
            <a:normAutofit fontScale="85000" lnSpcReduction="20000"/>
          </a:bodyPr>
          <a:lstStyle/>
          <a:p>
            <a:r>
              <a:rPr lang="en-US" dirty="0" smtClean="0"/>
              <a:t>Define relations (non-recursive):</a:t>
            </a:r>
          </a:p>
          <a:p>
            <a:pPr>
              <a:buNone/>
            </a:pPr>
            <a:r>
              <a:rPr lang="en-US" dirty="0"/>
              <a:t> </a:t>
            </a:r>
            <a:r>
              <a:rPr lang="en-US" dirty="0" smtClean="0"/>
              <a:t>      C(</a:t>
            </a:r>
            <a:r>
              <a:rPr lang="en-US" dirty="0" err="1" smtClean="0"/>
              <a:t>x,y</a:t>
            </a:r>
            <a:r>
              <a:rPr lang="en-US" dirty="0" smtClean="0"/>
              <a:t>) </a:t>
            </a:r>
            <a:r>
              <a:rPr lang="en-US" dirty="0" smtClean="0">
                <a:latin typeface="Cambria Math"/>
                <a:ea typeface="Cambria Math"/>
              </a:rPr>
              <a:t>≝∿∃</a:t>
            </a:r>
            <a:r>
              <a:rPr lang="en-US" baseline="-25000" dirty="0" smtClean="0">
                <a:latin typeface="Arial" pitchFamily="34" charset="0"/>
                <a:ea typeface="Cambria Math"/>
              </a:rPr>
              <a:t>z   </a:t>
            </a:r>
            <a:r>
              <a:rPr lang="en-US" dirty="0" smtClean="0">
                <a:latin typeface="Arial" pitchFamily="34" charset="0"/>
                <a:ea typeface="Cambria Math"/>
              </a:rPr>
              <a:t>Closer(</a:t>
            </a:r>
            <a:r>
              <a:rPr lang="en-US" dirty="0" err="1" smtClean="0">
                <a:latin typeface="Arial" pitchFamily="34" charset="0"/>
                <a:ea typeface="Cambria Math"/>
              </a:rPr>
              <a:t>x,z,y</a:t>
            </a:r>
            <a:r>
              <a:rPr lang="en-US" dirty="0" smtClean="0">
                <a:latin typeface="Arial" pitchFamily="34" charset="0"/>
                <a:ea typeface="Cambria Math"/>
              </a:rPr>
              <a:t>)</a:t>
            </a:r>
            <a:endParaRPr lang="en-US" dirty="0" smtClean="0"/>
          </a:p>
          <a:p>
            <a:pPr>
              <a:buNone/>
            </a:pPr>
            <a:r>
              <a:rPr lang="en-US" dirty="0" smtClean="0"/>
              <a:t>       P(</a:t>
            </a:r>
            <a:r>
              <a:rPr lang="en-US" dirty="0" err="1" smtClean="0"/>
              <a:t>x,y</a:t>
            </a:r>
            <a:r>
              <a:rPr lang="en-US" dirty="0" smtClean="0"/>
              <a:t>) </a:t>
            </a:r>
            <a:r>
              <a:rPr lang="en-US" dirty="0" smtClean="0">
                <a:latin typeface="Cambria Math"/>
                <a:ea typeface="Cambria Math"/>
              </a:rPr>
              <a:t>≡ ∀</a:t>
            </a:r>
            <a:r>
              <a:rPr lang="en-US" baseline="-25000" dirty="0" smtClean="0">
                <a:latin typeface="Arial" pitchFamily="34" charset="0"/>
                <a:ea typeface="Cambria Math"/>
              </a:rPr>
              <a:t>z </a:t>
            </a:r>
            <a:r>
              <a:rPr lang="en-US" dirty="0" smtClean="0">
                <a:latin typeface="Arial" pitchFamily="34" charset="0"/>
                <a:ea typeface="Cambria Math"/>
              </a:rPr>
              <a:t> C(</a:t>
            </a:r>
            <a:r>
              <a:rPr lang="en-US" dirty="0" err="1" smtClean="0">
                <a:latin typeface="Arial" pitchFamily="34" charset="0"/>
                <a:ea typeface="Cambria Math"/>
              </a:rPr>
              <a:t>z,x</a:t>
            </a:r>
            <a:r>
              <a:rPr lang="en-US" dirty="0" smtClean="0">
                <a:latin typeface="Arial" pitchFamily="34" charset="0"/>
                <a:ea typeface="Cambria Math"/>
              </a:rPr>
              <a:t>) </a:t>
            </a:r>
            <a:r>
              <a:rPr lang="en-US" dirty="0" smtClean="0">
                <a:latin typeface="Cambria Math"/>
                <a:ea typeface="Cambria Math"/>
              </a:rPr>
              <a:t>⇒ </a:t>
            </a:r>
            <a:r>
              <a:rPr lang="en-US" dirty="0" smtClean="0">
                <a:latin typeface="Arial" pitchFamily="34" charset="0"/>
                <a:ea typeface="Cambria Math"/>
              </a:rPr>
              <a:t>C(</a:t>
            </a:r>
            <a:r>
              <a:rPr lang="en-US" dirty="0" err="1" smtClean="0">
                <a:latin typeface="Arial" pitchFamily="34" charset="0"/>
                <a:ea typeface="Cambria Math"/>
              </a:rPr>
              <a:t>y,z</a:t>
            </a:r>
            <a:r>
              <a:rPr lang="en-US" dirty="0" smtClean="0">
                <a:latin typeface="Arial" pitchFamily="34" charset="0"/>
                <a:ea typeface="Cambria Math"/>
              </a:rPr>
              <a:t>)</a:t>
            </a:r>
          </a:p>
          <a:p>
            <a:pPr>
              <a:buNone/>
            </a:pPr>
            <a:endParaRPr lang="en-US" dirty="0" smtClean="0">
              <a:latin typeface="Arial" pitchFamily="34" charset="0"/>
              <a:ea typeface="Cambria Math"/>
            </a:endParaRPr>
          </a:p>
          <a:p>
            <a:r>
              <a:rPr lang="en-US" dirty="0" smtClean="0"/>
              <a:t>Assert propositions</a:t>
            </a:r>
          </a:p>
          <a:p>
            <a:pPr>
              <a:buNone/>
            </a:pPr>
            <a:r>
              <a:rPr lang="en-US" dirty="0"/>
              <a:t> </a:t>
            </a:r>
            <a:r>
              <a:rPr lang="en-US" dirty="0" smtClean="0"/>
              <a:t>        </a:t>
            </a:r>
            <a:r>
              <a:rPr lang="en-US" dirty="0" smtClean="0">
                <a:latin typeface="Cambria Math"/>
                <a:ea typeface="Cambria Math"/>
              </a:rPr>
              <a:t>∀</a:t>
            </a:r>
            <a:r>
              <a:rPr lang="en-US" baseline="-25000" dirty="0" err="1" smtClean="0">
                <a:latin typeface="Arial" pitchFamily="34" charset="0"/>
                <a:ea typeface="Cambria Math"/>
              </a:rPr>
              <a:t>x,y</a:t>
            </a:r>
            <a:r>
              <a:rPr lang="en-US" dirty="0" smtClean="0">
                <a:latin typeface="Arial" pitchFamily="34" charset="0"/>
                <a:ea typeface="Cambria Math"/>
              </a:rPr>
              <a:t> P(</a:t>
            </a:r>
            <a:r>
              <a:rPr lang="en-US" dirty="0" err="1" smtClean="0">
                <a:latin typeface="Arial" pitchFamily="34" charset="0"/>
                <a:ea typeface="Cambria Math"/>
              </a:rPr>
              <a:t>x,y</a:t>
            </a:r>
            <a:r>
              <a:rPr lang="en-US" dirty="0" smtClean="0">
                <a:latin typeface="Arial" pitchFamily="34" charset="0"/>
                <a:ea typeface="Cambria Math"/>
              </a:rPr>
              <a:t>) ^ P(</a:t>
            </a:r>
            <a:r>
              <a:rPr lang="en-US" dirty="0" err="1" smtClean="0">
                <a:latin typeface="Arial" pitchFamily="34" charset="0"/>
                <a:ea typeface="Cambria Math"/>
              </a:rPr>
              <a:t>y,z</a:t>
            </a:r>
            <a:r>
              <a:rPr lang="en-US" dirty="0" smtClean="0">
                <a:latin typeface="Arial" pitchFamily="34" charset="0"/>
                <a:ea typeface="Cambria Math"/>
              </a:rPr>
              <a:t>) </a:t>
            </a:r>
            <a:r>
              <a:rPr lang="en-US" dirty="0" smtClean="0">
                <a:latin typeface="Cambria Math"/>
                <a:ea typeface="Cambria Math"/>
              </a:rPr>
              <a:t>⇒ </a:t>
            </a:r>
            <a:r>
              <a:rPr lang="en-US" dirty="0" smtClean="0">
                <a:latin typeface="Arial" pitchFamily="34" charset="0"/>
                <a:ea typeface="Cambria Math"/>
              </a:rPr>
              <a:t>P(</a:t>
            </a:r>
            <a:r>
              <a:rPr lang="en-US" dirty="0" err="1" smtClean="0">
                <a:latin typeface="Arial" pitchFamily="34" charset="0"/>
                <a:ea typeface="Cambria Math"/>
              </a:rPr>
              <a:t>x,z</a:t>
            </a:r>
            <a:r>
              <a:rPr lang="en-US" dirty="0" smtClean="0">
                <a:latin typeface="Arial" pitchFamily="34" charset="0"/>
                <a:ea typeface="Cambria Math"/>
              </a:rPr>
              <a:t>)</a:t>
            </a:r>
          </a:p>
          <a:p>
            <a:pPr>
              <a:buNone/>
            </a:pPr>
            <a:r>
              <a:rPr lang="en-US" dirty="0">
                <a:latin typeface="Arial" pitchFamily="34" charset="0"/>
                <a:ea typeface="Cambria Math"/>
              </a:rPr>
              <a:t> </a:t>
            </a:r>
            <a:r>
              <a:rPr lang="en-US" dirty="0" smtClean="0">
                <a:latin typeface="Arial" pitchFamily="34" charset="0"/>
                <a:ea typeface="Cambria Math"/>
              </a:rPr>
              <a:t>      </a:t>
            </a:r>
            <a:r>
              <a:rPr lang="en-US" dirty="0" smtClean="0">
                <a:latin typeface="Cambria Math"/>
                <a:ea typeface="Cambria Math"/>
              </a:rPr>
              <a:t>∀</a:t>
            </a:r>
            <a:r>
              <a:rPr lang="en-US" baseline="-25000" dirty="0" err="1" smtClean="0">
                <a:latin typeface="Arial" pitchFamily="34" charset="0"/>
                <a:ea typeface="Cambria Math"/>
              </a:rPr>
              <a:t>x</a:t>
            </a:r>
            <a:r>
              <a:rPr lang="en-US" dirty="0" err="1" smtClean="0">
                <a:latin typeface="Cambria Math"/>
                <a:ea typeface="Cambria Math"/>
              </a:rPr>
              <a:t>∃</a:t>
            </a:r>
            <a:r>
              <a:rPr lang="en-US" baseline="-25000" dirty="0" err="1" smtClean="0">
                <a:latin typeface="Arial" pitchFamily="34" charset="0"/>
                <a:ea typeface="Cambria Math"/>
              </a:rPr>
              <a:t>y</a:t>
            </a:r>
            <a:r>
              <a:rPr lang="en-US" dirty="0" smtClean="0">
                <a:latin typeface="Arial" pitchFamily="34" charset="0"/>
                <a:ea typeface="Cambria Math"/>
              </a:rPr>
              <a:t> P(</a:t>
            </a:r>
            <a:r>
              <a:rPr lang="en-US" dirty="0" err="1" smtClean="0">
                <a:latin typeface="Arial" pitchFamily="34" charset="0"/>
                <a:ea typeface="Cambria Math"/>
              </a:rPr>
              <a:t>y,x</a:t>
            </a:r>
            <a:r>
              <a:rPr lang="en-US" dirty="0" smtClean="0">
                <a:latin typeface="Arial" pitchFamily="34" charset="0"/>
                <a:ea typeface="Cambria Math"/>
              </a:rPr>
              <a:t>) ^ y </a:t>
            </a:r>
            <a:r>
              <a:rPr lang="en-US" dirty="0" smtClean="0">
                <a:latin typeface="Cambria Math"/>
                <a:ea typeface="Cambria Math"/>
              </a:rPr>
              <a:t>≠</a:t>
            </a:r>
            <a:r>
              <a:rPr lang="en-US" dirty="0" smtClean="0">
                <a:latin typeface="Arial" pitchFamily="34" charset="0"/>
                <a:ea typeface="Cambria Math"/>
              </a:rPr>
              <a:t> x</a:t>
            </a:r>
          </a:p>
          <a:p>
            <a:pPr>
              <a:buNone/>
            </a:pPr>
            <a:endParaRPr lang="en-US" dirty="0" smtClean="0">
              <a:latin typeface="Arial" pitchFamily="34" charset="0"/>
              <a:ea typeface="Cambria Math"/>
            </a:endParaRPr>
          </a:p>
          <a:p>
            <a:pPr>
              <a:buNone/>
            </a:pPr>
            <a:r>
              <a:rPr lang="en-US" dirty="0" smtClean="0">
                <a:latin typeface="Arial" pitchFamily="34" charset="0"/>
                <a:ea typeface="Cambria Math"/>
              </a:rPr>
              <a:t>What features can defined, and what propositions are true, depend on (a) what relations are in the language; (b) what is the domain of regions.</a:t>
            </a:r>
          </a:p>
          <a:p>
            <a:pPr>
              <a:buNone/>
            </a:pPr>
            <a:endParaRPr lang="en-US" dirty="0">
              <a:latin typeface="Arial" pitchFamily="34" charset="0"/>
            </a:endParaRP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p:txBody>
          <a:bodyPr/>
          <a:lstStyle/>
          <a:p>
            <a:r>
              <a:rPr lang="en-US"/>
              <a:t>Steps of Proof</a:t>
            </a:r>
          </a:p>
        </p:txBody>
      </p:sp>
      <p:sp>
        <p:nvSpPr>
          <p:cNvPr id="12291" name="Rectangle 3"/>
          <p:cNvSpPr>
            <a:spLocks noGrp="1" noChangeArrowheads="1"/>
          </p:cNvSpPr>
          <p:nvPr>
            <p:ph type="body" idx="1"/>
          </p:nvPr>
        </p:nvSpPr>
        <p:spPr/>
        <p:txBody>
          <a:bodyPr/>
          <a:lstStyle/>
          <a:p>
            <a:pPr marL="609600" indent="-609600">
              <a:lnSpc>
                <a:spcPct val="90000"/>
              </a:lnSpc>
              <a:buFontTx/>
              <a:buAutoNum type="arabicPeriod"/>
            </a:pPr>
            <a:r>
              <a:rPr lang="en-US" dirty="0"/>
              <a:t>Define a point P as a pair of regions that meet only at P.</a:t>
            </a:r>
          </a:p>
          <a:p>
            <a:pPr marL="609600" indent="-609600">
              <a:lnSpc>
                <a:spcPct val="90000"/>
              </a:lnSpc>
              <a:buFontTx/>
              <a:buAutoNum type="arabicPeriod"/>
            </a:pPr>
            <a:r>
              <a:rPr lang="en-US" dirty="0"/>
              <a:t>Define a coordinate system as a triple of points (origin, &lt;1,0&gt;, and &lt;0,1&gt;).</a:t>
            </a:r>
          </a:p>
          <a:p>
            <a:pPr marL="609600" indent="-609600">
              <a:lnSpc>
                <a:spcPct val="90000"/>
              </a:lnSpc>
              <a:buFontTx/>
              <a:buAutoNum type="arabicPeriod"/>
            </a:pPr>
            <a:r>
              <a:rPr lang="en-US" dirty="0"/>
              <a:t>Define a real number as a point on a coordinate system.</a:t>
            </a:r>
          </a:p>
          <a:p>
            <a:pPr marL="609600" indent="-609600">
              <a:lnSpc>
                <a:spcPct val="90000"/>
              </a:lnSpc>
              <a:buFontTx/>
              <a:buAutoNum type="arabicPeriod"/>
            </a:pPr>
            <a:r>
              <a:rPr lang="en-US" dirty="0"/>
              <a:t>Define +, </a:t>
            </a:r>
            <a:r>
              <a:rPr lang="en-US" dirty="0" smtClean="0"/>
              <a:t>*, </a:t>
            </a:r>
            <a:r>
              <a:rPr lang="en-US" dirty="0"/>
              <a:t>and Integer(x) on real numbers.</a:t>
            </a:r>
          </a:p>
          <a:p>
            <a:pPr marL="609600" indent="-609600">
              <a:lnSpc>
                <a:spcPct val="90000"/>
              </a:lnSpc>
              <a:buFontTx/>
              <a:buAutoNum type="arabicPeriod"/>
            </a:pPr>
            <a:r>
              <a:rPr lang="en-US" dirty="0"/>
              <a:t>Define </a:t>
            </a:r>
            <a:r>
              <a:rPr lang="en-US" dirty="0" err="1" smtClean="0"/>
              <a:t>coords</a:t>
            </a:r>
            <a:r>
              <a:rPr lang="en-US" dirty="0" smtClean="0"/>
              <a:t>(P,C,X,Y</a:t>
            </a:r>
            <a:r>
              <a:rPr lang="en-US" dirty="0"/>
              <a:t>).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2291">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2291">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2291">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2291">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2291">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291" grpId="0" build="p"/>
    </p:bld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p:txBody>
          <a:bodyPr/>
          <a:lstStyle/>
          <a:p>
            <a:r>
              <a:rPr lang="en-US"/>
              <a:t>Real Arithmetic</a:t>
            </a:r>
          </a:p>
        </p:txBody>
      </p:sp>
      <p:sp>
        <p:nvSpPr>
          <p:cNvPr id="19459" name="Rectangle 3"/>
          <p:cNvSpPr>
            <a:spLocks noGrp="1" noChangeArrowheads="1"/>
          </p:cNvSpPr>
          <p:nvPr>
            <p:ph type="body" sz="half" idx="1"/>
          </p:nvPr>
        </p:nvSpPr>
        <p:spPr/>
        <p:txBody>
          <a:bodyPr/>
          <a:lstStyle/>
          <a:p>
            <a:pPr>
              <a:buFontTx/>
              <a:buNone/>
            </a:pPr>
            <a:r>
              <a:rPr lang="en-US" sz="2800"/>
              <a:t>Addition</a:t>
            </a:r>
          </a:p>
          <a:p>
            <a:pPr>
              <a:buFontTx/>
              <a:buNone/>
            </a:pPr>
            <a:endParaRPr lang="en-US" sz="2800"/>
          </a:p>
          <a:p>
            <a:pPr>
              <a:buFontTx/>
              <a:buNone/>
            </a:pPr>
            <a:endParaRPr lang="en-US" sz="2800"/>
          </a:p>
          <a:p>
            <a:pPr>
              <a:buFontTx/>
              <a:buNone/>
            </a:pPr>
            <a:endParaRPr lang="en-US" sz="2800"/>
          </a:p>
          <a:p>
            <a:pPr>
              <a:buFontTx/>
              <a:buNone/>
            </a:pPr>
            <a:endParaRPr lang="en-US" sz="2800"/>
          </a:p>
          <a:p>
            <a:pPr>
              <a:buFontTx/>
              <a:buNone/>
            </a:pPr>
            <a:endParaRPr lang="en-US" sz="2800"/>
          </a:p>
          <a:p>
            <a:pPr>
              <a:buFontTx/>
              <a:buNone/>
            </a:pPr>
            <a:r>
              <a:rPr lang="en-US" sz="2800"/>
              <a:t>Multiplication</a:t>
            </a:r>
          </a:p>
        </p:txBody>
      </p:sp>
      <p:sp>
        <p:nvSpPr>
          <p:cNvPr id="19462" name="Rectangle 6"/>
          <p:cNvSpPr>
            <a:spLocks noGrp="1" noChangeArrowheads="1"/>
          </p:cNvSpPr>
          <p:nvPr>
            <p:ph sz="half" idx="2"/>
          </p:nvPr>
        </p:nvSpPr>
        <p:spPr/>
        <p:txBody>
          <a:bodyPr/>
          <a:lstStyle/>
          <a:p>
            <a:endParaRPr lang="en-US" sz="2800"/>
          </a:p>
        </p:txBody>
      </p:sp>
      <p:pic>
        <p:nvPicPr>
          <p:cNvPr id="19460" name="Picture 4" descr="Plus"/>
          <p:cNvPicPr>
            <a:picLocks noChangeAspect="1" noChangeArrowheads="1"/>
          </p:cNvPicPr>
          <p:nvPr/>
        </p:nvPicPr>
        <p:blipFill>
          <a:blip r:embed="rId2" cstate="print"/>
          <a:srcRect/>
          <a:stretch>
            <a:fillRect/>
          </a:stretch>
        </p:blipFill>
        <p:spPr bwMode="auto">
          <a:xfrm>
            <a:off x="5562600" y="2057400"/>
            <a:ext cx="2343150" cy="914400"/>
          </a:xfrm>
          <a:prstGeom prst="rect">
            <a:avLst/>
          </a:prstGeom>
          <a:noFill/>
        </p:spPr>
      </p:pic>
      <p:pic>
        <p:nvPicPr>
          <p:cNvPr id="19461" name="Picture 5" descr="Times"/>
          <p:cNvPicPr>
            <a:picLocks noChangeAspect="1" noChangeArrowheads="1"/>
          </p:cNvPicPr>
          <p:nvPr/>
        </p:nvPicPr>
        <p:blipFill>
          <a:blip r:embed="rId3" cstate="print"/>
          <a:srcRect/>
          <a:stretch>
            <a:fillRect/>
          </a:stretch>
        </p:blipFill>
        <p:spPr bwMode="auto">
          <a:xfrm>
            <a:off x="5257800" y="3886200"/>
            <a:ext cx="2581275" cy="2105025"/>
          </a:xfrm>
          <a:prstGeom prst="rect">
            <a:avLst/>
          </a:prstGeom>
          <a:noFill/>
        </p:spPr>
      </p:pic>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p:txBody>
          <a:bodyPr/>
          <a:lstStyle/>
          <a:p>
            <a:r>
              <a:rPr lang="en-US"/>
              <a:t>Integer length</a:t>
            </a:r>
          </a:p>
        </p:txBody>
      </p:sp>
      <p:sp>
        <p:nvSpPr>
          <p:cNvPr id="21511" name="Rectangle 7"/>
          <p:cNvSpPr>
            <a:spLocks noGrp="1" noChangeArrowheads="1"/>
          </p:cNvSpPr>
          <p:nvPr>
            <p:ph sz="half" idx="1"/>
          </p:nvPr>
        </p:nvSpPr>
        <p:spPr/>
        <p:txBody>
          <a:bodyPr/>
          <a:lstStyle/>
          <a:p>
            <a:endParaRPr lang="en-US" sz="2800"/>
          </a:p>
        </p:txBody>
      </p:sp>
      <p:sp>
        <p:nvSpPr>
          <p:cNvPr id="21507" name="Rectangle 3"/>
          <p:cNvSpPr>
            <a:spLocks noGrp="1" noChangeArrowheads="1"/>
          </p:cNvSpPr>
          <p:nvPr>
            <p:ph type="body" sz="half" idx="2"/>
          </p:nvPr>
        </p:nvSpPr>
        <p:spPr/>
        <p:txBody>
          <a:bodyPr/>
          <a:lstStyle/>
          <a:p>
            <a:pPr>
              <a:buFontTx/>
              <a:buNone/>
            </a:pPr>
            <a:r>
              <a:rPr lang="en-US" sz="2800" dirty="0"/>
              <a:t>S is connected, and for every point P in S, there</a:t>
            </a:r>
          </a:p>
          <a:p>
            <a:pPr>
              <a:buFontTx/>
              <a:buNone/>
            </a:pPr>
            <a:r>
              <a:rPr lang="en-US" sz="2800" dirty="0"/>
              <a:t>exists a horizontal </a:t>
            </a:r>
            <a:r>
              <a:rPr lang="en-US" sz="2800"/>
              <a:t>translation </a:t>
            </a:r>
            <a:r>
              <a:rPr lang="en-US" sz="2800" smtClean="0"/>
              <a:t>v </a:t>
            </a:r>
            <a:r>
              <a:rPr lang="en-US" sz="2800" dirty="0"/>
              <a:t>such that P </a:t>
            </a:r>
            <a:r>
              <a:rPr lang="en-US" sz="2800" dirty="0">
                <a:latin typeface="Arial Unicode MS" pitchFamily="34" charset="-128"/>
                <a:ea typeface="Arial Unicode MS" pitchFamily="34" charset="-128"/>
                <a:cs typeface="Arial Unicode MS" pitchFamily="34" charset="-128"/>
              </a:rPr>
              <a:t>∈ </a:t>
            </a:r>
            <a:r>
              <a:rPr lang="en-US" sz="2800" dirty="0" err="1" smtClean="0">
                <a:latin typeface="Arial Unicode MS" pitchFamily="34" charset="-128"/>
                <a:ea typeface="Arial Unicode MS" pitchFamily="34" charset="-128"/>
                <a:cs typeface="Arial Unicode MS" pitchFamily="34" charset="-128"/>
              </a:rPr>
              <a:t>T+v</a:t>
            </a:r>
            <a:r>
              <a:rPr lang="en-US" sz="2800" dirty="0" err="1" smtClean="0">
                <a:latin typeface="Cambria Math"/>
                <a:ea typeface="Cambria Math"/>
                <a:cs typeface="Arial Unicode MS" pitchFamily="34" charset="-128"/>
              </a:rPr>
              <a:t>⊂</a:t>
            </a:r>
            <a:r>
              <a:rPr lang="en-US" sz="2800" dirty="0" err="1" smtClean="0">
                <a:latin typeface="Arial Unicode MS" pitchFamily="34" charset="-128"/>
                <a:ea typeface="Arial Unicode MS" pitchFamily="34" charset="-128"/>
                <a:cs typeface="Arial Unicode MS" pitchFamily="34" charset="-128"/>
              </a:rPr>
              <a:t>S</a:t>
            </a:r>
            <a:endParaRPr lang="en-US" sz="2800" dirty="0">
              <a:latin typeface="Arial Unicode MS" pitchFamily="34" charset="-128"/>
              <a:ea typeface="Arial Unicode MS" pitchFamily="34" charset="-128"/>
              <a:cs typeface="Arial Unicode MS" pitchFamily="34" charset="-128"/>
            </a:endParaRPr>
          </a:p>
          <a:p>
            <a:pPr>
              <a:buFontTx/>
              <a:buNone/>
            </a:pPr>
            <a:r>
              <a:rPr lang="en-US" sz="2800" dirty="0">
                <a:latin typeface="Arial Unicode MS" pitchFamily="34" charset="-128"/>
                <a:ea typeface="Arial Unicode MS" pitchFamily="34" charset="-128"/>
                <a:cs typeface="Arial Unicode MS" pitchFamily="34" charset="-128"/>
              </a:rPr>
              <a:t>and </a:t>
            </a:r>
            <a:r>
              <a:rPr lang="en-US" sz="2800" dirty="0" err="1">
                <a:latin typeface="Arial Unicode MS" pitchFamily="34" charset="-128"/>
                <a:ea typeface="Arial Unicode MS" pitchFamily="34" charset="-128"/>
                <a:cs typeface="Arial Unicode MS" pitchFamily="34" charset="-128"/>
              </a:rPr>
              <a:t>U+v</a:t>
            </a:r>
            <a:r>
              <a:rPr lang="en-US" sz="2800" dirty="0">
                <a:latin typeface="Arial Unicode MS" pitchFamily="34" charset="-128"/>
                <a:ea typeface="Arial Unicode MS" pitchFamily="34" charset="-128"/>
                <a:cs typeface="Arial Unicode MS" pitchFamily="34" charset="-128"/>
              </a:rPr>
              <a:t> is outside S.</a:t>
            </a:r>
          </a:p>
          <a:p>
            <a:endParaRPr lang="en-US" sz="2800" dirty="0"/>
          </a:p>
          <a:p>
            <a:pPr>
              <a:buFontTx/>
              <a:buNone/>
            </a:pPr>
            <a:endParaRPr lang="en-US" sz="2800" dirty="0"/>
          </a:p>
        </p:txBody>
      </p:sp>
      <p:pic>
        <p:nvPicPr>
          <p:cNvPr id="21512" name="Picture 8" descr="SawTooth1"/>
          <p:cNvPicPr>
            <a:picLocks noChangeAspect="1" noChangeArrowheads="1"/>
          </p:cNvPicPr>
          <p:nvPr/>
        </p:nvPicPr>
        <p:blipFill>
          <a:blip r:embed="rId2" cstate="print"/>
          <a:srcRect/>
          <a:stretch>
            <a:fillRect/>
          </a:stretch>
        </p:blipFill>
        <p:spPr bwMode="auto">
          <a:xfrm>
            <a:off x="1905000" y="1162050"/>
            <a:ext cx="5562600" cy="2573338"/>
          </a:xfrm>
          <a:prstGeom prst="rect">
            <a:avLst/>
          </a:prstGeom>
          <a:noFill/>
        </p:spPr>
      </p:pic>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p:txBody>
          <a:bodyPr/>
          <a:lstStyle/>
          <a:p>
            <a:r>
              <a:rPr lang="en-US" sz="4000"/>
              <a:t>Expressing a relation </a:t>
            </a:r>
            <a:r>
              <a:rPr lang="el-GR" sz="4000">
                <a:cs typeface="Arial" charset="0"/>
              </a:rPr>
              <a:t>Φ</a:t>
            </a:r>
            <a:r>
              <a:rPr lang="en-US" sz="4000">
                <a:cs typeface="Arial" charset="0"/>
              </a:rPr>
              <a:t> </a:t>
            </a:r>
            <a:r>
              <a:rPr lang="en-US" sz="4000"/>
              <a:t>on regions</a:t>
            </a:r>
          </a:p>
        </p:txBody>
      </p:sp>
      <p:sp>
        <p:nvSpPr>
          <p:cNvPr id="24579" name="Rectangle 3"/>
          <p:cNvSpPr>
            <a:spLocks noGrp="1" noChangeArrowheads="1"/>
          </p:cNvSpPr>
          <p:nvPr>
            <p:ph type="body" idx="1"/>
          </p:nvPr>
        </p:nvSpPr>
        <p:spPr/>
        <p:txBody>
          <a:bodyPr/>
          <a:lstStyle/>
          <a:p>
            <a:pPr marL="609600" indent="-609600">
              <a:lnSpc>
                <a:spcPct val="90000"/>
              </a:lnSpc>
              <a:buFontTx/>
              <a:buAutoNum type="arabicPeriod"/>
            </a:pPr>
            <a:r>
              <a:rPr lang="en-US" sz="2800"/>
              <a:t>Construct a relation </a:t>
            </a:r>
          </a:p>
          <a:p>
            <a:pPr marL="609600" indent="-609600">
              <a:lnSpc>
                <a:spcPct val="90000"/>
              </a:lnSpc>
              <a:buFontTx/>
              <a:buNone/>
            </a:pPr>
            <a:r>
              <a:rPr lang="en-US" sz="2800"/>
              <a:t>   </a:t>
            </a:r>
            <a:r>
              <a:rPr lang="en-US" sz="2800">
                <a:cs typeface="Arial" charset="0"/>
              </a:rPr>
              <a:t>    </a:t>
            </a:r>
            <a:r>
              <a:rPr lang="el-GR" sz="2800">
                <a:cs typeface="Arial" charset="0"/>
              </a:rPr>
              <a:t>Γ</a:t>
            </a:r>
            <a:r>
              <a:rPr lang="en-US" sz="2800">
                <a:cs typeface="Arial" charset="0"/>
              </a:rPr>
              <a:t>(</a:t>
            </a:r>
            <a:r>
              <a:rPr lang="en-US" sz="2800" b="1">
                <a:cs typeface="Arial" charset="0"/>
              </a:rPr>
              <a:t>p</a:t>
            </a:r>
            <a:r>
              <a:rPr lang="en-US" sz="2800" baseline="-25000">
                <a:cs typeface="Arial" charset="0"/>
              </a:rPr>
              <a:t>1,1</a:t>
            </a:r>
            <a:r>
              <a:rPr lang="en-US" sz="2800">
                <a:cs typeface="Arial" charset="0"/>
              </a:rPr>
              <a:t>, </a:t>
            </a:r>
            <a:r>
              <a:rPr lang="en-US" sz="2800" b="1">
                <a:cs typeface="Arial" charset="0"/>
              </a:rPr>
              <a:t>p</a:t>
            </a:r>
            <a:r>
              <a:rPr lang="en-US" sz="2800" baseline="-25000">
                <a:cs typeface="Arial" charset="0"/>
              </a:rPr>
              <a:t>1,2</a:t>
            </a:r>
            <a:r>
              <a:rPr lang="en-US" sz="2800">
                <a:cs typeface="Arial" charset="0"/>
              </a:rPr>
              <a:t>, … </a:t>
            </a:r>
            <a:r>
              <a:rPr lang="en-US" sz="2800" b="1">
                <a:cs typeface="Arial" charset="0"/>
              </a:rPr>
              <a:t>p</a:t>
            </a:r>
            <a:r>
              <a:rPr lang="en-US" sz="2800" baseline="-25000">
                <a:cs typeface="Arial" charset="0"/>
              </a:rPr>
              <a:t>2,1</a:t>
            </a:r>
            <a:r>
              <a:rPr lang="en-US" sz="2800">
                <a:cs typeface="Arial" charset="0"/>
              </a:rPr>
              <a:t>, </a:t>
            </a:r>
            <a:r>
              <a:rPr lang="en-US" sz="2800" b="1">
                <a:cs typeface="Arial" charset="0"/>
              </a:rPr>
              <a:t>p</a:t>
            </a:r>
            <a:r>
              <a:rPr lang="en-US" sz="2800" baseline="-25000">
                <a:cs typeface="Arial" charset="0"/>
              </a:rPr>
              <a:t>2,2</a:t>
            </a:r>
            <a:r>
              <a:rPr lang="en-US" sz="2800">
                <a:cs typeface="Arial" charset="0"/>
              </a:rPr>
              <a:t>, … </a:t>
            </a:r>
            <a:r>
              <a:rPr lang="en-US" sz="2800" b="1">
                <a:cs typeface="Arial" charset="0"/>
              </a:rPr>
              <a:t>p</a:t>
            </a:r>
            <a:r>
              <a:rPr lang="en-US" sz="2800" baseline="-25000">
                <a:cs typeface="Arial" charset="0"/>
              </a:rPr>
              <a:t>k,1</a:t>
            </a:r>
            <a:r>
              <a:rPr lang="en-US" sz="2800">
                <a:cs typeface="Arial" charset="0"/>
              </a:rPr>
              <a:t>,</a:t>
            </a:r>
            <a:r>
              <a:rPr lang="en-US" sz="2800" b="1">
                <a:cs typeface="Arial" charset="0"/>
              </a:rPr>
              <a:t>p</a:t>
            </a:r>
            <a:r>
              <a:rPr lang="en-US" sz="2800" baseline="-25000">
                <a:cs typeface="Arial" charset="0"/>
              </a:rPr>
              <a:t>k,2</a:t>
            </a:r>
            <a:r>
              <a:rPr lang="en-US" sz="2800">
                <a:cs typeface="Arial" charset="0"/>
              </a:rPr>
              <a:t>…)</a:t>
            </a:r>
          </a:p>
          <a:p>
            <a:pPr marL="609600" indent="-609600">
              <a:lnSpc>
                <a:spcPct val="90000"/>
              </a:lnSpc>
              <a:buFontTx/>
              <a:buNone/>
            </a:pPr>
            <a:r>
              <a:rPr lang="en-US" sz="2800">
                <a:cs typeface="Arial" charset="0"/>
              </a:rPr>
              <a:t>which holds if and only if</a:t>
            </a:r>
          </a:p>
          <a:p>
            <a:pPr marL="609600" indent="-609600">
              <a:lnSpc>
                <a:spcPct val="90000"/>
              </a:lnSpc>
              <a:buFontTx/>
              <a:buNone/>
            </a:pPr>
            <a:r>
              <a:rPr lang="en-US" sz="2800">
                <a:cs typeface="Arial" charset="0"/>
              </a:rPr>
              <a:t>       </a:t>
            </a:r>
            <a:r>
              <a:rPr lang="el-GR" sz="2800">
                <a:cs typeface="Arial" charset="0"/>
              </a:rPr>
              <a:t>Φ</a:t>
            </a:r>
            <a:r>
              <a:rPr lang="en-US" sz="2800">
                <a:cs typeface="Arial" charset="0"/>
              </a:rPr>
              <a:t>(Closure(</a:t>
            </a:r>
            <a:r>
              <a:rPr lang="en-US" sz="2800" b="1">
                <a:cs typeface="Arial" charset="0"/>
              </a:rPr>
              <a:t>p</a:t>
            </a:r>
            <a:r>
              <a:rPr lang="en-US" sz="2800" baseline="-25000">
                <a:cs typeface="Arial" charset="0"/>
              </a:rPr>
              <a:t>1,1</a:t>
            </a:r>
            <a:r>
              <a:rPr lang="en-US" sz="2800">
                <a:cs typeface="Arial" charset="0"/>
              </a:rPr>
              <a:t>, </a:t>
            </a:r>
            <a:r>
              <a:rPr lang="en-US" sz="2800" b="1">
                <a:cs typeface="Arial" charset="0"/>
              </a:rPr>
              <a:t>p</a:t>
            </a:r>
            <a:r>
              <a:rPr lang="en-US" sz="2800" baseline="-25000">
                <a:cs typeface="Arial" charset="0"/>
              </a:rPr>
              <a:t>1,2</a:t>
            </a:r>
            <a:r>
              <a:rPr lang="en-US" sz="2800">
                <a:cs typeface="Arial" charset="0"/>
              </a:rPr>
              <a:t>, …),</a:t>
            </a:r>
          </a:p>
          <a:p>
            <a:pPr marL="609600" indent="-609600">
              <a:lnSpc>
                <a:spcPct val="90000"/>
              </a:lnSpc>
              <a:buFontTx/>
              <a:buNone/>
            </a:pPr>
            <a:r>
              <a:rPr lang="en-US" sz="2800">
                <a:cs typeface="Arial" charset="0"/>
              </a:rPr>
              <a:t>           Closure(</a:t>
            </a:r>
            <a:r>
              <a:rPr lang="en-US" sz="2800" b="1">
                <a:cs typeface="Arial" charset="0"/>
              </a:rPr>
              <a:t>p</a:t>
            </a:r>
            <a:r>
              <a:rPr lang="en-US" sz="2800" baseline="-25000">
                <a:cs typeface="Arial" charset="0"/>
              </a:rPr>
              <a:t>2,1</a:t>
            </a:r>
            <a:r>
              <a:rPr lang="en-US" sz="2800">
                <a:cs typeface="Arial" charset="0"/>
              </a:rPr>
              <a:t>, </a:t>
            </a:r>
            <a:r>
              <a:rPr lang="en-US" sz="2800" b="1">
                <a:cs typeface="Arial" charset="0"/>
              </a:rPr>
              <a:t>p</a:t>
            </a:r>
            <a:r>
              <a:rPr lang="en-US" sz="2800" baseline="-25000">
                <a:cs typeface="Arial" charset="0"/>
              </a:rPr>
              <a:t>2,2</a:t>
            </a:r>
            <a:r>
              <a:rPr lang="en-US" sz="2800">
                <a:cs typeface="Arial" charset="0"/>
              </a:rPr>
              <a:t>, …) …</a:t>
            </a:r>
          </a:p>
          <a:p>
            <a:pPr marL="609600" indent="-609600">
              <a:lnSpc>
                <a:spcPct val="90000"/>
              </a:lnSpc>
              <a:buFontTx/>
              <a:buNone/>
            </a:pPr>
            <a:r>
              <a:rPr lang="en-US" sz="2800">
                <a:cs typeface="Arial" charset="0"/>
              </a:rPr>
              <a:t>           Closure(</a:t>
            </a:r>
            <a:r>
              <a:rPr lang="en-US" sz="2800" b="1">
                <a:cs typeface="Arial" charset="0"/>
              </a:rPr>
              <a:t>p</a:t>
            </a:r>
            <a:r>
              <a:rPr lang="en-US" sz="2800" baseline="-25000">
                <a:cs typeface="Arial" charset="0"/>
              </a:rPr>
              <a:t>k,1</a:t>
            </a:r>
            <a:r>
              <a:rPr lang="en-US" sz="2800">
                <a:cs typeface="Arial" charset="0"/>
              </a:rPr>
              <a:t>, </a:t>
            </a:r>
            <a:r>
              <a:rPr lang="en-US" sz="2800" b="1">
                <a:cs typeface="Arial" charset="0"/>
              </a:rPr>
              <a:t>p</a:t>
            </a:r>
            <a:r>
              <a:rPr lang="en-US" sz="2800" baseline="-25000">
                <a:cs typeface="Arial" charset="0"/>
              </a:rPr>
              <a:t>k,2</a:t>
            </a:r>
            <a:r>
              <a:rPr lang="en-US" sz="2800">
                <a:cs typeface="Arial" charset="0"/>
              </a:rPr>
              <a:t>, …) )</a:t>
            </a:r>
          </a:p>
          <a:p>
            <a:pPr marL="609600" indent="-609600">
              <a:lnSpc>
                <a:spcPct val="90000"/>
              </a:lnSpc>
              <a:buFontTx/>
              <a:buNone/>
            </a:pPr>
            <a:r>
              <a:rPr lang="en-US" sz="2800">
                <a:cs typeface="Arial" charset="0"/>
              </a:rPr>
              <a:t>2. Translate </a:t>
            </a:r>
            <a:r>
              <a:rPr lang="el-GR" sz="2800">
                <a:cs typeface="Arial" charset="0"/>
              </a:rPr>
              <a:t>Γ</a:t>
            </a:r>
            <a:r>
              <a:rPr lang="en-US" sz="2800">
                <a:cs typeface="Arial" charset="0"/>
              </a:rPr>
              <a:t> into a relation on the coordinates of the </a:t>
            </a:r>
            <a:r>
              <a:rPr lang="en-US" sz="2800" b="1">
                <a:cs typeface="Arial" charset="0"/>
              </a:rPr>
              <a:t>p</a:t>
            </a:r>
            <a:r>
              <a:rPr lang="en-US" sz="2800">
                <a:cs typeface="Arial" charset="0"/>
              </a:rPr>
              <a:t>’s.</a:t>
            </a:r>
          </a:p>
          <a:p>
            <a:pPr marL="609600" indent="-609600">
              <a:lnSpc>
                <a:spcPct val="90000"/>
              </a:lnSpc>
              <a:buFontTx/>
              <a:buNone/>
            </a:pPr>
            <a:r>
              <a:rPr lang="en-US" sz="2800">
                <a:cs typeface="Arial" charset="0"/>
              </a:rPr>
              <a:t>3. Express in terms of Plus, Times, Integer</a:t>
            </a:r>
            <a:endParaRPr lang="el-GR" sz="2800">
              <a:cs typeface="Arial" charset="0"/>
            </a:endParaRPr>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p:txBody>
          <a:bodyPr/>
          <a:lstStyle/>
          <a:p>
            <a:r>
              <a:rPr lang="en-US"/>
              <a:t>Related Work</a:t>
            </a:r>
          </a:p>
        </p:txBody>
      </p:sp>
      <p:sp>
        <p:nvSpPr>
          <p:cNvPr id="26627" name="Rectangle 3"/>
          <p:cNvSpPr>
            <a:spLocks noGrp="1" noChangeArrowheads="1"/>
          </p:cNvSpPr>
          <p:nvPr>
            <p:ph type="body" idx="1"/>
          </p:nvPr>
        </p:nvSpPr>
        <p:spPr/>
        <p:txBody>
          <a:bodyPr>
            <a:normAutofit fontScale="85000" lnSpcReduction="10000"/>
          </a:bodyPr>
          <a:lstStyle/>
          <a:p>
            <a:pPr marL="609600" indent="-609600">
              <a:lnSpc>
                <a:spcPct val="90000"/>
              </a:lnSpc>
            </a:pPr>
            <a:r>
              <a:rPr lang="en-US" dirty="0"/>
              <a:t>(</a:t>
            </a:r>
            <a:r>
              <a:rPr lang="en-US" dirty="0" err="1"/>
              <a:t>Grzegorczyk</a:t>
            </a:r>
            <a:r>
              <a:rPr lang="en-US" dirty="0"/>
              <a:t>, 1951). The first-order language with C(</a:t>
            </a:r>
            <a:r>
              <a:rPr lang="en-US" dirty="0" err="1"/>
              <a:t>x,y</a:t>
            </a:r>
            <a:r>
              <a:rPr lang="en-US" dirty="0"/>
              <a:t>) is </a:t>
            </a:r>
            <a:r>
              <a:rPr lang="en-US" dirty="0" err="1"/>
              <a:t>undecidable</a:t>
            </a:r>
            <a:r>
              <a:rPr lang="en-US" dirty="0"/>
              <a:t>.</a:t>
            </a:r>
          </a:p>
          <a:p>
            <a:pPr marL="609600" indent="-609600">
              <a:lnSpc>
                <a:spcPct val="90000"/>
              </a:lnSpc>
            </a:pPr>
            <a:r>
              <a:rPr lang="en-US" dirty="0"/>
              <a:t>(Cohn, </a:t>
            </a:r>
            <a:r>
              <a:rPr lang="en-US" dirty="0" err="1"/>
              <a:t>Gotts</a:t>
            </a:r>
            <a:r>
              <a:rPr lang="en-US" dirty="0"/>
              <a:t>, etc. 1990’s) Work on expressing various relations in various 1</a:t>
            </a:r>
            <a:r>
              <a:rPr lang="en-US" baseline="30000" dirty="0"/>
              <a:t>st</a:t>
            </a:r>
            <a:r>
              <a:rPr lang="en-US" dirty="0"/>
              <a:t> order languages</a:t>
            </a:r>
            <a:r>
              <a:rPr lang="en-US" dirty="0" smtClean="0"/>
              <a:t>.</a:t>
            </a:r>
          </a:p>
          <a:p>
            <a:pPr marL="609600" indent="-609600">
              <a:lnSpc>
                <a:spcPct val="90000"/>
              </a:lnSpc>
            </a:pPr>
            <a:r>
              <a:rPr lang="en-US" dirty="0" smtClean="0"/>
              <a:t>(Pratt and </a:t>
            </a:r>
            <a:r>
              <a:rPr lang="en-US" dirty="0" err="1" smtClean="0"/>
              <a:t>Schoop</a:t>
            </a:r>
            <a:r>
              <a:rPr lang="en-US" dirty="0" smtClean="0"/>
              <a:t>, 2000) Let P</a:t>
            </a:r>
            <a:r>
              <a:rPr lang="en-US" baseline="-25000" dirty="0" smtClean="0"/>
              <a:t>1</a:t>
            </a:r>
            <a:r>
              <a:rPr lang="en-US" dirty="0" smtClean="0"/>
              <a:t> … </a:t>
            </a:r>
            <a:r>
              <a:rPr lang="en-US" dirty="0" err="1" smtClean="0"/>
              <a:t>P</a:t>
            </a:r>
            <a:r>
              <a:rPr lang="en-US" baseline="-25000" dirty="0" err="1" smtClean="0"/>
              <a:t>k</a:t>
            </a:r>
            <a:r>
              <a:rPr lang="en-US" dirty="0" smtClean="0"/>
              <a:t> be a </a:t>
            </a:r>
            <a:r>
              <a:rPr lang="en-US" dirty="0" err="1" smtClean="0"/>
              <a:t>tuple</a:t>
            </a:r>
            <a:r>
              <a:rPr lang="en-US" dirty="0" smtClean="0"/>
              <a:t> of polygons in </a:t>
            </a:r>
            <a:r>
              <a:rPr lang="en-US" dirty="0" smtClean="0">
                <a:latin typeface="Cambria Math"/>
                <a:ea typeface="Cambria Math"/>
              </a:rPr>
              <a:t>ℝ</a:t>
            </a:r>
            <a:r>
              <a:rPr lang="en-US" baseline="30000" dirty="0" smtClean="0"/>
              <a:t>2 </a:t>
            </a:r>
            <a:r>
              <a:rPr lang="en-US" dirty="0" smtClean="0"/>
              <a:t> or </a:t>
            </a:r>
            <a:r>
              <a:rPr lang="en-US" dirty="0" smtClean="0">
                <a:latin typeface="Cambria Math"/>
                <a:ea typeface="Cambria Math"/>
              </a:rPr>
              <a:t>ℝ</a:t>
            </a:r>
            <a:r>
              <a:rPr lang="en-US" baseline="30000" dirty="0" smtClean="0"/>
              <a:t>3</a:t>
            </a:r>
            <a:r>
              <a:rPr lang="en-US" dirty="0" smtClean="0"/>
              <a:t>. The relation over R</a:t>
            </a:r>
            <a:r>
              <a:rPr lang="en-US" baseline="-25000" dirty="0" smtClean="0"/>
              <a:t>1</a:t>
            </a:r>
            <a:r>
              <a:rPr lang="en-US" dirty="0" smtClean="0"/>
              <a:t> … </a:t>
            </a:r>
            <a:r>
              <a:rPr lang="en-US" dirty="0" err="1" smtClean="0"/>
              <a:t>R</a:t>
            </a:r>
            <a:r>
              <a:rPr lang="en-US" baseline="-25000" dirty="0" err="1" smtClean="0"/>
              <a:t>k</a:t>
            </a:r>
            <a:r>
              <a:rPr lang="en-US" dirty="0" smtClean="0"/>
              <a:t>, ``There is a homeomorphism mapping </a:t>
            </a:r>
            <a:r>
              <a:rPr lang="en-US" smtClean="0"/>
              <a:t>all the R</a:t>
            </a:r>
            <a:r>
              <a:rPr lang="en-US" baseline="-25000" smtClean="0"/>
              <a:t>i</a:t>
            </a:r>
            <a:r>
              <a:rPr lang="en-US" dirty="0" smtClean="0"/>
              <a:t> to P</a:t>
            </a:r>
            <a:r>
              <a:rPr lang="en-US" baseline="-25000" dirty="0" smtClean="0"/>
              <a:t>i</a:t>
            </a:r>
            <a:r>
              <a:rPr lang="en-US" dirty="0" smtClean="0"/>
              <a:t>’’ is expressible in the 1</a:t>
            </a:r>
            <a:r>
              <a:rPr lang="en-US" baseline="30000" dirty="0" smtClean="0"/>
              <a:t>st</a:t>
            </a:r>
            <a:r>
              <a:rPr lang="en-US" dirty="0" smtClean="0"/>
              <a:t> order language of C(</a:t>
            </a:r>
            <a:r>
              <a:rPr lang="en-US" dirty="0" err="1" smtClean="0"/>
              <a:t>x,y</a:t>
            </a:r>
            <a:r>
              <a:rPr lang="en-US" dirty="0" smtClean="0"/>
              <a:t>).</a:t>
            </a:r>
            <a:endParaRPr lang="en-US" dirty="0"/>
          </a:p>
          <a:p>
            <a:pPr marL="609600" indent="-609600">
              <a:lnSpc>
                <a:spcPct val="90000"/>
              </a:lnSpc>
            </a:pPr>
            <a:r>
              <a:rPr lang="en-US" dirty="0"/>
              <a:t>(Schaefer and </a:t>
            </a:r>
            <a:r>
              <a:rPr lang="en-US" dirty="0" err="1" smtClean="0"/>
              <a:t>Stefanovich</a:t>
            </a:r>
            <a:r>
              <a:rPr lang="en-US" dirty="0"/>
              <a:t>, 2004) The</a:t>
            </a:r>
          </a:p>
          <a:p>
            <a:pPr marL="609600" indent="-609600">
              <a:lnSpc>
                <a:spcPct val="90000"/>
              </a:lnSpc>
              <a:buFontTx/>
              <a:buNone/>
            </a:pPr>
            <a:r>
              <a:rPr lang="en-US" dirty="0"/>
              <a:t>    </a:t>
            </a:r>
            <a:r>
              <a:rPr lang="en-US" dirty="0" smtClean="0"/>
              <a:t>    first-order </a:t>
            </a:r>
            <a:r>
              <a:rPr lang="en-US" dirty="0"/>
              <a:t>language with C(</a:t>
            </a:r>
            <a:r>
              <a:rPr lang="en-US" dirty="0" err="1"/>
              <a:t>x,y</a:t>
            </a:r>
            <a:r>
              <a:rPr lang="en-US" dirty="0"/>
              <a:t>) </a:t>
            </a:r>
            <a:r>
              <a:rPr lang="en-US" dirty="0" smtClean="0"/>
              <a:t>has analytical complexity </a:t>
            </a:r>
            <a:r>
              <a:rPr lang="en-US" dirty="0"/>
              <a:t>(not expressivity).</a:t>
            </a:r>
          </a:p>
          <a:p>
            <a:pPr marL="609600" indent="-609600">
              <a:lnSpc>
                <a:spcPct val="90000"/>
              </a:lnSpc>
            </a:pPr>
            <a:r>
              <a:rPr lang="en-US" dirty="0"/>
              <a:t>Lots of work on constraint </a:t>
            </a:r>
            <a:r>
              <a:rPr lang="en-US" dirty="0" smtClean="0"/>
              <a:t>(existential) languages</a:t>
            </a:r>
            <a:r>
              <a:rPr lang="en-US" dirty="0"/>
              <a:t>.</a:t>
            </a:r>
          </a:p>
          <a:p>
            <a:pPr marL="609600" indent="-609600">
              <a:lnSpc>
                <a:spcPct val="90000"/>
              </a:lnSpc>
              <a:buFontTx/>
              <a:buNone/>
            </a:pPr>
            <a:endParaRPr lang="en-US" dirty="0"/>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p:txBody>
          <a:bodyPr/>
          <a:lstStyle/>
          <a:p>
            <a:r>
              <a:rPr lang="en-US" dirty="0"/>
              <a:t>Open </a:t>
            </a:r>
            <a:r>
              <a:rPr lang="en-US" dirty="0" smtClean="0"/>
              <a:t>Problems</a:t>
            </a:r>
            <a:endParaRPr lang="en-US" dirty="0"/>
          </a:p>
        </p:txBody>
      </p:sp>
      <p:sp>
        <p:nvSpPr>
          <p:cNvPr id="27651" name="Rectangle 3"/>
          <p:cNvSpPr>
            <a:spLocks noGrp="1" noChangeArrowheads="1"/>
          </p:cNvSpPr>
          <p:nvPr>
            <p:ph type="body" idx="1"/>
          </p:nvPr>
        </p:nvSpPr>
        <p:spPr/>
        <p:txBody>
          <a:bodyPr>
            <a:normAutofit lnSpcReduction="10000"/>
          </a:bodyPr>
          <a:lstStyle/>
          <a:p>
            <a:pPr>
              <a:buFontTx/>
              <a:buNone/>
            </a:pPr>
            <a:r>
              <a:rPr lang="en-US" dirty="0" smtClean="0"/>
              <a:t>Find </a:t>
            </a:r>
            <a:r>
              <a:rPr lang="en-US" i="1" dirty="0" smtClean="0"/>
              <a:t>geometric</a:t>
            </a:r>
            <a:r>
              <a:rPr lang="en-US" dirty="0" smtClean="0"/>
              <a:t> conditions (similar to Pratt-Hartmann’s) for elementary equivalence to Poly in </a:t>
            </a:r>
            <a:r>
              <a:rPr lang="en-US" dirty="0" err="1" smtClean="0">
                <a:latin typeface="Cambria Math"/>
                <a:ea typeface="Cambria Math"/>
              </a:rPr>
              <a:t>ℝ</a:t>
            </a:r>
            <a:r>
              <a:rPr lang="en-US" baseline="30000" dirty="0" err="1" smtClean="0">
                <a:ea typeface="Cambria Math"/>
              </a:rPr>
              <a:t>k</a:t>
            </a:r>
            <a:r>
              <a:rPr lang="en-US" dirty="0" smtClean="0"/>
              <a:t> for k &gt; 2.</a:t>
            </a:r>
          </a:p>
          <a:p>
            <a:pPr>
              <a:buFontTx/>
              <a:buNone/>
            </a:pPr>
            <a:endParaRPr lang="en-US" dirty="0" smtClean="0"/>
          </a:p>
          <a:p>
            <a:pPr>
              <a:buFontTx/>
              <a:buNone/>
            </a:pPr>
            <a:r>
              <a:rPr lang="en-US" dirty="0" smtClean="0"/>
              <a:t>What </a:t>
            </a:r>
            <a:r>
              <a:rPr lang="en-US" dirty="0"/>
              <a:t>is the expressivity of the first-order language with just C(</a:t>
            </a:r>
            <a:r>
              <a:rPr lang="en-US" dirty="0" err="1"/>
              <a:t>x,y</a:t>
            </a:r>
            <a:r>
              <a:rPr lang="en-US" dirty="0"/>
              <a:t>)?</a:t>
            </a:r>
          </a:p>
          <a:p>
            <a:pPr>
              <a:buFontTx/>
              <a:buNone/>
            </a:pPr>
            <a:endParaRPr lang="en-US" dirty="0"/>
          </a:p>
          <a:p>
            <a:pPr>
              <a:buFontTx/>
              <a:buNone/>
            </a:pPr>
            <a:r>
              <a:rPr lang="en-US" dirty="0"/>
              <a:t>Analogue: If </a:t>
            </a:r>
            <a:r>
              <a:rPr lang="el-GR" dirty="0">
                <a:cs typeface="Arial" charset="0"/>
              </a:rPr>
              <a:t>Φ</a:t>
            </a:r>
            <a:r>
              <a:rPr lang="en-US" dirty="0">
                <a:cs typeface="Arial" charset="0"/>
              </a:rPr>
              <a:t> is analytical and </a:t>
            </a:r>
            <a:r>
              <a:rPr lang="en-US" dirty="0" smtClean="0">
                <a:cs typeface="Arial" charset="0"/>
              </a:rPr>
              <a:t>topological then </a:t>
            </a:r>
            <a:r>
              <a:rPr lang="en-US" dirty="0">
                <a:cs typeface="Arial" charset="0"/>
              </a:rPr>
              <a:t>it can be represented.</a:t>
            </a:r>
            <a:endParaRPr lang="el-GR" dirty="0">
              <a:cs typeface="Arial" charset="0"/>
            </a:endParaRPr>
          </a:p>
        </p:txBody>
      </p:sp>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p:txBody>
          <a:bodyPr/>
          <a:lstStyle/>
          <a:p>
            <a:r>
              <a:rPr lang="en-US"/>
              <a:t>Definition of Point</a:t>
            </a:r>
          </a:p>
        </p:txBody>
      </p:sp>
      <p:sp>
        <p:nvSpPr>
          <p:cNvPr id="13315" name="Rectangle 3"/>
          <p:cNvSpPr>
            <a:spLocks noGrp="1" noChangeArrowheads="1"/>
          </p:cNvSpPr>
          <p:nvPr>
            <p:ph type="body" idx="1"/>
          </p:nvPr>
        </p:nvSpPr>
        <p:spPr/>
        <p:txBody>
          <a:bodyPr/>
          <a:lstStyle/>
          <a:p>
            <a:pPr>
              <a:lnSpc>
                <a:spcPct val="90000"/>
              </a:lnSpc>
              <a:buFontTx/>
              <a:buNone/>
            </a:pPr>
            <a:r>
              <a:rPr lang="en-US"/>
              <a:t>AllCloser(a,b,c) </a:t>
            </a:r>
            <a:r>
              <a:rPr lang="en-US">
                <a:sym typeface="Wingdings" pitchFamily="2" charset="2"/>
              </a:rPr>
              <a:t> </a:t>
            </a:r>
            <a:r>
              <a:rPr lang="en-US">
                <a:latin typeface="Arial Unicode MS" pitchFamily="34" charset="-128"/>
                <a:ea typeface="Arial Unicode MS" pitchFamily="34" charset="-128"/>
                <a:cs typeface="Arial Unicode MS" pitchFamily="34" charset="-128"/>
                <a:sym typeface="Wingdings" pitchFamily="2" charset="2"/>
              </a:rPr>
              <a:t>∀</a:t>
            </a:r>
            <a:r>
              <a:rPr lang="en-US" baseline="-25000">
                <a:latin typeface="Arial Unicode MS" pitchFamily="34" charset="-128"/>
                <a:ea typeface="Arial Unicode MS" pitchFamily="34" charset="-128"/>
                <a:cs typeface="Arial Unicode MS" pitchFamily="34" charset="-128"/>
                <a:sym typeface="Wingdings" pitchFamily="2" charset="2"/>
              </a:rPr>
              <a:t>z </a:t>
            </a:r>
            <a:r>
              <a:rPr lang="en-US">
                <a:latin typeface="Arial Unicode MS" pitchFamily="34" charset="-128"/>
                <a:ea typeface="Arial Unicode MS" pitchFamily="34" charset="-128"/>
                <a:cs typeface="Arial Unicode MS" pitchFamily="34" charset="-128"/>
                <a:sym typeface="Wingdings" pitchFamily="2" charset="2"/>
              </a:rPr>
              <a:t>C(z,b) → Closer(a,z,c)</a:t>
            </a:r>
          </a:p>
          <a:p>
            <a:pPr>
              <a:lnSpc>
                <a:spcPct val="90000"/>
              </a:lnSpc>
              <a:buFontTx/>
              <a:buNone/>
            </a:pPr>
            <a:endParaRPr lang="en-US">
              <a:latin typeface="Arial Unicode MS" pitchFamily="34" charset="-128"/>
              <a:ea typeface="Arial Unicode MS" pitchFamily="34" charset="-128"/>
              <a:cs typeface="Arial Unicode MS" pitchFamily="34" charset="-128"/>
              <a:sym typeface="Wingdings" pitchFamily="2" charset="2"/>
            </a:endParaRPr>
          </a:p>
          <a:p>
            <a:pPr>
              <a:lnSpc>
                <a:spcPct val="90000"/>
              </a:lnSpc>
              <a:buFontTx/>
              <a:buNone/>
            </a:pPr>
            <a:r>
              <a:rPr lang="en-US">
                <a:latin typeface="Arial Unicode MS" pitchFamily="34" charset="-128"/>
                <a:ea typeface="Arial Unicode MS" pitchFamily="34" charset="-128"/>
                <a:cs typeface="Arial Unicode MS" pitchFamily="34" charset="-128"/>
                <a:sym typeface="Wingdings" pitchFamily="2" charset="2"/>
              </a:rPr>
              <a:t>InInterior(a,b)  </a:t>
            </a:r>
          </a:p>
          <a:p>
            <a:pPr>
              <a:lnSpc>
                <a:spcPct val="90000"/>
              </a:lnSpc>
              <a:buFontTx/>
              <a:buNone/>
            </a:pPr>
            <a:r>
              <a:rPr lang="en-US">
                <a:latin typeface="Arial Unicode MS" pitchFamily="34" charset="-128"/>
                <a:ea typeface="Arial Unicode MS" pitchFamily="34" charset="-128"/>
                <a:cs typeface="Arial Unicode MS" pitchFamily="34" charset="-128"/>
                <a:sym typeface="Wingdings" pitchFamily="2" charset="2"/>
              </a:rPr>
              <a:t>∃</a:t>
            </a:r>
            <a:r>
              <a:rPr lang="en-US" baseline="-25000">
                <a:latin typeface="Arial Unicode MS" pitchFamily="34" charset="-128"/>
                <a:ea typeface="Arial Unicode MS" pitchFamily="34" charset="-128"/>
                <a:cs typeface="Arial Unicode MS" pitchFamily="34" charset="-128"/>
                <a:sym typeface="Wingdings" pitchFamily="2" charset="2"/>
              </a:rPr>
              <a:t>d </a:t>
            </a:r>
            <a:r>
              <a:rPr lang="en-US">
                <a:latin typeface="Arial Unicode MS" pitchFamily="34" charset="-128"/>
                <a:ea typeface="Arial Unicode MS" pitchFamily="34" charset="-128"/>
                <a:cs typeface="Arial Unicode MS" pitchFamily="34" charset="-128"/>
                <a:sym typeface="Wingdings" pitchFamily="2" charset="2"/>
              </a:rPr>
              <a:t>¬C(d,a) ^ ∀</a:t>
            </a:r>
            <a:r>
              <a:rPr lang="en-US" baseline="-25000">
                <a:latin typeface="Arial Unicode MS" pitchFamily="34" charset="-128"/>
                <a:ea typeface="Arial Unicode MS" pitchFamily="34" charset="-128"/>
                <a:cs typeface="Arial Unicode MS" pitchFamily="34" charset="-128"/>
                <a:sym typeface="Wingdings" pitchFamily="2" charset="2"/>
              </a:rPr>
              <a:t>c </a:t>
            </a:r>
            <a:r>
              <a:rPr lang="en-US">
                <a:latin typeface="Arial Unicode MS" pitchFamily="34" charset="-128"/>
                <a:ea typeface="Arial Unicode MS" pitchFamily="34" charset="-128"/>
                <a:cs typeface="Arial Unicode MS" pitchFamily="34" charset="-128"/>
                <a:sym typeface="Wingdings" pitchFamily="2" charset="2"/>
              </a:rPr>
              <a:t>AllCloser(a,c,d) → P(c,b).</a:t>
            </a:r>
          </a:p>
          <a:p>
            <a:pPr>
              <a:lnSpc>
                <a:spcPct val="90000"/>
              </a:lnSpc>
              <a:buFontTx/>
              <a:buNone/>
            </a:pPr>
            <a:endParaRPr lang="en-US">
              <a:latin typeface="Arial Unicode MS" pitchFamily="34" charset="-128"/>
              <a:ea typeface="Arial Unicode MS" pitchFamily="34" charset="-128"/>
              <a:cs typeface="Arial Unicode MS" pitchFamily="34" charset="-128"/>
              <a:sym typeface="Wingdings" pitchFamily="2" charset="2"/>
            </a:endParaRPr>
          </a:p>
          <a:p>
            <a:pPr>
              <a:lnSpc>
                <a:spcPct val="90000"/>
              </a:lnSpc>
              <a:buFontTx/>
              <a:buNone/>
            </a:pPr>
            <a:r>
              <a:rPr lang="en-US">
                <a:latin typeface="Arial Unicode MS" pitchFamily="34" charset="-128"/>
                <a:ea typeface="Arial Unicode MS" pitchFamily="34" charset="-128"/>
                <a:cs typeface="Arial Unicode MS" pitchFamily="34" charset="-128"/>
                <a:sym typeface="Wingdings" pitchFamily="2" charset="2"/>
              </a:rPr>
              <a:t>Regular(b) </a:t>
            </a:r>
          </a:p>
          <a:p>
            <a:pPr>
              <a:lnSpc>
                <a:spcPct val="90000"/>
              </a:lnSpc>
              <a:buFontTx/>
              <a:buNone/>
            </a:pPr>
            <a:r>
              <a:rPr lang="en-US">
                <a:latin typeface="Arial Unicode MS" pitchFamily="34" charset="-128"/>
                <a:ea typeface="Arial Unicode MS" pitchFamily="34" charset="-128"/>
                <a:cs typeface="Arial Unicode MS" pitchFamily="34" charset="-128"/>
                <a:sym typeface="Wingdings" pitchFamily="2" charset="2"/>
              </a:rPr>
              <a:t>∀</a:t>
            </a:r>
            <a:r>
              <a:rPr lang="en-US" baseline="-25000">
                <a:latin typeface="Arial Unicode MS" pitchFamily="34" charset="-128"/>
                <a:ea typeface="Arial Unicode MS" pitchFamily="34" charset="-128"/>
                <a:cs typeface="Arial Unicode MS" pitchFamily="34" charset="-128"/>
                <a:sym typeface="Wingdings" pitchFamily="2" charset="2"/>
              </a:rPr>
              <a:t>c,d </a:t>
            </a:r>
            <a:r>
              <a:rPr lang="en-US">
                <a:latin typeface="Arial Unicode MS" pitchFamily="34" charset="-128"/>
                <a:ea typeface="Arial Unicode MS" pitchFamily="34" charset="-128"/>
                <a:cs typeface="Arial Unicode MS" pitchFamily="34" charset="-128"/>
                <a:sym typeface="Wingdings" pitchFamily="2" charset="2"/>
              </a:rPr>
              <a:t>C(c,b) ^ ¬C(c,d) → </a:t>
            </a:r>
          </a:p>
          <a:p>
            <a:pPr>
              <a:lnSpc>
                <a:spcPct val="90000"/>
              </a:lnSpc>
              <a:buFontTx/>
              <a:buNone/>
            </a:pPr>
            <a:r>
              <a:rPr lang="en-US">
                <a:latin typeface="Arial Unicode MS" pitchFamily="34" charset="-128"/>
                <a:ea typeface="Arial Unicode MS" pitchFamily="34" charset="-128"/>
                <a:cs typeface="Arial Unicode MS" pitchFamily="34" charset="-128"/>
                <a:sym typeface="Wingdings" pitchFamily="2" charset="2"/>
              </a:rPr>
              <a:t>      ∃</a:t>
            </a:r>
            <a:r>
              <a:rPr lang="en-US" baseline="-25000">
                <a:latin typeface="Arial Unicode MS" pitchFamily="34" charset="-128"/>
                <a:ea typeface="Arial Unicode MS" pitchFamily="34" charset="-128"/>
                <a:cs typeface="Arial Unicode MS" pitchFamily="34" charset="-128"/>
                <a:sym typeface="Wingdings" pitchFamily="2" charset="2"/>
              </a:rPr>
              <a:t>a </a:t>
            </a:r>
            <a:r>
              <a:rPr lang="en-US">
                <a:latin typeface="Arial Unicode MS" pitchFamily="34" charset="-128"/>
                <a:ea typeface="Arial Unicode MS" pitchFamily="34" charset="-128"/>
                <a:cs typeface="Arial Unicode MS" pitchFamily="34" charset="-128"/>
                <a:sym typeface="Wingdings" pitchFamily="2" charset="2"/>
              </a:rPr>
              <a:t>Closer(c,a,d) ^ InInterior(a,b).</a:t>
            </a:r>
            <a:endParaRPr lang="en-US" baseline="-25000">
              <a:latin typeface="Arial Unicode MS" pitchFamily="34" charset="-128"/>
              <a:ea typeface="Arial Unicode MS" pitchFamily="34" charset="-128"/>
              <a:cs typeface="Arial Unicode MS" pitchFamily="34" charset="-128"/>
            </a:endParaRP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lstStyle/>
          <a:p>
            <a:r>
              <a:rPr lang="en-US"/>
              <a:t>Definition of Point (cntd)</a:t>
            </a:r>
          </a:p>
        </p:txBody>
      </p:sp>
      <p:sp>
        <p:nvSpPr>
          <p:cNvPr id="14339" name="Rectangle 3"/>
          <p:cNvSpPr>
            <a:spLocks noGrp="1" noChangeArrowheads="1"/>
          </p:cNvSpPr>
          <p:nvPr>
            <p:ph type="body" idx="1"/>
          </p:nvPr>
        </p:nvSpPr>
        <p:spPr/>
        <p:txBody>
          <a:bodyPr/>
          <a:lstStyle/>
          <a:p>
            <a:pPr>
              <a:lnSpc>
                <a:spcPct val="90000"/>
              </a:lnSpc>
              <a:buFontTx/>
              <a:buNone/>
            </a:pPr>
            <a:r>
              <a:rPr lang="en-US" sz="2800"/>
              <a:t>IsPoint(a,b) </a:t>
            </a:r>
            <a:r>
              <a:rPr lang="en-US" sz="2800">
                <a:sym typeface="Wingdings" pitchFamily="2" charset="2"/>
              </a:rPr>
              <a:t></a:t>
            </a:r>
          </a:p>
          <a:p>
            <a:pPr>
              <a:lnSpc>
                <a:spcPct val="90000"/>
              </a:lnSpc>
              <a:buFontTx/>
              <a:buNone/>
            </a:pPr>
            <a:r>
              <a:rPr lang="en-US" sz="2800">
                <a:sym typeface="Wingdings" pitchFamily="2" charset="2"/>
              </a:rPr>
              <a:t>Regular(a) ^ Regular(b) ^</a:t>
            </a:r>
          </a:p>
          <a:p>
            <a:pPr>
              <a:lnSpc>
                <a:spcPct val="90000"/>
              </a:lnSpc>
              <a:buFontTx/>
              <a:buNone/>
            </a:pPr>
            <a:r>
              <a:rPr lang="en-US" sz="2800">
                <a:latin typeface="Arial Unicode MS" pitchFamily="34" charset="-128"/>
                <a:ea typeface="Arial Unicode MS" pitchFamily="34" charset="-128"/>
                <a:cs typeface="Arial Unicode MS" pitchFamily="34" charset="-128"/>
                <a:sym typeface="Wingdings" pitchFamily="2" charset="2"/>
              </a:rPr>
              <a:t>∀</a:t>
            </a:r>
            <a:r>
              <a:rPr lang="en-US" sz="2800" baseline="-25000">
                <a:latin typeface="Arial Unicode MS" pitchFamily="34" charset="-128"/>
                <a:ea typeface="Arial Unicode MS" pitchFamily="34" charset="-128"/>
                <a:cs typeface="Arial Unicode MS" pitchFamily="34" charset="-128"/>
                <a:sym typeface="Wingdings" pitchFamily="2" charset="2"/>
              </a:rPr>
              <a:t>c,d  </a:t>
            </a:r>
            <a:r>
              <a:rPr lang="en-US" sz="2800">
                <a:latin typeface="Arial Unicode MS" pitchFamily="34" charset="-128"/>
                <a:ea typeface="Arial Unicode MS" pitchFamily="34" charset="-128"/>
                <a:cs typeface="Arial Unicode MS" pitchFamily="34" charset="-128"/>
                <a:sym typeface="Wingdings" pitchFamily="2" charset="2"/>
              </a:rPr>
              <a:t>[P(c,a) ^ P(d,b) ^ C(b,c) ^ C(d,a)] → </a:t>
            </a:r>
          </a:p>
          <a:p>
            <a:pPr>
              <a:lnSpc>
                <a:spcPct val="90000"/>
              </a:lnSpc>
              <a:buFontTx/>
              <a:buNone/>
            </a:pPr>
            <a:r>
              <a:rPr lang="en-US" sz="2800">
                <a:latin typeface="Arial Unicode MS" pitchFamily="34" charset="-128"/>
                <a:ea typeface="Arial Unicode MS" pitchFamily="34" charset="-128"/>
                <a:cs typeface="Arial Unicode MS" pitchFamily="34" charset="-128"/>
                <a:sym typeface="Wingdings" pitchFamily="2" charset="2"/>
              </a:rPr>
              <a:t>       C(c,d)</a:t>
            </a:r>
          </a:p>
          <a:p>
            <a:pPr>
              <a:lnSpc>
                <a:spcPct val="90000"/>
              </a:lnSpc>
              <a:buFontTx/>
              <a:buNone/>
            </a:pPr>
            <a:endParaRPr lang="en-US" sz="2800">
              <a:latin typeface="Arial Unicode MS" pitchFamily="34" charset="-128"/>
              <a:ea typeface="Arial Unicode MS" pitchFamily="34" charset="-128"/>
              <a:cs typeface="Arial Unicode MS" pitchFamily="34" charset="-128"/>
            </a:endParaRPr>
          </a:p>
          <a:p>
            <a:pPr>
              <a:lnSpc>
                <a:spcPct val="90000"/>
              </a:lnSpc>
              <a:buFontTx/>
              <a:buNone/>
            </a:pPr>
            <a:r>
              <a:rPr lang="en-US" sz="2800">
                <a:latin typeface="Arial Unicode MS" pitchFamily="34" charset="-128"/>
                <a:ea typeface="Arial Unicode MS" pitchFamily="34" charset="-128"/>
                <a:cs typeface="Arial Unicode MS" pitchFamily="34" charset="-128"/>
              </a:rPr>
              <a:t>SamePoint(a,b,c,d) </a:t>
            </a:r>
            <a:r>
              <a:rPr lang="en-US" sz="2800">
                <a:latin typeface="Arial Unicode MS" pitchFamily="34" charset="-128"/>
                <a:ea typeface="Arial Unicode MS" pitchFamily="34" charset="-128"/>
                <a:cs typeface="Arial Unicode MS" pitchFamily="34" charset="-128"/>
                <a:sym typeface="Wingdings" pitchFamily="2" charset="2"/>
              </a:rPr>
              <a:t> </a:t>
            </a:r>
          </a:p>
          <a:p>
            <a:pPr>
              <a:lnSpc>
                <a:spcPct val="90000"/>
              </a:lnSpc>
              <a:buFontTx/>
              <a:buNone/>
            </a:pPr>
            <a:r>
              <a:rPr lang="en-US" sz="2800">
                <a:latin typeface="Arial Unicode MS" pitchFamily="34" charset="-128"/>
                <a:ea typeface="Arial Unicode MS" pitchFamily="34" charset="-128"/>
                <a:cs typeface="Arial Unicode MS" pitchFamily="34" charset="-128"/>
                <a:sym typeface="Wingdings" pitchFamily="2" charset="2"/>
              </a:rPr>
              <a:t>   IsPoint(a,b) ^ IsPoint(c,d) ^</a:t>
            </a:r>
          </a:p>
          <a:p>
            <a:pPr>
              <a:lnSpc>
                <a:spcPct val="90000"/>
              </a:lnSpc>
              <a:buFontTx/>
              <a:buNone/>
            </a:pPr>
            <a:r>
              <a:rPr lang="en-US" sz="2800">
                <a:latin typeface="Arial Unicode MS" pitchFamily="34" charset="-128"/>
                <a:ea typeface="Arial Unicode MS" pitchFamily="34" charset="-128"/>
                <a:cs typeface="Arial Unicode MS" pitchFamily="34" charset="-128"/>
                <a:sym typeface="Wingdings" pitchFamily="2" charset="2"/>
              </a:rPr>
              <a:t>   ∀</a:t>
            </a:r>
            <a:r>
              <a:rPr lang="en-US" sz="2800" baseline="-25000">
                <a:latin typeface="Arial Unicode MS" pitchFamily="34" charset="-128"/>
                <a:ea typeface="Arial Unicode MS" pitchFamily="34" charset="-128"/>
                <a:cs typeface="Arial Unicode MS" pitchFamily="34" charset="-128"/>
                <a:sym typeface="Wingdings" pitchFamily="2" charset="2"/>
              </a:rPr>
              <a:t>w,x,y,z </a:t>
            </a:r>
            <a:r>
              <a:rPr lang="en-US" sz="2800">
                <a:latin typeface="Arial Unicode MS" pitchFamily="34" charset="-128"/>
                <a:ea typeface="Arial Unicode MS" pitchFamily="34" charset="-128"/>
                <a:cs typeface="Arial Unicode MS" pitchFamily="34" charset="-128"/>
                <a:sym typeface="Wingdings" pitchFamily="2" charset="2"/>
              </a:rPr>
              <a:t>[P(w,a) ^ P(x,b) ^ P(y,c) ^ P(z,d) ^ C(w,x) ^   </a:t>
            </a:r>
          </a:p>
          <a:p>
            <a:pPr>
              <a:lnSpc>
                <a:spcPct val="90000"/>
              </a:lnSpc>
              <a:buFontTx/>
              <a:buNone/>
            </a:pPr>
            <a:r>
              <a:rPr lang="en-US" sz="2800" baseline="-25000">
                <a:latin typeface="Arial Unicode MS" pitchFamily="34" charset="-128"/>
                <a:ea typeface="Arial Unicode MS" pitchFamily="34" charset="-128"/>
                <a:cs typeface="Arial Unicode MS" pitchFamily="34" charset="-128"/>
              </a:rPr>
              <a:t>                      </a:t>
            </a:r>
            <a:r>
              <a:rPr lang="en-US" sz="2800">
                <a:latin typeface="Arial Unicode MS" pitchFamily="34" charset="-128"/>
                <a:ea typeface="Arial Unicode MS" pitchFamily="34" charset="-128"/>
                <a:cs typeface="Arial Unicode MS" pitchFamily="34" charset="-128"/>
              </a:rPr>
              <a:t>C(y,z)] →  C(w,y)</a:t>
            </a:r>
          </a:p>
          <a:p>
            <a:pPr>
              <a:lnSpc>
                <a:spcPct val="90000"/>
              </a:lnSpc>
              <a:buFontTx/>
              <a:buNone/>
            </a:pPr>
            <a:endParaRPr lang="en-US" sz="2800" baseline="-25000">
              <a:latin typeface="Arial Unicode MS" pitchFamily="34" charset="-128"/>
              <a:ea typeface="Arial Unicode MS" pitchFamily="34" charset="-128"/>
              <a:cs typeface="Arial Unicode MS" pitchFamily="34" charset="-128"/>
            </a:endParaRPr>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p:txBody>
          <a:bodyPr/>
          <a:lstStyle/>
          <a:p>
            <a:r>
              <a:rPr lang="en-US"/>
              <a:t>Properties of Points</a:t>
            </a:r>
          </a:p>
        </p:txBody>
      </p:sp>
      <p:sp>
        <p:nvSpPr>
          <p:cNvPr id="15363" name="Rectangle 3"/>
          <p:cNvSpPr>
            <a:spLocks noGrp="1" noChangeArrowheads="1"/>
          </p:cNvSpPr>
          <p:nvPr>
            <p:ph type="body" idx="1"/>
          </p:nvPr>
        </p:nvSpPr>
        <p:spPr/>
        <p:txBody>
          <a:bodyPr/>
          <a:lstStyle/>
          <a:p>
            <a:pPr>
              <a:lnSpc>
                <a:spcPct val="90000"/>
              </a:lnSpc>
              <a:buFontTx/>
              <a:buNone/>
            </a:pPr>
            <a:r>
              <a:rPr lang="en-US"/>
              <a:t>InPt(a,b;r) </a:t>
            </a:r>
            <a:r>
              <a:rPr lang="en-US">
                <a:sym typeface="Wingdings" pitchFamily="2" charset="2"/>
              </a:rPr>
              <a:t> </a:t>
            </a:r>
          </a:p>
          <a:p>
            <a:pPr>
              <a:lnSpc>
                <a:spcPct val="90000"/>
              </a:lnSpc>
              <a:buFontTx/>
              <a:buNone/>
            </a:pPr>
            <a:r>
              <a:rPr lang="en-US">
                <a:latin typeface="Arial Unicode MS" pitchFamily="34" charset="-128"/>
                <a:ea typeface="Arial Unicode MS" pitchFamily="34" charset="-128"/>
                <a:cs typeface="Arial Unicode MS" pitchFamily="34" charset="-128"/>
                <a:sym typeface="Wingdings" pitchFamily="2" charset="2"/>
              </a:rPr>
              <a:t>∀</a:t>
            </a:r>
            <a:r>
              <a:rPr lang="en-US" baseline="-25000">
                <a:latin typeface="Arial Unicode MS" pitchFamily="34" charset="-128"/>
                <a:ea typeface="Arial Unicode MS" pitchFamily="34" charset="-128"/>
                <a:cs typeface="Arial Unicode MS" pitchFamily="34" charset="-128"/>
                <a:sym typeface="Wingdings" pitchFamily="2" charset="2"/>
              </a:rPr>
              <a:t>d,c </a:t>
            </a:r>
            <a:r>
              <a:rPr lang="en-US">
                <a:latin typeface="Arial Unicode MS" pitchFamily="34" charset="-128"/>
                <a:ea typeface="Arial Unicode MS" pitchFamily="34" charset="-128"/>
                <a:cs typeface="Arial Unicode MS" pitchFamily="34" charset="-128"/>
                <a:sym typeface="Wingdings" pitchFamily="2" charset="2"/>
              </a:rPr>
              <a:t>SamePoint(d,c;a,b) → C(d,r).</a:t>
            </a:r>
          </a:p>
          <a:p>
            <a:pPr>
              <a:lnSpc>
                <a:spcPct val="90000"/>
              </a:lnSpc>
              <a:buFontTx/>
              <a:buNone/>
            </a:pPr>
            <a:endParaRPr lang="en-US">
              <a:latin typeface="Arial Unicode MS" pitchFamily="34" charset="-128"/>
              <a:ea typeface="Arial Unicode MS" pitchFamily="34" charset="-128"/>
              <a:cs typeface="Arial Unicode MS" pitchFamily="34" charset="-128"/>
              <a:sym typeface="Wingdings" pitchFamily="2" charset="2"/>
            </a:endParaRPr>
          </a:p>
          <a:p>
            <a:pPr>
              <a:lnSpc>
                <a:spcPct val="90000"/>
              </a:lnSpc>
              <a:buFontTx/>
              <a:buNone/>
            </a:pPr>
            <a:r>
              <a:rPr lang="en-US">
                <a:latin typeface="Arial Unicode MS" pitchFamily="34" charset="-128"/>
                <a:ea typeface="Arial Unicode MS" pitchFamily="34" charset="-128"/>
                <a:cs typeface="Arial Unicode MS" pitchFamily="34" charset="-128"/>
                <a:sym typeface="Wingdings" pitchFamily="2" charset="2"/>
              </a:rPr>
              <a:t>PtCloser(</a:t>
            </a:r>
            <a:r>
              <a:rPr lang="en-US" b="1">
                <a:latin typeface="Arial Unicode MS" pitchFamily="34" charset="-128"/>
                <a:ea typeface="Arial Unicode MS" pitchFamily="34" charset="-128"/>
                <a:cs typeface="Arial Unicode MS" pitchFamily="34" charset="-128"/>
                <a:sym typeface="Wingdings" pitchFamily="2" charset="2"/>
              </a:rPr>
              <a:t>p,q,r) </a:t>
            </a:r>
            <a:r>
              <a:rPr lang="en-US">
                <a:latin typeface="Arial Unicode MS" pitchFamily="34" charset="-128"/>
                <a:ea typeface="Arial Unicode MS" pitchFamily="34" charset="-128"/>
                <a:cs typeface="Arial Unicode MS" pitchFamily="34" charset="-128"/>
                <a:sym typeface="Wingdings" pitchFamily="2" charset="2"/>
              </a:rPr>
              <a:t></a:t>
            </a:r>
          </a:p>
          <a:p>
            <a:pPr>
              <a:lnSpc>
                <a:spcPct val="90000"/>
              </a:lnSpc>
              <a:buFontTx/>
              <a:buNone/>
            </a:pPr>
            <a:r>
              <a:rPr lang="en-US">
                <a:latin typeface="Arial Unicode MS" pitchFamily="34" charset="-128"/>
                <a:ea typeface="Arial Unicode MS" pitchFamily="34" charset="-128"/>
                <a:cs typeface="Arial Unicode MS" pitchFamily="34" charset="-128"/>
                <a:sym typeface="Wingdings" pitchFamily="2" charset="2"/>
              </a:rPr>
              <a:t>∀</a:t>
            </a:r>
            <a:r>
              <a:rPr lang="en-US" baseline="-25000">
                <a:latin typeface="Arial Unicode MS" pitchFamily="34" charset="-128"/>
                <a:ea typeface="Arial Unicode MS" pitchFamily="34" charset="-128"/>
                <a:cs typeface="Arial Unicode MS" pitchFamily="34" charset="-128"/>
                <a:sym typeface="Wingdings" pitchFamily="2" charset="2"/>
              </a:rPr>
              <a:t>a,b,c </a:t>
            </a:r>
            <a:r>
              <a:rPr lang="en-US">
                <a:latin typeface="Arial Unicode MS" pitchFamily="34" charset="-128"/>
                <a:ea typeface="Arial Unicode MS" pitchFamily="34" charset="-128"/>
                <a:cs typeface="Arial Unicode MS" pitchFamily="34" charset="-128"/>
                <a:sym typeface="Wingdings" pitchFamily="2" charset="2"/>
              </a:rPr>
              <a:t>Regular(a) ^ Regular(b) ^ Regular(c) ^</a:t>
            </a:r>
          </a:p>
          <a:p>
            <a:pPr>
              <a:lnSpc>
                <a:spcPct val="90000"/>
              </a:lnSpc>
              <a:buFontTx/>
              <a:buNone/>
            </a:pPr>
            <a:r>
              <a:rPr lang="en-US">
                <a:latin typeface="Arial Unicode MS" pitchFamily="34" charset="-128"/>
                <a:ea typeface="Arial Unicode MS" pitchFamily="34" charset="-128"/>
                <a:cs typeface="Arial Unicode MS" pitchFamily="34" charset="-128"/>
                <a:sym typeface="Wingdings" pitchFamily="2" charset="2"/>
              </a:rPr>
              <a:t>        InPt(</a:t>
            </a:r>
            <a:r>
              <a:rPr lang="en-US" b="1">
                <a:latin typeface="Arial Unicode MS" pitchFamily="34" charset="-128"/>
                <a:ea typeface="Arial Unicode MS" pitchFamily="34" charset="-128"/>
                <a:cs typeface="Arial Unicode MS" pitchFamily="34" charset="-128"/>
                <a:sym typeface="Wingdings" pitchFamily="2" charset="2"/>
              </a:rPr>
              <a:t>p</a:t>
            </a:r>
            <a:r>
              <a:rPr lang="en-US">
                <a:latin typeface="Arial Unicode MS" pitchFamily="34" charset="-128"/>
                <a:ea typeface="Arial Unicode MS" pitchFamily="34" charset="-128"/>
                <a:cs typeface="Arial Unicode MS" pitchFamily="34" charset="-128"/>
                <a:sym typeface="Wingdings" pitchFamily="2" charset="2"/>
              </a:rPr>
              <a:t>,a) ^ InPt(</a:t>
            </a:r>
            <a:r>
              <a:rPr lang="en-US" b="1">
                <a:latin typeface="Arial Unicode MS" pitchFamily="34" charset="-128"/>
                <a:ea typeface="Arial Unicode MS" pitchFamily="34" charset="-128"/>
                <a:cs typeface="Arial Unicode MS" pitchFamily="34" charset="-128"/>
                <a:sym typeface="Wingdings" pitchFamily="2" charset="2"/>
              </a:rPr>
              <a:t>q</a:t>
            </a:r>
            <a:r>
              <a:rPr lang="en-US">
                <a:latin typeface="Arial Unicode MS" pitchFamily="34" charset="-128"/>
                <a:ea typeface="Arial Unicode MS" pitchFamily="34" charset="-128"/>
                <a:cs typeface="Arial Unicode MS" pitchFamily="34" charset="-128"/>
                <a:sym typeface="Wingdings" pitchFamily="2" charset="2"/>
              </a:rPr>
              <a:t>,b) ^ InPt(</a:t>
            </a:r>
            <a:r>
              <a:rPr lang="en-US" b="1">
                <a:latin typeface="Arial Unicode MS" pitchFamily="34" charset="-128"/>
                <a:ea typeface="Arial Unicode MS" pitchFamily="34" charset="-128"/>
                <a:cs typeface="Arial Unicode MS" pitchFamily="34" charset="-128"/>
                <a:sym typeface="Wingdings" pitchFamily="2" charset="2"/>
              </a:rPr>
              <a:t>r,</a:t>
            </a:r>
            <a:r>
              <a:rPr lang="en-US">
                <a:latin typeface="Arial Unicode MS" pitchFamily="34" charset="-128"/>
                <a:ea typeface="Arial Unicode MS" pitchFamily="34" charset="-128"/>
                <a:cs typeface="Arial Unicode MS" pitchFamily="34" charset="-128"/>
                <a:sym typeface="Wingdings" pitchFamily="2" charset="2"/>
              </a:rPr>
              <a:t>c) →</a:t>
            </a:r>
          </a:p>
          <a:p>
            <a:pPr>
              <a:lnSpc>
                <a:spcPct val="90000"/>
              </a:lnSpc>
              <a:buFontTx/>
              <a:buNone/>
            </a:pPr>
            <a:r>
              <a:rPr lang="en-US">
                <a:latin typeface="Arial Unicode MS" pitchFamily="34" charset="-128"/>
                <a:ea typeface="Arial Unicode MS" pitchFamily="34" charset="-128"/>
                <a:cs typeface="Arial Unicode MS" pitchFamily="34" charset="-128"/>
                <a:sym typeface="Wingdings" pitchFamily="2" charset="2"/>
              </a:rPr>
              <a:t>        ∃</a:t>
            </a:r>
            <a:r>
              <a:rPr lang="en-US" baseline="-25000">
                <a:latin typeface="Arial Unicode MS" pitchFamily="34" charset="-128"/>
                <a:ea typeface="Arial Unicode MS" pitchFamily="34" charset="-128"/>
                <a:cs typeface="Arial Unicode MS" pitchFamily="34" charset="-128"/>
                <a:sym typeface="Wingdings" pitchFamily="2" charset="2"/>
              </a:rPr>
              <a:t>d,e,f </a:t>
            </a:r>
            <a:r>
              <a:rPr lang="en-US">
                <a:latin typeface="Arial Unicode MS" pitchFamily="34" charset="-128"/>
                <a:ea typeface="Arial Unicode MS" pitchFamily="34" charset="-128"/>
                <a:cs typeface="Arial Unicode MS" pitchFamily="34" charset="-128"/>
                <a:sym typeface="Wingdings" pitchFamily="2" charset="2"/>
              </a:rPr>
              <a:t>P(d,a) ^ P(e,b) ^ P(f,d) ^ </a:t>
            </a:r>
          </a:p>
          <a:p>
            <a:pPr>
              <a:lnSpc>
                <a:spcPct val="90000"/>
              </a:lnSpc>
              <a:buFontTx/>
              <a:buNone/>
            </a:pPr>
            <a:r>
              <a:rPr lang="en-US">
                <a:latin typeface="Arial Unicode MS" pitchFamily="34" charset="-128"/>
                <a:ea typeface="Arial Unicode MS" pitchFamily="34" charset="-128"/>
                <a:cs typeface="Arial Unicode MS" pitchFamily="34" charset="-128"/>
                <a:sym typeface="Wingdings" pitchFamily="2" charset="2"/>
              </a:rPr>
              <a:t>                Closer(d,e,f).</a:t>
            </a:r>
            <a:endParaRPr lang="en-US" baseline="-25000">
              <a:latin typeface="Arial Unicode MS" pitchFamily="34" charset="-128"/>
              <a:ea typeface="Arial Unicode MS" pitchFamily="34" charset="-128"/>
              <a:cs typeface="Arial Unicode MS" pitchFamily="34" charset="-128"/>
              <a:sym typeface="Wingdings" pitchFamily="2" charset="2"/>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Not the </a:t>
            </a:r>
            <a:r>
              <a:rPr lang="en-US" dirty="0" err="1" smtClean="0"/>
              <a:t>Tarski</a:t>
            </a:r>
            <a:r>
              <a:rPr lang="en-US" dirty="0" smtClean="0"/>
              <a:t> language</a:t>
            </a:r>
            <a:endParaRPr lang="en-US" dirty="0"/>
          </a:p>
        </p:txBody>
      </p:sp>
      <p:sp>
        <p:nvSpPr>
          <p:cNvPr id="3" name="Content Placeholder 2"/>
          <p:cNvSpPr>
            <a:spLocks noGrp="1"/>
          </p:cNvSpPr>
          <p:nvPr>
            <p:ph idx="1"/>
          </p:nvPr>
        </p:nvSpPr>
        <p:spPr/>
        <p:txBody>
          <a:bodyPr/>
          <a:lstStyle/>
          <a:p>
            <a:pPr>
              <a:buNone/>
            </a:pPr>
            <a:r>
              <a:rPr lang="en-US" dirty="0" smtClean="0"/>
              <a:t>The </a:t>
            </a:r>
            <a:r>
              <a:rPr lang="en-US" dirty="0" err="1" smtClean="0"/>
              <a:t>Tarski</a:t>
            </a:r>
            <a:r>
              <a:rPr lang="en-US" dirty="0" smtClean="0"/>
              <a:t> language is the 1</a:t>
            </a:r>
            <a:r>
              <a:rPr lang="en-US" baseline="30000" dirty="0" smtClean="0"/>
              <a:t>st</a:t>
            </a:r>
            <a:r>
              <a:rPr lang="en-US" dirty="0" smtClean="0"/>
              <a:t> order language of arithmetic over the </a:t>
            </a:r>
            <a:r>
              <a:rPr lang="en-US" dirty="0" err="1" smtClean="0"/>
              <a:t>reals</a:t>
            </a:r>
            <a:r>
              <a:rPr lang="en-US" dirty="0" smtClean="0"/>
              <a:t>.</a:t>
            </a:r>
          </a:p>
          <a:p>
            <a:pPr>
              <a:buNone/>
            </a:pPr>
            <a:r>
              <a:rPr lang="en-US" dirty="0" smtClean="0"/>
              <a:t>Can be used to implicitly quantify over a class of entities definable with a fixed number of real parameters.</a:t>
            </a:r>
          </a:p>
          <a:p>
            <a:pPr>
              <a:buNone/>
            </a:pPr>
            <a:r>
              <a:rPr lang="en-US" dirty="0" smtClean="0"/>
              <a:t>E.g. line in the plane (2 </a:t>
            </a:r>
            <a:r>
              <a:rPr lang="en-US" dirty="0" err="1" smtClean="0"/>
              <a:t>params</a:t>
            </a:r>
            <a:r>
              <a:rPr lang="en-US" dirty="0" smtClean="0"/>
              <a:t>), ellipse (5 </a:t>
            </a:r>
            <a:r>
              <a:rPr lang="en-US" dirty="0" err="1" smtClean="0"/>
              <a:t>params</a:t>
            </a:r>
            <a:r>
              <a:rPr lang="en-US" dirty="0" smtClean="0"/>
              <a:t>), dodecahedron (60 parameters). </a:t>
            </a:r>
          </a:p>
          <a:p>
            <a:pPr>
              <a:buNone/>
            </a:pPr>
            <a:r>
              <a:rPr lang="en-US" dirty="0" smtClean="0"/>
              <a:t>But not polygons in general, or regular regions.</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Two kinds of results</a:t>
            </a:r>
            <a:endParaRPr lang="en-US" dirty="0"/>
          </a:p>
        </p:txBody>
      </p:sp>
      <p:sp>
        <p:nvSpPr>
          <p:cNvPr id="3" name="Content Placeholder 2"/>
          <p:cNvSpPr>
            <a:spLocks noGrp="1"/>
          </p:cNvSpPr>
          <p:nvPr>
            <p:ph idx="1"/>
          </p:nvPr>
        </p:nvSpPr>
        <p:spPr/>
        <p:txBody>
          <a:bodyPr>
            <a:normAutofit/>
          </a:bodyPr>
          <a:lstStyle/>
          <a:p>
            <a:pPr>
              <a:buNone/>
            </a:pPr>
            <a:r>
              <a:rPr lang="en-US" dirty="0" smtClean="0"/>
              <a:t>Elementary equivalence for topological language: Find a number of domains in which the same 1</a:t>
            </a:r>
            <a:r>
              <a:rPr lang="en-US" baseline="30000" dirty="0" smtClean="0"/>
              <a:t>st</a:t>
            </a:r>
            <a:r>
              <a:rPr lang="en-US" dirty="0" smtClean="0"/>
              <a:t> order topological sentences are true.</a:t>
            </a:r>
          </a:p>
          <a:p>
            <a:pPr>
              <a:buNone/>
            </a:pPr>
            <a:r>
              <a:rPr lang="en-US" dirty="0" smtClean="0"/>
              <a:t>Expressivity of non-topological languages:</a:t>
            </a:r>
          </a:p>
          <a:p>
            <a:pPr>
              <a:buNone/>
            </a:pPr>
            <a:r>
              <a:rPr lang="en-US" dirty="0"/>
              <a:t> </a:t>
            </a:r>
            <a:r>
              <a:rPr lang="en-US" dirty="0" smtClean="0"/>
              <a:t>  In the first-order language with “Closer” or with “C” and “Convex” you can define practically any geometric property.</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Outline of talk</a:t>
            </a:r>
            <a:endParaRPr lang="en-US" dirty="0"/>
          </a:p>
        </p:txBody>
      </p:sp>
      <p:sp>
        <p:nvSpPr>
          <p:cNvPr id="3" name="Content Placeholder 2"/>
          <p:cNvSpPr>
            <a:spLocks noGrp="1"/>
          </p:cNvSpPr>
          <p:nvPr>
            <p:ph idx="1"/>
          </p:nvPr>
        </p:nvSpPr>
        <p:spPr/>
        <p:txBody>
          <a:bodyPr>
            <a:normAutofit fontScale="77500" lnSpcReduction="20000"/>
          </a:bodyPr>
          <a:lstStyle/>
          <a:p>
            <a:pPr marL="571500" indent="-571500">
              <a:buFont typeface="+mj-lt"/>
              <a:buAutoNum type="romanUcPeriod"/>
            </a:pPr>
            <a:r>
              <a:rPr lang="en-US" dirty="0" smtClean="0"/>
              <a:t>Elementary equivalent domains.</a:t>
            </a:r>
          </a:p>
          <a:p>
            <a:pPr marL="914400" lvl="1" indent="-514350">
              <a:buFont typeface="+mj-lt"/>
              <a:buAutoNum type="alphaUcPeriod"/>
            </a:pPr>
            <a:r>
              <a:rPr lang="en-US" dirty="0" smtClean="0"/>
              <a:t>Definitions and theorem statement</a:t>
            </a:r>
          </a:p>
          <a:p>
            <a:pPr marL="914400" lvl="1" indent="-514350">
              <a:buFont typeface="+mj-lt"/>
              <a:buAutoNum type="alphaUcPeriod"/>
            </a:pPr>
            <a:r>
              <a:rPr lang="en-US" dirty="0" smtClean="0"/>
              <a:t>Non-examples</a:t>
            </a:r>
          </a:p>
          <a:p>
            <a:pPr marL="914400" lvl="1" indent="-514350">
              <a:buFont typeface="+mj-lt"/>
              <a:buAutoNum type="alphaUcPeriod"/>
            </a:pPr>
            <a:r>
              <a:rPr lang="en-US" dirty="0" smtClean="0"/>
              <a:t>Lemma for proving elementary equivalence</a:t>
            </a:r>
          </a:p>
          <a:p>
            <a:pPr marL="914400" lvl="1" indent="-514350">
              <a:buFont typeface="+mj-lt"/>
              <a:buAutoNum type="alphaUcPeriod"/>
            </a:pPr>
            <a:r>
              <a:rPr lang="en-US" dirty="0" smtClean="0"/>
              <a:t>Sketch of proof</a:t>
            </a:r>
          </a:p>
          <a:p>
            <a:pPr marL="914400" lvl="1" indent="-514350">
              <a:buFont typeface="+mj-lt"/>
              <a:buAutoNum type="alphaUcPeriod"/>
            </a:pPr>
            <a:r>
              <a:rPr lang="en-US" dirty="0" smtClean="0"/>
              <a:t>Generalizations</a:t>
            </a:r>
          </a:p>
          <a:p>
            <a:pPr marL="914400" lvl="1" indent="-514350">
              <a:buFont typeface="+mj-lt"/>
              <a:buAutoNum type="alphaUcPeriod"/>
            </a:pPr>
            <a:r>
              <a:rPr lang="en-US" dirty="0" smtClean="0"/>
              <a:t>Pratt-Hartmann’s theorem for planar collections</a:t>
            </a:r>
          </a:p>
          <a:p>
            <a:pPr marL="514350" indent="-514350">
              <a:buFont typeface="+mj-lt"/>
              <a:buAutoNum type="romanUcPeriod"/>
            </a:pPr>
            <a:r>
              <a:rPr lang="en-US" dirty="0" smtClean="0"/>
              <a:t>Expressivity of 1</a:t>
            </a:r>
            <a:r>
              <a:rPr lang="en-US" baseline="30000" dirty="0" smtClean="0"/>
              <a:t>st</a:t>
            </a:r>
            <a:r>
              <a:rPr lang="en-US" dirty="0" smtClean="0"/>
              <a:t> order language</a:t>
            </a:r>
          </a:p>
          <a:p>
            <a:pPr marL="914400" lvl="1" indent="-514350">
              <a:buFont typeface="+mj-lt"/>
              <a:buAutoNum type="alphaUcPeriod"/>
            </a:pPr>
            <a:r>
              <a:rPr lang="en-US" dirty="0" smtClean="0"/>
              <a:t>Theorem statements</a:t>
            </a:r>
          </a:p>
          <a:p>
            <a:pPr marL="914400" lvl="1" indent="-514350">
              <a:buFont typeface="+mj-lt"/>
              <a:buAutoNum type="alphaUcPeriod"/>
            </a:pPr>
            <a:r>
              <a:rPr lang="en-US" dirty="0" smtClean="0"/>
              <a:t>Sketch of proof</a:t>
            </a:r>
          </a:p>
          <a:p>
            <a:pPr marL="514350" indent="-514350">
              <a:buFont typeface="+mj-lt"/>
              <a:buAutoNum type="romanUcPeriod"/>
            </a:pPr>
            <a:r>
              <a:rPr lang="en-US" dirty="0" smtClean="0"/>
              <a:t>Related Work</a:t>
            </a:r>
          </a:p>
          <a:p>
            <a:pPr marL="514350" indent="-514350">
              <a:buFont typeface="+mj-lt"/>
              <a:buAutoNum type="romanUcPeriod"/>
            </a:pPr>
            <a:r>
              <a:rPr lang="en-US" dirty="0" smtClean="0"/>
              <a:t>Open Problems</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Topological relations</a:t>
            </a:r>
            <a:endParaRPr lang="en-US" dirty="0"/>
          </a:p>
        </p:txBody>
      </p:sp>
      <p:sp>
        <p:nvSpPr>
          <p:cNvPr id="3" name="Content Placeholder 2"/>
          <p:cNvSpPr>
            <a:spLocks noGrp="1"/>
          </p:cNvSpPr>
          <p:nvPr>
            <p:ph idx="1"/>
          </p:nvPr>
        </p:nvSpPr>
        <p:spPr/>
        <p:txBody>
          <a:bodyPr>
            <a:normAutofit fontScale="92500" lnSpcReduction="10000"/>
          </a:bodyPr>
          <a:lstStyle/>
          <a:p>
            <a:pPr>
              <a:buNone/>
            </a:pPr>
            <a:r>
              <a:rPr lang="en-US" dirty="0" smtClean="0"/>
              <a:t>Throughout, we will be working in </a:t>
            </a:r>
            <a:r>
              <a:rPr lang="en-US" i="1" dirty="0" smtClean="0"/>
              <a:t>k</a:t>
            </a:r>
            <a:r>
              <a:rPr lang="en-US" dirty="0" smtClean="0"/>
              <a:t>-dimensional, Euclidean space </a:t>
            </a:r>
            <a:r>
              <a:rPr lang="en-US" dirty="0" err="1" smtClean="0">
                <a:latin typeface="Cambria Math"/>
                <a:ea typeface="Cambria Math"/>
              </a:rPr>
              <a:t>ℝ</a:t>
            </a:r>
            <a:r>
              <a:rPr lang="en-US" baseline="30000" dirty="0" err="1" smtClean="0">
                <a:ea typeface="Cambria Math"/>
              </a:rPr>
              <a:t>k</a:t>
            </a:r>
            <a:r>
              <a:rPr lang="en-US" dirty="0" smtClean="0"/>
              <a:t>. A </a:t>
            </a:r>
            <a:r>
              <a:rPr lang="en-US" i="1" dirty="0" smtClean="0"/>
              <a:t>region</a:t>
            </a:r>
            <a:r>
              <a:rPr lang="en-US" dirty="0" smtClean="0"/>
              <a:t> is a subset of </a:t>
            </a:r>
            <a:r>
              <a:rPr lang="en-US" dirty="0" err="1" smtClean="0">
                <a:latin typeface="Cambria Math"/>
                <a:ea typeface="Cambria Math"/>
              </a:rPr>
              <a:t>ℝ</a:t>
            </a:r>
            <a:r>
              <a:rPr lang="en-US" baseline="30000" dirty="0" err="1" smtClean="0">
                <a:ea typeface="Cambria Math"/>
              </a:rPr>
              <a:t>k</a:t>
            </a:r>
            <a:r>
              <a:rPr lang="en-US" dirty="0" smtClean="0"/>
              <a:t>.</a:t>
            </a:r>
            <a:endParaRPr lang="en-US" i="1" dirty="0" smtClean="0"/>
          </a:p>
          <a:p>
            <a:pPr>
              <a:buNone/>
            </a:pPr>
            <a:r>
              <a:rPr lang="en-US" dirty="0" smtClean="0"/>
              <a:t>Definition: A relation </a:t>
            </a:r>
            <a:r>
              <a:rPr lang="el-GR" dirty="0" smtClean="0">
                <a:latin typeface="Arial"/>
                <a:cs typeface="Arial"/>
              </a:rPr>
              <a:t>Γ</a:t>
            </a:r>
            <a:r>
              <a:rPr lang="en-US" dirty="0" smtClean="0">
                <a:cs typeface="Arial"/>
              </a:rPr>
              <a:t>(R</a:t>
            </a:r>
            <a:r>
              <a:rPr lang="en-US" baseline="-25000" dirty="0" smtClean="0">
                <a:cs typeface="Arial"/>
              </a:rPr>
              <a:t>1</a:t>
            </a:r>
            <a:r>
              <a:rPr lang="en-US" dirty="0" smtClean="0">
                <a:cs typeface="Arial"/>
              </a:rPr>
              <a:t>, …, </a:t>
            </a:r>
            <a:r>
              <a:rPr lang="en-US" dirty="0" err="1" smtClean="0">
                <a:cs typeface="Arial"/>
              </a:rPr>
              <a:t>R</a:t>
            </a:r>
            <a:r>
              <a:rPr lang="en-US" baseline="-25000" dirty="0" err="1" smtClean="0">
                <a:cs typeface="Arial"/>
              </a:rPr>
              <a:t>k</a:t>
            </a:r>
            <a:r>
              <a:rPr lang="en-US" dirty="0" smtClean="0">
                <a:cs typeface="Arial"/>
              </a:rPr>
              <a:t> )</a:t>
            </a:r>
            <a:r>
              <a:rPr lang="en-US" dirty="0" smtClean="0"/>
              <a:t>is </a:t>
            </a:r>
            <a:r>
              <a:rPr lang="en-US" i="1" dirty="0" smtClean="0"/>
              <a:t>topological </a:t>
            </a:r>
            <a:r>
              <a:rPr lang="en-US" dirty="0" err="1" smtClean="0"/>
              <a:t>iff</a:t>
            </a:r>
            <a:r>
              <a:rPr lang="en-US" dirty="0" smtClean="0"/>
              <a:t> it is invariant under homeomorphisms of </a:t>
            </a:r>
            <a:r>
              <a:rPr lang="en-US" dirty="0" err="1" smtClean="0">
                <a:latin typeface="Cambria Math"/>
                <a:ea typeface="Cambria Math"/>
              </a:rPr>
              <a:t>ℝ</a:t>
            </a:r>
            <a:r>
              <a:rPr lang="en-US" baseline="30000" dirty="0" err="1" smtClean="0">
                <a:ea typeface="Cambria Math"/>
              </a:rPr>
              <a:t>k</a:t>
            </a:r>
            <a:r>
              <a:rPr lang="en-US" baseline="30000" dirty="0" smtClean="0">
                <a:ea typeface="Cambria Math"/>
              </a:rPr>
              <a:t>  </a:t>
            </a:r>
            <a:r>
              <a:rPr lang="en-US" dirty="0" smtClean="0">
                <a:ea typeface="Cambria Math"/>
              </a:rPr>
              <a:t>to itself.</a:t>
            </a:r>
          </a:p>
          <a:p>
            <a:pPr>
              <a:buNone/>
            </a:pPr>
            <a:r>
              <a:rPr lang="en-US" dirty="0" smtClean="0">
                <a:ea typeface="Cambria Math"/>
              </a:rPr>
              <a:t>Examples. x </a:t>
            </a:r>
            <a:r>
              <a:rPr lang="en-US" dirty="0" smtClean="0">
                <a:latin typeface="Cambria Math"/>
                <a:ea typeface="Cambria Math"/>
              </a:rPr>
              <a:t>⊂ </a:t>
            </a:r>
            <a:r>
              <a:rPr lang="en-US" dirty="0" smtClean="0">
                <a:ea typeface="Cambria Math"/>
              </a:rPr>
              <a:t>y. </a:t>
            </a:r>
            <a:r>
              <a:rPr lang="en-US" dirty="0" smtClean="0">
                <a:latin typeface="Cambria Math"/>
                <a:ea typeface="Cambria Math"/>
              </a:rPr>
              <a:t>∂</a:t>
            </a:r>
            <a:r>
              <a:rPr lang="en-US" dirty="0" smtClean="0">
                <a:ea typeface="Cambria Math"/>
              </a:rPr>
              <a:t>x </a:t>
            </a:r>
            <a:r>
              <a:rPr lang="en-US" dirty="0" smtClean="0">
                <a:latin typeface="Cambria Math"/>
                <a:ea typeface="Cambria Math"/>
              </a:rPr>
              <a:t>⊂ </a:t>
            </a:r>
            <a:r>
              <a:rPr lang="en-US" dirty="0" smtClean="0">
                <a:ea typeface="Cambria Math"/>
              </a:rPr>
              <a:t>y.  x has a prime number of connected components.</a:t>
            </a:r>
          </a:p>
          <a:p>
            <a:pPr>
              <a:buNone/>
            </a:pPr>
            <a:r>
              <a:rPr lang="en-US" dirty="0" smtClean="0">
                <a:ea typeface="Cambria Math"/>
              </a:rPr>
              <a:t>Non-examples: Dist(</a:t>
            </a:r>
            <a:r>
              <a:rPr lang="en-US" dirty="0" err="1" smtClean="0">
                <a:ea typeface="Cambria Math"/>
              </a:rPr>
              <a:t>x,y</a:t>
            </a:r>
            <a:r>
              <a:rPr lang="en-US" dirty="0" smtClean="0">
                <a:ea typeface="Cambria Math"/>
              </a:rPr>
              <a:t>)&lt;3. x is a sphere.</a:t>
            </a:r>
          </a:p>
          <a:p>
            <a:pPr>
              <a:buNone/>
            </a:pPr>
            <a:r>
              <a:rPr lang="en-US" baseline="30000" dirty="0" smtClean="0">
                <a:ea typeface="Cambria Math"/>
              </a:rPr>
              <a:t> </a:t>
            </a:r>
            <a:r>
              <a:rPr lang="en-US" dirty="0" smtClean="0"/>
              <a:t> </a:t>
            </a:r>
            <a:endParaRPr lang="en-US" i="1" dirty="0" smtClean="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Theorem</a:t>
            </a:r>
            <a:endParaRPr lang="en-US" dirty="0"/>
          </a:p>
        </p:txBody>
      </p:sp>
      <p:sp>
        <p:nvSpPr>
          <p:cNvPr id="3" name="Content Placeholder 2"/>
          <p:cNvSpPr>
            <a:spLocks noGrp="1"/>
          </p:cNvSpPr>
          <p:nvPr>
            <p:ph idx="1"/>
          </p:nvPr>
        </p:nvSpPr>
        <p:spPr/>
        <p:txBody>
          <a:bodyPr>
            <a:normAutofit/>
          </a:bodyPr>
          <a:lstStyle/>
          <a:p>
            <a:pPr>
              <a:buNone/>
            </a:pPr>
            <a:r>
              <a:rPr lang="en-US" dirty="0" smtClean="0"/>
              <a:t>Let R</a:t>
            </a:r>
            <a:r>
              <a:rPr lang="en-US" baseline="-25000" dirty="0" smtClean="0"/>
              <a:t>1</a:t>
            </a:r>
            <a:r>
              <a:rPr lang="en-US" dirty="0" smtClean="0"/>
              <a:t> … </a:t>
            </a:r>
            <a:r>
              <a:rPr lang="en-US" dirty="0" err="1" smtClean="0"/>
              <a:t>R</a:t>
            </a:r>
            <a:r>
              <a:rPr lang="en-US" baseline="-25000" dirty="0" err="1" smtClean="0"/>
              <a:t>m</a:t>
            </a:r>
            <a:r>
              <a:rPr lang="en-US" dirty="0" smtClean="0"/>
              <a:t> be topological relations over </a:t>
            </a:r>
            <a:r>
              <a:rPr lang="en-US" dirty="0" err="1" smtClean="0">
                <a:latin typeface="Cambria Math"/>
                <a:ea typeface="Cambria Math"/>
              </a:rPr>
              <a:t>ℝ</a:t>
            </a:r>
            <a:r>
              <a:rPr lang="en-US" baseline="30000" dirty="0" err="1" smtClean="0">
                <a:ea typeface="Cambria Math"/>
              </a:rPr>
              <a:t>k</a:t>
            </a:r>
            <a:r>
              <a:rPr lang="en-US" dirty="0" smtClean="0"/>
              <a:t>. </a:t>
            </a:r>
          </a:p>
          <a:p>
            <a:pPr>
              <a:buNone/>
            </a:pPr>
            <a:r>
              <a:rPr lang="en-US" dirty="0" smtClean="0"/>
              <a:t>Let L be a 1</a:t>
            </a:r>
            <a:r>
              <a:rPr lang="en-US" baseline="30000" dirty="0" smtClean="0"/>
              <a:t>st</a:t>
            </a:r>
            <a:r>
              <a:rPr lang="en-US" dirty="0" smtClean="0"/>
              <a:t>-order language whose predicates correspond to R</a:t>
            </a:r>
            <a:r>
              <a:rPr lang="en-US" baseline="-25000" dirty="0" smtClean="0"/>
              <a:t>1</a:t>
            </a:r>
            <a:r>
              <a:rPr lang="en-US" dirty="0" smtClean="0"/>
              <a:t> … R</a:t>
            </a:r>
            <a:r>
              <a:rPr lang="en-US" baseline="-25000" dirty="0" smtClean="0"/>
              <a:t>m</a:t>
            </a:r>
            <a:r>
              <a:rPr lang="en-US" dirty="0" smtClean="0"/>
              <a:t>. </a:t>
            </a:r>
          </a:p>
          <a:p>
            <a:pPr>
              <a:buNone/>
            </a:pPr>
            <a:r>
              <a:rPr lang="en-US" dirty="0" smtClean="0"/>
              <a:t>Then the domain of rational </a:t>
            </a:r>
            <a:r>
              <a:rPr lang="en-US" dirty="0" err="1" smtClean="0"/>
              <a:t>polyhedra</a:t>
            </a:r>
            <a:r>
              <a:rPr lang="en-US" dirty="0" smtClean="0"/>
              <a:t> “Poly[</a:t>
            </a:r>
            <a:r>
              <a:rPr lang="en-US" dirty="0" smtClean="0">
                <a:latin typeface="Cambria Math"/>
                <a:ea typeface="Cambria Math"/>
              </a:rPr>
              <a:t>ℚ</a:t>
            </a:r>
            <a:r>
              <a:rPr lang="en-US" dirty="0" smtClean="0"/>
              <a:t>]” in </a:t>
            </a:r>
            <a:r>
              <a:rPr lang="en-US" dirty="0" err="1" smtClean="0">
                <a:latin typeface="Cambria Math"/>
                <a:ea typeface="Cambria Math"/>
              </a:rPr>
              <a:t>ℝ</a:t>
            </a:r>
            <a:r>
              <a:rPr lang="en-US" baseline="30000" dirty="0" err="1" smtClean="0">
                <a:ea typeface="Cambria Math"/>
              </a:rPr>
              <a:t>k</a:t>
            </a:r>
            <a:r>
              <a:rPr lang="en-US" dirty="0" smtClean="0"/>
              <a:t> is elementary equivalent over L to the domain of </a:t>
            </a:r>
            <a:r>
              <a:rPr lang="en-US" dirty="0" err="1" smtClean="0"/>
              <a:t>polyhedra</a:t>
            </a:r>
            <a:r>
              <a:rPr lang="en-US" dirty="0" smtClean="0"/>
              <a:t> “Poly”.</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496</TotalTime>
  <Words>3220</Words>
  <Application>Microsoft Office PowerPoint</Application>
  <PresentationFormat>On-screen Show (4:3)</PresentationFormat>
  <Paragraphs>298</Paragraphs>
  <Slides>48</Slides>
  <Notes>0</Notes>
  <HiddenSlides>0</HiddenSlides>
  <MMClips>0</MMClips>
  <ScaleCrop>false</ScaleCrop>
  <HeadingPairs>
    <vt:vector size="4" baseType="variant">
      <vt:variant>
        <vt:lpstr>Theme</vt:lpstr>
      </vt:variant>
      <vt:variant>
        <vt:i4>1</vt:i4>
      </vt:variant>
      <vt:variant>
        <vt:lpstr>Slide Titles</vt:lpstr>
      </vt:variant>
      <vt:variant>
        <vt:i4>48</vt:i4>
      </vt:variant>
    </vt:vector>
  </HeadingPairs>
  <TitlesOfParts>
    <vt:vector size="49" baseType="lpstr">
      <vt:lpstr>Office Theme</vt:lpstr>
      <vt:lpstr>Metalogical Properties of First Order Languages over Spatial Regions</vt:lpstr>
      <vt:lpstr>Common belief about qualitative spatial reasoning</vt:lpstr>
      <vt:lpstr>First-order spatial language</vt:lpstr>
      <vt:lpstr>Examples</vt:lpstr>
      <vt:lpstr>Not the Tarski language</vt:lpstr>
      <vt:lpstr>Two kinds of results</vt:lpstr>
      <vt:lpstr>Outline of talk</vt:lpstr>
      <vt:lpstr>Topological relations</vt:lpstr>
      <vt:lpstr>Theorem</vt:lpstr>
      <vt:lpstr> Non-example 1</vt:lpstr>
      <vt:lpstr>Non-example 2</vt:lpstr>
      <vt:lpstr>Non-example 3.</vt:lpstr>
      <vt:lpstr>Slide 13</vt:lpstr>
      <vt:lpstr>Non-example 4</vt:lpstr>
      <vt:lpstr>A general method for proving elementary equivalence</vt:lpstr>
      <vt:lpstr>Examples and non-examples of extensibility</vt:lpstr>
      <vt:lpstr>Theorem of elementary equivalence</vt:lpstr>
      <vt:lpstr>Rectifiable mappings</vt:lpstr>
      <vt:lpstr>Examples of rectifiable mappings</vt:lpstr>
      <vt:lpstr>Theorem</vt:lpstr>
      <vt:lpstr>Geometry</vt:lpstr>
      <vt:lpstr>Piecewise linear mapping</vt:lpstr>
      <vt:lpstr>General idea of proof</vt:lpstr>
      <vt:lpstr>Simplices and Complexes: Definitions</vt:lpstr>
      <vt:lpstr>Instantiations</vt:lpstr>
      <vt:lpstr>Respectful Instantiations</vt:lpstr>
      <vt:lpstr>Slide 27</vt:lpstr>
      <vt:lpstr>Lemmas</vt:lpstr>
      <vt:lpstr>Rectifying a PL mapping to a rational PL mapping</vt:lpstr>
      <vt:lpstr>Generalizations</vt:lpstr>
      <vt:lpstr>Planar collections (Ian Pratt-Hartmann)</vt:lpstr>
      <vt:lpstr>Example</vt:lpstr>
      <vt:lpstr>Expressivity</vt:lpstr>
      <vt:lpstr>Question: What properties can be expressed in this representation?</vt:lpstr>
      <vt:lpstr>What can’t be represented?</vt:lpstr>
      <vt:lpstr>Analytical relations</vt:lpstr>
      <vt:lpstr>Other analytical structures</vt:lpstr>
      <vt:lpstr>Analytical relations over regions</vt:lpstr>
      <vt:lpstr>Theorems</vt:lpstr>
      <vt:lpstr>Steps of Proof</vt:lpstr>
      <vt:lpstr>Real Arithmetic</vt:lpstr>
      <vt:lpstr>Integer length</vt:lpstr>
      <vt:lpstr>Expressing a relation Φ on regions</vt:lpstr>
      <vt:lpstr>Related Work</vt:lpstr>
      <vt:lpstr>Open Problems</vt:lpstr>
      <vt:lpstr>Definition of Point</vt:lpstr>
      <vt:lpstr>Definition of Point (cntd)</vt:lpstr>
      <vt:lpstr>Properties of Points</vt:lpstr>
    </vt:vector>
  </TitlesOfParts>
  <Company>CIMS</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Metalogical Properties of First Order Languages over Spatial Regions</dc:title>
  <dc:creator>davise</dc:creator>
  <cp:lastModifiedBy>davise</cp:lastModifiedBy>
  <cp:revision>55</cp:revision>
  <dcterms:created xsi:type="dcterms:W3CDTF">2010-09-21T14:59:47Z</dcterms:created>
  <dcterms:modified xsi:type="dcterms:W3CDTF">2010-10-03T16:34:23Z</dcterms:modified>
</cp:coreProperties>
</file>