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53"/>
  </p:handoutMasterIdLst>
  <p:sldIdLst>
    <p:sldId id="256" r:id="rId2"/>
    <p:sldId id="257" r:id="rId3"/>
    <p:sldId id="258" r:id="rId4"/>
    <p:sldId id="259" r:id="rId5"/>
    <p:sldId id="308" r:id="rId6"/>
    <p:sldId id="260" r:id="rId7"/>
    <p:sldId id="262" r:id="rId8"/>
    <p:sldId id="297" r:id="rId9"/>
    <p:sldId id="261" r:id="rId10"/>
    <p:sldId id="263" r:id="rId11"/>
    <p:sldId id="298" r:id="rId12"/>
    <p:sldId id="299" r:id="rId13"/>
    <p:sldId id="264" r:id="rId14"/>
    <p:sldId id="265" r:id="rId15"/>
    <p:sldId id="266" r:id="rId16"/>
    <p:sldId id="288" r:id="rId17"/>
    <p:sldId id="300" r:id="rId18"/>
    <p:sldId id="267" r:id="rId19"/>
    <p:sldId id="301" r:id="rId20"/>
    <p:sldId id="268" r:id="rId21"/>
    <p:sldId id="269" r:id="rId22"/>
    <p:sldId id="289" r:id="rId23"/>
    <p:sldId id="302" r:id="rId24"/>
    <p:sldId id="270" r:id="rId25"/>
    <p:sldId id="287" r:id="rId26"/>
    <p:sldId id="290" r:id="rId27"/>
    <p:sldId id="271" r:id="rId28"/>
    <p:sldId id="303" r:id="rId29"/>
    <p:sldId id="272" r:id="rId30"/>
    <p:sldId id="291" r:id="rId31"/>
    <p:sldId id="292" r:id="rId32"/>
    <p:sldId id="304" r:id="rId33"/>
    <p:sldId id="286" r:id="rId34"/>
    <p:sldId id="293" r:id="rId35"/>
    <p:sldId id="305" r:id="rId36"/>
    <p:sldId id="273" r:id="rId37"/>
    <p:sldId id="274" r:id="rId38"/>
    <p:sldId id="295" r:id="rId39"/>
    <p:sldId id="296" r:id="rId40"/>
    <p:sldId id="275" r:id="rId41"/>
    <p:sldId id="306" r:id="rId42"/>
    <p:sldId id="276" r:id="rId43"/>
    <p:sldId id="277" r:id="rId44"/>
    <p:sldId id="307" r:id="rId45"/>
    <p:sldId id="278" r:id="rId46"/>
    <p:sldId id="280" r:id="rId47"/>
    <p:sldId id="281" r:id="rId48"/>
    <p:sldId id="282" r:id="rId49"/>
    <p:sldId id="283" r:id="rId50"/>
    <p:sldId id="284" r:id="rId51"/>
    <p:sldId id="285" r:id="rId52"/>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4" d="100"/>
          <a:sy n="104" d="100"/>
        </p:scale>
        <p:origin x="-180"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5138"/>
          </a:xfrm>
          <a:prstGeom prst="rect">
            <a:avLst/>
          </a:prstGeom>
        </p:spPr>
        <p:txBody>
          <a:bodyPr vert="horz" lIns="91440" tIns="45720" rIns="91440" bIns="45720" rtlCol="0"/>
          <a:lstStyle>
            <a:lvl1pPr algn="r">
              <a:defRPr sz="1200"/>
            </a:lvl1pPr>
          </a:lstStyle>
          <a:p>
            <a:fld id="{1C5A2194-9C14-4293-AC7C-BC6F46A3103A}" type="datetimeFigureOut">
              <a:rPr lang="en-US" smtClean="0"/>
              <a:pPr/>
              <a:t>5/26/2009</a:t>
            </a:fld>
            <a:endParaRPr lang="en-US"/>
          </a:p>
        </p:txBody>
      </p:sp>
      <p:sp>
        <p:nvSpPr>
          <p:cNvPr id="4" name="Footer Placeholder 3"/>
          <p:cNvSpPr>
            <a:spLocks noGrp="1"/>
          </p:cNvSpPr>
          <p:nvPr>
            <p:ph type="ftr" sz="quarter" idx="2"/>
          </p:nvPr>
        </p:nvSpPr>
        <p:spPr>
          <a:xfrm>
            <a:off x="0" y="8829675"/>
            <a:ext cx="2971800"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29675"/>
            <a:ext cx="2971800" cy="465138"/>
          </a:xfrm>
          <a:prstGeom prst="rect">
            <a:avLst/>
          </a:prstGeom>
        </p:spPr>
        <p:txBody>
          <a:bodyPr vert="horz" lIns="91440" tIns="45720" rIns="91440" bIns="45720" rtlCol="0" anchor="b"/>
          <a:lstStyle>
            <a:lvl1pPr algn="r">
              <a:defRPr sz="1200"/>
            </a:lvl1pPr>
          </a:lstStyle>
          <a:p>
            <a:fld id="{C2AFD1CA-1E26-44BF-AE82-E1DADE9B986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E7483B4C-0AC4-4BCF-B22D-88736B712BB1}" type="datetimeFigureOut">
              <a:rPr lang="en-US"/>
              <a:pPr>
                <a:defRPr/>
              </a:pPr>
              <a:t>5/26/2009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F171BC44-27F8-4D14-906A-1B810808FA5A}"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65FE1CF2-5BBF-4E54-8626-9C6AD74A791E}" type="datetimeFigureOut">
              <a:rPr lang="en-US"/>
              <a:pPr>
                <a:defRPr/>
              </a:pPr>
              <a:t>5/26/2009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2AE22FC-D0EB-4A44-985A-325AE31C4C5F}"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B383014B-DB6A-4708-A845-674FB04DECB5}" type="datetimeFigureOut">
              <a:rPr lang="en-US"/>
              <a:pPr>
                <a:defRPr/>
              </a:pPr>
              <a:t>5/26/2009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9DCE2C-3E19-41F3-AA1B-C3E140D7805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2B2B604-CDF3-4559-BD82-F349A7000095}" type="datetimeFigureOut">
              <a:rPr lang="en-US"/>
              <a:pPr>
                <a:defRPr/>
              </a:pPr>
              <a:t>5/26/2009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710EB17-8571-4F3B-AC8E-6E8E0BC83F96}"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CF5C7D02-4854-4E26-B6C0-443192986F19}" type="datetimeFigureOut">
              <a:rPr lang="en-US"/>
              <a:pPr>
                <a:defRPr/>
              </a:pPr>
              <a:t>5/26/2009</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D8787BB-34D1-4854-82D2-92C2B8B82FC4}"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F616C67F-F93D-44E1-BF81-1F3FCA0901EB}" type="datetimeFigureOut">
              <a:rPr lang="en-US"/>
              <a:pPr>
                <a:defRPr/>
              </a:pPr>
              <a:t>5/26/2009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E1EC8A55-6ED7-42BB-BB35-3E47257D9010}"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6A15BC54-A3D9-4E45-8C19-213CC10BFE62}" type="datetimeFigureOut">
              <a:rPr lang="en-US"/>
              <a:pPr>
                <a:defRPr/>
              </a:pPr>
              <a:t>5/26/2009</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12E64C17-C167-4BA5-B4D1-4B8209F9E0B6}"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22F88D4E-A319-4E24-BF95-2399D9E08A79}" type="datetimeFigureOut">
              <a:rPr lang="en-US"/>
              <a:pPr>
                <a:defRPr/>
              </a:pPr>
              <a:t>5/26/2009</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3BC91842-F2EB-4E28-A3E0-4A8CC4CDA413}"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A8AABF7-86A1-4941-8ADE-FC246C3051A5}" type="datetimeFigureOut">
              <a:rPr lang="en-US"/>
              <a:pPr>
                <a:defRPr/>
              </a:pPr>
              <a:t>5/26/2009</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075C319-FFA9-4A3B-B5F6-C37F23F3FF1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D77820B-2B76-4789-B2B6-3E2805B52869}" type="datetimeFigureOut">
              <a:rPr lang="en-US"/>
              <a:pPr>
                <a:defRPr/>
              </a:pPr>
              <a:t>5/26/2009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C2DD0AA-1D25-4F32-8685-6C54B836F3E7}"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794C05D-0A46-4558-8560-7F930ADB43A9}" type="datetimeFigureOut">
              <a:rPr lang="en-US"/>
              <a:pPr>
                <a:defRPr/>
              </a:pPr>
              <a:t>5/26/2009</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A1629C2C-1EDC-4273-9D50-F3563F51E6BC}"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EAB8AE09-73D8-45BE-AFA9-9BC0F15244B8}" type="datetimeFigureOut">
              <a:rPr lang="en-US"/>
              <a:pPr>
                <a:defRPr/>
              </a:pPr>
              <a:t>5/26/2009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997C449E-7DB1-4B72-B077-E601A96C7333}"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rtlCol="0">
            <a:normAutofit fontScale="90000"/>
          </a:bodyPr>
          <a:lstStyle/>
          <a:p>
            <a:pPr fontAlgn="auto">
              <a:spcAft>
                <a:spcPts val="0"/>
              </a:spcAft>
              <a:defRPr/>
            </a:pPr>
            <a:r>
              <a:rPr lang="en-US" dirty="0" smtClean="0"/>
              <a:t>Commonsense Reasoning about Chemistry Experiments:</a:t>
            </a:r>
            <a:br>
              <a:rPr lang="en-US" dirty="0" smtClean="0"/>
            </a:br>
            <a:r>
              <a:rPr lang="en-US" dirty="0" smtClean="0"/>
              <a:t>Ontology and Representation</a:t>
            </a:r>
            <a:endParaRPr lang="en-US" dirty="0"/>
          </a:p>
        </p:txBody>
      </p:sp>
      <p:sp>
        <p:nvSpPr>
          <p:cNvPr id="3" name="Subtitle 2"/>
          <p:cNvSpPr>
            <a:spLocks noGrp="1"/>
          </p:cNvSpPr>
          <p:nvPr>
            <p:ph type="subTitle" idx="1"/>
          </p:nvPr>
        </p:nvSpPr>
        <p:spPr/>
        <p:txBody>
          <a:bodyPr rtlCol="0">
            <a:normAutofit/>
          </a:bodyPr>
          <a:lstStyle/>
          <a:p>
            <a:pPr fontAlgn="auto">
              <a:spcAft>
                <a:spcPts val="0"/>
              </a:spcAft>
              <a:buFont typeface="Arial" pitchFamily="34" charset="0"/>
              <a:buNone/>
              <a:defRPr/>
            </a:pPr>
            <a:r>
              <a:rPr lang="en-US" dirty="0" smtClean="0">
                <a:solidFill>
                  <a:schemeClr val="tx1"/>
                </a:solidFill>
              </a:rPr>
              <a:t>Ernest Davis</a:t>
            </a:r>
          </a:p>
          <a:p>
            <a:pPr fontAlgn="auto">
              <a:spcAft>
                <a:spcPts val="0"/>
              </a:spcAft>
              <a:buFont typeface="Arial" pitchFamily="34" charset="0"/>
              <a:buNone/>
              <a:defRPr/>
            </a:pPr>
            <a:r>
              <a:rPr lang="en-US" dirty="0" smtClean="0">
                <a:solidFill>
                  <a:schemeClr val="tx1"/>
                </a:solidFill>
              </a:rPr>
              <a:t>Commonsense 2009</a:t>
            </a:r>
          </a:p>
          <a:p>
            <a:pPr fontAlgn="auto">
              <a:spcAft>
                <a:spcPts val="0"/>
              </a:spcAft>
              <a:buFont typeface="Arial" pitchFamily="34" charset="0"/>
              <a:buNone/>
              <a:defRPr/>
            </a:pP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Theories</a:t>
            </a:r>
          </a:p>
        </p:txBody>
      </p:sp>
      <p:sp>
        <p:nvSpPr>
          <p:cNvPr id="9219" name="Content Placeholder 2"/>
          <p:cNvSpPr>
            <a:spLocks noGrp="1"/>
          </p:cNvSpPr>
          <p:nvPr>
            <p:ph idx="1"/>
          </p:nvPr>
        </p:nvSpPr>
        <p:spPr/>
        <p:txBody>
          <a:bodyPr/>
          <a:lstStyle/>
          <a:p>
            <a:pPr marL="514350" indent="-514350">
              <a:buFont typeface="+mj-lt"/>
              <a:buAutoNum type="arabicPeriod"/>
            </a:pPr>
            <a:r>
              <a:rPr lang="en-US" dirty="0" smtClean="0"/>
              <a:t>Atoms and molecules with statistical mechanics</a:t>
            </a:r>
          </a:p>
          <a:p>
            <a:pPr marL="514350" indent="-514350">
              <a:buFont typeface="+mj-lt"/>
              <a:buAutoNum type="arabicPeriod"/>
            </a:pPr>
            <a:r>
              <a:rPr lang="en-US" dirty="0" smtClean="0"/>
              <a:t>Field theory: (a) points; (b) regions;                 (c) histories; (d) points + histories</a:t>
            </a:r>
            <a:r>
              <a:rPr lang="en-US" dirty="0" smtClean="0">
                <a:solidFill>
                  <a:srgbClr val="C00000"/>
                </a:solidFill>
                <a:sym typeface="Wingdings" pitchFamily="2" charset="2"/>
              </a:rPr>
              <a:t> -</a:t>
            </a:r>
            <a:r>
              <a:rPr lang="en-US" dirty="0" smtClean="0"/>
              <a:t> </a:t>
            </a:r>
          </a:p>
          <a:p>
            <a:pPr marL="514350" indent="-514350">
              <a:buFont typeface="+mj-lt"/>
              <a:buAutoNum type="arabicPeriod"/>
            </a:pPr>
            <a:r>
              <a:rPr lang="en-US" dirty="0" smtClean="0"/>
              <a:t>Chunks of material (a) just chunks; (b) with </a:t>
            </a:r>
            <a:r>
              <a:rPr lang="en-US" dirty="0" err="1" smtClean="0"/>
              <a:t>particloids</a:t>
            </a:r>
            <a:r>
              <a:rPr lang="en-US" dirty="0" smtClean="0"/>
              <a:t>.</a:t>
            </a:r>
          </a:p>
          <a:p>
            <a:pPr marL="514350" indent="-514350">
              <a:buFont typeface="+mj-lt"/>
              <a:buAutoNum type="arabicPeriod"/>
            </a:pPr>
            <a:r>
              <a:rPr lang="en-US" dirty="0" smtClean="0"/>
              <a:t>Hybrid theory: Atoms and molecules, chunks, and fields. </a:t>
            </a:r>
            <a:r>
              <a:rPr lang="en-US" dirty="0" smtClean="0">
                <a:solidFill>
                  <a:srgbClr val="C00000"/>
                </a:solidFill>
                <a:sym typeface="Wingdings" pitchFamily="2" charset="2"/>
              </a:rPr>
              <a:t>+</a:t>
            </a:r>
            <a:endParaRPr lang="en-US" dirty="0" smtClean="0">
              <a:solidFill>
                <a:srgbClr val="C0000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buNone/>
            </a:pPr>
            <a:r>
              <a:rPr lang="en-US" dirty="0" smtClean="0"/>
              <a:t>For each theory I will:</a:t>
            </a:r>
          </a:p>
          <a:p>
            <a:pPr lvl="1"/>
            <a:r>
              <a:rPr lang="en-US" dirty="0" smtClean="0"/>
              <a:t>Describe the theory</a:t>
            </a:r>
          </a:p>
          <a:p>
            <a:pPr lvl="1"/>
            <a:r>
              <a:rPr lang="en-US" dirty="0" smtClean="0"/>
              <a:t>Say which benchmarks are easy and hard</a:t>
            </a:r>
          </a:p>
          <a:p>
            <a:pPr lvl="1"/>
            <a:r>
              <a:rPr lang="en-US" dirty="0" smtClean="0"/>
              <a:t>Give some examples of formal representations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solidFill>
                  <a:srgbClr val="0070C0"/>
                </a:solidFill>
              </a:rPr>
              <a:t>Atoms and molecules with statistical mechanics</a:t>
            </a:r>
          </a:p>
          <a:p>
            <a:pPr marL="514350" indent="-514350">
              <a:buFont typeface="+mj-lt"/>
              <a:buAutoNum type="arabicPeriod"/>
            </a:pPr>
            <a:r>
              <a:rPr lang="en-US" dirty="0" smtClean="0"/>
              <a:t>Field theory: (a) points; (b) regions;                 (c) histories; (d) points + histories </a:t>
            </a:r>
          </a:p>
          <a:p>
            <a:pPr marL="514350" indent="-514350">
              <a:buFont typeface="+mj-lt"/>
              <a:buAutoNum type="arabicPeriod"/>
            </a:pPr>
            <a:r>
              <a:rPr lang="en-US" dirty="0" smtClean="0"/>
              <a:t>Chunks of material (a) just chunks; (b) with </a:t>
            </a:r>
            <a:r>
              <a:rPr lang="en-US" dirty="0" err="1" smtClean="0"/>
              <a:t>particloids</a:t>
            </a:r>
            <a:r>
              <a:rPr lang="en-US" dirty="0" smtClean="0"/>
              <a:t>.</a:t>
            </a:r>
          </a:p>
          <a:p>
            <a:pPr marL="514350" indent="-514350">
              <a:buFont typeface="+mj-lt"/>
              <a:buAutoNum type="arabicPeriod"/>
            </a:pPr>
            <a:r>
              <a:rPr lang="en-US" dirty="0" smtClean="0"/>
              <a:t>Hybrid theory: Atoms and molecules, chunks, and fields. </a:t>
            </a:r>
            <a:endParaRPr lang="en-US" dirty="0" smtClean="0">
              <a:solidFill>
                <a:srgbClr val="C00000"/>
              </a:solidFill>
            </a:endParaRP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Atoms and molecules with statistical mechanics: The good news</a:t>
            </a:r>
            <a:endParaRPr lang="en-US" dirty="0"/>
          </a:p>
        </p:txBody>
      </p:sp>
      <p:sp>
        <p:nvSpPr>
          <p:cNvPr id="3" name="Content Placeholder 2"/>
          <p:cNvSpPr>
            <a:spLocks noGrp="1"/>
          </p:cNvSpPr>
          <p:nvPr>
            <p:ph idx="1"/>
          </p:nvPr>
        </p:nvSpPr>
        <p:spPr/>
        <p:txBody>
          <a:bodyPr>
            <a:normAutofit/>
          </a:bodyPr>
          <a:lstStyle/>
          <a:p>
            <a:pPr>
              <a:lnSpc>
                <a:spcPct val="90000"/>
              </a:lnSpc>
              <a:buFont typeface="Arial" charset="0"/>
              <a:buNone/>
            </a:pPr>
            <a:r>
              <a:rPr lang="en-US" sz="3000" smtClean="0"/>
              <a:t>Matter is made of molecules.  Molecules are made of atoms.  An atom has an element.</a:t>
            </a:r>
          </a:p>
          <a:p>
            <a:pPr>
              <a:lnSpc>
                <a:spcPct val="90000"/>
              </a:lnSpc>
              <a:buFont typeface="Arial" charset="0"/>
              <a:buNone/>
            </a:pPr>
            <a:r>
              <a:rPr lang="en-US" sz="3000" smtClean="0"/>
              <a:t>Chemical reaction = change of arrangement of atoms in molecules. </a:t>
            </a:r>
          </a:p>
          <a:p>
            <a:pPr>
              <a:lnSpc>
                <a:spcPct val="90000"/>
              </a:lnSpc>
              <a:buFont typeface="Arial" charset="0"/>
              <a:buNone/>
            </a:pPr>
            <a:r>
              <a:rPr lang="en-US" sz="3000" smtClean="0"/>
              <a:t>Atoms move continuously.</a:t>
            </a:r>
          </a:p>
          <a:p>
            <a:pPr>
              <a:lnSpc>
                <a:spcPct val="90000"/>
              </a:lnSpc>
              <a:buFont typeface="Arial" charset="0"/>
              <a:buNone/>
            </a:pPr>
            <a:r>
              <a:rPr lang="en-US" sz="3000" smtClean="0"/>
              <a:t>For our purposes, atoms are eternal and have fixed shape.</a:t>
            </a:r>
          </a:p>
          <a:p>
            <a:pPr>
              <a:lnSpc>
                <a:spcPct val="90000"/>
              </a:lnSpc>
              <a:buFont typeface="Arial" charset="0"/>
              <a:buNone/>
            </a:pPr>
            <a:r>
              <a:rPr lang="en-US" sz="3000" smtClean="0"/>
              <a:t>chunk(C) </a:t>
            </a:r>
            <a:r>
              <a:rPr lang="en-US" sz="3000" smtClean="0">
                <a:latin typeface="Cambria Math" pitchFamily="18" charset="0"/>
                <a:ea typeface="Cambria Math" pitchFamily="18" charset="0"/>
                <a:cs typeface="Cambria Math" pitchFamily="18" charset="0"/>
                <a:sym typeface="Wingdings" pitchFamily="2" charset="2"/>
              </a:rPr>
              <a:t>⇒ </a:t>
            </a:r>
            <a:r>
              <a:rPr lang="en-US" sz="3000" smtClean="0">
                <a:sym typeface="Wingdings" pitchFamily="2" charset="2"/>
              </a:rPr>
              <a:t>massOf(C) = </a:t>
            </a:r>
            <a:r>
              <a:rPr lang="en-US" sz="3000" smtClean="0">
                <a:sym typeface="Symbol" pitchFamily="18" charset="2"/>
              </a:rPr>
              <a:t></a:t>
            </a:r>
            <a:r>
              <a:rPr lang="en-US" sz="3000" baseline="-25000" smtClean="0">
                <a:sym typeface="Symbol" pitchFamily="18" charset="2"/>
              </a:rPr>
              <a:t>A</a:t>
            </a:r>
            <a:r>
              <a:rPr lang="en-US" sz="3000" baseline="-25000" smtClean="0">
                <a:latin typeface="Cambria Math" pitchFamily="18" charset="0"/>
                <a:ea typeface="Cambria Math" pitchFamily="18" charset="0"/>
                <a:cs typeface="Cambria Math" pitchFamily="18" charset="0"/>
                <a:sym typeface="Symbol" pitchFamily="18" charset="2"/>
              </a:rPr>
              <a:t>∈</a:t>
            </a:r>
            <a:r>
              <a:rPr lang="en-US" sz="3000" baseline="-25000" smtClean="0">
                <a:latin typeface="Arial" charset="0"/>
                <a:ea typeface="Cambria Math" pitchFamily="18" charset="0"/>
                <a:cs typeface="Cambria Math" pitchFamily="18" charset="0"/>
                <a:sym typeface="Symbol" pitchFamily="18" charset="2"/>
              </a:rPr>
              <a:t>C</a:t>
            </a:r>
            <a:r>
              <a:rPr lang="en-US" sz="3000" smtClean="0">
                <a:sym typeface="Symbol" pitchFamily="18" charset="2"/>
              </a:rPr>
              <a:t> massOf(A)</a:t>
            </a:r>
          </a:p>
          <a:p>
            <a:pPr>
              <a:lnSpc>
                <a:spcPct val="90000"/>
              </a:lnSpc>
              <a:buFont typeface="Arial" charset="0"/>
              <a:buNone/>
            </a:pPr>
            <a:r>
              <a:rPr lang="en-US" sz="3000" smtClean="0">
                <a:sym typeface="Symbol" pitchFamily="18" charset="2"/>
              </a:rPr>
              <a:t>The theory is </a:t>
            </a:r>
            <a:r>
              <a:rPr lang="en-US" sz="3000" b="1" smtClean="0">
                <a:sym typeface="Symbol" pitchFamily="18" charset="2"/>
              </a:rPr>
              <a:t>true.</a:t>
            </a:r>
            <a:endParaRPr lang="en-US" sz="3000" b="1"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Atoms and molecules with stat </a:t>
            </a:r>
            <a:r>
              <a:rPr lang="en-US" dirty="0" err="1" smtClean="0"/>
              <a:t>mech</a:t>
            </a:r>
            <a:r>
              <a:rPr lang="en-US" dirty="0" smtClean="0"/>
              <a:t>: </a:t>
            </a:r>
            <a:br>
              <a:rPr lang="en-US" dirty="0" smtClean="0"/>
            </a:br>
            <a:r>
              <a:rPr lang="en-US" dirty="0" smtClean="0"/>
              <a:t>The bad news</a:t>
            </a:r>
            <a:endParaRPr lang="en-US" dirty="0"/>
          </a:p>
        </p:txBody>
      </p:sp>
      <p:sp>
        <p:nvSpPr>
          <p:cNvPr id="11267" name="Content Placeholder 2"/>
          <p:cNvSpPr>
            <a:spLocks noGrp="1"/>
          </p:cNvSpPr>
          <p:nvPr>
            <p:ph idx="1"/>
          </p:nvPr>
        </p:nvSpPr>
        <p:spPr/>
        <p:txBody>
          <a:bodyPr/>
          <a:lstStyle/>
          <a:p>
            <a:pPr>
              <a:buFont typeface="Arial" charset="0"/>
              <a:buNone/>
            </a:pPr>
            <a:r>
              <a:rPr lang="en-US" smtClean="0"/>
              <a:t>Statistical definitions for:</a:t>
            </a:r>
          </a:p>
          <a:p>
            <a:r>
              <a:rPr lang="en-US" smtClean="0"/>
              <a:t>Temperature, pressure, density </a:t>
            </a:r>
          </a:p>
          <a:p>
            <a:r>
              <a:rPr lang="en-US" smtClean="0"/>
              <a:t>The region occupied by a gas </a:t>
            </a:r>
          </a:p>
          <a:p>
            <a:r>
              <a:rPr lang="en-US" smtClean="0"/>
              <a:t>Equilibrium </a:t>
            </a:r>
          </a:p>
          <a:p>
            <a:pPr>
              <a:buFont typeface="Arial" charset="0"/>
              <a:buNone/>
            </a:pPr>
            <a:r>
              <a:rPr lang="en-US" smtClean="0"/>
              <a:t>Van der Waals forces for liquid dynamics.</a:t>
            </a:r>
          </a:p>
          <a:p>
            <a:pPr>
              <a:buFont typeface="Arial" charset="0"/>
              <a:buNone/>
            </a:pPr>
            <a:r>
              <a:rPr lang="en-US" smtClean="0"/>
              <a:t>Language must be both statistical and probabilistic.</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smtClean="0"/>
              <a:t>Benchmark evaluation</a:t>
            </a:r>
          </a:p>
        </p:txBody>
      </p:sp>
      <p:sp>
        <p:nvSpPr>
          <p:cNvPr id="3" name="Content Placeholder 2"/>
          <p:cNvSpPr>
            <a:spLocks noGrp="1"/>
          </p:cNvSpPr>
          <p:nvPr>
            <p:ph idx="1"/>
          </p:nvPr>
        </p:nvSpPr>
        <p:spPr/>
        <p:txBody>
          <a:bodyPr rtlCol="0">
            <a:normAutofit fontScale="85000" lnSpcReduction="20000"/>
          </a:bodyPr>
          <a:lstStyle/>
          <a:p>
            <a:pPr fontAlgn="auto">
              <a:spcAft>
                <a:spcPts val="0"/>
              </a:spcAft>
              <a:buFont typeface="Arial" pitchFamily="34" charset="0"/>
              <a:buNone/>
              <a:defRPr/>
            </a:pPr>
            <a:r>
              <a:rPr lang="en-US" dirty="0" smtClean="0"/>
              <a:t>Part/whole: Easy</a:t>
            </a:r>
          </a:p>
          <a:p>
            <a:pPr fontAlgn="auto">
              <a:spcAft>
                <a:spcPts val="0"/>
              </a:spcAft>
              <a:buFont typeface="Arial" pitchFamily="34" charset="0"/>
              <a:buNone/>
              <a:defRPr/>
            </a:pPr>
            <a:r>
              <a:rPr lang="en-US" dirty="0" err="1" smtClean="0"/>
              <a:t>Additivity</a:t>
            </a:r>
            <a:r>
              <a:rPr lang="en-US" dirty="0" smtClean="0"/>
              <a:t> of mass: Easy. (Isotopes are a nuisance.)</a:t>
            </a:r>
          </a:p>
          <a:p>
            <a:pPr fontAlgn="auto">
              <a:spcAft>
                <a:spcPts val="0"/>
              </a:spcAft>
              <a:buFont typeface="Arial" pitchFamily="34" charset="0"/>
              <a:buNone/>
              <a:defRPr/>
            </a:pPr>
            <a:r>
              <a:rPr lang="en-US" dirty="0" smtClean="0"/>
              <a:t>Rigid motion of a solid object: Medium</a:t>
            </a:r>
          </a:p>
          <a:p>
            <a:pPr fontAlgn="auto">
              <a:spcAft>
                <a:spcPts val="0"/>
              </a:spcAft>
              <a:buFont typeface="Arial" pitchFamily="34" charset="0"/>
              <a:buNone/>
              <a:defRPr/>
            </a:pPr>
            <a:r>
              <a:rPr lang="en-US" dirty="0" smtClean="0"/>
              <a:t>Continuous motion of fluids: Easy</a:t>
            </a:r>
          </a:p>
          <a:p>
            <a:pPr fontAlgn="auto">
              <a:spcAft>
                <a:spcPts val="0"/>
              </a:spcAft>
              <a:buFont typeface="Arial" pitchFamily="34" charset="0"/>
              <a:buNone/>
              <a:defRPr/>
            </a:pPr>
            <a:r>
              <a:rPr lang="en-US" dirty="0" smtClean="0"/>
              <a:t>Chemical reactions: Easy</a:t>
            </a:r>
          </a:p>
          <a:p>
            <a:pPr fontAlgn="auto">
              <a:spcAft>
                <a:spcPts val="0"/>
              </a:spcAft>
              <a:buFont typeface="Arial" pitchFamily="34" charset="0"/>
              <a:buNone/>
              <a:defRPr/>
            </a:pPr>
            <a:r>
              <a:rPr lang="en-US" dirty="0" smtClean="0"/>
              <a:t>Contained gas at equilibrium: Hard</a:t>
            </a:r>
          </a:p>
          <a:p>
            <a:pPr fontAlgn="auto">
              <a:spcAft>
                <a:spcPts val="0"/>
              </a:spcAft>
              <a:buFont typeface="Arial" pitchFamily="34" charset="0"/>
              <a:buNone/>
              <a:defRPr/>
            </a:pPr>
            <a:r>
              <a:rPr lang="en-US" dirty="0" smtClean="0"/>
              <a:t>Gas laws: Hard</a:t>
            </a:r>
          </a:p>
          <a:p>
            <a:pPr fontAlgn="auto">
              <a:spcAft>
                <a:spcPts val="0"/>
              </a:spcAft>
              <a:buFont typeface="Arial" pitchFamily="34" charset="0"/>
              <a:buNone/>
              <a:defRPr/>
            </a:pPr>
            <a:r>
              <a:rPr lang="en-US" dirty="0" smtClean="0"/>
              <a:t>Liquid behavior: Murderous</a:t>
            </a:r>
          </a:p>
          <a:p>
            <a:pPr fontAlgn="auto">
              <a:spcAft>
                <a:spcPts val="0"/>
              </a:spcAft>
              <a:buFont typeface="Arial" pitchFamily="34" charset="0"/>
              <a:buNone/>
              <a:defRPr/>
            </a:pPr>
            <a:r>
              <a:rPr lang="en-US" dirty="0" smtClean="0"/>
              <a:t>Availability of oxygen: Hard</a:t>
            </a:r>
          </a:p>
          <a:p>
            <a:pPr fontAlgn="auto">
              <a:spcAft>
                <a:spcPts val="0"/>
              </a:spcAft>
              <a:buFont typeface="Arial" pitchFamily="34" charset="0"/>
              <a:buNone/>
              <a:defRPr/>
            </a:pPr>
            <a:r>
              <a:rPr lang="en-US" dirty="0" smtClean="0"/>
              <a:t>Surface layer: Easy</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smtClean="0"/>
              <a:t>Examples </a:t>
            </a:r>
          </a:p>
        </p:txBody>
      </p:sp>
      <p:sp>
        <p:nvSpPr>
          <p:cNvPr id="3" name="Content Placeholder 2"/>
          <p:cNvSpPr>
            <a:spLocks noGrp="1"/>
          </p:cNvSpPr>
          <p:nvPr>
            <p:ph idx="1"/>
          </p:nvPr>
        </p:nvSpPr>
        <p:spPr/>
        <p:txBody>
          <a:bodyPr>
            <a:normAutofit/>
          </a:bodyPr>
          <a:lstStyle/>
          <a:p>
            <a:pPr>
              <a:lnSpc>
                <a:spcPct val="80000"/>
              </a:lnSpc>
            </a:pPr>
            <a:r>
              <a:rPr lang="en-US" sz="2700" dirty="0" err="1" smtClean="0"/>
              <a:t>PartOf</a:t>
            </a:r>
            <a:r>
              <a:rPr lang="en-US" sz="2700" dirty="0" smtClean="0"/>
              <a:t>(ms1,ms2: set[mol]) </a:t>
            </a:r>
            <a:r>
              <a:rPr lang="en-US" sz="2700" dirty="0" smtClean="0">
                <a:latin typeface="Cambria Math" pitchFamily="18" charset="0"/>
                <a:ea typeface="Cambria Math" pitchFamily="18" charset="0"/>
                <a:cs typeface="Cambria Math" pitchFamily="18" charset="0"/>
              </a:rPr>
              <a:t>≡ </a:t>
            </a:r>
            <a:r>
              <a:rPr lang="en-US" sz="2700" dirty="0" smtClean="0">
                <a:ea typeface="Cambria Math" pitchFamily="18" charset="0"/>
                <a:cs typeface="Cambria Math" pitchFamily="18" charset="0"/>
              </a:rPr>
              <a:t>ms1 </a:t>
            </a:r>
            <a:r>
              <a:rPr lang="en-US" sz="2700" dirty="0" smtClean="0">
                <a:latin typeface="Cambria Math" pitchFamily="18" charset="0"/>
                <a:ea typeface="Cambria Math" pitchFamily="18" charset="0"/>
                <a:cs typeface="Cambria Math" pitchFamily="18" charset="0"/>
              </a:rPr>
              <a:t>⊂</a:t>
            </a:r>
            <a:r>
              <a:rPr lang="en-US" sz="2700" dirty="0" smtClean="0">
                <a:ea typeface="Cambria Math" pitchFamily="18" charset="0"/>
                <a:cs typeface="Cambria Math" pitchFamily="18" charset="0"/>
              </a:rPr>
              <a:t> ms2</a:t>
            </a:r>
          </a:p>
          <a:p>
            <a:pPr>
              <a:lnSpc>
                <a:spcPct val="80000"/>
              </a:lnSpc>
            </a:pPr>
            <a:r>
              <a:rPr lang="en-US" sz="2700" dirty="0" err="1" smtClean="0">
                <a:ea typeface="Cambria Math" pitchFamily="18" charset="0"/>
                <a:cs typeface="Cambria Math" pitchFamily="18" charset="0"/>
              </a:rPr>
              <a:t>MassOf</a:t>
            </a:r>
            <a:r>
              <a:rPr lang="en-US" sz="2700" dirty="0" smtClean="0">
                <a:ea typeface="Cambria Math" pitchFamily="18" charset="0"/>
                <a:cs typeface="Cambria Math" pitchFamily="18" charset="0"/>
              </a:rPr>
              <a:t>(</a:t>
            </a:r>
            <a:r>
              <a:rPr lang="en-US" sz="2700" dirty="0" err="1" smtClean="0">
                <a:ea typeface="Cambria Math" pitchFamily="18" charset="0"/>
                <a:cs typeface="Cambria Math" pitchFamily="18" charset="0"/>
              </a:rPr>
              <a:t>ms:set</a:t>
            </a:r>
            <a:r>
              <a:rPr lang="en-US" sz="2700" dirty="0" smtClean="0">
                <a:ea typeface="Cambria Math" pitchFamily="18" charset="0"/>
                <a:cs typeface="Cambria Math" pitchFamily="18" charset="0"/>
              </a:rPr>
              <a:t>[mol]) = </a:t>
            </a:r>
            <a:r>
              <a:rPr lang="en-US" sz="2700" dirty="0" smtClean="0">
                <a:latin typeface="Cambria Math" pitchFamily="18" charset="0"/>
                <a:ea typeface="Cambria Math" pitchFamily="18" charset="0"/>
                <a:cs typeface="Cambria Math" pitchFamily="18" charset="0"/>
              </a:rPr>
              <a:t>∑</a:t>
            </a:r>
            <a:r>
              <a:rPr lang="en-US" sz="2700" baseline="-25000" dirty="0" err="1" smtClean="0">
                <a:latin typeface="Cambria Math" pitchFamily="18" charset="0"/>
                <a:ea typeface="Cambria Math" pitchFamily="18" charset="0"/>
                <a:cs typeface="Cambria Math" pitchFamily="18" charset="0"/>
              </a:rPr>
              <a:t>m∈ms</a:t>
            </a:r>
            <a:r>
              <a:rPr lang="en-US" sz="2700" baseline="-25000" dirty="0" smtClean="0">
                <a:latin typeface="Cambria Math" pitchFamily="18" charset="0"/>
                <a:ea typeface="Cambria Math" pitchFamily="18" charset="0"/>
                <a:cs typeface="Cambria Math" pitchFamily="18" charset="0"/>
              </a:rPr>
              <a:t>  </a:t>
            </a:r>
            <a:r>
              <a:rPr lang="en-US" sz="2700" dirty="0" err="1" smtClean="0">
                <a:ea typeface="Cambria Math" pitchFamily="18" charset="0"/>
                <a:cs typeface="Cambria Math" pitchFamily="18" charset="0"/>
              </a:rPr>
              <a:t>MassOf</a:t>
            </a:r>
            <a:r>
              <a:rPr lang="en-US" sz="2700" dirty="0" smtClean="0">
                <a:ea typeface="Cambria Math" pitchFamily="18" charset="0"/>
                <a:cs typeface="Cambria Math" pitchFamily="18" charset="0"/>
              </a:rPr>
              <a:t>(m)</a:t>
            </a:r>
          </a:p>
          <a:p>
            <a:pPr>
              <a:lnSpc>
                <a:spcPct val="80000"/>
              </a:lnSpc>
            </a:pPr>
            <a:r>
              <a:rPr lang="en-US" sz="2700" dirty="0" err="1" smtClean="0">
                <a:ea typeface="Cambria Math" pitchFamily="18" charset="0"/>
                <a:cs typeface="Cambria Math" pitchFamily="18" charset="0"/>
              </a:rPr>
              <a:t>MassOf</a:t>
            </a:r>
            <a:r>
              <a:rPr lang="en-US" sz="2700" dirty="0" smtClean="0">
                <a:ea typeface="Cambria Math" pitchFamily="18" charset="0"/>
                <a:cs typeface="Cambria Math" pitchFamily="18" charset="0"/>
              </a:rPr>
              <a:t>(m:mol) = </a:t>
            </a:r>
            <a:r>
              <a:rPr lang="en-US" sz="2700" dirty="0" smtClean="0">
                <a:latin typeface="Cambria Math" pitchFamily="18" charset="0"/>
                <a:ea typeface="Cambria Math" pitchFamily="18" charset="0"/>
                <a:cs typeface="Cambria Math" pitchFamily="18" charset="0"/>
              </a:rPr>
              <a:t>∑</a:t>
            </a:r>
            <a:r>
              <a:rPr lang="en-US" sz="2700" baseline="-25000" dirty="0" err="1" smtClean="0">
                <a:latin typeface="Cambria Math" pitchFamily="18" charset="0"/>
                <a:ea typeface="Cambria Math" pitchFamily="18" charset="0"/>
                <a:cs typeface="Cambria Math" pitchFamily="18" charset="0"/>
              </a:rPr>
              <a:t>a|atomOf</a:t>
            </a:r>
            <a:r>
              <a:rPr lang="en-US" sz="2700" baseline="-25000" dirty="0" smtClean="0">
                <a:latin typeface="Cambria Math" pitchFamily="18" charset="0"/>
                <a:ea typeface="Cambria Math" pitchFamily="18" charset="0"/>
                <a:cs typeface="Cambria Math" pitchFamily="18" charset="0"/>
              </a:rPr>
              <a:t>(</a:t>
            </a:r>
            <a:r>
              <a:rPr lang="en-US" sz="2700" baseline="-25000" dirty="0" err="1" smtClean="0">
                <a:latin typeface="Cambria Math" pitchFamily="18" charset="0"/>
                <a:ea typeface="Cambria Math" pitchFamily="18" charset="0"/>
                <a:cs typeface="Cambria Math" pitchFamily="18" charset="0"/>
              </a:rPr>
              <a:t>a,m</a:t>
            </a:r>
            <a:r>
              <a:rPr lang="en-US" sz="2700" baseline="-25000" dirty="0" smtClean="0">
                <a:latin typeface="Cambria Math" pitchFamily="18" charset="0"/>
                <a:ea typeface="Cambria Math" pitchFamily="18" charset="0"/>
                <a:cs typeface="Cambria Math" pitchFamily="18" charset="0"/>
              </a:rPr>
              <a:t>)</a:t>
            </a:r>
            <a:r>
              <a:rPr lang="en-US" sz="2700" dirty="0" smtClean="0">
                <a:latin typeface="Cambria Math" pitchFamily="18" charset="0"/>
                <a:ea typeface="Cambria Math" pitchFamily="18" charset="0"/>
                <a:cs typeface="Cambria Math" pitchFamily="18" charset="0"/>
              </a:rPr>
              <a:t> </a:t>
            </a:r>
            <a:r>
              <a:rPr lang="en-US" sz="2700" dirty="0" err="1" smtClean="0">
                <a:ea typeface="Cambria Math" pitchFamily="18" charset="0"/>
                <a:cs typeface="Cambria Math" pitchFamily="18" charset="0"/>
              </a:rPr>
              <a:t>MassOf</a:t>
            </a:r>
            <a:r>
              <a:rPr lang="en-US" sz="2700" dirty="0" smtClean="0">
                <a:ea typeface="Cambria Math" pitchFamily="18" charset="0"/>
                <a:cs typeface="Cambria Math" pitchFamily="18" charset="0"/>
              </a:rPr>
              <a:t>(a)</a:t>
            </a:r>
          </a:p>
          <a:p>
            <a:pPr>
              <a:lnSpc>
                <a:spcPct val="80000"/>
              </a:lnSpc>
            </a:pPr>
            <a:r>
              <a:rPr lang="en-US" sz="2700" dirty="0" smtClean="0">
                <a:ea typeface="Cambria Math" pitchFamily="18" charset="0"/>
                <a:cs typeface="Cambria Math" pitchFamily="18" charset="0"/>
              </a:rPr>
              <a:t>f=</a:t>
            </a:r>
            <a:r>
              <a:rPr lang="en-US" sz="2700" dirty="0" err="1" smtClean="0">
                <a:ea typeface="Cambria Math" pitchFamily="18" charset="0"/>
                <a:cs typeface="Cambria Math" pitchFamily="18" charset="0"/>
              </a:rPr>
              <a:t>ChemicalOf</a:t>
            </a:r>
            <a:r>
              <a:rPr lang="en-US" sz="2700" dirty="0" smtClean="0">
                <a:ea typeface="Cambria Math" pitchFamily="18" charset="0"/>
                <a:cs typeface="Cambria Math" pitchFamily="18" charset="0"/>
              </a:rPr>
              <a:t>(m) ^ Element(e) </a:t>
            </a:r>
            <a:r>
              <a:rPr lang="en-US" sz="2700" dirty="0" smtClean="0">
                <a:latin typeface="Cambria Math" pitchFamily="18" charset="0"/>
                <a:ea typeface="Cambria Math" pitchFamily="18" charset="0"/>
                <a:cs typeface="Cambria Math" pitchFamily="18" charset="0"/>
              </a:rPr>
              <a:t>⟹</a:t>
            </a:r>
          </a:p>
          <a:p>
            <a:pPr>
              <a:lnSpc>
                <a:spcPct val="80000"/>
              </a:lnSpc>
              <a:buFont typeface="Arial" charset="0"/>
              <a:buNone/>
            </a:pPr>
            <a:r>
              <a:rPr lang="en-US" sz="2700" dirty="0" smtClean="0">
                <a:latin typeface="Cambria Math" pitchFamily="18" charset="0"/>
                <a:ea typeface="Cambria Math" pitchFamily="18" charset="0"/>
                <a:cs typeface="Cambria Math" pitchFamily="18" charset="0"/>
              </a:rPr>
              <a:t>    </a:t>
            </a:r>
            <a:r>
              <a:rPr lang="en-US" sz="2700" dirty="0" smtClean="0">
                <a:ea typeface="Cambria Math" pitchFamily="18" charset="0"/>
                <a:cs typeface="Cambria Math" pitchFamily="18" charset="0"/>
              </a:rPr>
              <a:t>Count({</a:t>
            </a:r>
            <a:r>
              <a:rPr lang="en-US" sz="2700" dirty="0" err="1" smtClean="0">
                <a:ea typeface="Cambria Math" pitchFamily="18" charset="0"/>
                <a:cs typeface="Cambria Math" pitchFamily="18" charset="0"/>
              </a:rPr>
              <a:t>a|AtomOf</a:t>
            </a:r>
            <a:r>
              <a:rPr lang="en-US" sz="2700" dirty="0" smtClean="0">
                <a:ea typeface="Cambria Math" pitchFamily="18" charset="0"/>
                <a:cs typeface="Cambria Math" pitchFamily="18" charset="0"/>
              </a:rPr>
              <a:t>(</a:t>
            </a:r>
            <a:r>
              <a:rPr lang="en-US" sz="2700" dirty="0" err="1" smtClean="0">
                <a:ea typeface="Cambria Math" pitchFamily="18" charset="0"/>
                <a:cs typeface="Cambria Math" pitchFamily="18" charset="0"/>
              </a:rPr>
              <a:t>a,m</a:t>
            </a:r>
            <a:r>
              <a:rPr lang="en-US" sz="2700" dirty="0" smtClean="0">
                <a:ea typeface="Cambria Math" pitchFamily="18" charset="0"/>
                <a:cs typeface="Cambria Math" pitchFamily="18" charset="0"/>
              </a:rPr>
              <a:t>)^</a:t>
            </a:r>
            <a:r>
              <a:rPr lang="en-US" sz="2700" dirty="0" err="1" smtClean="0">
                <a:ea typeface="Cambria Math" pitchFamily="18" charset="0"/>
                <a:cs typeface="Cambria Math" pitchFamily="18" charset="0"/>
              </a:rPr>
              <a:t>ElementOf</a:t>
            </a:r>
            <a:r>
              <a:rPr lang="en-US" sz="2700" dirty="0" smtClean="0">
                <a:ea typeface="Cambria Math" pitchFamily="18" charset="0"/>
                <a:cs typeface="Cambria Math" pitchFamily="18" charset="0"/>
              </a:rPr>
              <a:t>(a)=e)}) =</a:t>
            </a:r>
          </a:p>
          <a:p>
            <a:pPr>
              <a:lnSpc>
                <a:spcPct val="80000"/>
              </a:lnSpc>
              <a:buFont typeface="Arial" charset="0"/>
              <a:buNone/>
            </a:pPr>
            <a:r>
              <a:rPr lang="en-US" sz="2700" dirty="0" smtClean="0">
                <a:ea typeface="Cambria Math" pitchFamily="18" charset="0"/>
                <a:cs typeface="Cambria Math" pitchFamily="18" charset="0"/>
              </a:rPr>
              <a:t>         </a:t>
            </a:r>
            <a:r>
              <a:rPr lang="en-US" sz="2700" dirty="0" err="1" smtClean="0">
                <a:ea typeface="Cambria Math" pitchFamily="18" charset="0"/>
                <a:cs typeface="Cambria Math" pitchFamily="18" charset="0"/>
              </a:rPr>
              <a:t>ChemCount</a:t>
            </a:r>
            <a:r>
              <a:rPr lang="en-US" sz="2700" dirty="0" smtClean="0">
                <a:ea typeface="Cambria Math" pitchFamily="18" charset="0"/>
                <a:cs typeface="Cambria Math" pitchFamily="18" charset="0"/>
              </a:rPr>
              <a:t>(</a:t>
            </a:r>
            <a:r>
              <a:rPr lang="en-US" sz="2700" dirty="0" err="1" smtClean="0">
                <a:ea typeface="Cambria Math" pitchFamily="18" charset="0"/>
                <a:cs typeface="Cambria Math" pitchFamily="18" charset="0"/>
              </a:rPr>
              <a:t>e,f</a:t>
            </a:r>
            <a:r>
              <a:rPr lang="en-US" sz="2700" dirty="0" smtClean="0">
                <a:ea typeface="Cambria Math" pitchFamily="18" charset="0"/>
                <a:cs typeface="Cambria Math" pitchFamily="18" charset="0"/>
              </a:rPr>
              <a:t>).</a:t>
            </a:r>
          </a:p>
          <a:p>
            <a:pPr>
              <a:lnSpc>
                <a:spcPct val="80000"/>
              </a:lnSpc>
            </a:pPr>
            <a:r>
              <a:rPr lang="en-US" sz="2700" dirty="0" err="1" smtClean="0">
                <a:ea typeface="Cambria Math" pitchFamily="18" charset="0"/>
                <a:cs typeface="Cambria Math" pitchFamily="18" charset="0"/>
              </a:rPr>
              <a:t>MolForm</a:t>
            </a:r>
            <a:r>
              <a:rPr lang="en-US" sz="2700" dirty="0" smtClean="0">
                <a:ea typeface="Cambria Math" pitchFamily="18" charset="0"/>
                <a:cs typeface="Cambria Math" pitchFamily="18" charset="0"/>
              </a:rPr>
              <a:t>(f:Chemical,e1:Element,n1:Integer… </a:t>
            </a:r>
            <a:r>
              <a:rPr lang="en-US" sz="2700" dirty="0" err="1" smtClean="0">
                <a:ea typeface="Cambria Math" pitchFamily="18" charset="0"/>
                <a:cs typeface="Cambria Math" pitchFamily="18" charset="0"/>
              </a:rPr>
              <a:t>ek,nk</a:t>
            </a:r>
            <a:r>
              <a:rPr lang="en-US" sz="2700" dirty="0" smtClean="0">
                <a:ea typeface="Cambria Math" pitchFamily="18" charset="0"/>
                <a:cs typeface="Cambria Math" pitchFamily="18" charset="0"/>
              </a:rPr>
              <a:t>) </a:t>
            </a:r>
            <a:r>
              <a:rPr lang="en-US" sz="2700" dirty="0" smtClean="0">
                <a:latin typeface="Cambria Math" pitchFamily="18" charset="0"/>
                <a:ea typeface="Cambria Math" pitchFamily="18" charset="0"/>
                <a:cs typeface="Cambria Math" pitchFamily="18" charset="0"/>
              </a:rPr>
              <a:t>≡</a:t>
            </a:r>
          </a:p>
          <a:p>
            <a:pPr>
              <a:lnSpc>
                <a:spcPct val="80000"/>
              </a:lnSpc>
              <a:buFont typeface="Arial" charset="0"/>
              <a:buNone/>
            </a:pPr>
            <a:r>
              <a:rPr lang="en-US" sz="2700" dirty="0" smtClean="0">
                <a:ea typeface="Cambria Math" pitchFamily="18" charset="0"/>
                <a:cs typeface="Cambria Math" pitchFamily="18" charset="0"/>
              </a:rPr>
              <a:t>      </a:t>
            </a:r>
            <a:r>
              <a:rPr lang="en-US" sz="2700" dirty="0" err="1" smtClean="0">
                <a:ea typeface="Cambria Math" pitchFamily="18" charset="0"/>
                <a:cs typeface="Cambria Math" pitchFamily="18" charset="0"/>
              </a:rPr>
              <a:t>ChemCount</a:t>
            </a:r>
            <a:r>
              <a:rPr lang="en-US" sz="2700" dirty="0" smtClean="0">
                <a:ea typeface="Cambria Math" pitchFamily="18" charset="0"/>
                <a:cs typeface="Cambria Math" pitchFamily="18" charset="0"/>
              </a:rPr>
              <a:t>(e1,f)=n1 ^ … ^ </a:t>
            </a:r>
            <a:r>
              <a:rPr lang="en-US" sz="2700" dirty="0" err="1" smtClean="0">
                <a:ea typeface="Cambria Math" pitchFamily="18" charset="0"/>
                <a:cs typeface="Cambria Math" pitchFamily="18" charset="0"/>
              </a:rPr>
              <a:t>ChemCount</a:t>
            </a:r>
            <a:r>
              <a:rPr lang="en-US" sz="2700" dirty="0" smtClean="0">
                <a:ea typeface="Cambria Math" pitchFamily="18" charset="0"/>
                <a:cs typeface="Cambria Math" pitchFamily="18" charset="0"/>
              </a:rPr>
              <a:t>(</a:t>
            </a:r>
            <a:r>
              <a:rPr lang="en-US" sz="2700" dirty="0" err="1" smtClean="0">
                <a:ea typeface="Cambria Math" pitchFamily="18" charset="0"/>
                <a:cs typeface="Cambria Math" pitchFamily="18" charset="0"/>
              </a:rPr>
              <a:t>ek,f</a:t>
            </a:r>
            <a:r>
              <a:rPr lang="en-US" sz="2700" dirty="0" smtClean="0">
                <a:ea typeface="Cambria Math" pitchFamily="18" charset="0"/>
                <a:cs typeface="Cambria Math" pitchFamily="18" charset="0"/>
              </a:rPr>
              <a:t>)=</a:t>
            </a:r>
            <a:r>
              <a:rPr lang="en-US" sz="2700" dirty="0" err="1" smtClean="0">
                <a:ea typeface="Cambria Math" pitchFamily="18" charset="0"/>
                <a:cs typeface="Cambria Math" pitchFamily="18" charset="0"/>
              </a:rPr>
              <a:t>nk</a:t>
            </a:r>
            <a:r>
              <a:rPr lang="en-US" sz="2700" dirty="0" smtClean="0">
                <a:ea typeface="Cambria Math" pitchFamily="18" charset="0"/>
                <a:cs typeface="Cambria Math" pitchFamily="18" charset="0"/>
              </a:rPr>
              <a:t> ^</a:t>
            </a:r>
          </a:p>
          <a:p>
            <a:pPr>
              <a:lnSpc>
                <a:spcPct val="80000"/>
              </a:lnSpc>
              <a:buFont typeface="Arial" charset="0"/>
              <a:buNone/>
            </a:pPr>
            <a:r>
              <a:rPr lang="en-US" sz="2700" dirty="0" smtClean="0">
                <a:ea typeface="Cambria Math" pitchFamily="18" charset="0"/>
                <a:cs typeface="Cambria Math" pitchFamily="18" charset="0"/>
              </a:rPr>
              <a:t>      </a:t>
            </a:r>
            <a:r>
              <a:rPr lang="en-US" sz="2700" dirty="0" smtClean="0">
                <a:latin typeface="Cambria Math" pitchFamily="18" charset="0"/>
                <a:ea typeface="Cambria Math" pitchFamily="18" charset="0"/>
                <a:cs typeface="Cambria Math" pitchFamily="18" charset="0"/>
              </a:rPr>
              <a:t>∀</a:t>
            </a:r>
            <a:r>
              <a:rPr lang="en-US" sz="2700" baseline="-25000" dirty="0" smtClean="0">
                <a:latin typeface="Cambria Math" pitchFamily="18" charset="0"/>
                <a:ea typeface="Cambria Math" pitchFamily="18" charset="0"/>
                <a:cs typeface="Cambria Math" pitchFamily="18" charset="0"/>
              </a:rPr>
              <a:t>e </a:t>
            </a:r>
            <a:r>
              <a:rPr lang="en-US" sz="2700" dirty="0" smtClean="0">
                <a:ea typeface="Cambria Math" pitchFamily="18" charset="0"/>
                <a:cs typeface="Cambria Math" pitchFamily="18" charset="0"/>
              </a:rPr>
              <a:t>e</a:t>
            </a:r>
            <a:r>
              <a:rPr lang="en-US" sz="2700" dirty="0" smtClean="0">
                <a:latin typeface="Cambria Math" pitchFamily="18" charset="0"/>
                <a:ea typeface="Cambria Math" pitchFamily="18" charset="0"/>
                <a:cs typeface="Cambria Math" pitchFamily="18" charset="0"/>
              </a:rPr>
              <a:t>≠</a:t>
            </a:r>
            <a:r>
              <a:rPr lang="en-US" sz="2700" dirty="0" smtClean="0">
                <a:ea typeface="Cambria Math" pitchFamily="18" charset="0"/>
                <a:cs typeface="Cambria Math" pitchFamily="18" charset="0"/>
              </a:rPr>
              <a:t>e1^…^e</a:t>
            </a:r>
            <a:r>
              <a:rPr lang="en-US" sz="2700" dirty="0" smtClean="0">
                <a:latin typeface="Cambria Math" pitchFamily="18" charset="0"/>
                <a:ea typeface="Cambria Math" pitchFamily="18" charset="0"/>
                <a:cs typeface="Cambria Math" pitchFamily="18" charset="0"/>
              </a:rPr>
              <a:t>≠</a:t>
            </a:r>
            <a:r>
              <a:rPr lang="en-US" sz="2700" dirty="0" smtClean="0">
                <a:ea typeface="Cambria Math" pitchFamily="18" charset="0"/>
                <a:cs typeface="Cambria Math" pitchFamily="18" charset="0"/>
              </a:rPr>
              <a:t> </a:t>
            </a:r>
            <a:r>
              <a:rPr lang="en-US" sz="2700" dirty="0" err="1" smtClean="0">
                <a:ea typeface="Cambria Math" pitchFamily="18" charset="0"/>
                <a:cs typeface="Cambria Math" pitchFamily="18" charset="0"/>
              </a:rPr>
              <a:t>ek</a:t>
            </a:r>
            <a:r>
              <a:rPr lang="en-US" sz="2700" dirty="0" smtClean="0">
                <a:ea typeface="Cambria Math" pitchFamily="18" charset="0"/>
                <a:cs typeface="Cambria Math" pitchFamily="18" charset="0"/>
              </a:rPr>
              <a:t> </a:t>
            </a:r>
            <a:r>
              <a:rPr lang="en-US" sz="2700" dirty="0" smtClean="0">
                <a:latin typeface="Cambria Math" pitchFamily="18" charset="0"/>
                <a:ea typeface="Cambria Math" pitchFamily="18" charset="0"/>
                <a:cs typeface="Cambria Math" pitchFamily="18" charset="0"/>
              </a:rPr>
              <a:t>⟹ </a:t>
            </a:r>
            <a:r>
              <a:rPr lang="en-US" sz="2700" dirty="0" err="1" smtClean="0">
                <a:ea typeface="Cambria Math" pitchFamily="18" charset="0"/>
                <a:cs typeface="Cambria Math" pitchFamily="18" charset="0"/>
              </a:rPr>
              <a:t>ChemCount</a:t>
            </a:r>
            <a:r>
              <a:rPr lang="en-US" sz="2700" dirty="0" smtClean="0">
                <a:ea typeface="Cambria Math" pitchFamily="18" charset="0"/>
                <a:cs typeface="Cambria Math" pitchFamily="18" charset="0"/>
              </a:rPr>
              <a:t>(</a:t>
            </a:r>
            <a:r>
              <a:rPr lang="en-US" sz="2700" dirty="0" err="1" smtClean="0">
                <a:ea typeface="Cambria Math" pitchFamily="18" charset="0"/>
                <a:cs typeface="Cambria Math" pitchFamily="18" charset="0"/>
              </a:rPr>
              <a:t>e,f</a:t>
            </a:r>
            <a:r>
              <a:rPr lang="en-US" sz="2700" dirty="0" smtClean="0">
                <a:ea typeface="Cambria Math" pitchFamily="18" charset="0"/>
                <a:cs typeface="Cambria Math" pitchFamily="18" charset="0"/>
              </a:rPr>
              <a:t>)=0.</a:t>
            </a:r>
          </a:p>
          <a:p>
            <a:pPr>
              <a:lnSpc>
                <a:spcPct val="80000"/>
              </a:lnSpc>
            </a:pPr>
            <a:r>
              <a:rPr lang="en-US" sz="2700" dirty="0" err="1" smtClean="0">
                <a:ea typeface="Cambria Math" pitchFamily="18" charset="0"/>
                <a:cs typeface="Cambria Math" pitchFamily="18" charset="0"/>
              </a:rPr>
              <a:t>MolForm</a:t>
            </a:r>
            <a:r>
              <a:rPr lang="en-US" sz="2700" dirty="0" smtClean="0">
                <a:ea typeface="Cambria Math" pitchFamily="18" charset="0"/>
                <a:cs typeface="Cambria Math" pitchFamily="18" charset="0"/>
              </a:rPr>
              <a:t>(Water,Oxygen,1,Hydrogen,2)</a:t>
            </a:r>
          </a:p>
          <a:p>
            <a:pPr>
              <a:lnSpc>
                <a:spcPct val="80000"/>
              </a:lnSpc>
              <a:buFont typeface="Arial" charset="0"/>
              <a:buNone/>
            </a:pPr>
            <a:endParaRPr lang="en-US" sz="2700"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Atoms and molecules with statistical mechanics</a:t>
            </a:r>
          </a:p>
          <a:p>
            <a:pPr marL="514350" indent="-514350">
              <a:buFont typeface="+mj-lt"/>
              <a:buAutoNum type="arabicPeriod"/>
            </a:pPr>
            <a:r>
              <a:rPr lang="en-US" dirty="0" smtClean="0">
                <a:solidFill>
                  <a:srgbClr val="0070C0"/>
                </a:solidFill>
              </a:rPr>
              <a:t>Field theory: </a:t>
            </a:r>
            <a:r>
              <a:rPr lang="en-US" dirty="0" smtClean="0"/>
              <a:t>(a) points; (b) regions;                 (c) histories; (d) points + histories </a:t>
            </a:r>
          </a:p>
          <a:p>
            <a:pPr marL="514350" indent="-514350">
              <a:buFont typeface="+mj-lt"/>
              <a:buAutoNum type="arabicPeriod"/>
            </a:pPr>
            <a:r>
              <a:rPr lang="en-US" dirty="0" smtClean="0"/>
              <a:t>Chunks of material (a) just chunks; (b) with </a:t>
            </a:r>
            <a:r>
              <a:rPr lang="en-US" dirty="0" err="1" smtClean="0"/>
              <a:t>particloids</a:t>
            </a:r>
            <a:r>
              <a:rPr lang="en-US" dirty="0" smtClean="0"/>
              <a:t>.</a:t>
            </a:r>
          </a:p>
          <a:p>
            <a:pPr marL="514350" indent="-514350">
              <a:buFont typeface="+mj-lt"/>
              <a:buAutoNum type="arabicPeriod"/>
            </a:pPr>
            <a:r>
              <a:rPr lang="en-US" dirty="0" smtClean="0"/>
              <a:t>Hybrid theory: Atoms and molecules, chunks, and fields.</a:t>
            </a:r>
            <a:endParaRPr lang="en-US" dirty="0" smtClean="0">
              <a:solidFill>
                <a:srgbClr val="C00000"/>
              </a:solidFill>
            </a:endParaRP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smtClean="0"/>
              <a:t>Field theory</a:t>
            </a:r>
          </a:p>
        </p:txBody>
      </p:sp>
      <p:sp>
        <p:nvSpPr>
          <p:cNvPr id="14339" name="Content Placeholder 2"/>
          <p:cNvSpPr>
            <a:spLocks noGrp="1"/>
          </p:cNvSpPr>
          <p:nvPr>
            <p:ph idx="1"/>
          </p:nvPr>
        </p:nvSpPr>
        <p:spPr/>
        <p:txBody>
          <a:bodyPr/>
          <a:lstStyle/>
          <a:p>
            <a:pPr>
              <a:buFont typeface="Arial" charset="0"/>
              <a:buNone/>
            </a:pPr>
            <a:r>
              <a:rPr lang="en-US" dirty="0" smtClean="0"/>
              <a:t>Matter is continuous.  Characterize state with respect to fixed space.</a:t>
            </a:r>
          </a:p>
          <a:p>
            <a:pPr>
              <a:buFont typeface="Arial" charset="0"/>
              <a:buNone/>
            </a:pPr>
            <a:r>
              <a:rPr lang="en-US" dirty="0" smtClean="0"/>
              <a:t>Based on points / regions / Hayes’ histories (= </a:t>
            </a:r>
            <a:r>
              <a:rPr lang="en-US" dirty="0" err="1" smtClean="0"/>
              <a:t>fluents</a:t>
            </a:r>
            <a:r>
              <a:rPr lang="en-US" dirty="0" smtClean="0"/>
              <a:t> on regions) </a:t>
            </a:r>
          </a:p>
          <a:p>
            <a:pPr>
              <a:buFont typeface="Arial" charset="0"/>
              <a:buNone/>
            </a:pPr>
            <a:r>
              <a:rPr lang="en-US" dirty="0" smtClean="0"/>
              <a:t>Density of chemical at a point/mass of chemical in a region.</a:t>
            </a:r>
          </a:p>
          <a:p>
            <a:pPr>
              <a:buFont typeface="Arial" charset="0"/>
              <a:buNone/>
            </a:pPr>
            <a:r>
              <a:rPr lang="en-US" dirty="0" smtClean="0"/>
              <a:t>Flow at a point vs. flow into a region. Strangely, flow is defined, but nothing actually moves.</a:t>
            </a:r>
          </a:p>
          <a:p>
            <a:pPr>
              <a:buFont typeface="Arial" charset="0"/>
              <a:buNone/>
            </a:pPr>
            <a:r>
              <a:rPr lang="en-US" dirty="0" smtClean="0"/>
              <a:t>(Avoids cross-temporal identity </a:t>
            </a:r>
            <a:r>
              <a:rPr lang="en-US" smtClean="0"/>
              <a:t>issue)</a:t>
            </a:r>
            <a:endParaRPr lang="en-US" dirty="0"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Atoms and molecules with statistical mechanics</a:t>
            </a:r>
          </a:p>
          <a:p>
            <a:pPr marL="514350" indent="-514350">
              <a:buFont typeface="+mj-lt"/>
              <a:buAutoNum type="arabicPeriod"/>
            </a:pPr>
            <a:r>
              <a:rPr lang="en-US" dirty="0" smtClean="0">
                <a:solidFill>
                  <a:srgbClr val="0070C0"/>
                </a:solidFill>
              </a:rPr>
              <a:t>Field theory: (a) points; </a:t>
            </a:r>
            <a:r>
              <a:rPr lang="en-US" dirty="0" smtClean="0"/>
              <a:t>(b) regions;                 (c) histories; (d) points + histories</a:t>
            </a:r>
            <a:r>
              <a:rPr lang="en-US" dirty="0" smtClean="0">
                <a:solidFill>
                  <a:srgbClr val="C00000"/>
                </a:solidFill>
                <a:sym typeface="Wingdings" pitchFamily="2" charset="2"/>
              </a:rPr>
              <a:t> </a:t>
            </a:r>
            <a:endParaRPr lang="en-US" dirty="0" smtClean="0"/>
          </a:p>
          <a:p>
            <a:pPr marL="514350" indent="-514350">
              <a:buFont typeface="+mj-lt"/>
              <a:buAutoNum type="arabicPeriod"/>
            </a:pPr>
            <a:r>
              <a:rPr lang="en-US" dirty="0" smtClean="0"/>
              <a:t>Chunks of material (a) just chunks; (b) with </a:t>
            </a:r>
            <a:r>
              <a:rPr lang="en-US" dirty="0" err="1" smtClean="0"/>
              <a:t>particloids</a:t>
            </a:r>
            <a:r>
              <a:rPr lang="en-US" dirty="0" smtClean="0"/>
              <a:t>.</a:t>
            </a:r>
          </a:p>
          <a:p>
            <a:pPr marL="514350" indent="-514350">
              <a:buFont typeface="+mj-lt"/>
              <a:buAutoNum type="arabicPeriod"/>
            </a:pPr>
            <a:r>
              <a:rPr lang="en-US" dirty="0" smtClean="0"/>
              <a:t>Hybrid theory: Atoms and molecules, chunks, and fields.</a:t>
            </a:r>
            <a:endParaRPr lang="en-US" dirty="0" smtClean="0">
              <a:solidFill>
                <a:srgbClr val="C00000"/>
              </a:solidFill>
            </a:endParaRP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4"/>
          <p:cNvSpPr>
            <a:spLocks noGrp="1"/>
          </p:cNvSpPr>
          <p:nvPr>
            <p:ph type="title"/>
          </p:nvPr>
        </p:nvSpPr>
        <p:spPr>
          <a:xfrm>
            <a:off x="990600" y="609600"/>
            <a:ext cx="3352800" cy="1403350"/>
          </a:xfrm>
        </p:spPr>
        <p:txBody>
          <a:bodyPr/>
          <a:lstStyle/>
          <a:p>
            <a:r>
              <a:rPr lang="en-US" sz="4000" smtClean="0"/>
              <a:t>Gas in a piston</a:t>
            </a:r>
            <a:r>
              <a:rPr lang="en-US" smtClean="0"/>
              <a:t/>
            </a:r>
            <a:br>
              <a:rPr lang="en-US" smtClean="0"/>
            </a:br>
            <a:endParaRPr lang="en-US" smtClean="0"/>
          </a:p>
        </p:txBody>
      </p:sp>
      <p:pic>
        <p:nvPicPr>
          <p:cNvPr id="3075" name="Content Placeholder 3" descr="Feynmann.bmp"/>
          <p:cNvPicPr>
            <a:picLocks noGrp="1" noChangeAspect="1"/>
          </p:cNvPicPr>
          <p:nvPr>
            <p:ph idx="1"/>
          </p:nvPr>
        </p:nvPicPr>
        <p:blipFill>
          <a:blip r:embed="rId2"/>
          <a:srcRect/>
          <a:stretch>
            <a:fillRect/>
          </a:stretch>
        </p:blipFill>
        <p:spPr>
          <a:xfrm>
            <a:off x="5486400" y="533400"/>
            <a:ext cx="3424238" cy="5400675"/>
          </a:xfrm>
        </p:spPr>
      </p:pic>
      <p:sp>
        <p:nvSpPr>
          <p:cNvPr id="3076" name="Text Placeholder 5"/>
          <p:cNvSpPr>
            <a:spLocks noGrp="1"/>
          </p:cNvSpPr>
          <p:nvPr>
            <p:ph type="body" sz="half" idx="2"/>
          </p:nvPr>
        </p:nvSpPr>
        <p:spPr>
          <a:xfrm>
            <a:off x="457200" y="2667000"/>
            <a:ext cx="4419600" cy="1981200"/>
          </a:xfrm>
        </p:spPr>
        <p:txBody>
          <a:bodyPr/>
          <a:lstStyle/>
          <a:p>
            <a:r>
              <a:rPr lang="en-US" sz="2000" smtClean="0"/>
              <a:t>Figure 1-3 of </a:t>
            </a:r>
            <a:r>
              <a:rPr lang="en-US" sz="2000" i="1" smtClean="0"/>
              <a:t>The Feynmann Lectures on Physics.</a:t>
            </a:r>
          </a:p>
          <a:p>
            <a:endParaRPr lang="en-US" sz="2000" i="1" smtClean="0"/>
          </a:p>
          <a:p>
            <a:r>
              <a:rPr lang="en-US" sz="2000" smtClean="0"/>
              <a:t>The gas is made of molecules.  </a:t>
            </a:r>
          </a:p>
          <a:p>
            <a:r>
              <a:rPr lang="en-US" sz="2000" smtClean="0"/>
              <a:t>The piston is a continuous chunk of stuff.</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smtClean="0"/>
              <a:t>Field theory: Point based</a:t>
            </a:r>
          </a:p>
        </p:txBody>
      </p:sp>
      <p:sp>
        <p:nvSpPr>
          <p:cNvPr id="3" name="Content Placeholder 2"/>
          <p:cNvSpPr>
            <a:spLocks noGrp="1"/>
          </p:cNvSpPr>
          <p:nvPr>
            <p:ph idx="1"/>
          </p:nvPr>
        </p:nvSpPr>
        <p:spPr/>
        <p:txBody>
          <a:bodyPr>
            <a:normAutofit/>
          </a:bodyPr>
          <a:lstStyle/>
          <a:p>
            <a:pPr>
              <a:lnSpc>
                <a:spcPct val="90000"/>
              </a:lnSpc>
              <a:buFont typeface="Arial" charset="0"/>
              <a:buNone/>
            </a:pPr>
            <a:r>
              <a:rPr lang="en-US" smtClean="0"/>
              <a:t>Lots of things here becomes non-standard PDEs (i.e. PDE with both spatial and temporal discontinuities).  Hard to use with partial geometric specs.</a:t>
            </a:r>
          </a:p>
          <a:p>
            <a:pPr>
              <a:lnSpc>
                <a:spcPct val="90000"/>
              </a:lnSpc>
              <a:buFont typeface="Arial" charset="0"/>
              <a:buNone/>
            </a:pPr>
            <a:r>
              <a:rPr lang="en-US" smtClean="0"/>
              <a:t>Part/whole and additivity of mass: N/A</a:t>
            </a:r>
          </a:p>
          <a:p>
            <a:pPr>
              <a:lnSpc>
                <a:spcPct val="90000"/>
              </a:lnSpc>
              <a:buFont typeface="Arial" charset="0"/>
              <a:buNone/>
            </a:pPr>
            <a:r>
              <a:rPr lang="en-US" smtClean="0"/>
              <a:t>Conservation of mass: </a:t>
            </a:r>
            <a:r>
              <a:rPr lang="en-US" smtClean="0">
                <a:latin typeface="Cambria Math" pitchFamily="18" charset="0"/>
                <a:ea typeface="Cambria Math" pitchFamily="18" charset="0"/>
                <a:cs typeface="Cambria Math" pitchFamily="18" charset="0"/>
              </a:rPr>
              <a:t>∂𝜌/∂𝑡 = 𝛁⋅𝐹 </a:t>
            </a:r>
            <a:r>
              <a:rPr lang="en-US" smtClean="0">
                <a:ea typeface="Cambria Math" pitchFamily="18" charset="0"/>
                <a:cs typeface="Cambria Math" pitchFamily="18" charset="0"/>
              </a:rPr>
              <a:t>(nonstandard)</a:t>
            </a:r>
            <a:endParaRPr lang="en-US" smtClean="0"/>
          </a:p>
          <a:p>
            <a:pPr>
              <a:lnSpc>
                <a:spcPct val="90000"/>
              </a:lnSpc>
              <a:buFont typeface="Arial" charset="0"/>
              <a:buNone/>
            </a:pPr>
            <a:r>
              <a:rPr lang="en-US" smtClean="0"/>
              <a:t>Rigid solid object: Non-standard PDE.</a:t>
            </a:r>
          </a:p>
          <a:p>
            <a:pPr>
              <a:lnSpc>
                <a:spcPct val="90000"/>
              </a:lnSpc>
              <a:buFont typeface="Arial" charset="0"/>
              <a:buNone/>
            </a:pPr>
            <a:r>
              <a:rPr lang="en-US" smtClean="0"/>
              <a:t>Continuous motion of fluids: Non-standard PDE</a:t>
            </a:r>
          </a:p>
          <a:p>
            <a:pPr>
              <a:lnSpc>
                <a:spcPct val="90000"/>
              </a:lnSpc>
              <a:buFont typeface="Arial" charset="0"/>
              <a:buNone/>
            </a:pPr>
            <a:endParaRPr lang="en-US"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mtClean="0"/>
              <a:t>Point based field theory: Cntd.</a:t>
            </a:r>
          </a:p>
        </p:txBody>
      </p:sp>
      <p:sp>
        <p:nvSpPr>
          <p:cNvPr id="3" name="Content Placeholder 2"/>
          <p:cNvSpPr>
            <a:spLocks noGrp="1"/>
          </p:cNvSpPr>
          <p:nvPr>
            <p:ph idx="1"/>
          </p:nvPr>
        </p:nvSpPr>
        <p:spPr/>
        <p:txBody>
          <a:bodyPr>
            <a:normAutofit/>
          </a:bodyPr>
          <a:lstStyle/>
          <a:p>
            <a:pPr>
              <a:lnSpc>
                <a:spcPct val="80000"/>
              </a:lnSpc>
              <a:buFont typeface="Arial" charset="0"/>
              <a:buNone/>
            </a:pPr>
            <a:r>
              <a:rPr lang="en-US" sz="2500" dirty="0" smtClean="0"/>
              <a:t>Chemical reactions:</a:t>
            </a:r>
          </a:p>
          <a:p>
            <a:pPr lvl="1">
              <a:lnSpc>
                <a:spcPct val="80000"/>
              </a:lnSpc>
              <a:buFont typeface="Arial" charset="0"/>
              <a:buNone/>
            </a:pPr>
            <a:r>
              <a:rPr lang="en-US" sz="2200" dirty="0" smtClean="0">
                <a:latin typeface="Cambria Math" pitchFamily="18" charset="0"/>
                <a:ea typeface="Cambria Math" pitchFamily="18" charset="0"/>
                <a:cs typeface="Cambria Math" pitchFamily="18" charset="0"/>
              </a:rPr>
              <a:t>𝜌</a:t>
            </a:r>
            <a:r>
              <a:rPr lang="en-US" sz="2200" baseline="-25000" dirty="0" smtClean="0">
                <a:ea typeface="Cambria Math" pitchFamily="18" charset="0"/>
                <a:cs typeface="Cambria Math" pitchFamily="18" charset="0"/>
              </a:rPr>
              <a:t>f</a:t>
            </a:r>
            <a:r>
              <a:rPr lang="en-US" sz="2200" dirty="0" smtClean="0">
                <a:ea typeface="Cambria Math" pitchFamily="18" charset="0"/>
                <a:cs typeface="Cambria Math" pitchFamily="18" charset="0"/>
              </a:rPr>
              <a:t> (x) = density of chemical f at x</a:t>
            </a:r>
          </a:p>
          <a:p>
            <a:pPr lvl="1">
              <a:lnSpc>
                <a:spcPct val="80000"/>
              </a:lnSpc>
              <a:buFont typeface="Arial" charset="0"/>
              <a:buNone/>
            </a:pPr>
            <a:r>
              <a:rPr lang="en-US" sz="2200" dirty="0" smtClean="0">
                <a:latin typeface="Cambria Math" pitchFamily="18" charset="0"/>
                <a:ea typeface="Cambria Math" pitchFamily="18" charset="0"/>
                <a:cs typeface="Cambria Math" pitchFamily="18" charset="0"/>
              </a:rPr>
              <a:t>𝛼</a:t>
            </a:r>
            <a:r>
              <a:rPr lang="en-US" sz="2200" baseline="-25000" dirty="0" smtClean="0">
                <a:latin typeface="Cambria Math" pitchFamily="18" charset="0"/>
                <a:ea typeface="Cambria Math" pitchFamily="18" charset="0"/>
                <a:cs typeface="Cambria Math" pitchFamily="18" charset="0"/>
              </a:rPr>
              <a:t>w </a:t>
            </a:r>
            <a:r>
              <a:rPr lang="en-US" sz="2200" dirty="0" smtClean="0">
                <a:latin typeface="Cambria Math" pitchFamily="18" charset="0"/>
                <a:ea typeface="Cambria Math" pitchFamily="18" charset="0"/>
                <a:cs typeface="Cambria Math" pitchFamily="18" charset="0"/>
              </a:rPr>
              <a:t>(x) = </a:t>
            </a:r>
            <a:r>
              <a:rPr lang="en-US" sz="2200" dirty="0" smtClean="0">
                <a:ea typeface="Cambria Math" pitchFamily="18" charset="0"/>
                <a:cs typeface="Cambria Math" pitchFamily="18" charset="0"/>
              </a:rPr>
              <a:t>rate of reaction w at x</a:t>
            </a:r>
            <a:endParaRPr lang="en-US" sz="2200" dirty="0" smtClean="0">
              <a:latin typeface="Cambria Math" pitchFamily="18" charset="0"/>
              <a:ea typeface="Cambria Math" pitchFamily="18" charset="0"/>
              <a:cs typeface="Cambria Math" pitchFamily="18" charset="0"/>
            </a:endParaRPr>
          </a:p>
          <a:p>
            <a:pPr lvl="1">
              <a:lnSpc>
                <a:spcPct val="80000"/>
              </a:lnSpc>
              <a:buFont typeface="Arial" charset="0"/>
              <a:buNone/>
            </a:pPr>
            <a:r>
              <a:rPr lang="en-US" sz="2200" dirty="0" smtClean="0">
                <a:latin typeface="Cambria Math" pitchFamily="18" charset="0"/>
                <a:ea typeface="Cambria Math" pitchFamily="18" charset="0"/>
                <a:cs typeface="Cambria Math" pitchFamily="18" charset="0"/>
              </a:rPr>
              <a:t>𝛽</a:t>
            </a:r>
            <a:r>
              <a:rPr lang="en-US" sz="2200" baseline="-25000" dirty="0" err="1" smtClean="0">
                <a:latin typeface="Cambria Math" pitchFamily="18" charset="0"/>
                <a:ea typeface="Cambria Math" pitchFamily="18" charset="0"/>
                <a:cs typeface="Cambria Math" pitchFamily="18" charset="0"/>
              </a:rPr>
              <a:t>w,q</a:t>
            </a:r>
            <a:r>
              <a:rPr lang="en-US" sz="2200" baseline="-25000" dirty="0" smtClean="0">
                <a:latin typeface="Cambria Math" pitchFamily="18" charset="0"/>
                <a:ea typeface="Cambria Math" pitchFamily="18" charset="0"/>
                <a:cs typeface="Cambria Math" pitchFamily="18" charset="0"/>
              </a:rPr>
              <a:t> </a:t>
            </a:r>
            <a:r>
              <a:rPr lang="en-US" sz="2200" dirty="0" smtClean="0">
                <a:latin typeface="Cambria Math" pitchFamily="18" charset="0"/>
                <a:ea typeface="Cambria Math" pitchFamily="18" charset="0"/>
                <a:cs typeface="Cambria Math" pitchFamily="18" charset="0"/>
              </a:rPr>
              <a:t>= </a:t>
            </a:r>
            <a:r>
              <a:rPr lang="en-US" sz="2200" dirty="0" smtClean="0">
                <a:ea typeface="Cambria Math" pitchFamily="18" charset="0"/>
                <a:cs typeface="Cambria Math" pitchFamily="18" charset="0"/>
              </a:rPr>
              <a:t>fractional production of q by reaction w</a:t>
            </a:r>
          </a:p>
          <a:p>
            <a:pPr lvl="1">
              <a:lnSpc>
                <a:spcPct val="80000"/>
              </a:lnSpc>
              <a:buFont typeface="Arial" charset="0"/>
              <a:buNone/>
            </a:pPr>
            <a:r>
              <a:rPr lang="en-US" sz="2200" dirty="0" smtClean="0">
                <a:latin typeface="Cambria Math" pitchFamily="18" charset="0"/>
                <a:ea typeface="Cambria Math" pitchFamily="18" charset="0"/>
                <a:cs typeface="Cambria Math" pitchFamily="18" charset="0"/>
              </a:rPr>
              <a:t>∂𝜌</a:t>
            </a:r>
            <a:r>
              <a:rPr lang="en-US" sz="2200" baseline="-25000" dirty="0" smtClean="0">
                <a:ea typeface="Cambria Math" pitchFamily="18" charset="0"/>
                <a:cs typeface="Cambria Math" pitchFamily="18" charset="0"/>
              </a:rPr>
              <a:t>q </a:t>
            </a:r>
            <a:r>
              <a:rPr lang="en-US" sz="2200" dirty="0" smtClean="0">
                <a:latin typeface="Cambria Math" pitchFamily="18" charset="0"/>
                <a:ea typeface="Cambria Math" pitchFamily="18" charset="0"/>
                <a:cs typeface="Cambria Math" pitchFamily="18" charset="0"/>
              </a:rPr>
              <a:t>/∂𝑡 = 𝛁⋅𝐹 + ∑</a:t>
            </a:r>
            <a:r>
              <a:rPr lang="en-US" sz="2200" baseline="-25000" dirty="0" smtClean="0">
                <a:latin typeface="Cambria Math" pitchFamily="18" charset="0"/>
                <a:ea typeface="Cambria Math" pitchFamily="18" charset="0"/>
                <a:cs typeface="Cambria Math" pitchFamily="18" charset="0"/>
              </a:rPr>
              <a:t>w</a:t>
            </a:r>
            <a:r>
              <a:rPr lang="en-US" sz="2200" dirty="0" smtClean="0">
                <a:latin typeface="Cambria Math" pitchFamily="18" charset="0"/>
                <a:ea typeface="Cambria Math" pitchFamily="18" charset="0"/>
                <a:cs typeface="Cambria Math" pitchFamily="18" charset="0"/>
              </a:rPr>
              <a:t> 𝛽</a:t>
            </a:r>
            <a:r>
              <a:rPr lang="en-US" sz="2200" baseline="-25000" dirty="0" err="1" smtClean="0">
                <a:latin typeface="Cambria Math" pitchFamily="18" charset="0"/>
                <a:ea typeface="Cambria Math" pitchFamily="18" charset="0"/>
                <a:cs typeface="Cambria Math" pitchFamily="18" charset="0"/>
              </a:rPr>
              <a:t>w,q</a:t>
            </a:r>
            <a:r>
              <a:rPr lang="en-US" sz="2200" dirty="0" smtClean="0">
                <a:latin typeface="Cambria Math" pitchFamily="18" charset="0"/>
                <a:ea typeface="Cambria Math" pitchFamily="18" charset="0"/>
                <a:cs typeface="Cambria Math" pitchFamily="18" charset="0"/>
              </a:rPr>
              <a:t> 𝛼</a:t>
            </a:r>
            <a:r>
              <a:rPr lang="en-US" sz="2200" baseline="-25000" dirty="0" smtClean="0">
                <a:latin typeface="Cambria Math" pitchFamily="18" charset="0"/>
                <a:ea typeface="Cambria Math" pitchFamily="18" charset="0"/>
                <a:cs typeface="Cambria Math" pitchFamily="18" charset="0"/>
              </a:rPr>
              <a:t>w</a:t>
            </a:r>
          </a:p>
          <a:p>
            <a:pPr>
              <a:lnSpc>
                <a:spcPct val="80000"/>
              </a:lnSpc>
              <a:buFont typeface="Arial" charset="0"/>
              <a:buNone/>
            </a:pPr>
            <a:r>
              <a:rPr lang="en-US" sz="2500" dirty="0" smtClean="0"/>
              <a:t>Alternative solution: Define density of elements. </a:t>
            </a:r>
          </a:p>
          <a:p>
            <a:pPr>
              <a:lnSpc>
                <a:spcPct val="80000"/>
              </a:lnSpc>
              <a:buFont typeface="Arial" charset="0"/>
              <a:buNone/>
            </a:pPr>
            <a:r>
              <a:rPr lang="en-US" sz="2500" dirty="0" smtClean="0"/>
              <a:t>Contained gas equilibrium: Murderous</a:t>
            </a:r>
          </a:p>
          <a:p>
            <a:pPr>
              <a:lnSpc>
                <a:spcPct val="80000"/>
              </a:lnSpc>
              <a:buFont typeface="Arial" charset="0"/>
              <a:buNone/>
            </a:pPr>
            <a:r>
              <a:rPr lang="en-US" sz="2500" dirty="0" smtClean="0"/>
              <a:t>Gas laws: Easy</a:t>
            </a:r>
          </a:p>
          <a:p>
            <a:pPr>
              <a:lnSpc>
                <a:spcPct val="80000"/>
              </a:lnSpc>
              <a:buFont typeface="Arial" charset="0"/>
              <a:buNone/>
            </a:pPr>
            <a:r>
              <a:rPr lang="en-US" sz="2500" dirty="0" smtClean="0"/>
              <a:t>Liquid at rest: Fairly easy</a:t>
            </a:r>
          </a:p>
          <a:p>
            <a:pPr>
              <a:lnSpc>
                <a:spcPct val="80000"/>
              </a:lnSpc>
              <a:buFont typeface="Arial" charset="0"/>
              <a:buNone/>
            </a:pPr>
            <a:r>
              <a:rPr lang="en-US" sz="2500" dirty="0" smtClean="0"/>
              <a:t>Liquid being carried: Murderous</a:t>
            </a:r>
          </a:p>
          <a:p>
            <a:pPr>
              <a:lnSpc>
                <a:spcPct val="80000"/>
              </a:lnSpc>
              <a:buFont typeface="Arial" charset="0"/>
              <a:buNone/>
            </a:pPr>
            <a:r>
              <a:rPr lang="en-US" sz="2500" dirty="0" smtClean="0"/>
              <a:t>Availability of oxygen: Easy</a:t>
            </a:r>
          </a:p>
          <a:p>
            <a:pPr>
              <a:lnSpc>
                <a:spcPct val="80000"/>
              </a:lnSpc>
              <a:buFont typeface="Arial" charset="0"/>
              <a:buNone/>
            </a:pPr>
            <a:r>
              <a:rPr lang="en-US" sz="2500" dirty="0" smtClean="0"/>
              <a:t>Surface layer: Problematic.</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a:t>
            </a:r>
            <a:endParaRPr lang="en-US" dirty="0"/>
          </a:p>
        </p:txBody>
      </p:sp>
      <p:sp>
        <p:nvSpPr>
          <p:cNvPr id="3" name="Content Placeholder 2"/>
          <p:cNvSpPr>
            <a:spLocks noGrp="1"/>
          </p:cNvSpPr>
          <p:nvPr>
            <p:ph idx="1"/>
          </p:nvPr>
        </p:nvSpPr>
        <p:spPr/>
        <p:txBody>
          <a:bodyPr/>
          <a:lstStyle/>
          <a:p>
            <a:pPr>
              <a:buNone/>
            </a:pPr>
            <a:r>
              <a:rPr lang="en-US" dirty="0" smtClean="0"/>
              <a:t>Ideal gas law:</a:t>
            </a:r>
          </a:p>
          <a:p>
            <a:pPr>
              <a:buNone/>
            </a:pPr>
            <a:r>
              <a:rPr lang="en-US" dirty="0" err="1" smtClean="0"/>
              <a:t>HoldsST</a:t>
            </a:r>
            <a:r>
              <a:rPr lang="en-US" dirty="0" smtClean="0"/>
              <a:t>(</a:t>
            </a:r>
            <a:r>
              <a:rPr lang="en-US" dirty="0" err="1" smtClean="0"/>
              <a:t>t,p,Equilibrium</a:t>
            </a:r>
            <a:r>
              <a:rPr lang="en-US" dirty="0" smtClean="0"/>
              <a:t>) ^ Value(</a:t>
            </a:r>
            <a:r>
              <a:rPr lang="en-US" dirty="0" err="1" smtClean="0"/>
              <a:t>t,p,Phase</a:t>
            </a:r>
            <a:r>
              <a:rPr lang="en-US" dirty="0" smtClean="0"/>
              <a:t>)=Gas </a:t>
            </a:r>
            <a:r>
              <a:rPr lang="en-US" dirty="0" smtClean="0">
                <a:latin typeface="Cambria Math"/>
                <a:ea typeface="Cambria Math"/>
              </a:rPr>
              <a:t>⟹</a:t>
            </a:r>
          </a:p>
          <a:p>
            <a:pPr>
              <a:buNone/>
            </a:pPr>
            <a:r>
              <a:rPr lang="en-US" dirty="0" err="1" smtClean="0"/>
              <a:t>HoldsST</a:t>
            </a:r>
            <a:r>
              <a:rPr lang="en-US" dirty="0" smtClean="0"/>
              <a:t>(</a:t>
            </a:r>
            <a:r>
              <a:rPr lang="en-US" dirty="0" err="1" smtClean="0"/>
              <a:t>t,p,PressureOf</a:t>
            </a:r>
            <a:r>
              <a:rPr lang="en-US" dirty="0" smtClean="0"/>
              <a:t>(f:Chemical) =</a:t>
            </a:r>
            <a:r>
              <a:rPr lang="en-US" baseline="30000" dirty="0" smtClean="0"/>
              <a:t># </a:t>
            </a:r>
          </a:p>
          <a:p>
            <a:pPr>
              <a:buNone/>
            </a:pPr>
            <a:r>
              <a:rPr lang="en-US" dirty="0" smtClean="0"/>
              <a:t>              </a:t>
            </a:r>
            <a:r>
              <a:rPr lang="en-US" dirty="0" err="1" smtClean="0"/>
              <a:t>DensityOf</a:t>
            </a:r>
            <a:r>
              <a:rPr lang="en-US" dirty="0" smtClean="0"/>
              <a:t>(f)</a:t>
            </a:r>
            <a:r>
              <a:rPr lang="en-US" dirty="0" smtClean="0">
                <a:latin typeface="Cambria Math"/>
                <a:ea typeface="Cambria Math"/>
              </a:rPr>
              <a:t>⋅</a:t>
            </a:r>
            <a:r>
              <a:rPr lang="en-US" dirty="0" err="1" smtClean="0">
                <a:ea typeface="Cambria Math"/>
              </a:rPr>
              <a:t>Temperature</a:t>
            </a:r>
            <a:r>
              <a:rPr lang="en-US" dirty="0" err="1" smtClean="0">
                <a:latin typeface="Cambria Math"/>
                <a:ea typeface="Cambria Math"/>
              </a:rPr>
              <a:t>⋅</a:t>
            </a:r>
            <a:r>
              <a:rPr lang="en-US" dirty="0" err="1" smtClean="0">
                <a:ea typeface="Cambria Math"/>
              </a:rPr>
              <a:t>GasFactor</a:t>
            </a:r>
            <a:r>
              <a:rPr lang="en-US" dirty="0" smtClean="0">
                <a:ea typeface="Cambria Math"/>
              </a:rPr>
              <a:t>(f))</a:t>
            </a:r>
          </a:p>
          <a:p>
            <a:pPr>
              <a:buNone/>
            </a:pPr>
            <a:r>
              <a:rPr lang="en-US" dirty="0" smtClean="0">
                <a:ea typeface="Cambria Math"/>
              </a:rPr>
              <a:t>Law of partial pressures:</a:t>
            </a:r>
          </a:p>
          <a:p>
            <a:pPr>
              <a:buNone/>
            </a:pPr>
            <a:r>
              <a:rPr lang="en-US" dirty="0" err="1" smtClean="0">
                <a:ea typeface="Cambria Math"/>
              </a:rPr>
              <a:t>ValueST</a:t>
            </a:r>
            <a:r>
              <a:rPr lang="en-US" dirty="0" smtClean="0">
                <a:ea typeface="Cambria Math"/>
              </a:rPr>
              <a:t>(</a:t>
            </a:r>
            <a:r>
              <a:rPr lang="en-US" dirty="0" err="1" smtClean="0">
                <a:ea typeface="Cambria Math"/>
              </a:rPr>
              <a:t>t,p,PressureAt</a:t>
            </a:r>
            <a:r>
              <a:rPr lang="en-US" dirty="0" smtClean="0">
                <a:ea typeface="Cambria Math"/>
              </a:rPr>
              <a:t>) = </a:t>
            </a:r>
          </a:p>
          <a:p>
            <a:pPr>
              <a:buNone/>
            </a:pPr>
            <a:r>
              <a:rPr lang="en-US" dirty="0" smtClean="0">
                <a:latin typeface="Cambria Math"/>
                <a:ea typeface="Cambria Math"/>
              </a:rPr>
              <a:t>    ∑</a:t>
            </a:r>
            <a:r>
              <a:rPr lang="en-US" baseline="-25000" dirty="0" smtClean="0">
                <a:latin typeface="Cambria Math"/>
                <a:ea typeface="Cambria Math"/>
              </a:rPr>
              <a:t>f :Chemical </a:t>
            </a:r>
            <a:r>
              <a:rPr lang="en-US" dirty="0" smtClean="0">
                <a:latin typeface="Cambria Math"/>
                <a:ea typeface="Cambria Math"/>
              </a:rPr>
              <a:t> </a:t>
            </a:r>
            <a:r>
              <a:rPr lang="en-US" dirty="0" err="1" smtClean="0">
                <a:ea typeface="Cambria Math"/>
              </a:rPr>
              <a:t>ValueST</a:t>
            </a:r>
            <a:r>
              <a:rPr lang="en-US" dirty="0" smtClean="0">
                <a:ea typeface="Cambria Math"/>
              </a:rPr>
              <a:t>(</a:t>
            </a:r>
            <a:r>
              <a:rPr lang="en-US" dirty="0" err="1" smtClean="0">
                <a:ea typeface="Cambria Math"/>
              </a:rPr>
              <a:t>t,p,PressureOf</a:t>
            </a:r>
            <a:r>
              <a:rPr lang="en-US" dirty="0" smtClean="0">
                <a:ea typeface="Cambria Math"/>
              </a:rPr>
              <a:t>(f))</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Atoms and molecules with statistical mechanics</a:t>
            </a:r>
          </a:p>
          <a:p>
            <a:pPr marL="514350" indent="-514350">
              <a:buFont typeface="+mj-lt"/>
              <a:buAutoNum type="arabicPeriod"/>
            </a:pPr>
            <a:r>
              <a:rPr lang="en-US" dirty="0" smtClean="0">
                <a:solidFill>
                  <a:srgbClr val="0070C0"/>
                </a:solidFill>
              </a:rPr>
              <a:t>Field theory: </a:t>
            </a:r>
            <a:r>
              <a:rPr lang="en-US" dirty="0" smtClean="0"/>
              <a:t>(a) points; </a:t>
            </a:r>
            <a:r>
              <a:rPr lang="en-US" dirty="0" smtClean="0">
                <a:solidFill>
                  <a:srgbClr val="0070C0"/>
                </a:solidFill>
              </a:rPr>
              <a:t>(b) regions;                 </a:t>
            </a:r>
            <a:r>
              <a:rPr lang="en-US" dirty="0" smtClean="0"/>
              <a:t>(c) histories; (d) points + histories</a:t>
            </a:r>
            <a:r>
              <a:rPr lang="en-US" dirty="0" smtClean="0">
                <a:solidFill>
                  <a:srgbClr val="C00000"/>
                </a:solidFill>
                <a:sym typeface="Wingdings" pitchFamily="2" charset="2"/>
              </a:rPr>
              <a:t> </a:t>
            </a:r>
            <a:endParaRPr lang="en-US" dirty="0" smtClean="0"/>
          </a:p>
          <a:p>
            <a:pPr marL="514350" indent="-514350">
              <a:buFont typeface="+mj-lt"/>
              <a:buAutoNum type="arabicPeriod"/>
            </a:pPr>
            <a:r>
              <a:rPr lang="en-US" dirty="0" smtClean="0"/>
              <a:t>Chunks of material (a) just chunks; (b) with </a:t>
            </a:r>
            <a:r>
              <a:rPr lang="en-US" dirty="0" err="1" smtClean="0"/>
              <a:t>particloids</a:t>
            </a:r>
            <a:r>
              <a:rPr lang="en-US" dirty="0" smtClean="0"/>
              <a:t>.</a:t>
            </a:r>
          </a:p>
          <a:p>
            <a:pPr marL="514350" indent="-514350">
              <a:buFont typeface="+mj-lt"/>
              <a:buAutoNum type="arabicPeriod"/>
            </a:pPr>
            <a:r>
              <a:rPr lang="en-US" dirty="0" smtClean="0"/>
              <a:t>Hybrid theory: Atoms and molecules, chunks, and fields.</a:t>
            </a:r>
            <a:endParaRPr lang="en-US" dirty="0" smtClean="0">
              <a:solidFill>
                <a:srgbClr val="C00000"/>
              </a:solidFill>
            </a:endParaRPr>
          </a:p>
          <a:p>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mtClean="0"/>
              <a:t>Field theory with static regions</a:t>
            </a:r>
          </a:p>
        </p:txBody>
      </p:sp>
      <p:sp>
        <p:nvSpPr>
          <p:cNvPr id="17411" name="Content Placeholder 2"/>
          <p:cNvSpPr>
            <a:spLocks noGrp="1"/>
          </p:cNvSpPr>
          <p:nvPr>
            <p:ph idx="1"/>
          </p:nvPr>
        </p:nvSpPr>
        <p:spPr/>
        <p:txBody>
          <a:bodyPr/>
          <a:lstStyle/>
          <a:p>
            <a:pPr>
              <a:buFont typeface="Arial" charset="0"/>
              <a:buNone/>
            </a:pPr>
            <a:r>
              <a:rPr lang="en-US" dirty="0" smtClean="0"/>
              <a:t>Characterize total quantities in regions.</a:t>
            </a:r>
          </a:p>
          <a:p>
            <a:pPr>
              <a:buFont typeface="Arial" charset="0"/>
              <a:buNone/>
            </a:pPr>
            <a:r>
              <a:rPr lang="en-US" dirty="0" smtClean="0">
                <a:ea typeface="Cambria Math" pitchFamily="18" charset="0"/>
                <a:cs typeface="Cambria Math" pitchFamily="18" charset="0"/>
              </a:rPr>
              <a:t>Part/whole: Easy</a:t>
            </a:r>
          </a:p>
          <a:p>
            <a:pPr>
              <a:buFont typeface="Arial" charset="0"/>
              <a:buNone/>
            </a:pPr>
            <a:r>
              <a:rPr lang="en-US" dirty="0" err="1" smtClean="0">
                <a:ea typeface="Cambria Math" pitchFamily="18" charset="0"/>
                <a:cs typeface="Cambria Math" pitchFamily="18" charset="0"/>
              </a:rPr>
              <a:t>Additivity</a:t>
            </a:r>
            <a:r>
              <a:rPr lang="en-US" dirty="0" smtClean="0">
                <a:ea typeface="Cambria Math" pitchFamily="18" charset="0"/>
                <a:cs typeface="Cambria Math" pitchFamily="18" charset="0"/>
              </a:rPr>
              <a:t> of mass: Easy but annoying</a:t>
            </a:r>
          </a:p>
          <a:p>
            <a:pPr>
              <a:buFont typeface="Arial" charset="0"/>
              <a:buNone/>
            </a:pPr>
            <a:r>
              <a:rPr lang="en-US" dirty="0" smtClean="0">
                <a:ea typeface="Cambria Math" pitchFamily="18" charset="0"/>
                <a:cs typeface="Cambria Math" pitchFamily="18" charset="0"/>
              </a:rPr>
              <a:t>holds(T,DS(r1,r2)) </a:t>
            </a:r>
            <a:r>
              <a:rPr lang="en-US" dirty="0" smtClean="0">
                <a:latin typeface="Cambria Math"/>
                <a:ea typeface="Cambria Math"/>
                <a:cs typeface="Cambria Math" pitchFamily="18" charset="0"/>
              </a:rPr>
              <a:t>⟹ </a:t>
            </a:r>
            <a:r>
              <a:rPr lang="en-US" dirty="0" smtClean="0">
                <a:ea typeface="Cambria Math" pitchFamily="18" charset="0"/>
                <a:cs typeface="Cambria Math" pitchFamily="18" charset="0"/>
              </a:rPr>
              <a:t> </a:t>
            </a:r>
          </a:p>
          <a:p>
            <a:pPr>
              <a:buFont typeface="Arial" charset="0"/>
              <a:buNone/>
            </a:pPr>
            <a:r>
              <a:rPr lang="en-US" dirty="0" smtClean="0">
                <a:ea typeface="Cambria Math" pitchFamily="18" charset="0"/>
                <a:cs typeface="Cambria Math" pitchFamily="18" charset="0"/>
              </a:rPr>
              <a:t>holds(</a:t>
            </a:r>
            <a:r>
              <a:rPr lang="en-US" dirty="0" err="1" smtClean="0">
                <a:ea typeface="Cambria Math" pitchFamily="18" charset="0"/>
                <a:cs typeface="Cambria Math" pitchFamily="18" charset="0"/>
              </a:rPr>
              <a:t>T,MassOf</a:t>
            </a:r>
            <a:r>
              <a:rPr lang="en-US" dirty="0" smtClean="0">
                <a:ea typeface="Cambria Math" pitchFamily="18" charset="0"/>
                <a:cs typeface="Cambria Math" pitchFamily="18" charset="0"/>
              </a:rPr>
              <a:t>(r1</a:t>
            </a:r>
            <a:r>
              <a:rPr lang="en-US" dirty="0" smtClean="0">
                <a:latin typeface="Cambria Math"/>
                <a:ea typeface="Cambria Math"/>
                <a:cs typeface="Cambria Math" pitchFamily="18" charset="0"/>
              </a:rPr>
              <a:t>∪</a:t>
            </a:r>
            <a:r>
              <a:rPr lang="en-US" dirty="0" smtClean="0">
                <a:ea typeface="Cambria Math"/>
                <a:cs typeface="Cambria Math" pitchFamily="18" charset="0"/>
              </a:rPr>
              <a:t>r2) =</a:t>
            </a:r>
            <a:r>
              <a:rPr lang="en-US" baseline="30000" dirty="0" smtClean="0">
                <a:ea typeface="Cambria Math"/>
                <a:cs typeface="Cambria Math" pitchFamily="18" charset="0"/>
              </a:rPr>
              <a:t>#</a:t>
            </a:r>
            <a:r>
              <a:rPr lang="en-US" dirty="0" smtClean="0">
                <a:ea typeface="Cambria Math"/>
                <a:cs typeface="Cambria Math" pitchFamily="18" charset="0"/>
              </a:rPr>
              <a:t>            </a:t>
            </a:r>
            <a:r>
              <a:rPr lang="en-US" dirty="0" err="1" smtClean="0">
                <a:ea typeface="Cambria Math"/>
                <a:cs typeface="Cambria Math" pitchFamily="18" charset="0"/>
              </a:rPr>
              <a:t>MassOf</a:t>
            </a:r>
            <a:r>
              <a:rPr lang="en-US" dirty="0" smtClean="0">
                <a:ea typeface="Cambria Math"/>
                <a:cs typeface="Cambria Math" pitchFamily="18" charset="0"/>
              </a:rPr>
              <a:t>(r1)+</a:t>
            </a:r>
            <a:r>
              <a:rPr lang="en-US" dirty="0" err="1" smtClean="0">
                <a:ea typeface="Cambria Math"/>
                <a:cs typeface="Cambria Math" pitchFamily="18" charset="0"/>
              </a:rPr>
              <a:t>MassOf</a:t>
            </a:r>
            <a:r>
              <a:rPr lang="en-US" dirty="0" smtClean="0">
                <a:ea typeface="Cambria Math"/>
                <a:cs typeface="Cambria Math" pitchFamily="18" charset="0"/>
              </a:rPr>
              <a:t>(r2) ^</a:t>
            </a:r>
            <a:r>
              <a:rPr lang="en-US" baseline="30000" dirty="0" smtClean="0">
                <a:ea typeface="Cambria Math"/>
                <a:cs typeface="Cambria Math" pitchFamily="18" charset="0"/>
              </a:rPr>
              <a:t>#</a:t>
            </a:r>
            <a:endParaRPr lang="en-US" dirty="0" smtClean="0">
              <a:ea typeface="Cambria Math"/>
              <a:cs typeface="Cambria Math" pitchFamily="18" charset="0"/>
            </a:endParaRPr>
          </a:p>
          <a:p>
            <a:pPr>
              <a:buNone/>
            </a:pPr>
            <a:r>
              <a:rPr lang="en-US" dirty="0" smtClean="0">
                <a:ea typeface="Cambria Math"/>
                <a:cs typeface="Cambria Math" pitchFamily="18" charset="0"/>
              </a:rPr>
              <a:t>    </a:t>
            </a:r>
            <a:r>
              <a:rPr lang="en-US" dirty="0" err="1" smtClean="0">
                <a:ea typeface="Cambria Math"/>
                <a:cs typeface="Cambria Math" pitchFamily="18" charset="0"/>
              </a:rPr>
              <a:t>MassIn</a:t>
            </a:r>
            <a:r>
              <a:rPr lang="en-US" dirty="0" smtClean="0">
                <a:ea typeface="Cambria Math"/>
                <a:cs typeface="Cambria Math" pitchFamily="18" charset="0"/>
              </a:rPr>
              <a:t>(</a:t>
            </a:r>
            <a:r>
              <a:rPr lang="en-US" dirty="0" smtClean="0">
                <a:ea typeface="Cambria Math" pitchFamily="18" charset="0"/>
                <a:cs typeface="Cambria Math" pitchFamily="18" charset="0"/>
              </a:rPr>
              <a:t>r1</a:t>
            </a:r>
            <a:r>
              <a:rPr lang="en-US" dirty="0" smtClean="0">
                <a:latin typeface="Cambria Math"/>
                <a:ea typeface="Cambria Math"/>
                <a:cs typeface="Cambria Math" pitchFamily="18" charset="0"/>
              </a:rPr>
              <a:t>∪</a:t>
            </a:r>
            <a:r>
              <a:rPr lang="en-US" dirty="0" smtClean="0">
                <a:ea typeface="Cambria Math"/>
                <a:cs typeface="Cambria Math" pitchFamily="18" charset="0"/>
              </a:rPr>
              <a:t>r2,f:chemical) =</a:t>
            </a:r>
            <a:r>
              <a:rPr lang="en-US" baseline="30000" dirty="0" smtClean="0">
                <a:ea typeface="Cambria Math"/>
                <a:cs typeface="Cambria Math" pitchFamily="18" charset="0"/>
              </a:rPr>
              <a:t># </a:t>
            </a:r>
            <a:r>
              <a:rPr lang="en-US" dirty="0" err="1" smtClean="0">
                <a:ea typeface="Cambria Math"/>
                <a:cs typeface="Cambria Math" pitchFamily="18" charset="0"/>
              </a:rPr>
              <a:t>MassIn</a:t>
            </a:r>
            <a:r>
              <a:rPr lang="en-US" dirty="0" smtClean="0">
                <a:ea typeface="Cambria Math"/>
                <a:cs typeface="Cambria Math" pitchFamily="18" charset="0"/>
              </a:rPr>
              <a:t>(r1,f)+</a:t>
            </a:r>
            <a:r>
              <a:rPr lang="en-US" dirty="0" err="1" smtClean="0">
                <a:ea typeface="Cambria Math"/>
                <a:cs typeface="Cambria Math" pitchFamily="18" charset="0"/>
              </a:rPr>
              <a:t>MassIn</a:t>
            </a:r>
            <a:r>
              <a:rPr lang="en-US" dirty="0" smtClean="0">
                <a:ea typeface="Cambria Math"/>
                <a:cs typeface="Cambria Math" pitchFamily="18" charset="0"/>
              </a:rPr>
              <a:t>(r2,f))</a:t>
            </a:r>
            <a:endParaRPr lang="en-US" dirty="0" smtClean="0">
              <a:ea typeface="Cambria Math" pitchFamily="18" charset="0"/>
              <a:cs typeface="Cambria Math" pitchFamily="18" charset="0"/>
            </a:endParaRPr>
          </a:p>
          <a:p>
            <a:pPr>
              <a:buFont typeface="Arial" charset="0"/>
              <a:buNone/>
            </a:pPr>
            <a:r>
              <a:rPr lang="en-US" dirty="0" smtClean="0">
                <a:ea typeface="Cambria Math" pitchFamily="18" charset="0"/>
                <a:cs typeface="Cambria Math" pitchFamily="18" charset="0"/>
              </a:rPr>
              <a:t>Rigid motion of a solid object: Murderous</a:t>
            </a:r>
          </a:p>
          <a:p>
            <a:pPr>
              <a:buFont typeface="Arial" charset="0"/>
              <a:buNone/>
            </a:pPr>
            <a:endParaRPr lang="en-US" dirty="0" smtClean="0">
              <a:ea typeface="Cambria Math" pitchFamily="18" charset="0"/>
              <a:cs typeface="Cambria Math" pitchFamily="18" charset="0"/>
            </a:endParaRPr>
          </a:p>
          <a:p>
            <a:pPr>
              <a:buFont typeface="Arial" charset="0"/>
              <a:buNone/>
            </a:pPr>
            <a:endParaRPr lang="en-US" dirty="0" smtClean="0">
              <a:ea typeface="Cambria Math" pitchFamily="18" charset="0"/>
              <a:cs typeface="Cambria Math" pitchFamily="18" charset="0"/>
            </a:endParaRPr>
          </a:p>
          <a:p>
            <a:pPr>
              <a:buFont typeface="Arial" charset="0"/>
              <a:buNone/>
            </a:pPr>
            <a:endParaRPr lang="en-US"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Fields with regions: Chemical reactions</a:t>
            </a:r>
            <a:endParaRPr lang="en-US" dirty="0"/>
          </a:p>
        </p:txBody>
      </p:sp>
      <p:sp>
        <p:nvSpPr>
          <p:cNvPr id="18435" name="Content Placeholder 2"/>
          <p:cNvSpPr>
            <a:spLocks noGrp="1"/>
          </p:cNvSpPr>
          <p:nvPr>
            <p:ph idx="1"/>
          </p:nvPr>
        </p:nvSpPr>
        <p:spPr/>
        <p:txBody>
          <a:bodyPr/>
          <a:lstStyle/>
          <a:p>
            <a:pPr>
              <a:buFont typeface="Arial" charset="0"/>
              <a:buNone/>
            </a:pPr>
            <a:r>
              <a:rPr lang="en-US" dirty="0" smtClean="0">
                <a:ea typeface="Cambria Math" pitchFamily="18" charset="0"/>
                <a:cs typeface="Cambria Math" pitchFamily="18" charset="0"/>
              </a:rPr>
              <a:t>Chemical reaction and fluid flow:</a:t>
            </a:r>
          </a:p>
          <a:p>
            <a:pPr>
              <a:buFont typeface="Arial" charset="0"/>
              <a:buNone/>
            </a:pPr>
            <a:r>
              <a:rPr lang="en-US" dirty="0" smtClean="0">
                <a:ea typeface="Cambria Math" pitchFamily="18" charset="0"/>
                <a:cs typeface="Cambria Math" pitchFamily="18" charset="0"/>
              </a:rPr>
              <a:t>  Value(t2,MassIn(</a:t>
            </a:r>
            <a:r>
              <a:rPr lang="en-US" dirty="0" err="1" smtClean="0">
                <a:ea typeface="Cambria Math" pitchFamily="18" charset="0"/>
                <a:cs typeface="Cambria Math" pitchFamily="18" charset="0"/>
              </a:rPr>
              <a:t>r,f</a:t>
            </a:r>
            <a:r>
              <a:rPr lang="en-US" dirty="0" smtClean="0">
                <a:ea typeface="Cambria Math" pitchFamily="18" charset="0"/>
                <a:cs typeface="Cambria Math" pitchFamily="18" charset="0"/>
              </a:rPr>
              <a:t>))</a:t>
            </a:r>
            <a:r>
              <a:rPr lang="en-US" dirty="0" smtClean="0">
                <a:latin typeface="Cambria Math" pitchFamily="18" charset="0"/>
                <a:ea typeface="Cambria Math" pitchFamily="18" charset="0"/>
                <a:cs typeface="Cambria Math" pitchFamily="18" charset="0"/>
              </a:rPr>
              <a:t> –</a:t>
            </a:r>
            <a:r>
              <a:rPr lang="en-US" dirty="0" smtClean="0">
                <a:ea typeface="Cambria Math" pitchFamily="18" charset="0"/>
                <a:cs typeface="Cambria Math" pitchFamily="18" charset="0"/>
              </a:rPr>
              <a:t> Value(t1,MassIn(</a:t>
            </a:r>
            <a:r>
              <a:rPr lang="en-US" dirty="0" err="1" smtClean="0">
                <a:ea typeface="Cambria Math" pitchFamily="18" charset="0"/>
                <a:cs typeface="Cambria Math" pitchFamily="18" charset="0"/>
              </a:rPr>
              <a:t>r,f</a:t>
            </a:r>
            <a:r>
              <a:rPr lang="en-US" dirty="0" smtClean="0">
                <a:ea typeface="Cambria Math" pitchFamily="18" charset="0"/>
                <a:cs typeface="Cambria Math" pitchFamily="18" charset="0"/>
              </a:rPr>
              <a:t>)) = =</a:t>
            </a:r>
            <a:r>
              <a:rPr lang="en-US" dirty="0" err="1" smtClean="0">
                <a:ea typeface="Cambria Math" pitchFamily="18" charset="0"/>
                <a:cs typeface="Cambria Math" pitchFamily="18" charset="0"/>
              </a:rPr>
              <a:t>NetInflow</a:t>
            </a:r>
            <a:r>
              <a:rPr lang="en-US" dirty="0" smtClean="0">
                <a:ea typeface="Cambria Math" pitchFamily="18" charset="0"/>
                <a:cs typeface="Cambria Math" pitchFamily="18" charset="0"/>
              </a:rPr>
              <a:t>(f,r,t1,t2) + </a:t>
            </a:r>
          </a:p>
          <a:p>
            <a:pPr>
              <a:buFont typeface="Arial" charset="0"/>
              <a:buNone/>
            </a:pPr>
            <a:r>
              <a:rPr lang="en-US" dirty="0" smtClean="0">
                <a:latin typeface="Cambria Math" pitchFamily="18" charset="0"/>
                <a:ea typeface="Cambria Math" pitchFamily="18" charset="0"/>
                <a:cs typeface="Cambria Math" pitchFamily="18" charset="0"/>
              </a:rPr>
              <a:t>        ∑</a:t>
            </a:r>
            <a:r>
              <a:rPr lang="en-US" baseline="-25000" dirty="0" smtClean="0">
                <a:latin typeface="Cambria Math" pitchFamily="18" charset="0"/>
                <a:ea typeface="Cambria Math" pitchFamily="18" charset="0"/>
                <a:cs typeface="Cambria Math" pitchFamily="18" charset="0"/>
              </a:rPr>
              <a:t>w</a:t>
            </a:r>
            <a:r>
              <a:rPr lang="en-US" dirty="0" smtClean="0">
                <a:ea typeface="Cambria Math" pitchFamily="18" charset="0"/>
                <a:cs typeface="Cambria Math" pitchFamily="18" charset="0"/>
              </a:rPr>
              <a:t> </a:t>
            </a:r>
            <a:r>
              <a:rPr lang="en-US" dirty="0" smtClean="0">
                <a:latin typeface="Cambria Math" pitchFamily="18" charset="0"/>
                <a:ea typeface="Cambria Math" pitchFamily="18" charset="0"/>
                <a:cs typeface="Cambria Math" pitchFamily="18" charset="0"/>
              </a:rPr>
              <a:t>𝛽</a:t>
            </a:r>
            <a:r>
              <a:rPr lang="en-US" baseline="-25000" dirty="0" err="1" smtClean="0">
                <a:latin typeface="Cambria Math" pitchFamily="18" charset="0"/>
                <a:ea typeface="Cambria Math" pitchFamily="18" charset="0"/>
                <a:cs typeface="Cambria Math" pitchFamily="18" charset="0"/>
              </a:rPr>
              <a:t>w,f</a:t>
            </a:r>
            <a:r>
              <a:rPr lang="en-US" dirty="0" err="1" smtClean="0">
                <a:ea typeface="Cambria Math" pitchFamily="18" charset="0"/>
                <a:cs typeface="Cambria Math" pitchFamily="18" charset="0"/>
              </a:rPr>
              <a:t>NetReaction</a:t>
            </a:r>
            <a:r>
              <a:rPr lang="en-US" smtClean="0">
                <a:ea typeface="Cambria Math" pitchFamily="18" charset="0"/>
                <a:cs typeface="Cambria Math" pitchFamily="18" charset="0"/>
              </a:rPr>
              <a:t>(w,r,t1,t2</a:t>
            </a:r>
            <a:r>
              <a:rPr lang="en-US" dirty="0" smtClean="0">
                <a:ea typeface="Cambria Math" pitchFamily="18" charset="0"/>
                <a:cs typeface="Cambria Math" pitchFamily="18" charset="0"/>
              </a:rPr>
              <a:t>)</a:t>
            </a:r>
          </a:p>
          <a:p>
            <a:pPr>
              <a:buFont typeface="Arial" charset="0"/>
              <a:buNone/>
            </a:pPr>
            <a:r>
              <a:rPr lang="en-US" dirty="0" smtClean="0">
                <a:ea typeface="Cambria Math" pitchFamily="18" charset="0"/>
                <a:cs typeface="Cambria Math" pitchFamily="18" charset="0"/>
              </a:rPr>
              <a:t>If throughout t1,t2 there is no f at the boundary of r, then </a:t>
            </a:r>
            <a:r>
              <a:rPr lang="en-US" dirty="0" err="1" smtClean="0">
                <a:ea typeface="Cambria Math" pitchFamily="18" charset="0"/>
                <a:cs typeface="Cambria Math" pitchFamily="18" charset="0"/>
              </a:rPr>
              <a:t>NetInflow</a:t>
            </a:r>
            <a:r>
              <a:rPr lang="en-US" dirty="0" smtClean="0">
                <a:ea typeface="Cambria Math" pitchFamily="18" charset="0"/>
                <a:cs typeface="Cambria Math" pitchFamily="18" charset="0"/>
              </a:rPr>
              <a:t>(f,r,t1,t2)=0.</a:t>
            </a:r>
          </a:p>
          <a:p>
            <a:pPr>
              <a:buFont typeface="Arial" charset="0"/>
              <a:buNone/>
            </a:pPr>
            <a:r>
              <a:rPr lang="en-US" dirty="0" smtClean="0">
                <a:ea typeface="Cambria Math" pitchFamily="18" charset="0"/>
                <a:cs typeface="Cambria Math" pitchFamily="18" charset="0"/>
              </a:rPr>
              <a:t>Again, with </a:t>
            </a:r>
            <a:r>
              <a:rPr lang="en-US" dirty="0" err="1" smtClean="0">
                <a:ea typeface="Cambria Math" pitchFamily="18" charset="0"/>
                <a:cs typeface="Cambria Math" pitchFamily="18" charset="0"/>
              </a:rPr>
              <a:t>MassIn</a:t>
            </a:r>
            <a:r>
              <a:rPr lang="en-US" dirty="0" smtClean="0">
                <a:ea typeface="Cambria Math" pitchFamily="18" charset="0"/>
                <a:cs typeface="Cambria Math" pitchFamily="18" charset="0"/>
              </a:rPr>
              <a:t>(</a:t>
            </a:r>
            <a:r>
              <a:rPr lang="en-US" dirty="0" err="1" smtClean="0">
                <a:ea typeface="Cambria Math" pitchFamily="18" charset="0"/>
                <a:cs typeface="Cambria Math" pitchFamily="18" charset="0"/>
              </a:rPr>
              <a:t>r,e</a:t>
            </a:r>
            <a:r>
              <a:rPr lang="en-US" dirty="0" smtClean="0">
                <a:ea typeface="Cambria Math" pitchFamily="18" charset="0"/>
                <a:cs typeface="Cambria Math" pitchFamily="18" charset="0"/>
              </a:rPr>
              <a:t>) for element E, you only need flow constraint.</a:t>
            </a:r>
          </a:p>
          <a:p>
            <a:pPr>
              <a:buFont typeface="Arial" charset="0"/>
              <a:buNone/>
            </a:pPr>
            <a:endParaRPr lang="en-US" dirty="0" smtClean="0">
              <a:ea typeface="Cambria Math" pitchFamily="18" charset="0"/>
              <a:cs typeface="Cambria Math" pitchFamily="18" charset="0"/>
            </a:endParaRPr>
          </a:p>
          <a:p>
            <a:pPr>
              <a:buFont typeface="Arial" charset="0"/>
              <a:buNone/>
            </a:pPr>
            <a:endParaRPr lang="en-US" dirty="0" smtClean="0">
              <a:ea typeface="Cambria Math" pitchFamily="18" charset="0"/>
              <a:cs typeface="Cambria Math"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Flow rule</a:t>
            </a:r>
            <a:endParaRPr lang="en-US" dirty="0"/>
          </a:p>
        </p:txBody>
      </p:sp>
      <p:sp>
        <p:nvSpPr>
          <p:cNvPr id="3" name="Content Placeholder 2"/>
          <p:cNvSpPr>
            <a:spLocks noGrp="1"/>
          </p:cNvSpPr>
          <p:nvPr>
            <p:ph idx="1"/>
          </p:nvPr>
        </p:nvSpPr>
        <p:spPr/>
        <p:txBody>
          <a:bodyPr/>
          <a:lstStyle/>
          <a:p>
            <a:pPr>
              <a:buNone/>
            </a:pPr>
            <a:r>
              <a:rPr lang="en-US" dirty="0" smtClean="0"/>
              <a:t>Holds(</a:t>
            </a:r>
            <a:r>
              <a:rPr lang="en-US" dirty="0" err="1" smtClean="0"/>
              <a:t>t,NoChemAtBoundary</a:t>
            </a:r>
            <a:r>
              <a:rPr lang="en-US" dirty="0" smtClean="0"/>
              <a:t>(</a:t>
            </a:r>
            <a:r>
              <a:rPr lang="en-US" dirty="0" err="1" smtClean="0"/>
              <a:t>f,r</a:t>
            </a:r>
            <a:r>
              <a:rPr lang="en-US" dirty="0" smtClean="0"/>
              <a:t>)) </a:t>
            </a:r>
            <a:r>
              <a:rPr lang="en-US" dirty="0" smtClean="0">
                <a:latin typeface="Cambria Math"/>
                <a:ea typeface="Cambria Math"/>
              </a:rPr>
              <a:t>≡</a:t>
            </a:r>
          </a:p>
          <a:p>
            <a:pPr>
              <a:buNone/>
            </a:pPr>
            <a:r>
              <a:rPr lang="en-US" dirty="0" smtClean="0">
                <a:latin typeface="Cambria Math"/>
                <a:ea typeface="Cambria Math"/>
              </a:rPr>
              <a:t>[∀</a:t>
            </a:r>
            <a:r>
              <a:rPr lang="en-US" baseline="-25000" dirty="0" smtClean="0">
                <a:latin typeface="Cambria Math"/>
                <a:ea typeface="Cambria Math"/>
              </a:rPr>
              <a:t>r1 </a:t>
            </a:r>
            <a:r>
              <a:rPr lang="en-US" dirty="0" smtClean="0">
                <a:ea typeface="Cambria Math"/>
              </a:rPr>
              <a:t>TPP(r1,r) ^ Value(</a:t>
            </a:r>
            <a:r>
              <a:rPr lang="en-US" dirty="0" err="1" smtClean="0">
                <a:ea typeface="Cambria Math"/>
              </a:rPr>
              <a:t>t,MassIn</a:t>
            </a:r>
            <a:r>
              <a:rPr lang="en-US" dirty="0" smtClean="0">
                <a:ea typeface="Cambria Math"/>
              </a:rPr>
              <a:t>(r1,f)) &gt; 0 </a:t>
            </a:r>
            <a:r>
              <a:rPr lang="en-US" dirty="0" smtClean="0">
                <a:latin typeface="Cambria Math"/>
                <a:ea typeface="Cambria Math"/>
              </a:rPr>
              <a:t>⟹</a:t>
            </a:r>
          </a:p>
          <a:p>
            <a:pPr>
              <a:buNone/>
            </a:pPr>
            <a:r>
              <a:rPr lang="en-US" dirty="0" smtClean="0">
                <a:latin typeface="Cambria Math"/>
                <a:ea typeface="Cambria Math"/>
              </a:rPr>
              <a:t>         ∃</a:t>
            </a:r>
            <a:r>
              <a:rPr lang="en-US" baseline="-25000" dirty="0" smtClean="0">
                <a:latin typeface="Cambria Math"/>
                <a:ea typeface="Cambria Math"/>
              </a:rPr>
              <a:t>r2 </a:t>
            </a:r>
            <a:r>
              <a:rPr lang="en-US" dirty="0" smtClean="0">
                <a:ea typeface="Cambria Math"/>
              </a:rPr>
              <a:t>NTPP(r2,r) ^ PP(r2,r1) ^ </a:t>
            </a:r>
          </a:p>
          <a:p>
            <a:pPr>
              <a:buNone/>
            </a:pPr>
            <a:r>
              <a:rPr lang="en-US" dirty="0" smtClean="0">
                <a:ea typeface="Cambria Math"/>
              </a:rPr>
              <a:t>               Holds(</a:t>
            </a:r>
            <a:r>
              <a:rPr lang="en-US" dirty="0" err="1" smtClean="0">
                <a:ea typeface="Cambria Math"/>
              </a:rPr>
              <a:t>t,MassIn</a:t>
            </a:r>
            <a:r>
              <a:rPr lang="en-US" dirty="0" smtClean="0">
                <a:ea typeface="Cambria Math"/>
              </a:rPr>
              <a:t>(r2,f) =</a:t>
            </a:r>
            <a:r>
              <a:rPr lang="en-US" baseline="30000" dirty="0" smtClean="0">
                <a:ea typeface="Cambria Math"/>
              </a:rPr>
              <a:t>#</a:t>
            </a:r>
            <a:r>
              <a:rPr lang="en-US" dirty="0" smtClean="0">
                <a:ea typeface="Cambria Math"/>
              </a:rPr>
              <a:t> </a:t>
            </a:r>
            <a:r>
              <a:rPr lang="en-US" dirty="0" err="1" smtClean="0">
                <a:ea typeface="Cambria Math"/>
              </a:rPr>
              <a:t>MassIn</a:t>
            </a:r>
            <a:r>
              <a:rPr lang="en-US" dirty="0" smtClean="0">
                <a:ea typeface="Cambria Math"/>
              </a:rPr>
              <a:t>(r1,f))] ^</a:t>
            </a:r>
          </a:p>
          <a:p>
            <a:pPr>
              <a:buNone/>
            </a:pPr>
            <a:r>
              <a:rPr lang="en-US" dirty="0" smtClean="0">
                <a:ea typeface="Cambria Math"/>
              </a:rPr>
              <a:t> </a:t>
            </a:r>
            <a:r>
              <a:rPr lang="en-US" dirty="0" smtClean="0">
                <a:latin typeface="Cambria Math"/>
                <a:ea typeface="Cambria Math"/>
              </a:rPr>
              <a:t>[∀</a:t>
            </a:r>
            <a:r>
              <a:rPr lang="en-US" baseline="-25000" dirty="0" smtClean="0">
                <a:latin typeface="Cambria Math"/>
                <a:ea typeface="Cambria Math"/>
              </a:rPr>
              <a:t>r1 </a:t>
            </a:r>
            <a:r>
              <a:rPr lang="en-US" dirty="0" smtClean="0">
                <a:ea typeface="Cambria Math"/>
              </a:rPr>
              <a:t>EC(r1,r) ^ Value(</a:t>
            </a:r>
            <a:r>
              <a:rPr lang="en-US" dirty="0" err="1" smtClean="0">
                <a:ea typeface="Cambria Math"/>
              </a:rPr>
              <a:t>t,MassIn</a:t>
            </a:r>
            <a:r>
              <a:rPr lang="en-US" dirty="0" smtClean="0">
                <a:ea typeface="Cambria Math"/>
              </a:rPr>
              <a:t>(r1,f)) &gt; 0 </a:t>
            </a:r>
            <a:r>
              <a:rPr lang="en-US" dirty="0" smtClean="0">
                <a:latin typeface="Cambria Math"/>
                <a:ea typeface="Cambria Math"/>
              </a:rPr>
              <a:t>⟹</a:t>
            </a:r>
          </a:p>
          <a:p>
            <a:pPr>
              <a:buNone/>
            </a:pPr>
            <a:r>
              <a:rPr lang="en-US" dirty="0" smtClean="0">
                <a:latin typeface="Cambria Math"/>
                <a:ea typeface="Cambria Math"/>
              </a:rPr>
              <a:t>         ∃</a:t>
            </a:r>
            <a:r>
              <a:rPr lang="en-US" baseline="-25000" dirty="0" smtClean="0">
                <a:latin typeface="Cambria Math"/>
                <a:ea typeface="Cambria Math"/>
              </a:rPr>
              <a:t>r2 </a:t>
            </a:r>
            <a:r>
              <a:rPr lang="en-US" dirty="0" smtClean="0">
                <a:ea typeface="Cambria Math"/>
              </a:rPr>
              <a:t>DC(r2,r) ^ PP(r2,r1) ^ </a:t>
            </a:r>
          </a:p>
          <a:p>
            <a:pPr>
              <a:buNone/>
            </a:pPr>
            <a:r>
              <a:rPr lang="en-US" dirty="0" smtClean="0">
                <a:ea typeface="Cambria Math"/>
              </a:rPr>
              <a:t>               Holds(</a:t>
            </a:r>
            <a:r>
              <a:rPr lang="en-US" dirty="0" err="1" smtClean="0">
                <a:ea typeface="Cambria Math"/>
              </a:rPr>
              <a:t>t,MassIn</a:t>
            </a:r>
            <a:r>
              <a:rPr lang="en-US" dirty="0" smtClean="0">
                <a:ea typeface="Cambria Math"/>
              </a:rPr>
              <a:t>(r2,f) =</a:t>
            </a:r>
            <a:r>
              <a:rPr lang="en-US" baseline="30000" dirty="0" smtClean="0">
                <a:ea typeface="Cambria Math"/>
              </a:rPr>
              <a:t>#</a:t>
            </a:r>
            <a:r>
              <a:rPr lang="en-US" dirty="0" smtClean="0">
                <a:ea typeface="Cambria Math"/>
              </a:rPr>
              <a:t> </a:t>
            </a:r>
            <a:r>
              <a:rPr lang="en-US" dirty="0" err="1" smtClean="0">
                <a:ea typeface="Cambria Math"/>
              </a:rPr>
              <a:t>MassIn</a:t>
            </a:r>
            <a:r>
              <a:rPr lang="en-US" dirty="0" smtClean="0">
                <a:ea typeface="Cambria Math"/>
              </a:rPr>
              <a:t>(r1,f))] </a:t>
            </a:r>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smtClean="0"/>
              <a:t>Region based field theory (cntd)</a:t>
            </a:r>
          </a:p>
        </p:txBody>
      </p:sp>
      <p:sp>
        <p:nvSpPr>
          <p:cNvPr id="3" name="Content Placeholder 2"/>
          <p:cNvSpPr>
            <a:spLocks noGrp="1"/>
          </p:cNvSpPr>
          <p:nvPr>
            <p:ph idx="1"/>
          </p:nvPr>
        </p:nvSpPr>
        <p:spPr/>
        <p:txBody>
          <a:bodyPr rtlCol="0">
            <a:normAutofit fontScale="92500"/>
          </a:bodyPr>
          <a:lstStyle/>
          <a:p>
            <a:pPr fontAlgn="auto">
              <a:spcAft>
                <a:spcPts val="0"/>
              </a:spcAft>
              <a:buFont typeface="Arial" pitchFamily="34" charset="0"/>
              <a:buNone/>
              <a:defRPr/>
            </a:pPr>
            <a:r>
              <a:rPr lang="en-US" dirty="0" smtClean="0">
                <a:ea typeface="Cambria Math"/>
              </a:rPr>
              <a:t> Equilibrium state: Easy but annoying</a:t>
            </a:r>
          </a:p>
          <a:p>
            <a:pPr fontAlgn="auto">
              <a:spcAft>
                <a:spcPts val="0"/>
              </a:spcAft>
              <a:buFont typeface="Arial" pitchFamily="34" charset="0"/>
              <a:buNone/>
              <a:defRPr/>
            </a:pPr>
            <a:r>
              <a:rPr lang="en-US" dirty="0" smtClean="0">
                <a:ea typeface="Cambria Math"/>
              </a:rPr>
              <a:t>Contained gas: Murderous with moving container</a:t>
            </a:r>
          </a:p>
          <a:p>
            <a:pPr fontAlgn="auto">
              <a:spcAft>
                <a:spcPts val="0"/>
              </a:spcAft>
              <a:buFont typeface="Arial" pitchFamily="34" charset="0"/>
              <a:buNone/>
              <a:defRPr/>
            </a:pPr>
            <a:r>
              <a:rPr lang="en-US" dirty="0" smtClean="0">
                <a:ea typeface="Cambria Math"/>
              </a:rPr>
              <a:t>Gas laws: Easy </a:t>
            </a:r>
          </a:p>
          <a:p>
            <a:pPr fontAlgn="auto">
              <a:spcAft>
                <a:spcPts val="0"/>
              </a:spcAft>
              <a:buFont typeface="Arial" pitchFamily="34" charset="0"/>
              <a:buNone/>
              <a:defRPr/>
            </a:pPr>
            <a:r>
              <a:rPr lang="en-US" dirty="0" smtClean="0">
                <a:ea typeface="Cambria Math"/>
              </a:rPr>
              <a:t>Liquid dynamics: Murderous</a:t>
            </a:r>
          </a:p>
          <a:p>
            <a:pPr fontAlgn="auto">
              <a:spcAft>
                <a:spcPts val="0"/>
              </a:spcAft>
              <a:buFont typeface="Arial" pitchFamily="34" charset="0"/>
              <a:buNone/>
              <a:defRPr/>
            </a:pPr>
            <a:r>
              <a:rPr lang="en-US" dirty="0" smtClean="0">
                <a:ea typeface="Cambria Math"/>
              </a:rPr>
              <a:t>Availability of oxygen: Easy</a:t>
            </a:r>
          </a:p>
          <a:p>
            <a:pPr fontAlgn="auto">
              <a:spcAft>
                <a:spcPts val="0"/>
              </a:spcAft>
              <a:buFont typeface="Arial" pitchFamily="34" charset="0"/>
              <a:buNone/>
              <a:defRPr/>
            </a:pPr>
            <a:r>
              <a:rPr lang="en-US" dirty="0" smtClean="0">
                <a:ea typeface="Cambria Math"/>
              </a:rPr>
              <a:t>Surface layer: Allow oxygen to interpenetrate aluminum to depth “</a:t>
            </a:r>
            <a:r>
              <a:rPr lang="en-US" dirty="0" err="1" smtClean="0">
                <a:ea typeface="Cambria Math"/>
              </a:rPr>
              <a:t>veryThin</a:t>
            </a:r>
            <a:r>
              <a:rPr lang="en-US" dirty="0" smtClean="0">
                <a:ea typeface="Cambria Math"/>
              </a:rPr>
              <a:t>”.</a:t>
            </a:r>
          </a:p>
          <a:p>
            <a:pPr fontAlgn="auto">
              <a:spcAft>
                <a:spcPts val="0"/>
              </a:spcAft>
              <a:buFont typeface="Arial" pitchFamily="34" charset="0"/>
              <a:buNone/>
              <a:defRPr/>
            </a:pPr>
            <a:r>
              <a:rPr lang="en-US" dirty="0" smtClean="0">
                <a:ea typeface="Cambria Math"/>
              </a:rPr>
              <a:t>Better grounded cognitively/philosophically?</a:t>
            </a:r>
          </a:p>
          <a:p>
            <a:pPr fontAlgn="auto">
              <a:spcAft>
                <a:spcPts val="0"/>
              </a:spcAft>
              <a:buFont typeface="Arial" pitchFamily="34" charset="0"/>
              <a:buNone/>
              <a:defRPr/>
            </a:pPr>
            <a:endParaRPr lang="en-US" dirty="0" smtClean="0">
              <a:ea typeface="Cambria Math"/>
            </a:endParaRPr>
          </a:p>
          <a:p>
            <a:pPr fontAlgn="auto">
              <a:spcAft>
                <a:spcPts val="0"/>
              </a:spcAft>
              <a:buFont typeface="Arial" pitchFamily="34" charset="0"/>
              <a:buChar char="•"/>
              <a:defRPr/>
            </a:pP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Atoms and molecules with statistical mechanics</a:t>
            </a:r>
          </a:p>
          <a:p>
            <a:pPr marL="514350" indent="-514350">
              <a:buFont typeface="+mj-lt"/>
              <a:buAutoNum type="arabicPeriod"/>
            </a:pPr>
            <a:r>
              <a:rPr lang="en-US" dirty="0" smtClean="0">
                <a:solidFill>
                  <a:srgbClr val="0070C0"/>
                </a:solidFill>
              </a:rPr>
              <a:t>Field theory: </a:t>
            </a:r>
            <a:r>
              <a:rPr lang="en-US" dirty="0" smtClean="0"/>
              <a:t>(a) points; (b) regions;                 </a:t>
            </a:r>
            <a:r>
              <a:rPr lang="en-US" dirty="0" smtClean="0">
                <a:solidFill>
                  <a:srgbClr val="0070C0"/>
                </a:solidFill>
              </a:rPr>
              <a:t>(c) histories; </a:t>
            </a:r>
            <a:r>
              <a:rPr lang="en-US" dirty="0" smtClean="0"/>
              <a:t>(d) points + histories</a:t>
            </a:r>
          </a:p>
          <a:p>
            <a:pPr marL="514350" indent="-514350">
              <a:buFont typeface="+mj-lt"/>
              <a:buAutoNum type="arabicPeriod"/>
            </a:pPr>
            <a:r>
              <a:rPr lang="en-US" dirty="0" smtClean="0"/>
              <a:t>Chunks of material (a) just chunks; (b) with </a:t>
            </a:r>
            <a:r>
              <a:rPr lang="en-US" dirty="0" err="1" smtClean="0"/>
              <a:t>particloids</a:t>
            </a:r>
            <a:r>
              <a:rPr lang="en-US" dirty="0" smtClean="0"/>
              <a:t>.</a:t>
            </a:r>
          </a:p>
          <a:p>
            <a:pPr marL="514350" indent="-514350">
              <a:buFont typeface="+mj-lt"/>
              <a:buAutoNum type="arabicPeriod"/>
            </a:pPr>
            <a:r>
              <a:rPr lang="en-US" dirty="0" smtClean="0"/>
              <a:t>Hybrid theory: Atoms and molecules, chunks, and fields. </a:t>
            </a:r>
            <a:endParaRPr lang="en-US" dirty="0" smtClean="0">
              <a:solidFill>
                <a:srgbClr val="C00000"/>
              </a:solidFill>
            </a:endParaRPr>
          </a:p>
          <a:p>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457200" y="228600"/>
            <a:ext cx="8077200" cy="808038"/>
          </a:xfrm>
        </p:spPr>
        <p:txBody>
          <a:bodyPr/>
          <a:lstStyle/>
          <a:p>
            <a:r>
              <a:rPr lang="en-US" smtClean="0"/>
              <a:t>Hayesian Histories </a:t>
            </a:r>
          </a:p>
        </p:txBody>
      </p:sp>
      <p:sp>
        <p:nvSpPr>
          <p:cNvPr id="3" name="Content Placeholder 2"/>
          <p:cNvSpPr>
            <a:spLocks noGrp="1"/>
          </p:cNvSpPr>
          <p:nvPr>
            <p:ph idx="1"/>
          </p:nvPr>
        </p:nvSpPr>
        <p:spPr>
          <a:xfrm>
            <a:off x="457200" y="990600"/>
            <a:ext cx="8382000" cy="5135563"/>
          </a:xfrm>
        </p:spPr>
        <p:txBody>
          <a:bodyPr rtlCol="0">
            <a:normAutofit fontScale="85000" lnSpcReduction="10000"/>
          </a:bodyPr>
          <a:lstStyle/>
          <a:p>
            <a:pPr fontAlgn="auto">
              <a:spcAft>
                <a:spcPts val="0"/>
              </a:spcAft>
              <a:buFont typeface="Arial" pitchFamily="34" charset="0"/>
              <a:buNone/>
              <a:defRPr/>
            </a:pPr>
            <a:r>
              <a:rPr lang="en-US" dirty="0" smtClean="0"/>
              <a:t>Constraint: History must be continuous.</a:t>
            </a:r>
          </a:p>
          <a:p>
            <a:pPr fontAlgn="auto">
              <a:spcAft>
                <a:spcPts val="0"/>
              </a:spcAft>
              <a:buFont typeface="Arial" pitchFamily="34" charset="0"/>
              <a:buChar char="•"/>
              <a:defRPr/>
            </a:pPr>
            <a:r>
              <a:rPr lang="en-US" dirty="0" smtClean="0"/>
              <a:t>Part/whole and </a:t>
            </a:r>
            <a:r>
              <a:rPr lang="en-US" dirty="0" err="1" smtClean="0"/>
              <a:t>additivity</a:t>
            </a:r>
            <a:r>
              <a:rPr lang="en-US" dirty="0" smtClean="0"/>
              <a:t> of mass: As above</a:t>
            </a:r>
          </a:p>
          <a:p>
            <a:pPr fontAlgn="auto">
              <a:spcAft>
                <a:spcPts val="0"/>
              </a:spcAft>
              <a:buFont typeface="Arial" pitchFamily="34" charset="0"/>
              <a:buChar char="•"/>
              <a:defRPr/>
            </a:pPr>
            <a:r>
              <a:rPr lang="en-US" dirty="0" smtClean="0"/>
              <a:t>Rigid solid object: Easy. Solid object is a type of history.</a:t>
            </a:r>
          </a:p>
          <a:p>
            <a:pPr fontAlgn="auto">
              <a:spcAft>
                <a:spcPts val="0"/>
              </a:spcAft>
              <a:buFont typeface="Arial" pitchFamily="34" charset="0"/>
              <a:buChar char="•"/>
              <a:defRPr/>
            </a:pPr>
            <a:r>
              <a:rPr lang="en-US" dirty="0" smtClean="0"/>
              <a:t>Chemical reactions: As above.</a:t>
            </a:r>
          </a:p>
          <a:p>
            <a:pPr fontAlgn="auto">
              <a:spcAft>
                <a:spcPts val="0"/>
              </a:spcAft>
              <a:buFont typeface="Arial" pitchFamily="34" charset="0"/>
              <a:buChar char="•"/>
              <a:defRPr/>
            </a:pPr>
            <a:r>
              <a:rPr lang="en-US" dirty="0" smtClean="0"/>
              <a:t>Contained gas equilibrium: Easy.</a:t>
            </a:r>
          </a:p>
          <a:p>
            <a:pPr fontAlgn="auto">
              <a:spcAft>
                <a:spcPts val="0"/>
              </a:spcAft>
              <a:buFont typeface="Arial" pitchFamily="34" charset="0"/>
              <a:buChar char="•"/>
              <a:defRPr/>
            </a:pPr>
            <a:r>
              <a:rPr lang="en-US" dirty="0" smtClean="0"/>
              <a:t>Gas laws: Easy.</a:t>
            </a:r>
          </a:p>
          <a:p>
            <a:pPr fontAlgn="auto">
              <a:spcAft>
                <a:spcPts val="0"/>
              </a:spcAft>
              <a:buFont typeface="Arial" pitchFamily="34" charset="0"/>
              <a:buChar char="•"/>
              <a:defRPr/>
            </a:pPr>
            <a:r>
              <a:rPr lang="en-US" dirty="0" smtClean="0"/>
              <a:t>Liquid dynamics: Easy but annoying</a:t>
            </a:r>
          </a:p>
          <a:p>
            <a:pPr fontAlgn="auto">
              <a:spcAft>
                <a:spcPts val="0"/>
              </a:spcAft>
              <a:buFont typeface="Arial" pitchFamily="34" charset="0"/>
              <a:buChar char="•"/>
              <a:defRPr/>
            </a:pPr>
            <a:r>
              <a:rPr lang="en-US" dirty="0" smtClean="0"/>
              <a:t>Availability of oxygen: Easy</a:t>
            </a:r>
          </a:p>
          <a:p>
            <a:pPr fontAlgn="auto">
              <a:spcAft>
                <a:spcPts val="0"/>
              </a:spcAft>
              <a:buFont typeface="Arial" pitchFamily="34" charset="0"/>
              <a:buChar char="•"/>
              <a:defRPr/>
            </a:pPr>
            <a:r>
              <a:rPr lang="en-US" dirty="0" smtClean="0"/>
              <a:t>Surface layer: As above</a:t>
            </a:r>
          </a:p>
          <a:p>
            <a:pPr fontAlgn="auto">
              <a:spcAft>
                <a:spcPts val="0"/>
              </a:spcAft>
              <a:buNone/>
              <a:defRPr/>
            </a:pPr>
            <a:r>
              <a:rPr lang="en-US" dirty="0" smtClean="0"/>
              <a:t>Existence of histories (comprehension axiom or specific categories).</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rtlCol="0">
            <a:normAutofit fontScale="90000"/>
          </a:bodyPr>
          <a:lstStyle/>
          <a:p>
            <a:pPr fontAlgn="auto">
              <a:spcAft>
                <a:spcPts val="0"/>
              </a:spcAft>
              <a:defRPr/>
            </a:pPr>
            <a:endParaRPr lang="en-US" dirty="0"/>
          </a:p>
        </p:txBody>
      </p:sp>
      <p:sp>
        <p:nvSpPr>
          <p:cNvPr id="3" name="Content Placeholder 2"/>
          <p:cNvSpPr>
            <a:spLocks noGrp="1"/>
          </p:cNvSpPr>
          <p:nvPr>
            <p:ph idx="1"/>
          </p:nvPr>
        </p:nvSpPr>
        <p:spPr>
          <a:xfrm>
            <a:off x="457200" y="762000"/>
            <a:ext cx="8229600" cy="5364163"/>
          </a:xfrm>
        </p:spPr>
        <p:txBody>
          <a:bodyPr rtlCol="0">
            <a:normAutofit fontScale="92500" lnSpcReduction="20000"/>
          </a:bodyPr>
          <a:lstStyle/>
          <a:p>
            <a:pPr fontAlgn="auto">
              <a:spcAft>
                <a:spcPts val="0"/>
              </a:spcAft>
              <a:buFont typeface="Arial" pitchFamily="34" charset="0"/>
              <a:buNone/>
              <a:defRPr/>
            </a:pPr>
            <a:r>
              <a:rPr lang="en-US" dirty="0" smtClean="0"/>
              <a:t>What is the right ontology and representation for reasoning about simple physics and chemistry experiments?</a:t>
            </a:r>
          </a:p>
          <a:p>
            <a:pPr fontAlgn="auto">
              <a:spcAft>
                <a:spcPts val="0"/>
              </a:spcAft>
              <a:buFont typeface="Arial" pitchFamily="34" charset="0"/>
              <a:buNone/>
              <a:defRPr/>
            </a:pPr>
            <a:endParaRPr lang="en-US" dirty="0"/>
          </a:p>
          <a:p>
            <a:pPr fontAlgn="auto">
              <a:spcAft>
                <a:spcPts val="0"/>
              </a:spcAft>
              <a:buFont typeface="Arial" pitchFamily="34" charset="0"/>
              <a:buNone/>
              <a:defRPr/>
            </a:pPr>
            <a:r>
              <a:rPr lang="en-US" dirty="0"/>
              <a:t>G</a:t>
            </a:r>
            <a:r>
              <a:rPr lang="en-US" dirty="0" smtClean="0"/>
              <a:t>oal: Automated </a:t>
            </a:r>
            <a:r>
              <a:rPr lang="en-US" dirty="0" err="1" smtClean="0"/>
              <a:t>reasoner</a:t>
            </a:r>
            <a:r>
              <a:rPr lang="en-US" dirty="0" smtClean="0"/>
              <a:t> for high-school science. Use commonsense reasoning to understand how experimental setups work.</a:t>
            </a:r>
          </a:p>
          <a:p>
            <a:pPr fontAlgn="auto">
              <a:spcAft>
                <a:spcPts val="0"/>
              </a:spcAft>
              <a:buFont typeface="Arial" pitchFamily="34" charset="0"/>
              <a:buNone/>
              <a:defRPr/>
            </a:pPr>
            <a:endParaRPr lang="en-US" dirty="0"/>
          </a:p>
          <a:p>
            <a:pPr fontAlgn="auto">
              <a:spcAft>
                <a:spcPts val="0"/>
              </a:spcAft>
              <a:buFont typeface="Arial" pitchFamily="34" charset="0"/>
              <a:buNone/>
              <a:defRPr/>
            </a:pPr>
            <a:r>
              <a:rPr lang="en-US" dirty="0" smtClean="0"/>
              <a:t>Manipulating formulas is comparatively easy.</a:t>
            </a:r>
          </a:p>
          <a:p>
            <a:pPr fontAlgn="auto">
              <a:spcAft>
                <a:spcPts val="0"/>
              </a:spcAft>
              <a:buFont typeface="Arial" pitchFamily="34" charset="0"/>
              <a:buNone/>
              <a:defRPr/>
            </a:pPr>
            <a:endParaRPr lang="en-US" dirty="0"/>
          </a:p>
          <a:p>
            <a:pPr fontAlgn="auto">
              <a:spcAft>
                <a:spcPts val="0"/>
              </a:spcAft>
              <a:buFont typeface="Arial" pitchFamily="34" charset="0"/>
              <a:buNone/>
              <a:defRPr/>
            </a:pPr>
            <a:r>
              <a:rPr lang="en-US" dirty="0" smtClean="0"/>
              <a:t>Commonsense reasoning about experimental setups is hard.</a:t>
            </a: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Liquid Dynamics</a:t>
            </a:r>
            <a:endParaRPr lang="en-US" dirty="0"/>
          </a:p>
        </p:txBody>
      </p:sp>
      <p:sp>
        <p:nvSpPr>
          <p:cNvPr id="3" name="Content Placeholder 2"/>
          <p:cNvSpPr>
            <a:spLocks noGrp="1"/>
          </p:cNvSpPr>
          <p:nvPr>
            <p:ph idx="1"/>
          </p:nvPr>
        </p:nvSpPr>
        <p:spPr/>
        <p:txBody>
          <a:bodyPr/>
          <a:lstStyle/>
          <a:p>
            <a:pPr>
              <a:buNone/>
            </a:pPr>
            <a:r>
              <a:rPr lang="en-US" dirty="0" smtClean="0"/>
              <a:t>Holds(</a:t>
            </a:r>
            <a:r>
              <a:rPr lang="en-US" dirty="0" err="1" smtClean="0"/>
              <a:t>t,CuppedReg</a:t>
            </a:r>
            <a:r>
              <a:rPr lang="en-US" dirty="0" smtClean="0"/>
              <a:t>(r)) </a:t>
            </a:r>
            <a:r>
              <a:rPr lang="en-US" dirty="0" smtClean="0">
                <a:latin typeface="Cambria Math"/>
                <a:ea typeface="Cambria Math"/>
              </a:rPr>
              <a:t>≡</a:t>
            </a:r>
            <a:endParaRPr lang="en-US" dirty="0" smtClean="0"/>
          </a:p>
          <a:p>
            <a:pPr>
              <a:buNone/>
            </a:pPr>
            <a:r>
              <a:rPr lang="en-US" dirty="0" smtClean="0">
                <a:latin typeface="Cambria Math"/>
                <a:ea typeface="Cambria Math"/>
              </a:rPr>
              <a:t>∀</a:t>
            </a:r>
            <a:r>
              <a:rPr lang="en-US" baseline="-25000" dirty="0" smtClean="0">
                <a:latin typeface="Cambria Math"/>
                <a:ea typeface="Cambria Math"/>
              </a:rPr>
              <a:t>r1</a:t>
            </a:r>
            <a:r>
              <a:rPr lang="en-US" dirty="0" smtClean="0">
                <a:ea typeface="Cambria Math"/>
              </a:rPr>
              <a:t> EC(r1,r) </a:t>
            </a:r>
            <a:r>
              <a:rPr lang="en-US" dirty="0" smtClean="0">
                <a:latin typeface="Cambria Math"/>
                <a:ea typeface="Cambria Math"/>
              </a:rPr>
              <a:t>⟹ </a:t>
            </a:r>
          </a:p>
          <a:p>
            <a:pPr>
              <a:buNone/>
            </a:pPr>
            <a:r>
              <a:rPr lang="en-US" dirty="0" smtClean="0">
                <a:latin typeface="Cambria Math"/>
                <a:ea typeface="Cambria Math"/>
              </a:rPr>
              <a:t>    [∃</a:t>
            </a:r>
            <a:r>
              <a:rPr lang="en-US" baseline="-25000" dirty="0" smtClean="0">
                <a:latin typeface="Cambria Math"/>
                <a:ea typeface="Cambria Math"/>
              </a:rPr>
              <a:t>r2 </a:t>
            </a:r>
            <a:r>
              <a:rPr lang="en-US" dirty="0" smtClean="0">
                <a:ea typeface="Cambria Math"/>
              </a:rPr>
              <a:t>P(r2,r1) ^ </a:t>
            </a:r>
          </a:p>
          <a:p>
            <a:pPr>
              <a:buNone/>
            </a:pPr>
            <a:r>
              <a:rPr lang="en-US" dirty="0" smtClean="0">
                <a:ea typeface="Cambria Math"/>
              </a:rPr>
              <a:t>          Holds(</a:t>
            </a:r>
            <a:r>
              <a:rPr lang="en-US" dirty="0" err="1" smtClean="0">
                <a:ea typeface="Cambria Math"/>
              </a:rPr>
              <a:t>t,ThroughoutSp</a:t>
            </a:r>
            <a:r>
              <a:rPr lang="en-US" dirty="0" smtClean="0">
                <a:ea typeface="Cambria Math"/>
              </a:rPr>
              <a:t>(r2,Solid V</a:t>
            </a:r>
            <a:r>
              <a:rPr lang="en-US" baseline="30000" dirty="0" smtClean="0">
                <a:ea typeface="Cambria Math"/>
              </a:rPr>
              <a:t># </a:t>
            </a:r>
            <a:r>
              <a:rPr lang="en-US" dirty="0" smtClean="0">
                <a:ea typeface="Cambria Math"/>
              </a:rPr>
              <a:t>Gas))] ^</a:t>
            </a:r>
          </a:p>
          <a:p>
            <a:pPr>
              <a:buNone/>
            </a:pPr>
            <a:r>
              <a:rPr lang="en-US" dirty="0" smtClean="0">
                <a:ea typeface="Cambria Math"/>
              </a:rPr>
              <a:t>    [Holds(</a:t>
            </a:r>
            <a:r>
              <a:rPr lang="en-US" dirty="0" err="1" smtClean="0">
                <a:ea typeface="Cambria Math"/>
              </a:rPr>
              <a:t>t,ThroughoutSp</a:t>
            </a:r>
            <a:r>
              <a:rPr lang="en-US" dirty="0" smtClean="0">
                <a:ea typeface="Cambria Math"/>
              </a:rPr>
              <a:t>(r2,Gas)) </a:t>
            </a:r>
            <a:r>
              <a:rPr lang="en-US" dirty="0" smtClean="0">
                <a:latin typeface="Cambria Math"/>
                <a:ea typeface="Cambria Math"/>
              </a:rPr>
              <a:t>⟹</a:t>
            </a:r>
          </a:p>
          <a:p>
            <a:pPr>
              <a:buNone/>
            </a:pPr>
            <a:r>
              <a:rPr lang="en-US" dirty="0" smtClean="0">
                <a:latin typeface="Cambria Math"/>
                <a:ea typeface="Cambria Math"/>
              </a:rPr>
              <a:t>      </a:t>
            </a:r>
            <a:r>
              <a:rPr lang="en-US" dirty="0" smtClean="0">
                <a:ea typeface="Cambria Math"/>
              </a:rPr>
              <a:t>Above(r2,r1)]</a:t>
            </a:r>
            <a:endParaRPr lang="en-US"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Liquid dynamics (</a:t>
            </a:r>
            <a:r>
              <a:rPr lang="en-US" dirty="0" err="1" smtClean="0"/>
              <a:t>cntd</a:t>
            </a:r>
            <a:r>
              <a:rPr lang="en-US" dirty="0" smtClean="0"/>
              <a:t>)</a:t>
            </a:r>
            <a:endParaRPr lang="en-US" dirty="0"/>
          </a:p>
        </p:txBody>
      </p:sp>
      <p:sp>
        <p:nvSpPr>
          <p:cNvPr id="3" name="Content Placeholder 2"/>
          <p:cNvSpPr>
            <a:spLocks noGrp="1"/>
          </p:cNvSpPr>
          <p:nvPr>
            <p:ph idx="1"/>
          </p:nvPr>
        </p:nvSpPr>
        <p:spPr/>
        <p:txBody>
          <a:bodyPr/>
          <a:lstStyle/>
          <a:p>
            <a:pPr>
              <a:buNone/>
            </a:pPr>
            <a:r>
              <a:rPr lang="en-US" dirty="0" smtClean="0"/>
              <a:t>Holds(t1,ThroughoutSp(r1,Liquid) ^</a:t>
            </a:r>
            <a:r>
              <a:rPr lang="en-US" baseline="30000" dirty="0" smtClean="0"/>
              <a:t>#</a:t>
            </a:r>
            <a:r>
              <a:rPr lang="en-US" dirty="0" smtClean="0"/>
              <a:t> </a:t>
            </a:r>
          </a:p>
          <a:p>
            <a:pPr>
              <a:buNone/>
            </a:pPr>
            <a:r>
              <a:rPr lang="en-US" dirty="0" smtClean="0"/>
              <a:t>                 </a:t>
            </a:r>
            <a:r>
              <a:rPr lang="en-US" dirty="0" err="1" smtClean="0"/>
              <a:t>CuppedReg</a:t>
            </a:r>
            <a:r>
              <a:rPr lang="en-US" dirty="0" smtClean="0"/>
              <a:t>(r1) ^</a:t>
            </a:r>
            <a:r>
              <a:rPr lang="en-US" baseline="30000" dirty="0" smtClean="0"/>
              <a:t># </a:t>
            </a:r>
            <a:r>
              <a:rPr lang="en-US" dirty="0" smtClean="0"/>
              <a:t>P</a:t>
            </a:r>
            <a:r>
              <a:rPr lang="en-US" baseline="30000" dirty="0" smtClean="0"/>
              <a:t>#</a:t>
            </a:r>
            <a:r>
              <a:rPr lang="en-US" dirty="0" smtClean="0"/>
              <a:t>(r1,h2)) </a:t>
            </a:r>
          </a:p>
          <a:p>
            <a:pPr>
              <a:buNone/>
            </a:pPr>
            <a:r>
              <a:rPr lang="en-US" dirty="0" smtClean="0"/>
              <a:t>Continuous(h2) ^ </a:t>
            </a:r>
            <a:r>
              <a:rPr lang="en-US" dirty="0" err="1" smtClean="0"/>
              <a:t>SlowMoving</a:t>
            </a:r>
            <a:r>
              <a:rPr lang="en-US" dirty="0" smtClean="0"/>
              <a:t>(h2) ^ </a:t>
            </a:r>
          </a:p>
          <a:p>
            <a:pPr>
              <a:buNone/>
            </a:pPr>
            <a:r>
              <a:rPr lang="en-US" dirty="0" smtClean="0"/>
              <a:t>Throughout(t1,t2,CuppedReg(h2) ^</a:t>
            </a:r>
            <a:r>
              <a:rPr lang="en-US" baseline="30000" dirty="0" smtClean="0"/>
              <a:t>#</a:t>
            </a:r>
          </a:p>
          <a:p>
            <a:pPr>
              <a:buNone/>
            </a:pPr>
            <a:r>
              <a:rPr lang="en-US" baseline="30000" dirty="0" smtClean="0"/>
              <a:t>                                  </a:t>
            </a:r>
            <a:r>
              <a:rPr lang="en-US" dirty="0" err="1" smtClean="0"/>
              <a:t>VolumeOf</a:t>
            </a:r>
            <a:r>
              <a:rPr lang="en-US" dirty="0" smtClean="0"/>
              <a:t>(h2) &gt;</a:t>
            </a:r>
            <a:r>
              <a:rPr lang="en-US" baseline="30000" dirty="0" smtClean="0"/>
              <a:t>#</a:t>
            </a:r>
            <a:r>
              <a:rPr lang="en-US" dirty="0" smtClean="0"/>
              <a:t> </a:t>
            </a:r>
            <a:r>
              <a:rPr lang="en-US" dirty="0" err="1" smtClean="0"/>
              <a:t>VolumeOf</a:t>
            </a:r>
            <a:r>
              <a:rPr lang="en-US" dirty="0" smtClean="0"/>
              <a:t>(r1)) </a:t>
            </a:r>
            <a:r>
              <a:rPr lang="en-US" dirty="0" smtClean="0">
                <a:latin typeface="Cambria Math"/>
                <a:ea typeface="Cambria Math"/>
              </a:rPr>
              <a:t>⟹</a:t>
            </a:r>
          </a:p>
          <a:p>
            <a:pPr>
              <a:buNone/>
            </a:pPr>
            <a:r>
              <a:rPr lang="en-US" dirty="0" smtClean="0">
                <a:latin typeface="Cambria Math"/>
                <a:ea typeface="Cambria Math"/>
              </a:rPr>
              <a:t>∃</a:t>
            </a:r>
            <a:r>
              <a:rPr lang="en-US" baseline="-25000" dirty="0" smtClean="0">
                <a:latin typeface="Cambria Math"/>
                <a:ea typeface="Cambria Math"/>
              </a:rPr>
              <a:t>h3</a:t>
            </a:r>
            <a:r>
              <a:rPr lang="en-US" dirty="0" smtClean="0">
                <a:ea typeface="Cambria Math"/>
              </a:rPr>
              <a:t> Throughout(t1,t2,P(h3,h2) </a:t>
            </a:r>
            <a:r>
              <a:rPr lang="en-US" dirty="0" smtClean="0"/>
              <a:t>^</a:t>
            </a:r>
            <a:r>
              <a:rPr lang="en-US" baseline="30000" dirty="0" smtClean="0"/>
              <a:t>#</a:t>
            </a:r>
          </a:p>
          <a:p>
            <a:pPr>
              <a:buNone/>
            </a:pPr>
            <a:r>
              <a:rPr lang="en-US" baseline="30000" dirty="0" smtClean="0"/>
              <a:t>           </a:t>
            </a:r>
            <a:r>
              <a:rPr lang="en-US" dirty="0" err="1" smtClean="0"/>
              <a:t>VolumeOf</a:t>
            </a:r>
            <a:r>
              <a:rPr lang="en-US" dirty="0" smtClean="0"/>
              <a:t>(h3) </a:t>
            </a:r>
            <a:r>
              <a:rPr lang="en-US" dirty="0" smtClean="0">
                <a:latin typeface="Cambria Math"/>
                <a:ea typeface="Cambria Math"/>
              </a:rPr>
              <a:t>≥</a:t>
            </a:r>
            <a:r>
              <a:rPr lang="en-US" baseline="30000" dirty="0" smtClean="0"/>
              <a:t> # </a:t>
            </a:r>
            <a:r>
              <a:rPr lang="en-US" dirty="0" err="1" smtClean="0"/>
              <a:t>VolumeOf</a:t>
            </a:r>
            <a:r>
              <a:rPr lang="en-US" dirty="0" smtClean="0"/>
              <a:t>(r1)) ^</a:t>
            </a:r>
            <a:r>
              <a:rPr lang="en-US" baseline="30000" dirty="0" smtClean="0"/>
              <a:t>#</a:t>
            </a:r>
          </a:p>
          <a:p>
            <a:pPr>
              <a:buNone/>
            </a:pPr>
            <a:r>
              <a:rPr lang="en-US" baseline="30000" dirty="0" smtClean="0"/>
              <a:t>           </a:t>
            </a:r>
            <a:r>
              <a:rPr lang="en-US" dirty="0" err="1" smtClean="0"/>
              <a:t>ThroughoutST</a:t>
            </a:r>
            <a:r>
              <a:rPr lang="en-US" dirty="0" smtClean="0"/>
              <a:t>(t1,t2,h3,Liquid)</a:t>
            </a:r>
          </a:p>
          <a:p>
            <a:pPr>
              <a:buNone/>
            </a:pPr>
            <a:endParaRPr lang="en-US" dirty="0" smtClean="0"/>
          </a:p>
          <a:p>
            <a:pPr>
              <a:buNone/>
            </a:pPr>
            <a:r>
              <a:rPr lang="en-US" dirty="0" smtClean="0"/>
              <a:t>  </a:t>
            </a:r>
          </a:p>
          <a:p>
            <a:pPr>
              <a:buNone/>
            </a:pPr>
            <a:endParaRPr lang="en-US" baseline="30000"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Atoms and molecules with statistical mechanics</a:t>
            </a:r>
          </a:p>
          <a:p>
            <a:pPr marL="514350" indent="-514350">
              <a:buFont typeface="+mj-lt"/>
              <a:buAutoNum type="arabicPeriod"/>
            </a:pPr>
            <a:r>
              <a:rPr lang="en-US" dirty="0" smtClean="0">
                <a:solidFill>
                  <a:srgbClr val="0070C0"/>
                </a:solidFill>
              </a:rPr>
              <a:t>Field theory: </a:t>
            </a:r>
            <a:r>
              <a:rPr lang="en-US" dirty="0" smtClean="0"/>
              <a:t>(a) points; (b) regions;                 (c) histories; </a:t>
            </a:r>
            <a:r>
              <a:rPr lang="en-US" dirty="0" smtClean="0">
                <a:solidFill>
                  <a:srgbClr val="0070C0"/>
                </a:solidFill>
              </a:rPr>
              <a:t>(d) points + histories </a:t>
            </a:r>
          </a:p>
          <a:p>
            <a:pPr marL="514350" indent="-514350">
              <a:buFont typeface="+mj-lt"/>
              <a:buAutoNum type="arabicPeriod"/>
            </a:pPr>
            <a:r>
              <a:rPr lang="en-US" dirty="0" smtClean="0"/>
              <a:t>Chunks of material (a) just chunks; (b) with </a:t>
            </a:r>
            <a:r>
              <a:rPr lang="en-US" dirty="0" err="1" smtClean="0"/>
              <a:t>particloids</a:t>
            </a:r>
            <a:r>
              <a:rPr lang="en-US" dirty="0" smtClean="0"/>
              <a:t>.</a:t>
            </a:r>
          </a:p>
          <a:p>
            <a:pPr marL="514350" indent="-514350">
              <a:buFont typeface="+mj-lt"/>
              <a:buAutoNum type="arabicPeriod"/>
            </a:pPr>
            <a:r>
              <a:rPr lang="en-US" dirty="0" smtClean="0"/>
              <a:t>Hybrid theory: Atoms and molecules, chunks, and fields.</a:t>
            </a:r>
            <a:endParaRPr lang="en-US" dirty="0" smtClean="0">
              <a:solidFill>
                <a:srgbClr val="C00000"/>
              </a:solidFill>
            </a:endParaRPr>
          </a:p>
          <a:p>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mtClean="0"/>
              <a:t>Histories + points</a:t>
            </a:r>
          </a:p>
        </p:txBody>
      </p:sp>
      <p:sp>
        <p:nvSpPr>
          <p:cNvPr id="3" name="Content Placeholder 2"/>
          <p:cNvSpPr>
            <a:spLocks noGrp="1"/>
          </p:cNvSpPr>
          <p:nvPr>
            <p:ph idx="1"/>
          </p:nvPr>
        </p:nvSpPr>
        <p:spPr>
          <a:xfrm>
            <a:off x="457200" y="1600200"/>
            <a:ext cx="8229600" cy="4525963"/>
          </a:xfrm>
        </p:spPr>
        <p:txBody>
          <a:bodyPr>
            <a:normAutofit/>
          </a:bodyPr>
          <a:lstStyle/>
          <a:p>
            <a:pPr>
              <a:lnSpc>
                <a:spcPct val="90000"/>
              </a:lnSpc>
              <a:buFont typeface="Arial" charset="0"/>
              <a:buNone/>
            </a:pPr>
            <a:r>
              <a:rPr lang="en-US" sz="3000" dirty="0" smtClean="0"/>
              <a:t>Combination involves defining spatial integral:</a:t>
            </a:r>
          </a:p>
          <a:p>
            <a:pPr>
              <a:lnSpc>
                <a:spcPct val="90000"/>
              </a:lnSpc>
              <a:buFont typeface="Arial" charset="0"/>
              <a:buNone/>
            </a:pPr>
            <a:r>
              <a:rPr lang="en-US" sz="3000" dirty="0" smtClean="0"/>
              <a:t>Value(</a:t>
            </a:r>
            <a:r>
              <a:rPr lang="en-US" sz="3000" dirty="0" err="1" smtClean="0"/>
              <a:t>t,MassIn</a:t>
            </a:r>
            <a:r>
              <a:rPr lang="en-US" sz="3000" dirty="0" smtClean="0"/>
              <a:t>(R)) = </a:t>
            </a:r>
          </a:p>
          <a:p>
            <a:pPr>
              <a:lnSpc>
                <a:spcPct val="90000"/>
              </a:lnSpc>
              <a:buFont typeface="Arial" charset="0"/>
              <a:buNone/>
            </a:pPr>
            <a:r>
              <a:rPr lang="en-US" sz="3000" dirty="0" smtClean="0"/>
              <a:t>   Value(</a:t>
            </a:r>
            <a:r>
              <a:rPr lang="en-US" sz="3000" dirty="0" err="1" smtClean="0"/>
              <a:t>t,IntegralOf</a:t>
            </a:r>
            <a:r>
              <a:rPr lang="en-US" sz="3000" dirty="0" smtClean="0"/>
              <a:t>(</a:t>
            </a:r>
            <a:r>
              <a:rPr lang="en-US" sz="3000" dirty="0" err="1" smtClean="0"/>
              <a:t>DensityAt</a:t>
            </a:r>
            <a:r>
              <a:rPr lang="en-US" sz="3000" dirty="0" smtClean="0"/>
              <a:t>))</a:t>
            </a:r>
          </a:p>
          <a:p>
            <a:pPr>
              <a:lnSpc>
                <a:spcPct val="90000"/>
              </a:lnSpc>
              <a:buNone/>
            </a:pPr>
            <a:r>
              <a:rPr lang="en-US" sz="3000" dirty="0" err="1" smtClean="0"/>
              <a:t>ThroughoutSp</a:t>
            </a:r>
            <a:r>
              <a:rPr lang="en-US" sz="3000" dirty="0" smtClean="0"/>
              <a:t>(r, f≤</a:t>
            </a:r>
            <a:r>
              <a:rPr lang="en-US" sz="2800" baseline="30000" dirty="0" smtClean="0"/>
              <a:t>#</a:t>
            </a:r>
            <a:r>
              <a:rPr lang="en-US" sz="3000" dirty="0" smtClean="0">
                <a:latin typeface="Cambria Math" pitchFamily="18" charset="0"/>
                <a:ea typeface="Cambria Math" pitchFamily="18" charset="0"/>
                <a:cs typeface="Cambria Math" pitchFamily="18" charset="0"/>
              </a:rPr>
              <a:t>𝜌) ⟹ </a:t>
            </a:r>
          </a:p>
          <a:p>
            <a:pPr>
              <a:lnSpc>
                <a:spcPct val="90000"/>
              </a:lnSpc>
              <a:buFont typeface="Arial" charset="0"/>
              <a:buNone/>
            </a:pPr>
            <a:r>
              <a:rPr lang="en-US" sz="3000" dirty="0" smtClean="0">
                <a:latin typeface="Cambria Math" pitchFamily="18" charset="0"/>
                <a:ea typeface="Cambria Math" pitchFamily="18" charset="0"/>
                <a:cs typeface="Cambria Math" pitchFamily="18" charset="0"/>
              </a:rPr>
              <a:t>   </a:t>
            </a:r>
            <a:r>
              <a:rPr lang="en-US" sz="3000" dirty="0" err="1" smtClean="0">
                <a:ea typeface="Cambria Math" pitchFamily="18" charset="0"/>
                <a:cs typeface="Cambria Math" pitchFamily="18" charset="0"/>
              </a:rPr>
              <a:t>IntegralOf</a:t>
            </a:r>
            <a:r>
              <a:rPr lang="en-US" sz="3000" dirty="0" smtClean="0">
                <a:ea typeface="Cambria Math" pitchFamily="18" charset="0"/>
                <a:cs typeface="Cambria Math" pitchFamily="18" charset="0"/>
              </a:rPr>
              <a:t>(f) ≤ </a:t>
            </a:r>
            <a:r>
              <a:rPr lang="en-US" sz="3000" dirty="0" smtClean="0">
                <a:latin typeface="Cambria Math" pitchFamily="18" charset="0"/>
                <a:ea typeface="Cambria Math" pitchFamily="18" charset="0"/>
                <a:cs typeface="Cambria Math" pitchFamily="18" charset="0"/>
              </a:rPr>
              <a:t>𝜌⋅</a:t>
            </a:r>
            <a:r>
              <a:rPr lang="en-US" sz="3000" dirty="0" err="1" smtClean="0">
                <a:ea typeface="Cambria Math" pitchFamily="18" charset="0"/>
                <a:cs typeface="Cambria Math" pitchFamily="18" charset="0"/>
              </a:rPr>
              <a:t>VolumeOf</a:t>
            </a:r>
            <a:r>
              <a:rPr lang="en-US" sz="3000" dirty="0" smtClean="0">
                <a:ea typeface="Cambria Math" pitchFamily="18" charset="0"/>
                <a:cs typeface="Cambria Math" pitchFamily="18" charset="0"/>
              </a:rPr>
              <a:t>(r)</a:t>
            </a:r>
          </a:p>
          <a:p>
            <a:pPr>
              <a:lnSpc>
                <a:spcPct val="90000"/>
              </a:lnSpc>
              <a:buNone/>
            </a:pPr>
            <a:r>
              <a:rPr lang="en-US" sz="3000" dirty="0" err="1" smtClean="0"/>
              <a:t>ThroughoutSp</a:t>
            </a:r>
            <a:r>
              <a:rPr lang="en-US" sz="3000" dirty="0" smtClean="0"/>
              <a:t>(r, f</a:t>
            </a:r>
            <a:r>
              <a:rPr lang="en-US" sz="3000" dirty="0" smtClean="0">
                <a:latin typeface="Cambria Math" pitchFamily="18" charset="0"/>
                <a:ea typeface="Cambria Math" pitchFamily="18" charset="0"/>
                <a:cs typeface="Cambria Math" pitchFamily="18" charset="0"/>
              </a:rPr>
              <a:t>≥</a:t>
            </a:r>
            <a:r>
              <a:rPr lang="en-US" sz="2800" baseline="30000" dirty="0" smtClean="0"/>
              <a:t>#</a:t>
            </a:r>
            <a:r>
              <a:rPr lang="en-US" sz="3000" dirty="0" smtClean="0">
                <a:latin typeface="Cambria Math" pitchFamily="18" charset="0"/>
                <a:ea typeface="Cambria Math" pitchFamily="18" charset="0"/>
                <a:cs typeface="Cambria Math" pitchFamily="18" charset="0"/>
              </a:rPr>
              <a:t>𝜌) ⟹ </a:t>
            </a:r>
          </a:p>
          <a:p>
            <a:pPr>
              <a:lnSpc>
                <a:spcPct val="90000"/>
              </a:lnSpc>
              <a:buFont typeface="Arial" charset="0"/>
              <a:buNone/>
            </a:pPr>
            <a:r>
              <a:rPr lang="en-US" sz="3000" dirty="0" smtClean="0">
                <a:latin typeface="Cambria Math" pitchFamily="18" charset="0"/>
                <a:ea typeface="Cambria Math" pitchFamily="18" charset="0"/>
                <a:cs typeface="Cambria Math" pitchFamily="18" charset="0"/>
              </a:rPr>
              <a:t>   </a:t>
            </a:r>
            <a:r>
              <a:rPr lang="en-US" sz="3000" dirty="0" err="1" smtClean="0">
                <a:ea typeface="Cambria Math" pitchFamily="18" charset="0"/>
                <a:cs typeface="Cambria Math" pitchFamily="18" charset="0"/>
              </a:rPr>
              <a:t>IntegralOf</a:t>
            </a:r>
            <a:r>
              <a:rPr lang="en-US" sz="3000" dirty="0" smtClean="0">
                <a:ea typeface="Cambria Math" pitchFamily="18" charset="0"/>
                <a:cs typeface="Cambria Math" pitchFamily="18" charset="0"/>
              </a:rPr>
              <a:t>(F)</a:t>
            </a:r>
            <a:r>
              <a:rPr lang="en-US" sz="3000" dirty="0" smtClean="0">
                <a:latin typeface="Cambria Math" pitchFamily="18" charset="0"/>
                <a:ea typeface="Cambria Math" pitchFamily="18" charset="0"/>
                <a:cs typeface="Cambria Math" pitchFamily="18" charset="0"/>
              </a:rPr>
              <a:t> ≥</a:t>
            </a:r>
            <a:r>
              <a:rPr lang="en-US" sz="3000" dirty="0" smtClean="0">
                <a:ea typeface="Cambria Math" pitchFamily="18" charset="0"/>
                <a:cs typeface="Cambria Math" pitchFamily="18" charset="0"/>
              </a:rPr>
              <a:t> </a:t>
            </a:r>
            <a:r>
              <a:rPr lang="en-US" sz="3000" dirty="0" smtClean="0">
                <a:latin typeface="Cambria Math" pitchFamily="18" charset="0"/>
                <a:ea typeface="Cambria Math" pitchFamily="18" charset="0"/>
                <a:cs typeface="Cambria Math" pitchFamily="18" charset="0"/>
              </a:rPr>
              <a:t>𝜌⋅</a:t>
            </a:r>
            <a:r>
              <a:rPr lang="en-US" sz="3000" dirty="0" err="1" smtClean="0">
                <a:ea typeface="Cambria Math" pitchFamily="18" charset="0"/>
                <a:cs typeface="Cambria Math" pitchFamily="18" charset="0"/>
              </a:rPr>
              <a:t>VolumeOf</a:t>
            </a:r>
            <a:r>
              <a:rPr lang="en-US" sz="3000" dirty="0" smtClean="0">
                <a:ea typeface="Cambria Math" pitchFamily="18" charset="0"/>
                <a:cs typeface="Cambria Math" pitchFamily="18" charset="0"/>
              </a:rPr>
              <a:t>(r)</a:t>
            </a:r>
          </a:p>
          <a:p>
            <a:pPr>
              <a:lnSpc>
                <a:spcPct val="90000"/>
              </a:lnSpc>
              <a:buFont typeface="Arial" charset="0"/>
              <a:buNone/>
            </a:pPr>
            <a:r>
              <a:rPr lang="en-US" sz="3000" dirty="0" smtClean="0">
                <a:ea typeface="Cambria Math" pitchFamily="18" charset="0"/>
                <a:cs typeface="Cambria Math" pitchFamily="18" charset="0"/>
              </a:rPr>
              <a:t>Then many things that were “easy but annoying” without points become “easy and not annoying”.</a:t>
            </a:r>
            <a:endParaRPr lang="en-US" sz="3000"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a:t>
            </a:r>
            <a:br>
              <a:rPr lang="en-US" dirty="0" smtClean="0"/>
            </a:br>
            <a:r>
              <a:rPr lang="en-US" dirty="0" smtClean="0"/>
              <a:t>Cupped region, with points</a:t>
            </a:r>
            <a:endParaRPr lang="en-US" dirty="0"/>
          </a:p>
        </p:txBody>
      </p:sp>
      <p:sp>
        <p:nvSpPr>
          <p:cNvPr id="3" name="Content Placeholder 2"/>
          <p:cNvSpPr>
            <a:spLocks noGrp="1"/>
          </p:cNvSpPr>
          <p:nvPr>
            <p:ph idx="1"/>
          </p:nvPr>
        </p:nvSpPr>
        <p:spPr/>
        <p:txBody>
          <a:bodyPr/>
          <a:lstStyle/>
          <a:p>
            <a:pPr>
              <a:buNone/>
            </a:pPr>
            <a:r>
              <a:rPr lang="en-US" dirty="0" smtClean="0"/>
              <a:t>Holds(</a:t>
            </a:r>
            <a:r>
              <a:rPr lang="en-US" dirty="0" err="1" smtClean="0"/>
              <a:t>t,CuppedReg</a:t>
            </a:r>
            <a:r>
              <a:rPr lang="en-US" dirty="0" smtClean="0"/>
              <a:t>(r)) </a:t>
            </a:r>
            <a:r>
              <a:rPr lang="en-US" dirty="0" smtClean="0">
                <a:latin typeface="Cambria Math"/>
                <a:ea typeface="Cambria Math"/>
              </a:rPr>
              <a:t>≡</a:t>
            </a:r>
          </a:p>
          <a:p>
            <a:pPr>
              <a:buNone/>
            </a:pPr>
            <a:r>
              <a:rPr lang="en-US" dirty="0" smtClean="0">
                <a:latin typeface="Cambria Math"/>
                <a:ea typeface="Cambria Math"/>
              </a:rPr>
              <a:t>∀</a:t>
            </a:r>
            <a:r>
              <a:rPr lang="en-US" baseline="-25000" dirty="0" smtClean="0">
                <a:latin typeface="Cambria Math"/>
                <a:ea typeface="Cambria Math"/>
              </a:rPr>
              <a:t>p  </a:t>
            </a:r>
            <a:r>
              <a:rPr lang="en-US" dirty="0" err="1" smtClean="0">
                <a:ea typeface="Cambria Math"/>
              </a:rPr>
              <a:t>p</a:t>
            </a:r>
            <a:r>
              <a:rPr lang="en-US" dirty="0" smtClean="0">
                <a:ea typeface="Cambria Math"/>
              </a:rPr>
              <a:t> </a:t>
            </a:r>
            <a:r>
              <a:rPr lang="en-US" dirty="0" smtClean="0">
                <a:latin typeface="Cambria Math"/>
                <a:ea typeface="Cambria Math"/>
              </a:rPr>
              <a:t>∈ </a:t>
            </a:r>
            <a:r>
              <a:rPr lang="en-US" dirty="0" err="1" smtClean="0">
                <a:ea typeface="Cambria Math"/>
              </a:rPr>
              <a:t>Bd</a:t>
            </a:r>
            <a:r>
              <a:rPr lang="en-US" dirty="0" smtClean="0">
                <a:ea typeface="Cambria Math"/>
              </a:rPr>
              <a:t>(r) </a:t>
            </a:r>
            <a:r>
              <a:rPr lang="en-US" dirty="0" smtClean="0">
                <a:latin typeface="Cambria Math"/>
                <a:ea typeface="Cambria Math"/>
              </a:rPr>
              <a:t>⟹ </a:t>
            </a:r>
          </a:p>
          <a:p>
            <a:pPr>
              <a:buNone/>
            </a:pPr>
            <a:r>
              <a:rPr lang="en-US" dirty="0" smtClean="0">
                <a:latin typeface="Cambria Math"/>
                <a:ea typeface="Cambria Math"/>
              </a:rPr>
              <a:t>      [[</a:t>
            </a:r>
            <a:r>
              <a:rPr lang="en-US" dirty="0" err="1" smtClean="0">
                <a:ea typeface="Cambria Math"/>
              </a:rPr>
              <a:t>HoldsST</a:t>
            </a:r>
            <a:r>
              <a:rPr lang="en-US" dirty="0" smtClean="0">
                <a:ea typeface="Cambria Math"/>
              </a:rPr>
              <a:t>(</a:t>
            </a:r>
            <a:r>
              <a:rPr lang="en-US" dirty="0" err="1" smtClean="0">
                <a:ea typeface="Cambria Math"/>
              </a:rPr>
              <a:t>t,p,Solid</a:t>
            </a:r>
            <a:r>
              <a:rPr lang="en-US" dirty="0" smtClean="0">
                <a:ea typeface="Cambria Math"/>
              </a:rPr>
              <a:t>) V </a:t>
            </a:r>
            <a:r>
              <a:rPr lang="en-US" dirty="0" err="1" smtClean="0">
                <a:ea typeface="Cambria Math"/>
              </a:rPr>
              <a:t>HoldsST</a:t>
            </a:r>
            <a:r>
              <a:rPr lang="en-US" dirty="0" smtClean="0">
                <a:ea typeface="Cambria Math"/>
              </a:rPr>
              <a:t>(</a:t>
            </a:r>
            <a:r>
              <a:rPr lang="en-US" dirty="0" err="1" smtClean="0">
                <a:ea typeface="Cambria Math"/>
              </a:rPr>
              <a:t>t,p,Gas</a:t>
            </a:r>
            <a:r>
              <a:rPr lang="en-US" dirty="0" smtClean="0">
                <a:ea typeface="Cambria Math"/>
              </a:rPr>
              <a:t>)] ^</a:t>
            </a:r>
          </a:p>
          <a:p>
            <a:pPr>
              <a:buNone/>
            </a:pPr>
            <a:r>
              <a:rPr lang="en-US" dirty="0" smtClean="0">
                <a:ea typeface="Cambria Math"/>
              </a:rPr>
              <a:t>        [</a:t>
            </a:r>
            <a:r>
              <a:rPr lang="en-US" dirty="0" err="1" smtClean="0">
                <a:ea typeface="Cambria Math"/>
              </a:rPr>
              <a:t>HoldsST</a:t>
            </a:r>
            <a:r>
              <a:rPr lang="en-US" dirty="0" smtClean="0">
                <a:ea typeface="Cambria Math"/>
              </a:rPr>
              <a:t>(</a:t>
            </a:r>
            <a:r>
              <a:rPr lang="en-US" dirty="0" err="1" smtClean="0">
                <a:ea typeface="Cambria Math"/>
              </a:rPr>
              <a:t>t,p,Gas</a:t>
            </a:r>
            <a:r>
              <a:rPr lang="en-US" dirty="0" smtClean="0">
                <a:ea typeface="Cambria Math"/>
              </a:rPr>
              <a:t>) </a:t>
            </a:r>
            <a:r>
              <a:rPr lang="en-US" dirty="0" smtClean="0">
                <a:latin typeface="Cambria Math"/>
                <a:ea typeface="Cambria Math"/>
              </a:rPr>
              <a:t>⟹</a:t>
            </a:r>
            <a:r>
              <a:rPr lang="en-US" dirty="0" smtClean="0">
                <a:ea typeface="Cambria Math"/>
              </a:rPr>
              <a:t> p </a:t>
            </a:r>
            <a:r>
              <a:rPr lang="en-US" dirty="0" smtClean="0">
                <a:latin typeface="Cambria Math"/>
                <a:ea typeface="Cambria Math"/>
              </a:rPr>
              <a:t>∈ </a:t>
            </a:r>
            <a:r>
              <a:rPr lang="en-US" dirty="0" err="1" smtClean="0">
                <a:ea typeface="Cambria Math"/>
              </a:rPr>
              <a:t>TopOf</a:t>
            </a:r>
            <a:r>
              <a:rPr lang="en-US" dirty="0" smtClean="0">
                <a:ea typeface="Cambria Math"/>
              </a:rPr>
              <a:t>(r)]] </a:t>
            </a: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Atoms and molecules with statistical mechanics</a:t>
            </a:r>
          </a:p>
          <a:p>
            <a:pPr marL="514350" indent="-514350">
              <a:buFont typeface="+mj-lt"/>
              <a:buAutoNum type="arabicPeriod"/>
            </a:pPr>
            <a:r>
              <a:rPr lang="en-US" dirty="0" smtClean="0"/>
              <a:t>Field theory: (a) points; (b) regions;                 (c) histories; (d) points + histories</a:t>
            </a:r>
            <a:r>
              <a:rPr lang="en-US" dirty="0" smtClean="0">
                <a:solidFill>
                  <a:srgbClr val="C00000"/>
                </a:solidFill>
                <a:sym typeface="Wingdings" pitchFamily="2" charset="2"/>
              </a:rPr>
              <a:t> </a:t>
            </a:r>
            <a:endParaRPr lang="en-US" dirty="0" smtClean="0"/>
          </a:p>
          <a:p>
            <a:pPr marL="514350" indent="-514350">
              <a:buFont typeface="+mj-lt"/>
              <a:buAutoNum type="arabicPeriod"/>
            </a:pPr>
            <a:r>
              <a:rPr lang="en-US" dirty="0" smtClean="0">
                <a:solidFill>
                  <a:srgbClr val="0070C0"/>
                </a:solidFill>
              </a:rPr>
              <a:t>Chunks of material (a) just chunks; </a:t>
            </a:r>
            <a:r>
              <a:rPr lang="en-US" dirty="0" smtClean="0"/>
              <a:t>(b) with </a:t>
            </a:r>
            <a:r>
              <a:rPr lang="en-US" dirty="0" err="1" smtClean="0"/>
              <a:t>particloids</a:t>
            </a:r>
            <a:r>
              <a:rPr lang="en-US" dirty="0" smtClean="0"/>
              <a:t>.</a:t>
            </a:r>
          </a:p>
          <a:p>
            <a:pPr marL="514350" indent="-514350">
              <a:buFont typeface="+mj-lt"/>
              <a:buAutoNum type="arabicPeriod"/>
            </a:pPr>
            <a:r>
              <a:rPr lang="en-US" dirty="0" smtClean="0"/>
              <a:t>Hybrid theory: Atoms and molecules, chunks, and fields.</a:t>
            </a:r>
            <a:endParaRPr lang="en-US" dirty="0" smtClean="0">
              <a:solidFill>
                <a:srgbClr val="C00000"/>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smtClean="0"/>
              <a:t>Chunks of matter</a:t>
            </a:r>
          </a:p>
        </p:txBody>
      </p:sp>
      <p:sp>
        <p:nvSpPr>
          <p:cNvPr id="3" name="Content Placeholder 2"/>
          <p:cNvSpPr>
            <a:spLocks noGrp="1"/>
          </p:cNvSpPr>
          <p:nvPr>
            <p:ph idx="1"/>
          </p:nvPr>
        </p:nvSpPr>
        <p:spPr/>
        <p:txBody>
          <a:bodyPr rtlCol="0">
            <a:normAutofit fontScale="92500"/>
          </a:bodyPr>
          <a:lstStyle/>
          <a:p>
            <a:pPr fontAlgn="auto">
              <a:spcAft>
                <a:spcPts val="0"/>
              </a:spcAft>
              <a:buFont typeface="Arial" pitchFamily="34" charset="0"/>
              <a:buNone/>
              <a:defRPr/>
            </a:pPr>
            <a:r>
              <a:rPr lang="en-US" dirty="0" smtClean="0"/>
              <a:t>Matter is characterized in terms of chunk: a quantity of matter (essentially a set of molecules).  A chunk has non-zero time-varying volume, non-zero constant mass (constant) and a constant chemical mixture. It is created continuously over time, and destroyed likewise in chemical  reactions, and persists from the end of its creation to the beginning of its destruction.</a:t>
            </a:r>
          </a:p>
          <a:p>
            <a:pPr fontAlgn="auto">
              <a:spcAft>
                <a:spcPts val="0"/>
              </a:spcAft>
              <a:buFont typeface="Arial" pitchFamily="34" charset="0"/>
              <a:buNone/>
              <a:defRPr/>
            </a:pPr>
            <a:r>
              <a:rPr lang="en-US" dirty="0" smtClean="0"/>
              <a:t>Philosophically or cognitively well-grounded?</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077200" cy="731838"/>
          </a:xfrm>
        </p:spPr>
        <p:txBody>
          <a:bodyPr rtlCol="0">
            <a:normAutofit fontScale="90000"/>
          </a:bodyPr>
          <a:lstStyle/>
          <a:p>
            <a:pPr fontAlgn="auto">
              <a:spcAft>
                <a:spcPts val="0"/>
              </a:spcAft>
              <a:defRPr/>
            </a:pPr>
            <a:r>
              <a:rPr lang="en-US" dirty="0" smtClean="0"/>
              <a:t>Benchmarks</a:t>
            </a:r>
            <a:endParaRPr lang="en-US" dirty="0"/>
          </a:p>
        </p:txBody>
      </p:sp>
      <p:sp>
        <p:nvSpPr>
          <p:cNvPr id="3" name="Content Placeholder 2"/>
          <p:cNvSpPr>
            <a:spLocks noGrp="1"/>
          </p:cNvSpPr>
          <p:nvPr>
            <p:ph idx="1"/>
          </p:nvPr>
        </p:nvSpPr>
        <p:spPr>
          <a:xfrm>
            <a:off x="457200" y="1295400"/>
            <a:ext cx="8153400" cy="4830763"/>
          </a:xfrm>
        </p:spPr>
        <p:txBody>
          <a:bodyPr rtlCol="0">
            <a:normAutofit lnSpcReduction="10000"/>
          </a:bodyPr>
          <a:lstStyle/>
          <a:p>
            <a:pPr fontAlgn="auto">
              <a:spcAft>
                <a:spcPts val="0"/>
              </a:spcAft>
              <a:buFont typeface="Arial" pitchFamily="34" charset="0"/>
              <a:buChar char="•"/>
              <a:defRPr/>
            </a:pPr>
            <a:r>
              <a:rPr lang="en-US" dirty="0" smtClean="0"/>
              <a:t>Part/whole relations and </a:t>
            </a:r>
            <a:r>
              <a:rPr lang="en-US" dirty="0" err="1" smtClean="0"/>
              <a:t>additivity</a:t>
            </a:r>
            <a:r>
              <a:rPr lang="en-US" dirty="0" smtClean="0"/>
              <a:t> of mass: Easy but annoying.</a:t>
            </a:r>
          </a:p>
          <a:p>
            <a:pPr fontAlgn="auto">
              <a:spcAft>
                <a:spcPts val="0"/>
              </a:spcAft>
              <a:buFont typeface="Arial" pitchFamily="34" charset="0"/>
              <a:buChar char="•"/>
              <a:defRPr/>
            </a:pPr>
            <a:r>
              <a:rPr lang="en-US" dirty="0" smtClean="0"/>
              <a:t>Solid rigid object: Easy.</a:t>
            </a:r>
          </a:p>
          <a:p>
            <a:pPr fontAlgn="auto">
              <a:spcAft>
                <a:spcPts val="0"/>
              </a:spcAft>
              <a:buFont typeface="Arial" pitchFamily="34" charset="0"/>
              <a:buChar char="•"/>
              <a:defRPr/>
            </a:pPr>
            <a:r>
              <a:rPr lang="en-US" dirty="0" smtClean="0"/>
              <a:t>Continuous motion of fluids: Somewhat awkward (</a:t>
            </a:r>
            <a:r>
              <a:rPr lang="en-US" dirty="0" err="1" smtClean="0"/>
              <a:t>Hausdorff</a:t>
            </a:r>
            <a:r>
              <a:rPr lang="en-US" dirty="0" smtClean="0"/>
              <a:t> continuous)</a:t>
            </a:r>
          </a:p>
          <a:p>
            <a:pPr fontAlgn="auto">
              <a:spcAft>
                <a:spcPts val="0"/>
              </a:spcAft>
              <a:buFont typeface="Arial" pitchFamily="34" charset="0"/>
              <a:buChar char="•"/>
              <a:defRPr/>
            </a:pPr>
            <a:r>
              <a:rPr lang="en-US" dirty="0" smtClean="0"/>
              <a:t>Mass proportion at chemical reactions: Easy</a:t>
            </a:r>
          </a:p>
          <a:p>
            <a:pPr fontAlgn="auto">
              <a:spcAft>
                <a:spcPts val="0"/>
              </a:spcAft>
              <a:buFont typeface="Arial" pitchFamily="34" charset="0"/>
              <a:buChar char="•"/>
              <a:defRPr/>
            </a:pPr>
            <a:r>
              <a:rPr lang="en-US" dirty="0" smtClean="0"/>
              <a:t>Spatial continuity at chemical reactions: Very difficult. (Unless you accept “chunks of element”)</a:t>
            </a:r>
            <a:endParaRPr lang="en-US"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Mass proportion at chemical reaction</a:t>
            </a:r>
            <a:endParaRPr lang="en-US" dirty="0"/>
          </a:p>
        </p:txBody>
      </p:sp>
      <p:sp>
        <p:nvSpPr>
          <p:cNvPr id="3" name="Content Placeholder 2"/>
          <p:cNvSpPr>
            <a:spLocks noGrp="1"/>
          </p:cNvSpPr>
          <p:nvPr>
            <p:ph idx="1"/>
          </p:nvPr>
        </p:nvSpPr>
        <p:spPr/>
        <p:txBody>
          <a:bodyPr/>
          <a:lstStyle/>
          <a:p>
            <a:pPr>
              <a:buNone/>
            </a:pPr>
            <a:r>
              <a:rPr lang="en-US" dirty="0" smtClean="0"/>
              <a:t>Reacts(</a:t>
            </a:r>
            <a:r>
              <a:rPr lang="en-US" dirty="0" err="1" smtClean="0"/>
              <a:t>cr,cp:chunk</a:t>
            </a:r>
            <a:r>
              <a:rPr lang="en-US" dirty="0" smtClean="0"/>
              <a:t>; r:reaction) </a:t>
            </a:r>
            <a:r>
              <a:rPr lang="en-US" dirty="0" smtClean="0">
                <a:latin typeface="Cambria Math"/>
                <a:ea typeface="Cambria Math"/>
              </a:rPr>
              <a:t>⟶ </a:t>
            </a:r>
            <a:r>
              <a:rPr lang="en-US" dirty="0" smtClean="0">
                <a:ea typeface="Cambria Math"/>
              </a:rPr>
              <a:t>event</a:t>
            </a:r>
            <a:endParaRPr lang="en-US" dirty="0" smtClean="0"/>
          </a:p>
          <a:p>
            <a:pPr>
              <a:buNone/>
            </a:pPr>
            <a:r>
              <a:rPr lang="en-US" dirty="0" err="1" smtClean="0"/>
              <a:t>WaterDecomp</a:t>
            </a:r>
            <a:r>
              <a:rPr lang="en-US" dirty="0" smtClean="0"/>
              <a:t> </a:t>
            </a:r>
            <a:r>
              <a:rPr lang="en-US" dirty="0" smtClean="0">
                <a:latin typeface="Cambria Math"/>
                <a:ea typeface="Cambria Math"/>
              </a:rPr>
              <a:t>⟶ </a:t>
            </a:r>
            <a:r>
              <a:rPr lang="en-US" dirty="0" smtClean="0">
                <a:ea typeface="Cambria Math"/>
              </a:rPr>
              <a:t>reaction </a:t>
            </a:r>
          </a:p>
          <a:p>
            <a:pPr>
              <a:buNone/>
            </a:pPr>
            <a:r>
              <a:rPr lang="en-US" dirty="0" smtClean="0"/>
              <a:t>Occurs(t1,t2,react(</a:t>
            </a:r>
            <a:r>
              <a:rPr lang="en-US" dirty="0" err="1" smtClean="0"/>
              <a:t>cr,cp,WaterDecomp</a:t>
            </a:r>
            <a:r>
              <a:rPr lang="en-US" dirty="0" smtClean="0"/>
              <a:t>)) </a:t>
            </a:r>
            <a:r>
              <a:rPr lang="en-US" dirty="0" smtClean="0">
                <a:latin typeface="Cambria Math"/>
                <a:ea typeface="Cambria Math"/>
              </a:rPr>
              <a:t>⟹</a:t>
            </a:r>
          </a:p>
          <a:p>
            <a:pPr>
              <a:buNone/>
            </a:pPr>
            <a:r>
              <a:rPr lang="en-US" dirty="0" smtClean="0">
                <a:latin typeface="Cambria Math"/>
                <a:ea typeface="Cambria Math"/>
              </a:rPr>
              <a:t>∃</a:t>
            </a:r>
            <a:r>
              <a:rPr lang="en-US" baseline="-25000" dirty="0" err="1" smtClean="0">
                <a:latin typeface="Cambria Math"/>
                <a:ea typeface="Cambria Math"/>
              </a:rPr>
              <a:t>co,ch,n</a:t>
            </a:r>
            <a:r>
              <a:rPr lang="en-US" dirty="0" smtClean="0">
                <a:latin typeface="Cambria Math"/>
                <a:ea typeface="Cambria Math"/>
              </a:rPr>
              <a:t>   </a:t>
            </a:r>
            <a:r>
              <a:rPr lang="en-US" dirty="0" err="1" smtClean="0">
                <a:ea typeface="Cambria Math"/>
              </a:rPr>
              <a:t>PureChem</a:t>
            </a:r>
            <a:r>
              <a:rPr lang="en-US" dirty="0" smtClean="0">
                <a:ea typeface="Cambria Math"/>
              </a:rPr>
              <a:t>(</a:t>
            </a:r>
            <a:r>
              <a:rPr lang="en-US" dirty="0" err="1" smtClean="0">
                <a:ea typeface="Cambria Math"/>
              </a:rPr>
              <a:t>cr,Water</a:t>
            </a:r>
            <a:r>
              <a:rPr lang="en-US" dirty="0" smtClean="0">
                <a:ea typeface="Cambria Math"/>
              </a:rPr>
              <a:t>) ^</a:t>
            </a:r>
            <a:endParaRPr lang="en-US" dirty="0" smtClean="0"/>
          </a:p>
          <a:p>
            <a:pPr>
              <a:buNone/>
            </a:pPr>
            <a:r>
              <a:rPr lang="en-US" dirty="0" smtClean="0"/>
              <a:t>              </a:t>
            </a:r>
            <a:r>
              <a:rPr lang="en-US" dirty="0" err="1" smtClean="0"/>
              <a:t>PureChem</a:t>
            </a:r>
            <a:r>
              <a:rPr lang="en-US" dirty="0" smtClean="0"/>
              <a:t>(</a:t>
            </a:r>
            <a:r>
              <a:rPr lang="en-US" dirty="0" err="1" smtClean="0"/>
              <a:t>co,DiOxygen</a:t>
            </a:r>
            <a:r>
              <a:rPr lang="en-US" dirty="0" smtClean="0"/>
              <a:t>) ^ </a:t>
            </a:r>
          </a:p>
          <a:p>
            <a:pPr>
              <a:buNone/>
            </a:pPr>
            <a:r>
              <a:rPr lang="en-US" dirty="0" smtClean="0"/>
              <a:t>              </a:t>
            </a:r>
            <a:r>
              <a:rPr lang="en-US" dirty="0" err="1" smtClean="0"/>
              <a:t>PureChem</a:t>
            </a:r>
            <a:r>
              <a:rPr lang="en-US" dirty="0" smtClean="0"/>
              <a:t>(</a:t>
            </a:r>
            <a:r>
              <a:rPr lang="en-US" dirty="0" err="1" smtClean="0"/>
              <a:t>ch,DiHydrogen</a:t>
            </a:r>
            <a:r>
              <a:rPr lang="en-US" dirty="0" smtClean="0"/>
              <a:t>) </a:t>
            </a:r>
            <a:r>
              <a:rPr lang="en-US" dirty="0" smtClean="0"/>
              <a:t>^ </a:t>
            </a:r>
          </a:p>
          <a:p>
            <a:pPr>
              <a:buNone/>
            </a:pPr>
            <a:r>
              <a:rPr lang="en-US" dirty="0" smtClean="0"/>
              <a:t>              </a:t>
            </a:r>
            <a:r>
              <a:rPr lang="en-US" dirty="0" err="1" smtClean="0"/>
              <a:t>ChunkUnion</a:t>
            </a:r>
            <a:r>
              <a:rPr lang="en-US" dirty="0" smtClean="0"/>
              <a:t>(</a:t>
            </a:r>
            <a:r>
              <a:rPr lang="en-US" dirty="0" err="1" smtClean="0"/>
              <a:t>co,ch,cp</a:t>
            </a:r>
            <a:r>
              <a:rPr lang="en-US" dirty="0" smtClean="0"/>
              <a:t>) ^</a:t>
            </a:r>
            <a:endParaRPr lang="en-US" dirty="0" smtClean="0"/>
          </a:p>
          <a:p>
            <a:pPr>
              <a:buNone/>
            </a:pPr>
            <a:r>
              <a:rPr lang="en-US" dirty="0" smtClean="0"/>
              <a:t>              </a:t>
            </a:r>
            <a:r>
              <a:rPr lang="en-US" dirty="0" err="1" smtClean="0"/>
              <a:t>MolesOf</a:t>
            </a:r>
            <a:r>
              <a:rPr lang="en-US" dirty="0" smtClean="0"/>
              <a:t>(</a:t>
            </a:r>
            <a:r>
              <a:rPr lang="en-US" smtClean="0"/>
              <a:t>cr) </a:t>
            </a:r>
            <a:r>
              <a:rPr lang="en-US" dirty="0" smtClean="0"/>
              <a:t>= </a:t>
            </a:r>
            <a:r>
              <a:rPr lang="en-US" dirty="0" err="1" smtClean="0"/>
              <a:t>MolesOf</a:t>
            </a:r>
            <a:r>
              <a:rPr lang="en-US" dirty="0" smtClean="0"/>
              <a:t>(</a:t>
            </a:r>
            <a:r>
              <a:rPr lang="en-US" dirty="0" err="1" smtClean="0"/>
              <a:t>ch</a:t>
            </a:r>
            <a:r>
              <a:rPr lang="en-US" dirty="0" smtClean="0"/>
              <a:t>) = 2n ^</a:t>
            </a:r>
          </a:p>
          <a:p>
            <a:pPr>
              <a:buNone/>
            </a:pPr>
            <a:r>
              <a:rPr lang="en-US" dirty="0" smtClean="0"/>
              <a:t>              </a:t>
            </a:r>
            <a:r>
              <a:rPr lang="en-US" dirty="0" err="1" smtClean="0"/>
              <a:t>MolesOf</a:t>
            </a:r>
            <a:r>
              <a:rPr lang="en-US" dirty="0" smtClean="0"/>
              <a:t>(co) = n. </a:t>
            </a:r>
          </a:p>
          <a:p>
            <a:pPr>
              <a:buNone/>
            </a:pPr>
            <a:endParaRPr lang="en-US" dirty="0" smtClean="0"/>
          </a:p>
          <a:p>
            <a:pPr>
              <a:buNone/>
            </a:pP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Chemical reaction (</a:t>
            </a:r>
            <a:r>
              <a:rPr lang="en-US" dirty="0" err="1" smtClean="0"/>
              <a:t>cntd</a:t>
            </a:r>
            <a:r>
              <a:rPr lang="en-US" dirty="0" smtClean="0"/>
              <a:t>)</a:t>
            </a:r>
            <a:endParaRPr lang="en-US" dirty="0"/>
          </a:p>
        </p:txBody>
      </p:sp>
      <p:sp>
        <p:nvSpPr>
          <p:cNvPr id="3" name="Content Placeholder 2"/>
          <p:cNvSpPr>
            <a:spLocks noGrp="1"/>
          </p:cNvSpPr>
          <p:nvPr>
            <p:ph idx="1"/>
          </p:nvPr>
        </p:nvSpPr>
        <p:spPr/>
        <p:txBody>
          <a:bodyPr/>
          <a:lstStyle/>
          <a:p>
            <a:pPr>
              <a:buNone/>
            </a:pPr>
            <a:r>
              <a:rPr lang="en-US" dirty="0" smtClean="0"/>
              <a:t>Occurs(t1,t2,react(</a:t>
            </a:r>
            <a:r>
              <a:rPr lang="en-US" dirty="0" err="1" smtClean="0"/>
              <a:t>cr,cp,r</a:t>
            </a:r>
            <a:r>
              <a:rPr lang="en-US" dirty="0" smtClean="0"/>
              <a:t>)) </a:t>
            </a:r>
            <a:r>
              <a:rPr lang="en-US" dirty="0" smtClean="0">
                <a:latin typeface="Cambria Math"/>
                <a:ea typeface="Cambria Math"/>
              </a:rPr>
              <a:t>⟹ </a:t>
            </a:r>
          </a:p>
          <a:p>
            <a:pPr>
              <a:buNone/>
            </a:pPr>
            <a:r>
              <a:rPr lang="en-US" dirty="0" smtClean="0"/>
              <a:t>Holds(t1,Extant(</a:t>
            </a:r>
            <a:r>
              <a:rPr lang="en-US" dirty="0" err="1" smtClean="0"/>
              <a:t>cr</a:t>
            </a:r>
            <a:r>
              <a:rPr lang="en-US" dirty="0" smtClean="0"/>
              <a:t>) ^</a:t>
            </a:r>
            <a:r>
              <a:rPr lang="en-US" baseline="30000" dirty="0" smtClean="0"/>
              <a:t># </a:t>
            </a:r>
            <a:r>
              <a:rPr lang="en-US" dirty="0" err="1" smtClean="0"/>
              <a:t>NonExtant</a:t>
            </a:r>
            <a:r>
              <a:rPr lang="en-US" dirty="0" smtClean="0"/>
              <a:t>(cp)) ^ </a:t>
            </a:r>
          </a:p>
          <a:p>
            <a:pPr>
              <a:buNone/>
            </a:pPr>
            <a:r>
              <a:rPr lang="en-US" dirty="0" smtClean="0"/>
              <a:t>Holds(t2,NonExtant(</a:t>
            </a:r>
            <a:r>
              <a:rPr lang="en-US" dirty="0" err="1" smtClean="0"/>
              <a:t>cr</a:t>
            </a:r>
            <a:r>
              <a:rPr lang="en-US" dirty="0" smtClean="0"/>
              <a:t>) ^</a:t>
            </a:r>
            <a:r>
              <a:rPr lang="en-US" baseline="30000" dirty="0" smtClean="0"/>
              <a:t>#</a:t>
            </a:r>
            <a:r>
              <a:rPr lang="en-US" dirty="0" smtClean="0"/>
              <a:t> Extant(cp)) </a:t>
            </a:r>
          </a:p>
          <a:p>
            <a:pPr>
              <a:buNone/>
            </a:pPr>
            <a:endParaRPr lang="en-US" dirty="0" smtClean="0"/>
          </a:p>
          <a:p>
            <a:pPr>
              <a:buNone/>
            </a:pPr>
            <a:endParaRPr 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1524000" y="304800"/>
            <a:ext cx="5715000" cy="1162050"/>
          </a:xfrm>
        </p:spPr>
        <p:txBody>
          <a:bodyPr/>
          <a:lstStyle/>
          <a:p>
            <a:r>
              <a:rPr lang="en-US" sz="4000" dirty="0" smtClean="0"/>
              <a:t>Simple experiment:        2KClO</a:t>
            </a:r>
            <a:r>
              <a:rPr lang="en-US" sz="4000" baseline="-25000" dirty="0" smtClean="0"/>
              <a:t>3 </a:t>
            </a:r>
            <a:r>
              <a:rPr lang="en-US" sz="4000" dirty="0" smtClean="0"/>
              <a:t> → 2KCl + 3O</a:t>
            </a:r>
            <a:r>
              <a:rPr lang="en-US" sz="4000" baseline="-25000" dirty="0" smtClean="0"/>
              <a:t>2</a:t>
            </a:r>
            <a:endParaRPr lang="en-US" sz="4000" dirty="0" smtClean="0"/>
          </a:p>
        </p:txBody>
      </p:sp>
      <p:pic>
        <p:nvPicPr>
          <p:cNvPr id="5123" name="Content Placeholder 4" descr="decomp2.jpg"/>
          <p:cNvPicPr>
            <a:picLocks noGrp="1" noChangeAspect="1"/>
          </p:cNvPicPr>
          <p:nvPr>
            <p:ph idx="1"/>
          </p:nvPr>
        </p:nvPicPr>
        <p:blipFill>
          <a:blip r:embed="rId2"/>
          <a:srcRect/>
          <a:stretch>
            <a:fillRect/>
          </a:stretch>
        </p:blipFill>
        <p:spPr>
          <a:xfrm>
            <a:off x="3733800" y="2362200"/>
            <a:ext cx="5241925" cy="2667000"/>
          </a:xfrm>
        </p:spPr>
      </p:pic>
      <p:sp>
        <p:nvSpPr>
          <p:cNvPr id="5124" name="Text Placeholder 3"/>
          <p:cNvSpPr>
            <a:spLocks noGrp="1"/>
          </p:cNvSpPr>
          <p:nvPr>
            <p:ph type="body" sz="half" idx="2"/>
          </p:nvPr>
        </p:nvSpPr>
        <p:spPr/>
        <p:txBody>
          <a:bodyPr/>
          <a:lstStyle/>
          <a:p>
            <a:r>
              <a:rPr lang="en-US" sz="2000" smtClean="0"/>
              <a:t>Understand variants:</a:t>
            </a:r>
          </a:p>
          <a:p>
            <a:r>
              <a:rPr lang="en-US" sz="2000" smtClean="0"/>
              <a:t>What will happen if:</a:t>
            </a:r>
          </a:p>
          <a:p>
            <a:pPr>
              <a:buFont typeface="Arial" charset="0"/>
              <a:buChar char="•"/>
            </a:pPr>
            <a:r>
              <a:rPr lang="en-US" sz="2000" smtClean="0"/>
              <a:t> The end of the tube is outside the beaker?</a:t>
            </a:r>
          </a:p>
          <a:p>
            <a:pPr>
              <a:buFont typeface="Arial" charset="0"/>
              <a:buChar char="•"/>
            </a:pPr>
            <a:r>
              <a:rPr lang="en-US" sz="2000" smtClean="0"/>
              <a:t> The beaker has a hole at the top?</a:t>
            </a:r>
          </a:p>
          <a:p>
            <a:pPr>
              <a:buFont typeface="Arial" charset="0"/>
              <a:buChar char="•"/>
            </a:pPr>
            <a:r>
              <a:rPr lang="en-US" sz="2000" smtClean="0"/>
              <a:t> The tube has a hole?</a:t>
            </a:r>
          </a:p>
          <a:p>
            <a:pPr>
              <a:buFont typeface="Arial" charset="0"/>
              <a:buChar char="•"/>
            </a:pPr>
            <a:r>
              <a:rPr lang="en-US" sz="2000" smtClean="0"/>
              <a:t> There is too much potassium sulfate?</a:t>
            </a:r>
          </a:p>
          <a:p>
            <a:pPr>
              <a:buFont typeface="Arial" charset="0"/>
              <a:buChar char="•"/>
            </a:pPr>
            <a:r>
              <a:rPr lang="en-US" sz="2000" smtClean="0"/>
              <a:t> The beaker is opaque?</a:t>
            </a:r>
          </a:p>
          <a:p>
            <a:pPr>
              <a:buFont typeface="Arial" charset="0"/>
              <a:buChar char="•"/>
            </a:pPr>
            <a:r>
              <a:rPr lang="en-US" sz="2000" smtClean="0"/>
              <a:t> A week elapses between the collection and measurement of the gas?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smtClean="0"/>
              <a:t>Benchmarks cntd</a:t>
            </a:r>
          </a:p>
        </p:txBody>
      </p:sp>
      <p:sp>
        <p:nvSpPr>
          <p:cNvPr id="24579" name="Content Placeholder 2"/>
          <p:cNvSpPr>
            <a:spLocks noGrp="1"/>
          </p:cNvSpPr>
          <p:nvPr>
            <p:ph idx="1"/>
          </p:nvPr>
        </p:nvSpPr>
        <p:spPr/>
        <p:txBody>
          <a:bodyPr/>
          <a:lstStyle/>
          <a:p>
            <a:r>
              <a:rPr lang="en-US" smtClean="0"/>
              <a:t>Gas equilibrium: Easy but annoying</a:t>
            </a:r>
          </a:p>
          <a:p>
            <a:r>
              <a:rPr lang="en-US" smtClean="0"/>
              <a:t>Liquid dynamics: Easy</a:t>
            </a:r>
          </a:p>
          <a:p>
            <a:r>
              <a:rPr lang="en-US" smtClean="0"/>
              <a:t>Availability of oxygen: Easy</a:t>
            </a:r>
          </a:p>
          <a:p>
            <a:r>
              <a:rPr lang="en-US" smtClean="0"/>
              <a:t>Surface layer: Again, accept slight interpenetration of oxygen into metal.</a:t>
            </a:r>
          </a:p>
          <a:p>
            <a:endParaRPr lang="en-US" smtClean="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Atoms and molecules with statistical mechanics</a:t>
            </a:r>
          </a:p>
          <a:p>
            <a:pPr marL="514350" indent="-514350">
              <a:buFont typeface="+mj-lt"/>
              <a:buAutoNum type="arabicPeriod"/>
            </a:pPr>
            <a:r>
              <a:rPr lang="en-US" dirty="0" smtClean="0"/>
              <a:t>Field theory: (a) points; (b) regions;                 (c) histories; (d) points + histories</a:t>
            </a:r>
            <a:r>
              <a:rPr lang="en-US" dirty="0" smtClean="0">
                <a:solidFill>
                  <a:srgbClr val="C00000"/>
                </a:solidFill>
                <a:sym typeface="Wingdings" pitchFamily="2" charset="2"/>
              </a:rPr>
              <a:t> </a:t>
            </a:r>
            <a:endParaRPr lang="en-US" dirty="0" smtClean="0"/>
          </a:p>
          <a:p>
            <a:pPr marL="514350" indent="-514350">
              <a:buFont typeface="+mj-lt"/>
              <a:buAutoNum type="arabicPeriod"/>
            </a:pPr>
            <a:r>
              <a:rPr lang="en-US" dirty="0" smtClean="0">
                <a:solidFill>
                  <a:srgbClr val="0070C0"/>
                </a:solidFill>
              </a:rPr>
              <a:t>Chunks of material </a:t>
            </a:r>
            <a:r>
              <a:rPr lang="en-US" dirty="0" smtClean="0"/>
              <a:t>(a) just chunks; </a:t>
            </a:r>
            <a:r>
              <a:rPr lang="en-US" dirty="0" smtClean="0">
                <a:solidFill>
                  <a:srgbClr val="0070C0"/>
                </a:solidFill>
              </a:rPr>
              <a:t>(b) with </a:t>
            </a:r>
            <a:r>
              <a:rPr lang="en-US" dirty="0" err="1" smtClean="0">
                <a:solidFill>
                  <a:srgbClr val="0070C0"/>
                </a:solidFill>
              </a:rPr>
              <a:t>particloids</a:t>
            </a:r>
            <a:r>
              <a:rPr lang="en-US" dirty="0" smtClean="0">
                <a:solidFill>
                  <a:srgbClr val="0070C0"/>
                </a:solidFill>
              </a:rPr>
              <a:t>.</a:t>
            </a:r>
          </a:p>
          <a:p>
            <a:pPr marL="514350" indent="-514350">
              <a:buFont typeface="+mj-lt"/>
              <a:buAutoNum type="arabicPeriod"/>
            </a:pPr>
            <a:r>
              <a:rPr lang="en-US" dirty="0" smtClean="0"/>
              <a:t>Hybrid theory: Atoms and molecules, chunks, and fields.</a:t>
            </a:r>
            <a:endParaRPr lang="en-US" dirty="0" smtClean="0">
              <a:solidFill>
                <a:srgbClr val="C00000"/>
              </a:solidFill>
            </a:endParaRP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838200"/>
          </a:xfrm>
        </p:spPr>
        <p:txBody>
          <a:bodyPr rtlCol="0">
            <a:normAutofit fontScale="90000"/>
          </a:bodyPr>
          <a:lstStyle/>
          <a:p>
            <a:pPr fontAlgn="auto">
              <a:spcAft>
                <a:spcPts val="0"/>
              </a:spcAft>
              <a:defRPr/>
            </a:pPr>
            <a:r>
              <a:rPr lang="en-US" dirty="0" smtClean="0"/>
              <a:t>Chunks with </a:t>
            </a:r>
            <a:r>
              <a:rPr lang="en-US" dirty="0" err="1" smtClean="0"/>
              <a:t>moleculoids</a:t>
            </a:r>
            <a:r>
              <a:rPr lang="en-US" dirty="0" smtClean="0"/>
              <a:t> and </a:t>
            </a:r>
            <a:r>
              <a:rPr lang="en-US" dirty="0" err="1" smtClean="0"/>
              <a:t>atomoids</a:t>
            </a:r>
            <a:endParaRPr lang="en-US" dirty="0"/>
          </a:p>
        </p:txBody>
      </p:sp>
      <p:sp>
        <p:nvSpPr>
          <p:cNvPr id="3" name="Content Placeholder 2"/>
          <p:cNvSpPr>
            <a:spLocks noGrp="1"/>
          </p:cNvSpPr>
          <p:nvPr>
            <p:ph idx="1"/>
          </p:nvPr>
        </p:nvSpPr>
        <p:spPr>
          <a:xfrm>
            <a:off x="228600" y="1752600"/>
            <a:ext cx="8763000" cy="4267200"/>
          </a:xfrm>
        </p:spPr>
        <p:txBody>
          <a:bodyPr rtlCol="0">
            <a:normAutofit fontScale="70000" lnSpcReduction="20000"/>
          </a:bodyPr>
          <a:lstStyle/>
          <a:p>
            <a:pPr fontAlgn="auto">
              <a:spcAft>
                <a:spcPts val="0"/>
              </a:spcAft>
              <a:buFont typeface="Arial" pitchFamily="34" charset="0"/>
              <a:buNone/>
              <a:defRPr/>
            </a:pPr>
            <a:r>
              <a:rPr lang="en-US" dirty="0" smtClean="0"/>
              <a:t>Motivation: Combine continuous chunks with particles.</a:t>
            </a:r>
          </a:p>
          <a:p>
            <a:pPr fontAlgn="auto">
              <a:spcAft>
                <a:spcPts val="0"/>
              </a:spcAft>
              <a:buFont typeface="Arial" pitchFamily="34" charset="0"/>
              <a:buNone/>
              <a:defRPr/>
            </a:pPr>
            <a:r>
              <a:rPr lang="en-US" dirty="0" smtClean="0"/>
              <a:t>A </a:t>
            </a:r>
            <a:r>
              <a:rPr lang="en-US" dirty="0" err="1" smtClean="0"/>
              <a:t>moleculoid</a:t>
            </a:r>
            <a:r>
              <a:rPr lang="en-US" dirty="0" smtClean="0"/>
              <a:t> is a particle with a chemical composition occupying a geometrical point.</a:t>
            </a:r>
          </a:p>
          <a:p>
            <a:pPr fontAlgn="auto">
              <a:spcAft>
                <a:spcPts val="0"/>
              </a:spcAft>
              <a:buFont typeface="Arial" pitchFamily="34" charset="0"/>
              <a:buNone/>
              <a:defRPr/>
            </a:pPr>
            <a:r>
              <a:rPr lang="en-US" dirty="0" smtClean="0"/>
              <a:t>Each </a:t>
            </a:r>
            <a:r>
              <a:rPr lang="en-US" dirty="0" err="1" smtClean="0"/>
              <a:t>moleculoid</a:t>
            </a:r>
            <a:r>
              <a:rPr lang="en-US" dirty="0" smtClean="0"/>
              <a:t> contains however many </a:t>
            </a:r>
            <a:r>
              <a:rPr lang="en-US" dirty="0" err="1" smtClean="0"/>
              <a:t>atomoids</a:t>
            </a:r>
            <a:r>
              <a:rPr lang="en-US" dirty="0" smtClean="0"/>
              <a:t> located at the same point.</a:t>
            </a:r>
          </a:p>
          <a:p>
            <a:pPr fontAlgn="auto">
              <a:spcAft>
                <a:spcPts val="0"/>
              </a:spcAft>
              <a:buFont typeface="Arial" pitchFamily="34" charset="0"/>
              <a:buNone/>
              <a:defRPr/>
            </a:pPr>
            <a:r>
              <a:rPr lang="en-US" dirty="0" smtClean="0"/>
              <a:t>At a reaction W+X → Y+Z, </a:t>
            </a:r>
            <a:r>
              <a:rPr lang="en-US" dirty="0" err="1" smtClean="0"/>
              <a:t>moleculoids</a:t>
            </a:r>
            <a:r>
              <a:rPr lang="en-US" dirty="0" smtClean="0"/>
              <a:t> of W,X,Y,Z are all at the same point (W and X at T, Y and Z just after T).</a:t>
            </a:r>
          </a:p>
          <a:p>
            <a:pPr fontAlgn="auto">
              <a:spcAft>
                <a:spcPts val="0"/>
              </a:spcAft>
              <a:buFont typeface="Arial" pitchFamily="34" charset="0"/>
              <a:buNone/>
              <a:defRPr/>
            </a:pPr>
            <a:r>
              <a:rPr lang="en-US" dirty="0" smtClean="0"/>
              <a:t>If chemical f has density &gt; 0 at point p, then there are infinitely many “</a:t>
            </a:r>
            <a:r>
              <a:rPr lang="en-US" dirty="0" err="1" smtClean="0"/>
              <a:t>moleculoids</a:t>
            </a:r>
            <a:r>
              <a:rPr lang="en-US" dirty="0" smtClean="0"/>
              <a:t>” of f at p.</a:t>
            </a:r>
          </a:p>
          <a:p>
            <a:pPr fontAlgn="auto">
              <a:spcAft>
                <a:spcPts val="0"/>
              </a:spcAft>
              <a:buFont typeface="Arial" pitchFamily="34" charset="0"/>
              <a:buNone/>
              <a:defRPr/>
            </a:pPr>
            <a:r>
              <a:rPr lang="en-US" dirty="0" smtClean="0"/>
              <a:t>Note: mass etc. still defined in terms of chunks.</a:t>
            </a:r>
          </a:p>
          <a:p>
            <a:pPr fontAlgn="auto">
              <a:spcAft>
                <a:spcPts val="0"/>
              </a:spcAft>
              <a:buFont typeface="Arial" pitchFamily="34" charset="0"/>
              <a:buNone/>
              <a:defRPr/>
            </a:pPr>
            <a:r>
              <a:rPr lang="en-US" dirty="0" smtClean="0"/>
              <a:t>Wildly non-intuitive, but something like this is the implicit model of </a:t>
            </a:r>
            <a:r>
              <a:rPr lang="en-US" dirty="0" err="1" smtClean="0"/>
              <a:t>Laplacian</a:t>
            </a:r>
            <a:r>
              <a:rPr lang="en-US" dirty="0" smtClean="0"/>
              <a:t> fluid dynamics.</a:t>
            </a:r>
          </a:p>
          <a:p>
            <a:pPr fontAlgn="auto">
              <a:spcAft>
                <a:spcPts val="0"/>
              </a:spcAft>
              <a:buFont typeface="Arial" pitchFamily="34" charset="0"/>
              <a:buNone/>
              <a:defRPr/>
            </a:pPr>
            <a:r>
              <a:rPr lang="en-US" dirty="0" smtClean="0"/>
              <a:t> </a:t>
            </a:r>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smtClean="0"/>
              <a:t>Benchmarks</a:t>
            </a:r>
          </a:p>
        </p:txBody>
      </p:sp>
      <p:sp>
        <p:nvSpPr>
          <p:cNvPr id="26627" name="Content Placeholder 2"/>
          <p:cNvSpPr>
            <a:spLocks noGrp="1"/>
          </p:cNvSpPr>
          <p:nvPr>
            <p:ph idx="1"/>
          </p:nvPr>
        </p:nvSpPr>
        <p:spPr/>
        <p:txBody>
          <a:bodyPr/>
          <a:lstStyle/>
          <a:p>
            <a:pPr>
              <a:buFont typeface="Arial" charset="0"/>
              <a:buNone/>
            </a:pPr>
            <a:r>
              <a:rPr lang="en-US" smtClean="0"/>
              <a:t>Major advantage: Spatial continuity at chemical reactions becomes the simple constraint that the position of an atomoid is continuous.</a:t>
            </a:r>
          </a:p>
          <a:p>
            <a:pPr>
              <a:buFont typeface="Arial" charset="0"/>
              <a:buNone/>
            </a:pPr>
            <a:r>
              <a:rPr lang="en-US" smtClean="0"/>
              <a:t>Minor advantage: Surface layer is less problematic, though still somewhat problematic.</a:t>
            </a:r>
          </a:p>
          <a:p>
            <a:pPr>
              <a:buFont typeface="Arial" charset="0"/>
              <a:buNone/>
            </a:pPr>
            <a:r>
              <a:rPr lang="en-US" smtClean="0"/>
              <a:t>Future problem: Spatial configuration of atoms in molecule.</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Outline</a:t>
            </a:r>
            <a:endParaRPr lang="en-US" dirty="0"/>
          </a:p>
        </p:txBody>
      </p:sp>
      <p:sp>
        <p:nvSpPr>
          <p:cNvPr id="3" name="Content Placeholder 2"/>
          <p:cNvSpPr>
            <a:spLocks noGrp="1"/>
          </p:cNvSpPr>
          <p:nvPr>
            <p:ph idx="1"/>
          </p:nvPr>
        </p:nvSpPr>
        <p:spPr/>
        <p:txBody>
          <a:bodyPr/>
          <a:lstStyle/>
          <a:p>
            <a:pPr marL="514350" indent="-514350">
              <a:buFont typeface="+mj-lt"/>
              <a:buAutoNum type="arabicPeriod"/>
            </a:pPr>
            <a:r>
              <a:rPr lang="en-US" dirty="0" smtClean="0"/>
              <a:t>Atoms and molecules with statistical mechanics</a:t>
            </a:r>
          </a:p>
          <a:p>
            <a:pPr marL="514350" indent="-514350">
              <a:buFont typeface="+mj-lt"/>
              <a:buAutoNum type="arabicPeriod"/>
            </a:pPr>
            <a:r>
              <a:rPr lang="en-US" dirty="0" smtClean="0"/>
              <a:t>Field theory: (a) points; (b) regions;                 (c) histories; (d) points + histories</a:t>
            </a:r>
            <a:r>
              <a:rPr lang="en-US" dirty="0" smtClean="0">
                <a:solidFill>
                  <a:srgbClr val="C00000"/>
                </a:solidFill>
                <a:sym typeface="Wingdings" pitchFamily="2" charset="2"/>
              </a:rPr>
              <a:t> </a:t>
            </a:r>
            <a:endParaRPr lang="en-US" dirty="0" smtClean="0"/>
          </a:p>
          <a:p>
            <a:pPr marL="514350" indent="-514350">
              <a:buFont typeface="+mj-lt"/>
              <a:buAutoNum type="arabicPeriod"/>
            </a:pPr>
            <a:r>
              <a:rPr lang="en-US" dirty="0" smtClean="0"/>
              <a:t>Chunks of material (a) just chunks; (b) with </a:t>
            </a:r>
            <a:r>
              <a:rPr lang="en-US" dirty="0" err="1" smtClean="0"/>
              <a:t>particloids</a:t>
            </a:r>
            <a:r>
              <a:rPr lang="en-US" dirty="0" smtClean="0"/>
              <a:t>.</a:t>
            </a:r>
          </a:p>
          <a:p>
            <a:pPr marL="514350" indent="-514350">
              <a:buFont typeface="+mj-lt"/>
              <a:buAutoNum type="arabicPeriod"/>
            </a:pPr>
            <a:r>
              <a:rPr lang="en-US" dirty="0" smtClean="0">
                <a:solidFill>
                  <a:srgbClr val="0070C0"/>
                </a:solidFill>
              </a:rPr>
              <a:t>Hybrid theory: Atoms and molecules, chunks, and fields.</a:t>
            </a:r>
          </a:p>
          <a:p>
            <a:endParaRPr lang="en-US"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Hybrid theory:</a:t>
            </a:r>
            <a:br>
              <a:rPr lang="en-US" dirty="0" smtClean="0"/>
            </a:br>
            <a:r>
              <a:rPr lang="en-US" dirty="0" smtClean="0"/>
              <a:t>Atoms, molecules, fields, chunks</a:t>
            </a:r>
            <a:endParaRPr lang="en-US" dirty="0"/>
          </a:p>
        </p:txBody>
      </p:sp>
      <p:sp>
        <p:nvSpPr>
          <p:cNvPr id="3" name="Content Placeholder 2"/>
          <p:cNvSpPr>
            <a:spLocks noGrp="1"/>
          </p:cNvSpPr>
          <p:nvPr>
            <p:ph idx="1"/>
          </p:nvPr>
        </p:nvSpPr>
        <p:spPr/>
        <p:txBody>
          <a:bodyPr>
            <a:normAutofit/>
          </a:bodyPr>
          <a:lstStyle/>
          <a:p>
            <a:pPr>
              <a:lnSpc>
                <a:spcPct val="90000"/>
              </a:lnSpc>
              <a:buFont typeface="Arial" charset="0"/>
              <a:buNone/>
            </a:pPr>
            <a:r>
              <a:rPr lang="en-US" sz="3000" dirty="0" smtClean="0"/>
              <a:t>A chunk is a fluent whose value at T is a set of molecules (can be empty).</a:t>
            </a:r>
          </a:p>
          <a:p>
            <a:pPr>
              <a:lnSpc>
                <a:spcPct val="90000"/>
              </a:lnSpc>
              <a:buFont typeface="Arial" charset="0"/>
              <a:buNone/>
            </a:pPr>
            <a:r>
              <a:rPr lang="en-US" sz="3000" dirty="0" smtClean="0"/>
              <a:t>Center of atoms and molecules move continuously.  Center of an atom is close to the center of its molecule.</a:t>
            </a:r>
          </a:p>
          <a:p>
            <a:pPr>
              <a:lnSpc>
                <a:spcPct val="90000"/>
              </a:lnSpc>
              <a:buFont typeface="Arial" charset="0"/>
              <a:buNone/>
            </a:pPr>
            <a:r>
              <a:rPr lang="en-US" sz="3000" dirty="0" smtClean="0"/>
              <a:t>The region occupied by chunk C is a fluent place(C).   </a:t>
            </a:r>
          </a:p>
          <a:p>
            <a:pPr>
              <a:lnSpc>
                <a:spcPct val="90000"/>
              </a:lnSpc>
              <a:buNone/>
            </a:pPr>
            <a:r>
              <a:rPr lang="en-US" sz="3000" dirty="0" smtClean="0"/>
              <a:t>Value(</a:t>
            </a:r>
            <a:r>
              <a:rPr lang="en-US" sz="3000" dirty="0" err="1" smtClean="0"/>
              <a:t>T,Centers</a:t>
            </a:r>
            <a:r>
              <a:rPr lang="en-US" sz="3000" dirty="0" smtClean="0"/>
              <a:t>(C)) = { Center(P) | Holds(T,P </a:t>
            </a:r>
            <a:r>
              <a:rPr lang="en-US" sz="3000" dirty="0" smtClean="0">
                <a:latin typeface="Cambria Math" pitchFamily="18" charset="0"/>
                <a:ea typeface="Cambria Math" pitchFamily="18" charset="0"/>
                <a:cs typeface="Cambria Math" pitchFamily="18" charset="0"/>
              </a:rPr>
              <a:t>∈</a:t>
            </a:r>
            <a:r>
              <a:rPr lang="en-US" sz="2800" baseline="30000" dirty="0" smtClean="0"/>
              <a:t>#</a:t>
            </a:r>
            <a:r>
              <a:rPr lang="en-US" sz="3000" dirty="0" smtClean="0">
                <a:latin typeface="Cambria Math" pitchFamily="18" charset="0"/>
                <a:ea typeface="Cambria Math" pitchFamily="18" charset="0"/>
                <a:cs typeface="Cambria Math" pitchFamily="18" charset="0"/>
              </a:rPr>
              <a:t> </a:t>
            </a:r>
            <a:r>
              <a:rPr lang="en-US" sz="3000" dirty="0" smtClean="0">
                <a:ea typeface="Cambria Math" pitchFamily="18" charset="0"/>
                <a:cs typeface="Cambria Math" pitchFamily="18" charset="0"/>
              </a:rPr>
              <a:t>C) }. </a:t>
            </a:r>
          </a:p>
          <a:p>
            <a:pPr>
              <a:lnSpc>
                <a:spcPct val="90000"/>
              </a:lnSpc>
              <a:buNone/>
            </a:pPr>
            <a:r>
              <a:rPr lang="en-US" sz="3000" dirty="0" smtClean="0">
                <a:ea typeface="Cambria Math" pitchFamily="18" charset="0"/>
                <a:cs typeface="Cambria Math" pitchFamily="18" charset="0"/>
              </a:rPr>
              <a:t>Holds(</a:t>
            </a:r>
            <a:r>
              <a:rPr lang="en-US" sz="3000" dirty="0" err="1" smtClean="0">
                <a:ea typeface="Cambria Math" pitchFamily="18" charset="0"/>
                <a:cs typeface="Cambria Math" pitchFamily="18" charset="0"/>
              </a:rPr>
              <a:t>T,Centers</a:t>
            </a:r>
            <a:r>
              <a:rPr lang="en-US" sz="3000" dirty="0" smtClean="0">
                <a:ea typeface="Cambria Math" pitchFamily="18" charset="0"/>
                <a:cs typeface="Cambria Math" pitchFamily="18" charset="0"/>
              </a:rPr>
              <a:t>(C) </a:t>
            </a:r>
            <a:r>
              <a:rPr lang="en-US" sz="3000" dirty="0" smtClean="0">
                <a:latin typeface="Cambria Math" pitchFamily="18" charset="0"/>
                <a:ea typeface="Cambria Math" pitchFamily="18" charset="0"/>
                <a:cs typeface="Cambria Math" pitchFamily="18" charset="0"/>
              </a:rPr>
              <a:t>⊂</a:t>
            </a:r>
            <a:r>
              <a:rPr lang="en-US" sz="2800" baseline="30000" dirty="0" smtClean="0"/>
              <a:t>#</a:t>
            </a:r>
            <a:r>
              <a:rPr lang="en-US" sz="3000" dirty="0" smtClean="0">
                <a:latin typeface="Cambria Math" pitchFamily="18" charset="0"/>
                <a:ea typeface="Cambria Math" pitchFamily="18" charset="0"/>
                <a:cs typeface="Cambria Math" pitchFamily="18" charset="0"/>
              </a:rPr>
              <a:t> </a:t>
            </a:r>
            <a:r>
              <a:rPr lang="en-US" sz="3000" dirty="0" smtClean="0">
                <a:ea typeface="Cambria Math" pitchFamily="18" charset="0"/>
                <a:cs typeface="Cambria Math" pitchFamily="18" charset="0"/>
              </a:rPr>
              <a:t>Place(C) </a:t>
            </a:r>
            <a:r>
              <a:rPr lang="en-US" sz="3000" dirty="0" smtClean="0">
                <a:latin typeface="Cambria Math" pitchFamily="18" charset="0"/>
                <a:ea typeface="Cambria Math" pitchFamily="18" charset="0"/>
                <a:cs typeface="Cambria Math" pitchFamily="18" charset="0"/>
              </a:rPr>
              <a:t>⊂</a:t>
            </a:r>
            <a:r>
              <a:rPr lang="en-US" sz="2800" baseline="30000" dirty="0" smtClean="0"/>
              <a:t>#</a:t>
            </a:r>
            <a:r>
              <a:rPr lang="en-US" sz="3000" dirty="0" smtClean="0">
                <a:latin typeface="Cambria Math" pitchFamily="18" charset="0"/>
                <a:ea typeface="Cambria Math" pitchFamily="18" charset="0"/>
                <a:cs typeface="Cambria Math" pitchFamily="18" charset="0"/>
              </a:rPr>
              <a:t> </a:t>
            </a:r>
            <a:r>
              <a:rPr lang="en-US" sz="3000" dirty="0" smtClean="0">
                <a:ea typeface="Cambria Math" pitchFamily="18" charset="0"/>
                <a:cs typeface="Cambria Math" pitchFamily="18" charset="0"/>
              </a:rPr>
              <a:t>Expand(Centers(C),SmallDist1).</a:t>
            </a:r>
            <a:endParaRPr lang="en-US" sz="3000" dirty="0" smtClean="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Hybrid theory: Relation of density field to mass of molecules</a:t>
            </a:r>
            <a:endParaRPr lang="en-US" dirty="0"/>
          </a:p>
        </p:txBody>
      </p:sp>
      <p:sp>
        <p:nvSpPr>
          <p:cNvPr id="3" name="Content Placeholder 2"/>
          <p:cNvSpPr>
            <a:spLocks noGrp="1"/>
          </p:cNvSpPr>
          <p:nvPr>
            <p:ph idx="1"/>
          </p:nvPr>
        </p:nvSpPr>
        <p:spPr/>
        <p:txBody>
          <a:bodyPr rtlCol="0">
            <a:normAutofit fontScale="92500" lnSpcReduction="20000"/>
          </a:bodyPr>
          <a:lstStyle/>
          <a:p>
            <a:pPr fontAlgn="auto">
              <a:spcAft>
                <a:spcPts val="0"/>
              </a:spcAft>
              <a:buFont typeface="Arial" pitchFamily="34" charset="0"/>
              <a:buNone/>
              <a:defRPr/>
            </a:pPr>
            <a:r>
              <a:rPr lang="en-US" dirty="0" smtClean="0"/>
              <a:t>If c is a solid object, a pool of liquid, or a contained body of gas,</a:t>
            </a:r>
          </a:p>
          <a:p>
            <a:pPr fontAlgn="auto">
              <a:spcAft>
                <a:spcPts val="0"/>
              </a:spcAft>
              <a:buFont typeface="Arial" pitchFamily="34" charset="0"/>
              <a:buNone/>
              <a:defRPr/>
            </a:pPr>
            <a:r>
              <a:rPr lang="en-US" dirty="0" smtClean="0"/>
              <a:t>Value(</a:t>
            </a:r>
            <a:r>
              <a:rPr lang="en-US" dirty="0" err="1" smtClean="0"/>
              <a:t>t,MassOf</a:t>
            </a:r>
            <a:r>
              <a:rPr lang="en-US" dirty="0" smtClean="0"/>
              <a:t>(c)) = Value(</a:t>
            </a:r>
            <a:r>
              <a:rPr lang="en-US" dirty="0" err="1" smtClean="0"/>
              <a:t>t,Integral</a:t>
            </a:r>
            <a:r>
              <a:rPr lang="en-US" dirty="0" smtClean="0"/>
              <a:t>(Place(c),</a:t>
            </a:r>
            <a:r>
              <a:rPr lang="en-US" dirty="0" err="1" smtClean="0"/>
              <a:t>DensityAt</a:t>
            </a:r>
            <a:r>
              <a:rPr lang="en-US" smtClean="0"/>
              <a:t>)).</a:t>
            </a:r>
            <a:endParaRPr lang="en-US" dirty="0" smtClean="0"/>
          </a:p>
          <a:p>
            <a:pPr fontAlgn="auto">
              <a:spcAft>
                <a:spcPts val="0"/>
              </a:spcAft>
              <a:buFont typeface="Arial" pitchFamily="34" charset="0"/>
              <a:buNone/>
              <a:defRPr/>
            </a:pPr>
            <a:endParaRPr lang="en-US" dirty="0" smtClean="0"/>
          </a:p>
          <a:p>
            <a:pPr fontAlgn="auto">
              <a:spcAft>
                <a:spcPts val="0"/>
              </a:spcAft>
              <a:buFont typeface="Arial" pitchFamily="34" charset="0"/>
              <a:buNone/>
              <a:defRPr/>
            </a:pPr>
            <a:r>
              <a:rPr lang="en-US" dirty="0" smtClean="0"/>
              <a:t>Let r be a region, f a chemical not very diffuse in r, re=Expand(</a:t>
            </a:r>
            <a:r>
              <a:rPr lang="en-US" dirty="0" err="1" smtClean="0"/>
              <a:t>r,SmallDist</a:t>
            </a:r>
            <a:r>
              <a:rPr lang="en-US" dirty="0" smtClean="0"/>
              <a:t>), </a:t>
            </a:r>
            <a:r>
              <a:rPr lang="en-US" dirty="0" err="1" smtClean="0"/>
              <a:t>rc</a:t>
            </a:r>
            <a:r>
              <a:rPr lang="en-US" dirty="0" smtClean="0"/>
              <a:t>=Contract(</a:t>
            </a:r>
            <a:r>
              <a:rPr lang="en-US" dirty="0" err="1" smtClean="0"/>
              <a:t>r,SmallDist</a:t>
            </a:r>
            <a:r>
              <a:rPr lang="en-US" dirty="0" smtClean="0"/>
              <a:t>).</a:t>
            </a:r>
          </a:p>
          <a:p>
            <a:pPr fontAlgn="auto">
              <a:spcAft>
                <a:spcPts val="0"/>
              </a:spcAft>
              <a:buFont typeface="Arial" pitchFamily="34" charset="0"/>
              <a:buNone/>
              <a:defRPr/>
            </a:pPr>
            <a:r>
              <a:rPr lang="en-US" dirty="0" smtClean="0"/>
              <a:t>Then</a:t>
            </a:r>
          </a:p>
          <a:p>
            <a:pPr fontAlgn="auto">
              <a:spcAft>
                <a:spcPts val="0"/>
              </a:spcAft>
              <a:buFont typeface="Arial" pitchFamily="34" charset="0"/>
              <a:buNone/>
              <a:defRPr/>
            </a:pPr>
            <a:r>
              <a:rPr lang="en-US" dirty="0" smtClean="0"/>
              <a:t>Integral(</a:t>
            </a:r>
            <a:r>
              <a:rPr lang="en-US" dirty="0" err="1" smtClean="0"/>
              <a:t>rc,DensityOf</a:t>
            </a:r>
            <a:r>
              <a:rPr lang="en-US" dirty="0" smtClean="0"/>
              <a:t>(f)) ≤ </a:t>
            </a:r>
            <a:r>
              <a:rPr lang="en-US" dirty="0" err="1" smtClean="0"/>
              <a:t>MassOf</a:t>
            </a:r>
            <a:r>
              <a:rPr lang="en-US" dirty="0" smtClean="0"/>
              <a:t>(</a:t>
            </a:r>
            <a:r>
              <a:rPr lang="en-US" dirty="0" err="1" smtClean="0"/>
              <a:t>ChunkOf</a:t>
            </a:r>
            <a:r>
              <a:rPr lang="en-US" dirty="0" smtClean="0"/>
              <a:t>(</a:t>
            </a:r>
            <a:r>
              <a:rPr lang="en-US" dirty="0" err="1" smtClean="0"/>
              <a:t>f,r</a:t>
            </a:r>
            <a:r>
              <a:rPr lang="en-US" dirty="0" smtClean="0"/>
              <a:t>)) ≤ Integral(</a:t>
            </a:r>
            <a:r>
              <a:rPr lang="en-US" dirty="0" err="1" smtClean="0"/>
              <a:t>re,DensityOf</a:t>
            </a:r>
            <a:r>
              <a:rPr lang="en-US" dirty="0" smtClean="0"/>
              <a:t>(f)).</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Inherent difficulties of hybrid theory</a:t>
            </a:r>
            <a:endParaRPr lang="en-US" dirty="0"/>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dirty="0" smtClean="0"/>
              <a:t>Complexity</a:t>
            </a:r>
          </a:p>
          <a:p>
            <a:pPr fontAlgn="auto">
              <a:spcAft>
                <a:spcPts val="0"/>
              </a:spcAft>
              <a:buFont typeface="Arial" pitchFamily="34" charset="0"/>
              <a:buChar char="•"/>
              <a:defRPr/>
            </a:pPr>
            <a:r>
              <a:rPr lang="en-US" dirty="0" smtClean="0"/>
              <a:t>Consistency? </a:t>
            </a:r>
          </a:p>
          <a:p>
            <a:pPr lvl="1" fontAlgn="auto">
              <a:spcAft>
                <a:spcPts val="0"/>
              </a:spcAft>
              <a:buFont typeface="Arial" pitchFamily="34" charset="0"/>
              <a:buChar char="–"/>
              <a:defRPr/>
            </a:pPr>
            <a:r>
              <a:rPr lang="en-US" dirty="0" smtClean="0"/>
              <a:t>The dynamic theory combines </a:t>
            </a:r>
            <a:r>
              <a:rPr lang="en-US" dirty="0" err="1" smtClean="0"/>
              <a:t>spatio</a:t>
            </a:r>
            <a:r>
              <a:rPr lang="en-US" dirty="0" smtClean="0"/>
              <a:t>-temporal constraints on particles, chunks, and density.</a:t>
            </a:r>
          </a:p>
          <a:p>
            <a:pPr lvl="1" fontAlgn="auto">
              <a:spcAft>
                <a:spcPts val="0"/>
              </a:spcAft>
              <a:buFont typeface="Arial" pitchFamily="34" charset="0"/>
              <a:buChar char="–"/>
              <a:defRPr/>
            </a:pPr>
            <a:r>
              <a:rPr lang="en-US" dirty="0" smtClean="0"/>
              <a:t>Not literally consistency but consistency with an open-ended set of significant scenarios. Hard to prove.</a:t>
            </a:r>
          </a:p>
          <a:p>
            <a:pPr lvl="1" fontAlgn="auto">
              <a:spcAft>
                <a:spcPts val="0"/>
              </a:spcAft>
              <a:buFont typeface="Arial" pitchFamily="34" charset="0"/>
              <a:buChar char="–"/>
              <a:defRPr/>
            </a:pPr>
            <a:r>
              <a:rPr lang="en-US" dirty="0" smtClean="0"/>
              <a:t>Logical approach: Sound </a:t>
            </a:r>
            <a:r>
              <a:rPr lang="en-US" dirty="0" err="1" smtClean="0"/>
              <a:t>w.r.t</a:t>
            </a:r>
            <a:r>
              <a:rPr lang="en-US" dirty="0" smtClean="0"/>
              <a:t>. class of models. What class?</a:t>
            </a:r>
          </a:p>
          <a:p>
            <a:pPr lvl="1" fontAlgn="auto">
              <a:spcAft>
                <a:spcPts val="0"/>
              </a:spcAft>
              <a:buFont typeface="Arial" pitchFamily="34" charset="0"/>
              <a:buChar char="–"/>
              <a:defRPr/>
            </a:pPr>
            <a:r>
              <a:rPr lang="en-US" dirty="0" smtClean="0"/>
              <a:t>Standard math approach: Prove that every well-posed problem has a solution. What is “well-posed’’?</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mtClean="0"/>
              <a:t>Benchmarks</a:t>
            </a:r>
          </a:p>
        </p:txBody>
      </p:sp>
      <p:sp>
        <p:nvSpPr>
          <p:cNvPr id="3" name="Content Placeholder 2"/>
          <p:cNvSpPr>
            <a:spLocks noGrp="1"/>
          </p:cNvSpPr>
          <p:nvPr>
            <p:ph idx="1"/>
          </p:nvPr>
        </p:nvSpPr>
        <p:spPr/>
        <p:txBody>
          <a:bodyPr rtlCol="0">
            <a:normAutofit fontScale="85000" lnSpcReduction="10000"/>
          </a:bodyPr>
          <a:lstStyle/>
          <a:p>
            <a:pPr fontAlgn="auto">
              <a:spcAft>
                <a:spcPts val="0"/>
              </a:spcAft>
              <a:buFont typeface="Arial" pitchFamily="34" charset="0"/>
              <a:buChar char="•"/>
              <a:defRPr/>
            </a:pPr>
            <a:r>
              <a:rPr lang="en-US" dirty="0" smtClean="0"/>
              <a:t>Part/while and </a:t>
            </a:r>
            <a:r>
              <a:rPr lang="en-US" dirty="0" err="1" smtClean="0"/>
              <a:t>additivity</a:t>
            </a:r>
            <a:r>
              <a:rPr lang="en-US" dirty="0" smtClean="0"/>
              <a:t> of mass: Easy in terms of particles. (Isotopes are still a nuisance.)</a:t>
            </a:r>
          </a:p>
          <a:p>
            <a:pPr fontAlgn="auto">
              <a:spcAft>
                <a:spcPts val="0"/>
              </a:spcAft>
              <a:buFont typeface="Arial" pitchFamily="34" charset="0"/>
              <a:buChar char="•"/>
              <a:defRPr/>
            </a:pPr>
            <a:r>
              <a:rPr lang="en-US" dirty="0" smtClean="0"/>
              <a:t>Rigid solid object: Easy in terms of chunks.</a:t>
            </a:r>
          </a:p>
          <a:p>
            <a:pPr fontAlgn="auto">
              <a:spcAft>
                <a:spcPts val="0"/>
              </a:spcAft>
              <a:buFont typeface="Arial" pitchFamily="34" charset="0"/>
              <a:buChar char="•"/>
              <a:defRPr/>
            </a:pPr>
            <a:r>
              <a:rPr lang="en-US" dirty="0" smtClean="0"/>
              <a:t>Continuous motion of fluids: Easy in terms of particles.</a:t>
            </a:r>
          </a:p>
          <a:p>
            <a:pPr fontAlgn="auto">
              <a:spcAft>
                <a:spcPts val="0"/>
              </a:spcAft>
              <a:buFont typeface="Arial" pitchFamily="34" charset="0"/>
              <a:buChar char="•"/>
              <a:defRPr/>
            </a:pPr>
            <a:r>
              <a:rPr lang="en-US" dirty="0" smtClean="0"/>
              <a:t>Conservation of mass and continuity at chemical reaction: Easy in terms of particles.</a:t>
            </a:r>
          </a:p>
          <a:p>
            <a:pPr fontAlgn="auto">
              <a:spcAft>
                <a:spcPts val="0"/>
              </a:spcAft>
              <a:buFont typeface="Arial" pitchFamily="34" charset="0"/>
              <a:buChar char="•"/>
              <a:defRPr/>
            </a:pPr>
            <a:r>
              <a:rPr lang="en-US" dirty="0" smtClean="0"/>
              <a:t>Gas equilibrium restored with small delay. Easy to assert, combining chunk with fields. (Proving consistency is an issue.)</a:t>
            </a:r>
          </a:p>
          <a:p>
            <a:pPr fontAlgn="auto">
              <a:spcAft>
                <a:spcPts val="0"/>
              </a:spcAft>
              <a:buFont typeface="Arial" pitchFamily="34" charset="0"/>
              <a:buChar char="•"/>
              <a:defRPr/>
            </a:pPr>
            <a:r>
              <a:rPr lang="en-US" dirty="0" smtClean="0"/>
              <a:t>Gas laws: Easy, combining chunk with fields.</a:t>
            </a:r>
          </a:p>
          <a:p>
            <a:pPr fontAlgn="auto">
              <a:spcAft>
                <a:spcPts val="0"/>
              </a:spcAft>
              <a:buFont typeface="Arial" pitchFamily="34" charset="0"/>
              <a:buChar char="•"/>
              <a:defRPr/>
            </a:pP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smtClean="0"/>
              <a:t>Benchmarks continued</a:t>
            </a:r>
          </a:p>
        </p:txBody>
      </p:sp>
      <p:sp>
        <p:nvSpPr>
          <p:cNvPr id="31747" name="Content Placeholder 2"/>
          <p:cNvSpPr>
            <a:spLocks noGrp="1"/>
          </p:cNvSpPr>
          <p:nvPr>
            <p:ph idx="1"/>
          </p:nvPr>
        </p:nvSpPr>
        <p:spPr/>
        <p:txBody>
          <a:bodyPr/>
          <a:lstStyle/>
          <a:p>
            <a:r>
              <a:rPr lang="en-US" smtClean="0"/>
              <a:t>Liquid dynamics: Easy in terms of chunks. Consistency is a worry.</a:t>
            </a:r>
          </a:p>
          <a:p>
            <a:r>
              <a:rPr lang="en-US" smtClean="0"/>
              <a:t>Surface layer: Easy in terms of particles.</a:t>
            </a:r>
          </a:p>
          <a:p>
            <a:r>
              <a:rPr lang="en-US" smtClean="0"/>
              <a:t>Availability of oxygen: Easy in terms of chunks and fields.  Consistency is a worry.</a:t>
            </a:r>
          </a:p>
          <a:p>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0200" y="228600"/>
            <a:ext cx="5334000" cy="1143000"/>
          </a:xfrm>
        </p:spPr>
        <p:txBody>
          <a:bodyPr/>
          <a:lstStyle/>
          <a:p>
            <a:r>
              <a:rPr lang="en-US" sz="3600" dirty="0" err="1" smtClean="0"/>
              <a:t>Passivization</a:t>
            </a:r>
            <a:r>
              <a:rPr lang="en-US" sz="3600" dirty="0" smtClean="0"/>
              <a:t> of Aluminum: </a:t>
            </a:r>
            <a:br>
              <a:rPr lang="en-US" sz="3600" dirty="0" smtClean="0"/>
            </a:br>
            <a:r>
              <a:rPr lang="en-US" sz="3600" dirty="0" smtClean="0"/>
              <a:t>2Al+3O</a:t>
            </a:r>
            <a:r>
              <a:rPr lang="en-US" sz="3600" baseline="-25000" dirty="0" smtClean="0"/>
              <a:t>2 </a:t>
            </a:r>
            <a:r>
              <a:rPr lang="en-US" sz="3600" dirty="0" smtClean="0">
                <a:latin typeface="Cambria Math"/>
                <a:ea typeface="Cambria Math"/>
              </a:rPr>
              <a:t>⟶ </a:t>
            </a:r>
            <a:r>
              <a:rPr lang="en-US" sz="3600" dirty="0" smtClean="0">
                <a:latin typeface="+mn-lt"/>
                <a:ea typeface="Cambria Math"/>
              </a:rPr>
              <a:t>2AlO</a:t>
            </a:r>
            <a:r>
              <a:rPr lang="en-US" sz="3600" baseline="-25000" dirty="0" smtClean="0">
                <a:latin typeface="+mn-lt"/>
                <a:ea typeface="Cambria Math"/>
              </a:rPr>
              <a:t>3</a:t>
            </a:r>
            <a:endParaRPr lang="en-US" sz="3600" dirty="0"/>
          </a:p>
        </p:txBody>
      </p:sp>
      <p:sp>
        <p:nvSpPr>
          <p:cNvPr id="4" name="Text Placeholder 3"/>
          <p:cNvSpPr>
            <a:spLocks noGrp="1"/>
          </p:cNvSpPr>
          <p:nvPr>
            <p:ph type="body" sz="half" idx="2"/>
          </p:nvPr>
        </p:nvSpPr>
        <p:spPr>
          <a:xfrm>
            <a:off x="457200" y="1371600"/>
            <a:ext cx="4953000" cy="4754563"/>
          </a:xfrm>
        </p:spPr>
        <p:txBody>
          <a:bodyPr/>
          <a:lstStyle/>
          <a:p>
            <a:r>
              <a:rPr lang="en-US" sz="2000" dirty="0" smtClean="0"/>
              <a:t>Variants: What happens if:</a:t>
            </a:r>
          </a:p>
          <a:p>
            <a:pPr>
              <a:buFont typeface="Arial" pitchFamily="34" charset="0"/>
              <a:buChar char="•"/>
            </a:pPr>
            <a:r>
              <a:rPr lang="en-US" sz="2000" dirty="0" smtClean="0"/>
              <a:t> You slowly rotate </a:t>
            </a:r>
            <a:r>
              <a:rPr lang="en-US" sz="2000" smtClean="0"/>
              <a:t>the aluminum </a:t>
            </a:r>
            <a:r>
              <a:rPr lang="en-US" sz="2000" dirty="0" smtClean="0"/>
              <a:t>bar?</a:t>
            </a:r>
          </a:p>
          <a:p>
            <a:pPr>
              <a:buFont typeface="Arial" pitchFamily="34" charset="0"/>
              <a:buChar char="•"/>
            </a:pPr>
            <a:r>
              <a:rPr lang="en-US" sz="2000" dirty="0" smtClean="0"/>
              <a:t> After waiting, you cover the bar with oil?</a:t>
            </a:r>
          </a:p>
          <a:p>
            <a:pPr>
              <a:buFont typeface="Arial" pitchFamily="34" charset="0"/>
              <a:buChar char="•"/>
            </a:pPr>
            <a:r>
              <a:rPr lang="en-US" sz="2000" dirty="0" smtClean="0"/>
              <a:t> You scrape off the layer of oxide?</a:t>
            </a:r>
          </a:p>
          <a:p>
            <a:pPr>
              <a:buFont typeface="Arial" pitchFamily="34" charset="0"/>
              <a:buChar char="•"/>
            </a:pPr>
            <a:r>
              <a:rPr lang="en-US" sz="2000" dirty="0" smtClean="0"/>
              <a:t> You replace the atmosphere by nitrogen in a closed container?</a:t>
            </a:r>
          </a:p>
          <a:p>
            <a:pPr>
              <a:buFont typeface="Arial" pitchFamily="34" charset="0"/>
              <a:buChar char="•"/>
            </a:pPr>
            <a:r>
              <a:rPr lang="en-US" sz="2000" dirty="0" smtClean="0"/>
              <a:t> You replace the atmosphere by nitrogen in an open container?</a:t>
            </a:r>
          </a:p>
          <a:p>
            <a:pPr>
              <a:buFont typeface="Arial" pitchFamily="34" charset="0"/>
              <a:buChar char="•"/>
            </a:pPr>
            <a:r>
              <a:rPr lang="en-US" sz="2000" dirty="0" smtClean="0"/>
              <a:t> You bore a hole into the bar at the top?</a:t>
            </a:r>
          </a:p>
          <a:p>
            <a:pPr>
              <a:buFont typeface="Arial" pitchFamily="34" charset="0"/>
              <a:buChar char="•"/>
            </a:pPr>
            <a:r>
              <a:rPr lang="en-US" sz="2000" dirty="0" smtClean="0"/>
              <a:t> You bore a hole into the bar below the level of the oil?</a:t>
            </a:r>
          </a:p>
          <a:p>
            <a:pPr>
              <a:buFont typeface="Arial" pitchFamily="34" charset="0"/>
              <a:buChar char="•"/>
            </a:pPr>
            <a:endParaRPr lang="en-US" sz="2000" dirty="0" smtClean="0"/>
          </a:p>
          <a:p>
            <a:endParaRPr lang="en-US" sz="2000" dirty="0" smtClean="0"/>
          </a:p>
        </p:txBody>
      </p:sp>
      <p:pic>
        <p:nvPicPr>
          <p:cNvPr id="8" name="Content Placeholder 7" descr="passive.jpg"/>
          <p:cNvPicPr>
            <a:picLocks noGrp="1" noChangeAspect="1"/>
          </p:cNvPicPr>
          <p:nvPr>
            <p:ph idx="1"/>
          </p:nvPr>
        </p:nvPicPr>
        <p:blipFill>
          <a:blip r:embed="rId2"/>
          <a:stretch>
            <a:fillRect/>
          </a:stretch>
        </p:blipFill>
        <p:spPr>
          <a:xfrm>
            <a:off x="5636894" y="1415427"/>
            <a:ext cx="2588991" cy="4604373"/>
          </a:xfrm>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r>
              <a:rPr lang="en-US" smtClean="0"/>
              <a:t>Conclusion</a:t>
            </a:r>
          </a:p>
        </p:txBody>
      </p:sp>
      <p:sp>
        <p:nvSpPr>
          <p:cNvPr id="32771" name="Content Placeholder 2"/>
          <p:cNvSpPr>
            <a:spLocks noGrp="1"/>
          </p:cNvSpPr>
          <p:nvPr>
            <p:ph idx="1"/>
          </p:nvPr>
        </p:nvSpPr>
        <p:spPr/>
        <p:txBody>
          <a:bodyPr/>
          <a:lstStyle/>
          <a:p>
            <a:pPr>
              <a:buFont typeface="Arial" charset="0"/>
              <a:buNone/>
            </a:pPr>
            <a:r>
              <a:rPr lang="en-US" smtClean="0"/>
              <a:t>The two best suited theories are Hayesian histories (with or without points, with or without elements) and the hybrid theory. Each has points of substantial difficulty, but the alternatives are way worse.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r>
              <a:rPr lang="en-US" smtClean="0"/>
              <a:t>My Biggest Worries</a:t>
            </a:r>
          </a:p>
        </p:txBody>
      </p:sp>
      <p:sp>
        <p:nvSpPr>
          <p:cNvPr id="3" name="Content Placeholder 2"/>
          <p:cNvSpPr>
            <a:spLocks noGrp="1"/>
          </p:cNvSpPr>
          <p:nvPr>
            <p:ph idx="1"/>
          </p:nvPr>
        </p:nvSpPr>
        <p:spPr/>
        <p:txBody>
          <a:bodyPr rtlCol="0">
            <a:normAutofit fontScale="92500" lnSpcReduction="10000"/>
          </a:bodyPr>
          <a:lstStyle/>
          <a:p>
            <a:pPr fontAlgn="auto">
              <a:spcAft>
                <a:spcPts val="0"/>
              </a:spcAft>
              <a:buFont typeface="Arial" pitchFamily="34" charset="0"/>
              <a:buChar char="•"/>
              <a:defRPr/>
            </a:pPr>
            <a:r>
              <a:rPr lang="en-US" dirty="0" smtClean="0"/>
              <a:t>Scalability.  Covering all the labs in Chemistry I  involves a very wide range of phenomena.</a:t>
            </a:r>
          </a:p>
          <a:p>
            <a:pPr fontAlgn="auto">
              <a:spcAft>
                <a:spcPts val="0"/>
              </a:spcAft>
              <a:buFont typeface="Arial" pitchFamily="34" charset="0"/>
              <a:buChar char="•"/>
              <a:defRPr/>
            </a:pPr>
            <a:r>
              <a:rPr lang="en-US" dirty="0" smtClean="0"/>
              <a:t>Consistency again</a:t>
            </a:r>
          </a:p>
          <a:p>
            <a:pPr fontAlgn="auto">
              <a:spcAft>
                <a:spcPts val="0"/>
              </a:spcAft>
              <a:buFont typeface="Arial" pitchFamily="34" charset="0"/>
              <a:buChar char="•"/>
              <a:defRPr/>
            </a:pPr>
            <a:r>
              <a:rPr lang="en-US" dirty="0" smtClean="0"/>
              <a:t>Mechanism.  Many chemical reactions involve a complex chemical/physical mechanism (e.g. a candle burning).   Can the reactions be represented without specifying the mechanism?  Can the theory be proven consistent?</a:t>
            </a:r>
          </a:p>
          <a:p>
            <a:pPr fontAlgn="auto">
              <a:spcAft>
                <a:spcPts val="0"/>
              </a:spcAft>
              <a:buFont typeface="Arial" pitchFamily="34" charset="0"/>
              <a:buChar char="•"/>
              <a:defRPr/>
            </a:pPr>
            <a:r>
              <a:rPr lang="en-US" dirty="0" smtClean="0"/>
              <a:t>Small numbers. Negligible quantities, short periods of time, small distances, are pervasive.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fontAlgn="auto">
              <a:spcAft>
                <a:spcPts val="0"/>
              </a:spcAft>
              <a:defRPr/>
            </a:pPr>
            <a:r>
              <a:rPr lang="en-US" dirty="0" smtClean="0"/>
              <a:t>Evaluation of representation scheme</a:t>
            </a:r>
            <a:endParaRPr lang="en-US" dirty="0"/>
          </a:p>
        </p:txBody>
      </p:sp>
      <p:sp>
        <p:nvSpPr>
          <p:cNvPr id="6147" name="Content Placeholder 2"/>
          <p:cNvSpPr>
            <a:spLocks noGrp="1"/>
          </p:cNvSpPr>
          <p:nvPr>
            <p:ph idx="1"/>
          </p:nvPr>
        </p:nvSpPr>
        <p:spPr/>
        <p:txBody>
          <a:bodyPr/>
          <a:lstStyle/>
          <a:p>
            <a:r>
              <a:rPr lang="en-US" dirty="0" smtClean="0"/>
              <a:t>Present a sheaf of 11 benchmark rules.</a:t>
            </a:r>
          </a:p>
          <a:p>
            <a:r>
              <a:rPr lang="en-US" dirty="0" smtClean="0"/>
              <a:t>Evaluate representational schemes for matter in terms of how easily and naturally they handle the benchmarks.</a:t>
            </a:r>
          </a:p>
          <a:p>
            <a:pPr>
              <a:buFont typeface="Arial" charset="0"/>
              <a:buNone/>
            </a:pPr>
            <a:endParaRPr lang="en-US" dirty="0" smtClean="0"/>
          </a:p>
          <a:p>
            <a:pPr>
              <a:buFont typeface="Arial" charset="0"/>
              <a:buNone/>
            </a:pPr>
            <a:endParaRPr lang="en-US" dirty="0" smtClean="0"/>
          </a:p>
          <a:p>
            <a:pPr>
              <a:buFont typeface="Arial" charset="0"/>
              <a:buNone/>
            </a:pPr>
            <a:r>
              <a:rPr lang="en-US" dirty="0" smtClean="0"/>
              <a:t>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dirty="0" smtClean="0"/>
              <a:t>Related work</a:t>
            </a:r>
          </a:p>
        </p:txBody>
      </p:sp>
      <p:sp>
        <p:nvSpPr>
          <p:cNvPr id="3" name="Content Placeholder 2"/>
          <p:cNvSpPr>
            <a:spLocks noGrp="1"/>
          </p:cNvSpPr>
          <p:nvPr>
            <p:ph idx="1"/>
          </p:nvPr>
        </p:nvSpPr>
        <p:spPr/>
        <p:txBody>
          <a:bodyPr rtlCol="0">
            <a:normAutofit/>
          </a:bodyPr>
          <a:lstStyle/>
          <a:p>
            <a:pPr fontAlgn="auto">
              <a:spcAft>
                <a:spcPts val="0"/>
              </a:spcAft>
              <a:buFont typeface="Arial" pitchFamily="34" charset="0"/>
              <a:buNone/>
              <a:defRPr/>
            </a:pPr>
            <a:r>
              <a:rPr lang="en-US" dirty="0" smtClean="0"/>
              <a:t>Philosophical: Lots, mostly distant.  E.g. Rea (ed.) </a:t>
            </a:r>
            <a:r>
              <a:rPr lang="en-US" i="1" dirty="0" smtClean="0"/>
              <a:t>Material Constitution: A Reader</a:t>
            </a:r>
            <a:endParaRPr lang="en-US" dirty="0" smtClean="0"/>
          </a:p>
          <a:p>
            <a:pPr fontAlgn="auto">
              <a:spcAft>
                <a:spcPts val="0"/>
              </a:spcAft>
              <a:buFont typeface="Arial" pitchFamily="34" charset="0"/>
              <a:buNone/>
              <a:defRPr/>
            </a:pPr>
            <a:r>
              <a:rPr lang="en-US" dirty="0" smtClean="0"/>
              <a:t>Some closer work in philosophy of chemistry. E.g. Needham, “Chemical Substances and Intensive Properties”</a:t>
            </a:r>
          </a:p>
          <a:p>
            <a:pPr fontAlgn="auto">
              <a:spcAft>
                <a:spcPts val="0"/>
              </a:spcAft>
              <a:buFont typeface="Arial" pitchFamily="34" charset="0"/>
              <a:buNone/>
              <a:defRPr/>
            </a:pPr>
            <a:r>
              <a:rPr lang="en-US" dirty="0" smtClean="0"/>
              <a:t>KR:  Pat Hayes, Antony Galton, Brandon Bennett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and limits</a:t>
            </a:r>
            <a:endParaRPr lang="en-US" dirty="0"/>
          </a:p>
        </p:txBody>
      </p:sp>
      <p:sp>
        <p:nvSpPr>
          <p:cNvPr id="3" name="Content Placeholder 2"/>
          <p:cNvSpPr>
            <a:spLocks noGrp="1"/>
          </p:cNvSpPr>
          <p:nvPr>
            <p:ph idx="1"/>
          </p:nvPr>
        </p:nvSpPr>
        <p:spPr/>
        <p:txBody>
          <a:bodyPr/>
          <a:lstStyle/>
          <a:p>
            <a:pPr fontAlgn="auto">
              <a:spcAft>
                <a:spcPts val="0"/>
              </a:spcAft>
              <a:defRPr/>
            </a:pPr>
            <a:r>
              <a:rPr lang="en-US" dirty="0" smtClean="0"/>
              <a:t>1</a:t>
            </a:r>
            <a:r>
              <a:rPr lang="en-US" baseline="30000" dirty="0" smtClean="0"/>
              <a:t>st</a:t>
            </a:r>
            <a:r>
              <a:rPr lang="en-US" dirty="0" smtClean="0"/>
              <a:t> order logic, set theory, standard math constructs as needed.</a:t>
            </a:r>
          </a:p>
          <a:p>
            <a:pPr fontAlgn="auto">
              <a:spcAft>
                <a:spcPts val="0"/>
              </a:spcAft>
              <a:buFont typeface="Arial" pitchFamily="34" charset="0"/>
              <a:buChar char="•"/>
              <a:defRPr/>
            </a:pPr>
            <a:r>
              <a:rPr lang="en-US" dirty="0" smtClean="0"/>
              <a:t>No quantum theory</a:t>
            </a:r>
          </a:p>
          <a:p>
            <a:pPr fontAlgn="auto">
              <a:spcAft>
                <a:spcPts val="0"/>
              </a:spcAft>
              <a:buFont typeface="Arial" pitchFamily="34" charset="0"/>
              <a:buChar char="•"/>
              <a:defRPr/>
            </a:pPr>
            <a:r>
              <a:rPr lang="en-US" dirty="0" smtClean="0"/>
              <a:t>Ignore electron interactions</a:t>
            </a:r>
          </a:p>
          <a:p>
            <a:pPr fontAlgn="auto">
              <a:spcAft>
                <a:spcPts val="0"/>
              </a:spcAft>
              <a:buFont typeface="Arial" pitchFamily="34" charset="0"/>
              <a:buChar char="•"/>
              <a:defRPr/>
            </a:pPr>
            <a:r>
              <a:rPr lang="en-US" dirty="0" smtClean="0"/>
              <a:t>Assume real-valued time, Euclidean space</a:t>
            </a:r>
          </a:p>
          <a:p>
            <a:pPr fontAlgn="auto">
              <a:spcAft>
                <a:spcPts val="0"/>
              </a:spcAft>
              <a:buFont typeface="Arial" pitchFamily="34" charset="0"/>
              <a:buChar char="•"/>
              <a:defRPr/>
            </a:pPr>
            <a:r>
              <a:rPr lang="en-US" dirty="0" smtClean="0"/>
              <a:t>Explicit representation of time instants. (Could also consider interval-based </a:t>
            </a:r>
            <a:r>
              <a:rPr lang="en-US" dirty="0" err="1" smtClean="0"/>
              <a:t>repns</a:t>
            </a:r>
            <a:r>
              <a:rPr lang="en-US" dirty="0" smtClean="0"/>
              <a:t>, but enough is enough.)</a:t>
            </a:r>
          </a:p>
          <a:p>
            <a:pPr fontAlgn="auto">
              <a:spcAft>
                <a:spcPts val="0"/>
              </a:spcAft>
              <a:buFont typeface="Arial" pitchFamily="34" charset="0"/>
              <a:buChar char="•"/>
              <a:defRPr/>
            </a:pPr>
            <a:r>
              <a:rPr lang="en-US" dirty="0" smtClean="0"/>
              <a:t>Reasoning with partial specifications.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28600"/>
            <a:ext cx="8153400" cy="884238"/>
          </a:xfrm>
        </p:spPr>
        <p:txBody>
          <a:bodyPr/>
          <a:lstStyle/>
          <a:p>
            <a:r>
              <a:rPr lang="en-US" smtClean="0"/>
              <a:t>Benchmarks</a:t>
            </a:r>
          </a:p>
        </p:txBody>
      </p:sp>
      <p:sp>
        <p:nvSpPr>
          <p:cNvPr id="3" name="Content Placeholder 2"/>
          <p:cNvSpPr>
            <a:spLocks noGrp="1"/>
          </p:cNvSpPr>
          <p:nvPr>
            <p:ph idx="1"/>
          </p:nvPr>
        </p:nvSpPr>
        <p:spPr>
          <a:xfrm>
            <a:off x="457200" y="1066800"/>
            <a:ext cx="8229600" cy="5059363"/>
          </a:xfrm>
        </p:spPr>
        <p:txBody>
          <a:bodyPr rtlCol="0">
            <a:normAutofit fontScale="85000" lnSpcReduction="20000"/>
          </a:bodyPr>
          <a:lstStyle/>
          <a:p>
            <a:pPr marL="514350" indent="-514350" fontAlgn="auto">
              <a:spcAft>
                <a:spcPts val="0"/>
              </a:spcAft>
              <a:buFont typeface="+mj-lt"/>
              <a:buAutoNum type="arabicPeriod"/>
              <a:defRPr/>
            </a:pPr>
            <a:r>
              <a:rPr lang="en-US" dirty="0" smtClean="0"/>
              <a:t>Part/whole relations among bodies of matter.</a:t>
            </a:r>
          </a:p>
          <a:p>
            <a:pPr marL="514350" indent="-514350" fontAlgn="auto">
              <a:spcAft>
                <a:spcPts val="0"/>
              </a:spcAft>
              <a:buFont typeface="+mj-lt"/>
              <a:buAutoNum type="arabicPeriod"/>
              <a:defRPr/>
            </a:pPr>
            <a:r>
              <a:rPr lang="en-US" dirty="0" err="1" smtClean="0"/>
              <a:t>Additivity</a:t>
            </a:r>
            <a:r>
              <a:rPr lang="en-US" dirty="0" smtClean="0"/>
              <a:t> of mass.</a:t>
            </a:r>
          </a:p>
          <a:p>
            <a:pPr marL="514350" indent="-514350" fontAlgn="auto">
              <a:spcAft>
                <a:spcPts val="0"/>
              </a:spcAft>
              <a:buFont typeface="+mj-lt"/>
              <a:buAutoNum type="arabicPeriod"/>
              <a:defRPr/>
            </a:pPr>
            <a:r>
              <a:rPr lang="en-US" dirty="0" smtClean="0"/>
              <a:t>Motion of a rigid solid object</a:t>
            </a:r>
          </a:p>
          <a:p>
            <a:pPr marL="514350" indent="-514350" fontAlgn="auto">
              <a:spcAft>
                <a:spcPts val="0"/>
              </a:spcAft>
              <a:buFont typeface="+mj-lt"/>
              <a:buAutoNum type="arabicPeriod"/>
              <a:defRPr/>
            </a:pPr>
            <a:r>
              <a:rPr lang="en-US" dirty="0" smtClean="0"/>
              <a:t>Continuous motion of fluids</a:t>
            </a:r>
          </a:p>
          <a:p>
            <a:pPr marL="514350" indent="-514350" fontAlgn="auto">
              <a:spcAft>
                <a:spcPts val="0"/>
              </a:spcAft>
              <a:buFont typeface="+mj-lt"/>
              <a:buAutoNum type="arabicPeriod"/>
              <a:defRPr/>
            </a:pPr>
            <a:r>
              <a:rPr lang="en-US" dirty="0" smtClean="0"/>
              <a:t>Chemical reactions: spatial continuity and proportion of mass in products and reactants.</a:t>
            </a:r>
          </a:p>
          <a:p>
            <a:pPr marL="514350" indent="-514350" fontAlgn="auto">
              <a:spcAft>
                <a:spcPts val="0"/>
              </a:spcAft>
              <a:buFont typeface="+mj-lt"/>
              <a:buAutoNum type="arabicPeriod"/>
              <a:defRPr/>
            </a:pPr>
            <a:r>
              <a:rPr lang="en-US" dirty="0" smtClean="0"/>
              <a:t>Gas attains equilibrium in slow moving container</a:t>
            </a:r>
          </a:p>
          <a:p>
            <a:pPr marL="514350" indent="-514350" fontAlgn="auto">
              <a:spcAft>
                <a:spcPts val="0"/>
              </a:spcAft>
              <a:buFont typeface="+mj-lt"/>
              <a:buAutoNum type="arabicPeriod"/>
              <a:defRPr/>
            </a:pPr>
            <a:r>
              <a:rPr lang="en-US" dirty="0" smtClean="0"/>
              <a:t>Ideal gas law and law of partial pressures</a:t>
            </a:r>
          </a:p>
          <a:p>
            <a:pPr marL="514350" indent="-514350" fontAlgn="auto">
              <a:spcAft>
                <a:spcPts val="0"/>
              </a:spcAft>
              <a:buFont typeface="+mj-lt"/>
              <a:buAutoNum type="arabicPeriod"/>
              <a:defRPr/>
            </a:pPr>
            <a:r>
              <a:rPr lang="en-US" dirty="0" smtClean="0"/>
              <a:t>Liquid at rest in an open container  </a:t>
            </a:r>
          </a:p>
          <a:p>
            <a:pPr marL="514350" indent="-514350" fontAlgn="auto">
              <a:spcAft>
                <a:spcPts val="0"/>
              </a:spcAft>
              <a:buFont typeface="+mj-lt"/>
              <a:buAutoNum type="arabicPeriod"/>
              <a:defRPr/>
            </a:pPr>
            <a:r>
              <a:rPr lang="en-US" dirty="0" smtClean="0"/>
              <a:t>Carry water in slow open container</a:t>
            </a:r>
          </a:p>
          <a:p>
            <a:pPr marL="514350" indent="-514350" fontAlgn="auto">
              <a:spcAft>
                <a:spcPts val="0"/>
              </a:spcAft>
              <a:buFont typeface="+mj-lt"/>
              <a:buAutoNum type="arabicPeriod"/>
              <a:defRPr/>
            </a:pPr>
            <a:r>
              <a:rPr lang="en-US" dirty="0" err="1" smtClean="0"/>
              <a:t>Oxydation</a:t>
            </a:r>
            <a:r>
              <a:rPr lang="en-US" dirty="0" smtClean="0"/>
              <a:t> in atmosphere: Availability of oxygen.</a:t>
            </a:r>
          </a:p>
          <a:p>
            <a:pPr marL="514350" indent="-514350" fontAlgn="auto">
              <a:spcAft>
                <a:spcPts val="0"/>
              </a:spcAft>
              <a:buFont typeface="+mj-lt"/>
              <a:buAutoNum type="arabicPeriod"/>
              <a:defRPr/>
            </a:pPr>
            <a:r>
              <a:rPr lang="en-US" dirty="0"/>
              <a:t> </a:t>
            </a:r>
            <a:r>
              <a:rPr lang="en-US" dirty="0" err="1" smtClean="0"/>
              <a:t>Passivization</a:t>
            </a:r>
            <a:r>
              <a:rPr lang="en-US" dirty="0" smtClean="0"/>
              <a:t> of metals: Surface layer</a:t>
            </a:r>
          </a:p>
          <a:p>
            <a:pPr marL="514350" indent="-514350" fontAlgn="auto">
              <a:spcAft>
                <a:spcPts val="0"/>
              </a:spcAft>
              <a:buFont typeface="Arial" pitchFamily="34" charset="0"/>
              <a:buNone/>
              <a:defRPr/>
            </a:pPr>
            <a:endParaRPr lang="en-US"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687</TotalTime>
  <Words>2912</Words>
  <Application>Microsoft Office PowerPoint</Application>
  <PresentationFormat>On-screen Show (4:3)</PresentationFormat>
  <Paragraphs>338</Paragraphs>
  <Slides>51</Slides>
  <Notes>0</Notes>
  <HiddenSlides>0</HiddenSlides>
  <MMClips>0</MMClips>
  <ScaleCrop>false</ScaleCrop>
  <HeadingPairs>
    <vt:vector size="4" baseType="variant">
      <vt:variant>
        <vt:lpstr>Theme</vt:lpstr>
      </vt:variant>
      <vt:variant>
        <vt:i4>1</vt:i4>
      </vt:variant>
      <vt:variant>
        <vt:lpstr>Slide Titles</vt:lpstr>
      </vt:variant>
      <vt:variant>
        <vt:i4>51</vt:i4>
      </vt:variant>
    </vt:vector>
  </HeadingPairs>
  <TitlesOfParts>
    <vt:vector size="52" baseType="lpstr">
      <vt:lpstr>Office Theme</vt:lpstr>
      <vt:lpstr>Commonsense Reasoning about Chemistry Experiments: Ontology and Representation</vt:lpstr>
      <vt:lpstr>Gas in a piston </vt:lpstr>
      <vt:lpstr>Slide 3</vt:lpstr>
      <vt:lpstr>Simple experiment:        2KClO3  → 2KCl + 3O2</vt:lpstr>
      <vt:lpstr>Passivization of Aluminum:  2Al+3O2 ⟶ 2AlO3</vt:lpstr>
      <vt:lpstr>Evaluation of representation scheme</vt:lpstr>
      <vt:lpstr>Related work</vt:lpstr>
      <vt:lpstr>Scope and limits</vt:lpstr>
      <vt:lpstr>Benchmarks</vt:lpstr>
      <vt:lpstr>Theories</vt:lpstr>
      <vt:lpstr>Slide 11</vt:lpstr>
      <vt:lpstr>Outline</vt:lpstr>
      <vt:lpstr>Atoms and molecules with statistical mechanics: The good news</vt:lpstr>
      <vt:lpstr>Atoms and molecules with stat mech:  The bad news</vt:lpstr>
      <vt:lpstr>Benchmark evaluation</vt:lpstr>
      <vt:lpstr>Examples </vt:lpstr>
      <vt:lpstr>Outline</vt:lpstr>
      <vt:lpstr>Field theory</vt:lpstr>
      <vt:lpstr>Outline</vt:lpstr>
      <vt:lpstr>Field theory: Point based</vt:lpstr>
      <vt:lpstr>Point based field theory: Cntd.</vt:lpstr>
      <vt:lpstr>Examples</vt:lpstr>
      <vt:lpstr>Outline</vt:lpstr>
      <vt:lpstr>Field theory with static regions</vt:lpstr>
      <vt:lpstr>Fields with regions: Chemical reactions</vt:lpstr>
      <vt:lpstr>Flow rule</vt:lpstr>
      <vt:lpstr>Region based field theory (cntd)</vt:lpstr>
      <vt:lpstr>Outline</vt:lpstr>
      <vt:lpstr>Hayesian Histories </vt:lpstr>
      <vt:lpstr>Example: Liquid Dynamics</vt:lpstr>
      <vt:lpstr>Liquid dynamics (cntd)</vt:lpstr>
      <vt:lpstr>Outline</vt:lpstr>
      <vt:lpstr>Histories + points</vt:lpstr>
      <vt:lpstr>Example:  Cupped region, with points</vt:lpstr>
      <vt:lpstr>Outline</vt:lpstr>
      <vt:lpstr>Chunks of matter</vt:lpstr>
      <vt:lpstr>Benchmarks</vt:lpstr>
      <vt:lpstr>Example: Mass proportion at chemical reaction</vt:lpstr>
      <vt:lpstr>Chemical reaction (cntd)</vt:lpstr>
      <vt:lpstr>Benchmarks cntd</vt:lpstr>
      <vt:lpstr>Outline</vt:lpstr>
      <vt:lpstr>Chunks with moleculoids and atomoids</vt:lpstr>
      <vt:lpstr>Benchmarks</vt:lpstr>
      <vt:lpstr>Outline</vt:lpstr>
      <vt:lpstr>Hybrid theory: Atoms, molecules, fields, chunks</vt:lpstr>
      <vt:lpstr>Hybrid theory: Relation of density field to mass of molecules</vt:lpstr>
      <vt:lpstr>Inherent difficulties of hybrid theory</vt:lpstr>
      <vt:lpstr>Benchmarks</vt:lpstr>
      <vt:lpstr>Benchmarks continued</vt:lpstr>
      <vt:lpstr>Conclusion</vt:lpstr>
      <vt:lpstr>My Biggest Worries</vt:lpstr>
    </vt:vector>
  </TitlesOfParts>
  <Company>CIMS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Ontology and Representations of Matter</dc:title>
  <dc:creator>davise</dc:creator>
  <cp:lastModifiedBy>davise</cp:lastModifiedBy>
  <cp:revision>79</cp:revision>
  <dcterms:created xsi:type="dcterms:W3CDTF">2009-04-17T17:51:08Z</dcterms:created>
  <dcterms:modified xsi:type="dcterms:W3CDTF">2009-05-26T16:40:36Z</dcterms:modified>
</cp:coreProperties>
</file>