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9" r:id="rId3"/>
    <p:sldId id="310" r:id="rId4"/>
    <p:sldId id="329" r:id="rId5"/>
    <p:sldId id="330" r:id="rId6"/>
    <p:sldId id="331" r:id="rId7"/>
    <p:sldId id="257" r:id="rId8"/>
    <p:sldId id="258" r:id="rId9"/>
    <p:sldId id="260" r:id="rId10"/>
    <p:sldId id="261" r:id="rId11"/>
    <p:sldId id="273" r:id="rId12"/>
    <p:sldId id="339" r:id="rId13"/>
    <p:sldId id="340" r:id="rId14"/>
    <p:sldId id="347" r:id="rId15"/>
    <p:sldId id="266" r:id="rId16"/>
    <p:sldId id="332" r:id="rId17"/>
    <p:sldId id="333" r:id="rId18"/>
    <p:sldId id="334" r:id="rId19"/>
    <p:sldId id="276" r:id="rId20"/>
    <p:sldId id="328" r:id="rId21"/>
    <p:sldId id="335" r:id="rId22"/>
    <p:sldId id="336" r:id="rId23"/>
    <p:sldId id="327" r:id="rId24"/>
    <p:sldId id="337" r:id="rId25"/>
    <p:sldId id="311" r:id="rId26"/>
    <p:sldId id="312" r:id="rId27"/>
    <p:sldId id="338" r:id="rId28"/>
    <p:sldId id="314" r:id="rId29"/>
    <p:sldId id="315" r:id="rId30"/>
    <p:sldId id="344" r:id="rId31"/>
    <p:sldId id="345" r:id="rId32"/>
    <p:sldId id="346" r:id="rId33"/>
    <p:sldId id="342" r:id="rId34"/>
    <p:sldId id="317" r:id="rId35"/>
    <p:sldId id="319" r:id="rId36"/>
    <p:sldId id="320" r:id="rId37"/>
    <p:sldId id="343" r:id="rId38"/>
    <p:sldId id="341" r:id="rId39"/>
    <p:sldId id="322" r:id="rId40"/>
    <p:sldId id="323" r:id="rId41"/>
    <p:sldId id="32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1" autoAdjust="0"/>
    <p:restoredTop sz="93404" autoAdjust="0"/>
  </p:normalViewPr>
  <p:slideViewPr>
    <p:cSldViewPr snapToGrid="0">
      <p:cViewPr varScale="1">
        <p:scale>
          <a:sx n="63" d="100"/>
          <a:sy n="63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E99E-E258-417A-9291-C85A53D4022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77D95-6F1F-40C3-BBCD-5BA64F2EE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B5065-0F3D-4E88-8953-240817F28E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52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D129-4E48-412C-AA97-7BEE2BBB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09538-E11E-4644-9913-336EE94FB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A635E-D0DE-4651-86DF-04E3508E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B05C-9EAE-48B4-B6D4-D10B960D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216F-527D-4214-80B3-C239B899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70AD-CE45-4391-8FDA-11E2F4AD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9941C-4A24-49B5-AF52-A37B6ECBB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70F6-D46A-44C6-967A-2AD53261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B9742-3CEF-48CC-A632-88686689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125C5-59B9-4A42-87BD-CC055B73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40395-5D66-4209-9164-B0DBEFB09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01079-60FE-4AEC-B9D1-272902C6A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5634-EB07-4C74-A8DD-6590727C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FF481-A202-437B-B571-E0177062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54F2-AD43-4456-AFC2-F41C728E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9EA4-1FA3-413D-B24B-529D3DDB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972E-EF4E-45FE-B040-021B29E64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8A15A-1EC0-4E1D-9926-3318EAA8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EDDCB-42F7-4A09-A146-75D97634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CFB95-972F-4B5D-87E3-D14C8BDE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405D-ECA2-4708-9B39-809D6B6D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C0351-0B2C-4979-918F-81E5BF855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51B3-635A-4F67-9E29-DFA8A9CE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1708-4AB7-4988-8F29-BBC50845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B96DA-5DB2-4D88-8291-C66D1714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EE86-2F7B-4838-9FE4-52E7D11C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162A-DD2E-4294-B25C-AE5E68682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2BB5B-343D-4CB1-9FC2-9F6E11220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291E7-667D-41A1-873A-676A56E3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B9BC3-A816-45ED-A668-3ED028E4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2DA9A-E817-4A9D-9EED-CE92C601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B56E-EF62-44CE-B9F9-BBDEA0A4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D49BB-77AF-49AC-BD6A-6423E0382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36F74-353D-425E-8F48-CF40023EE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B9A27-A301-4DAC-9DAB-F4C2CB958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AFEE0-5CBD-432A-9811-833EE1084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D458A-98FD-40C9-BF77-CD9EFD61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B13418-407D-4FA0-955C-BA3F2FB8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744A6-8C64-4201-AC65-1D61D517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04CB-63D7-43C0-B9E1-DC020005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9EBE8-EE5A-43C2-A1C8-DBB1C103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138E8-5BB7-41BE-8BEE-7B5B419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2BD9F-1AF9-41BD-B52E-6F6B2600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256B0-54DD-4EF9-81AC-57A17693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90579-4618-43CD-9F7B-28FB5BF1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04285-32FF-4023-8A44-7975D0E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6D77-4B0B-4159-984C-3287D56C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D9BA-AC4E-4D3E-B32B-BAFF9388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529A2-8645-4135-B365-79F99A8F7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300EE-FF5C-498B-B5E3-9629F560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F9A45-83D6-4FA0-B2F6-4EF26DCF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FDEF4-BE38-4C33-BB1B-0F555AF3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3C80-956D-4DC9-A2EE-4EC69217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EAD4C-60AA-4DA7-B151-23DFF5B8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1883E-77B2-41A5-AC15-2FAF27A8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5B6BE-82B3-48F5-8075-957F6A0A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03A3E-3377-4B2A-B3CE-B3FADAEC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1311-F03B-4953-B393-962F45B8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994B6-C0A5-4E79-B66C-00E7A381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2E1D-62EC-4392-8D07-9CDD1AB33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88E51-1456-4F10-BE5C-D8740340A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E227-E2FF-4499-82F5-4E97BF83F04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06538-8E8D-44E5-8D66-FFEB4B638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71066-F90E-4D37-A517-3CD332BD0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EA4B-3D7B-490D-BE08-753F8AF4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bla.com/blog/gpt-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foto.wuestenigel.com/robot-with-shopping-cart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s.cs.washington.edu/&#8764;msap/atomic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ytimes.com/2020/11/24/science/artificial-intelligence-gpt3-writing-love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9212-1639-4279-AD7A-B35EF16C3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679"/>
            <a:ext cx="9144000" cy="2286000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Automating Common Sense:</a:t>
            </a:r>
            <a:br>
              <a:rPr lang="en-US" dirty="0"/>
            </a:br>
            <a:r>
              <a:rPr lang="en-US" dirty="0"/>
              <a:t>Where do we stand?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25896-ED63-4386-BD77-BDB64F024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3680"/>
            <a:ext cx="9144000" cy="3764280"/>
          </a:xfrm>
        </p:spPr>
        <p:txBody>
          <a:bodyPr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Ernest Davis</a:t>
            </a:r>
          </a:p>
          <a:p>
            <a:pPr algn="r"/>
            <a:r>
              <a:rPr lang="en-US" dirty="0"/>
              <a:t>Conference on Business Informatics</a:t>
            </a:r>
          </a:p>
          <a:p>
            <a:pPr algn="r"/>
            <a:r>
              <a:rPr lang="en-US" dirty="0"/>
              <a:t>September 2, 2021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pic>
        <p:nvPicPr>
          <p:cNvPr id="5" name="Picture 4" descr="A robot on a branch&#10;&#10;Description automatically generated with low confidence">
            <a:extLst>
              <a:ext uri="{FF2B5EF4-FFF2-40B4-BE49-F238E27FC236}">
                <a16:creationId xmlns:a16="http://schemas.microsoft.com/office/drawing/2014/main" id="{1F8D1B3E-B1A4-4D23-90D9-758D21A9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55900"/>
            <a:ext cx="3591426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124A-8CCF-463E-8A25-2BAD2AFF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impressive results from GPT-3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13E1B5F-CB1F-45DF-94E8-04B46DF63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42" y="1447800"/>
            <a:ext cx="6156516" cy="5045075"/>
          </a:xfrm>
        </p:spPr>
      </p:pic>
    </p:spTree>
    <p:extLst>
      <p:ext uri="{BB962C8B-B14F-4D97-AF65-F5344CB8AC3E}">
        <p14:creationId xmlns:p14="http://schemas.microsoft.com/office/powerpoint/2010/main" val="116907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0978-EB02-4310-BC07-4232D053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impressive results: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5470-7634-486A-8BCC-C828BFC2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Study whether GPT-3 could be used to build a medical assistant chatbot.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 (not real): Hey, I feel very bad. I want to kill myself.</a:t>
            </a:r>
          </a:p>
          <a:p>
            <a:pPr marL="0" indent="0">
              <a:buNone/>
            </a:pPr>
            <a:r>
              <a:rPr lang="en-US" dirty="0"/>
              <a:t>GPT-3: I am sorry to hear that. I can help you with that.</a:t>
            </a:r>
          </a:p>
          <a:p>
            <a:pPr marL="0" indent="0">
              <a:buNone/>
            </a:pPr>
            <a:r>
              <a:rPr lang="en-US" dirty="0"/>
              <a:t>Patient: Should I kill myself?</a:t>
            </a:r>
          </a:p>
          <a:p>
            <a:pPr marL="0" indent="0">
              <a:buNone/>
            </a:pPr>
            <a:r>
              <a:rPr lang="en-US" dirty="0"/>
              <a:t>GPT-3: I think you should.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6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DDAC-B129-4FFC-A5B4-659E47CE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impressive results: Law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93C754C-BB63-4E61-9899-3F65B0B00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5" y="2164080"/>
            <a:ext cx="12085322" cy="3718560"/>
          </a:xfrm>
        </p:spPr>
      </p:pic>
    </p:spTree>
    <p:extLst>
      <p:ext uri="{BB962C8B-B14F-4D97-AF65-F5344CB8AC3E}">
        <p14:creationId xmlns:p14="http://schemas.microsoft.com/office/powerpoint/2010/main" val="215491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A6A5-2829-448D-AD7D-DF38F52C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BERT does not understand negation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32A9A-C5F6-4886-BFE6-92AE4DA0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Prompt: A robin is a   _____ .</a:t>
            </a:r>
          </a:p>
          <a:p>
            <a:pPr marL="0" indent="0">
              <a:buNone/>
            </a:pPr>
            <a:r>
              <a:rPr lang="en-US" dirty="0"/>
              <a:t>BERT’s first choice: bird.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Allyson Ettinger, U. Chicago</a:t>
            </a:r>
          </a:p>
        </p:txBody>
      </p:sp>
    </p:spTree>
    <p:extLst>
      <p:ext uri="{BB962C8B-B14F-4D97-AF65-F5344CB8AC3E}">
        <p14:creationId xmlns:p14="http://schemas.microsoft.com/office/powerpoint/2010/main" val="415057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A6A5-2829-448D-AD7D-DF38F52C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BERT does not understand negation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32A9A-C5F6-4886-BFE6-92AE4DA0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Prompt: A robin is a   _____ .</a:t>
            </a:r>
          </a:p>
          <a:p>
            <a:pPr marL="0" indent="0">
              <a:buNone/>
            </a:pPr>
            <a:r>
              <a:rPr lang="en-US" dirty="0"/>
              <a:t>BERT’s first choice: bird.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Prompt: A robin is not a _____ .</a:t>
            </a:r>
          </a:p>
          <a:p>
            <a:pPr marL="0" indent="0">
              <a:buNone/>
            </a:pPr>
            <a:r>
              <a:rPr lang="en-US" dirty="0"/>
              <a:t>BERT’s first choice: bird.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Allyson Ettinger, U. Chicago</a:t>
            </a:r>
          </a:p>
        </p:txBody>
      </p:sp>
    </p:spTree>
    <p:extLst>
      <p:ext uri="{BB962C8B-B14F-4D97-AF65-F5344CB8AC3E}">
        <p14:creationId xmlns:p14="http://schemas.microsoft.com/office/powerpoint/2010/main" val="30209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B75D45-4E2C-4BE5-97BF-41E43C24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and spatial relations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D171E0-8958-4A44-A310-DC4B9D006F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87" y="1281405"/>
            <a:ext cx="4038600" cy="530195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AF941-1B29-4541-AA46-288B6EAF8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1405"/>
            <a:ext cx="5181600" cy="48955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realize:</a:t>
            </a:r>
          </a:p>
          <a:p>
            <a:pPr marL="514350" indent="-514350">
              <a:buAutoNum type="alphaUcParenR"/>
            </a:pPr>
            <a:r>
              <a:rPr lang="en-US" dirty="0"/>
              <a:t>That the guy probably has a right side and legs and so on.</a:t>
            </a:r>
          </a:p>
          <a:p>
            <a:pPr marL="514350" indent="-514350">
              <a:buAutoNum type="alphaUcParenR"/>
            </a:pPr>
            <a:r>
              <a:rPr lang="en-US" dirty="0"/>
              <a:t>That his shirtsleeve is not actually continuous with the wall behind.</a:t>
            </a:r>
          </a:p>
          <a:p>
            <a:pPr marL="514350" indent="-514350">
              <a:buAutoNum type="alphaUcParenR"/>
            </a:pPr>
            <a:r>
              <a:rPr lang="en-US" dirty="0"/>
              <a:t>That his right side is behind a wall.</a:t>
            </a:r>
          </a:p>
          <a:p>
            <a:pPr marL="0" indent="0">
              <a:buNone/>
            </a:pPr>
            <a:r>
              <a:rPr lang="en-US"/>
              <a:t>Many vision systems do </a:t>
            </a:r>
            <a:r>
              <a:rPr lang="en-US" dirty="0"/>
              <a:t>A and B.</a:t>
            </a:r>
          </a:p>
          <a:p>
            <a:pPr marL="0" indent="0">
              <a:buNone/>
            </a:pPr>
            <a:r>
              <a:rPr lang="en-US" dirty="0"/>
              <a:t>AFAIK no existing vision system does C.</a:t>
            </a:r>
          </a:p>
        </p:txBody>
      </p:sp>
    </p:spTree>
    <p:extLst>
      <p:ext uri="{BB962C8B-B14F-4D97-AF65-F5344CB8AC3E}">
        <p14:creationId xmlns:p14="http://schemas.microsoft.com/office/powerpoint/2010/main" val="156885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5F87AC-55EE-44FE-820D-DCA3CEFC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Horse head scene, </a:t>
            </a:r>
            <a:r>
              <a:rPr lang="en-US" i="1" dirty="0"/>
              <a:t>The Godfather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58B3A-C000-4FB6-A355-B001FA1D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see the horse’s head on Jack </a:t>
            </a:r>
            <a:r>
              <a:rPr lang="en-US" dirty="0" err="1"/>
              <a:t>Woltz’s</a:t>
            </a:r>
            <a:r>
              <a:rPr lang="en-US" dirty="0"/>
              <a:t> bed. You realize:</a:t>
            </a:r>
          </a:p>
          <a:p>
            <a:pPr marL="400050" lvl="1" indent="0">
              <a:buNone/>
            </a:pPr>
            <a:r>
              <a:rPr lang="en-US" dirty="0"/>
              <a:t>Tom Hagen has arranged to have the horse decapitated and the horse’s head put on the bed.</a:t>
            </a:r>
          </a:p>
          <a:p>
            <a:pPr marL="400050" lvl="1" indent="0">
              <a:buNone/>
            </a:pPr>
            <a:r>
              <a:rPr lang="en-US" dirty="0"/>
              <a:t>Hagen is punishing </a:t>
            </a:r>
            <a:r>
              <a:rPr lang="en-US" dirty="0" err="1"/>
              <a:t>Woltz</a:t>
            </a:r>
            <a:r>
              <a:rPr lang="en-US" dirty="0"/>
              <a:t> for insulting Don Corleone.</a:t>
            </a:r>
          </a:p>
          <a:p>
            <a:pPr marL="400050" lvl="1" indent="0">
              <a:buNone/>
            </a:pPr>
            <a:r>
              <a:rPr lang="en-US" dirty="0"/>
              <a:t>Hagen is threatening </a:t>
            </a:r>
            <a:r>
              <a:rPr lang="en-US" dirty="0" err="1"/>
              <a:t>Woltz</a:t>
            </a:r>
            <a:r>
              <a:rPr lang="en-US" dirty="0"/>
              <a:t> that he will be killed if he doesn’t do what Don Corleone is demanding.</a:t>
            </a:r>
          </a:p>
        </p:txBody>
      </p:sp>
    </p:spTree>
    <p:extLst>
      <p:ext uri="{BB962C8B-B14F-4D97-AF65-F5344CB8AC3E}">
        <p14:creationId xmlns:p14="http://schemas.microsoft.com/office/powerpoint/2010/main" val="112735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1020-B0B1-4CB9-A96C-B03158EB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358C-3ADF-4251-AAD2-3F70118F6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Butler robot, serving drinks at a party:</a:t>
            </a:r>
          </a:p>
          <a:p>
            <a:pPr marL="0" indent="0">
              <a:buNone/>
            </a:pPr>
            <a:r>
              <a:rPr lang="en-US" dirty="0"/>
              <a:t>What should it do if:</a:t>
            </a:r>
          </a:p>
          <a:p>
            <a:r>
              <a:rPr lang="en-US" dirty="0"/>
              <a:t>There’s a dead cockroach in an empty wine glass?</a:t>
            </a:r>
          </a:p>
          <a:p>
            <a:r>
              <a:rPr lang="en-US" dirty="0"/>
              <a:t>It sees a cracker on the floor? A pearl earring?</a:t>
            </a:r>
          </a:p>
          <a:p>
            <a:r>
              <a:rPr lang="en-US" dirty="0"/>
              <a:t>Someone is backing up toward where a child is sitting?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6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BE19-7853-4B77-B574-6AD0B233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5A52-6B47-41AA-A7AE-72707BD47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personal assistant robot helping a blind person shop for groceries.</a:t>
            </a:r>
          </a:p>
          <a:p>
            <a:pPr marL="0" indent="0">
              <a:buNone/>
            </a:pPr>
            <a:r>
              <a:rPr lang="en-US" dirty="0"/>
              <a:t>On the way there, what should it do about: curbs? puddles? friends?  panhandlers? friendly dogs? unfriendly dogs?</a:t>
            </a:r>
          </a:p>
          <a:p>
            <a:pPr marL="0" indent="0">
              <a:buNone/>
            </a:pPr>
            <a:r>
              <a:rPr lang="en-US" dirty="0"/>
              <a:t>At the store, how should it choose the groceries?  load the shopping basket? interact with the sales clerk?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F1CE2-2E25-4BE4-A0E4-0B152F1630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Credit: Marco </a:t>
            </a:r>
            <a:r>
              <a:rPr lang="en-US" sz="1800" dirty="0" err="1"/>
              <a:t>Verch</a:t>
            </a:r>
            <a:r>
              <a:rPr lang="en-US" sz="1800" dirty="0"/>
              <a:t>, CC </a:t>
            </a:r>
            <a:r>
              <a:rPr lang="en-US" sz="1800" dirty="0" err="1"/>
              <a:t>licence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https://foto.wuestenigel.com/robot-with-shopping-cart/</a:t>
            </a:r>
            <a:endParaRPr lang="en-US" sz="180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8F54621-8C8D-4A80-BA73-E79500B6F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9094"/>
            <a:ext cx="5638800" cy="3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98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8FB0-7CFA-44BB-82C8-4B5784EB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E12EE-5C0F-48BA-8822-4CC46CDAA9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just the equations and the models.</a:t>
                </a:r>
              </a:p>
              <a:p>
                <a:pPr marL="0" indent="0">
                  <a:buNone/>
                </a:pPr>
                <a:r>
                  <a:rPr lang="en-US" dirty="0"/>
                  <a:t>Also understanding the relation to experienced reality.</a:t>
                </a:r>
              </a:p>
              <a:p>
                <a:pPr marL="0" indent="0" algn="ctr">
                  <a:buNone/>
                </a:pPr>
                <a:r>
                  <a:rPr lang="en-US" dirty="0"/>
                  <a:t>Gravity: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sz="3000" dirty="0">
                    <a:solidFill>
                      <a:prstClr val="black"/>
                    </a:solidFill>
                  </a:rPr>
                  <a:t>.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E12EE-5C0F-48BA-8822-4CC46CDAA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4525963"/>
              </a:xfrm>
              <a:blipFill>
                <a:blip r:embed="rId2"/>
                <a:stretch>
                  <a:fillRect l="-148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81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57F7-DD5F-4D9B-B8A6-168DCE1D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common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D85B-E897-4476-B7C6-E0AE70D5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knowledge about the world.</a:t>
            </a:r>
          </a:p>
          <a:p>
            <a:r>
              <a:rPr lang="en-US" dirty="0"/>
              <a:t>Children learn and master.</a:t>
            </a:r>
          </a:p>
          <a:p>
            <a:r>
              <a:rPr lang="en-US" dirty="0"/>
              <a:t>Too obvious to be worth writing down or teaching in school.</a:t>
            </a:r>
          </a:p>
          <a:p>
            <a:r>
              <a:rPr lang="en-US" dirty="0"/>
              <a:t>We take it for granted that other people know it, so it doesn’t have to be explained.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(Obviously to some extent culturally dependent etc.) </a:t>
            </a:r>
          </a:p>
        </p:txBody>
      </p:sp>
    </p:spTree>
    <p:extLst>
      <p:ext uri="{BB962C8B-B14F-4D97-AF65-F5344CB8AC3E}">
        <p14:creationId xmlns:p14="http://schemas.microsoft.com/office/powerpoint/2010/main" val="296749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3A3A-BCB3-4A01-ADBF-4BFBFBE2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Manifestations of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10E1-7B0B-4BD3-80EC-D2F23BD6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Terrestrial gravity: falling apples, carrying weights, coffee in cup,  pendulums,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Positions of planets in the sky. Tides.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1739, Pierre Boucher, camped at the base of Mt. Chimborazo, found that the stars were several arc-seconds out of place.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B8B7-BB4B-4494-ADFD-45E83D53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the gravitational constant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EC4EB-61BB-46F9-90EA-D2F124344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7" y="1600200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3610506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2828-3058-4156-B4AD-3EA96BEB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interface: actual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37A6-047E-498B-9919-E794B0ECA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inured to the horrors of computer interaction. </a:t>
            </a:r>
          </a:p>
          <a:p>
            <a:pPr marL="0" indent="0">
              <a:buNone/>
            </a:pPr>
            <a:r>
              <a:rPr lang="en-US" dirty="0"/>
              <a:t>When things go wrong: Frantic hunt of clicking everything that’s clickable, search for current, relevant help pages, forums, manual pages etc.</a:t>
            </a:r>
          </a:p>
          <a:p>
            <a:pPr marL="0" indent="0">
              <a:buNone/>
            </a:pPr>
            <a:r>
              <a:rPr lang="en-US" dirty="0"/>
              <a:t>If you want to do something that the programmers didn’t anticipate: hunt for a workaround, do a ton of low-level work, do your own programming, or give up.</a:t>
            </a:r>
          </a:p>
        </p:txBody>
      </p:sp>
    </p:spTree>
    <p:extLst>
      <p:ext uri="{BB962C8B-B14F-4D97-AF65-F5344CB8AC3E}">
        <p14:creationId xmlns:p14="http://schemas.microsoft.com/office/powerpoint/2010/main" val="277267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D139-6499-4074-9EFE-F880EB79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interface: What we 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418E-7014-4948-A61B-77218550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computer programs that</a:t>
            </a:r>
          </a:p>
          <a:p>
            <a:r>
              <a:rPr lang="en-US" dirty="0"/>
              <a:t>Understand what they are doing.</a:t>
            </a:r>
          </a:p>
          <a:p>
            <a:r>
              <a:rPr lang="en-US" dirty="0"/>
              <a:t>We can tell them what we want them to do.</a:t>
            </a:r>
          </a:p>
          <a:p>
            <a:pPr marL="0" indent="0">
              <a:buNone/>
            </a:pPr>
            <a:r>
              <a:rPr lang="en-US" dirty="0"/>
              <a:t>A large part of this is understanding the actual meaning of what they’re doing and having commonsense knowledge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5955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E037-9DB4-42DD-BD1C-A7DBB2AA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people tried?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6012-4947-48CA-AD41-09B0124A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Experts hand encode knowledge</a:t>
            </a:r>
          </a:p>
          <a:p>
            <a:r>
              <a:rPr lang="en-US" dirty="0"/>
              <a:t>Web mining</a:t>
            </a:r>
          </a:p>
          <a:p>
            <a:r>
              <a:rPr lang="en-US" dirty="0"/>
              <a:t>Crowd sourcing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Robot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18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56BF-4C3B-4E2D-9497-3591FDAB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hand encode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801D-DCC1-431D-8BA8-1DCCE4A4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Logic-based (my work):</a:t>
            </a:r>
          </a:p>
          <a:p>
            <a:pPr lvl="1" fontAlgn="base">
              <a:spcAft>
                <a:spcPct val="0"/>
              </a:spcAft>
              <a:buNone/>
            </a:pPr>
            <a:r>
              <a:rPr lang="en-US" altLang="en-US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∀</a:t>
            </a:r>
            <a:r>
              <a:rPr lang="en-US" altLang="en-US" kern="0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</a:t>
            </a:r>
            <a:r>
              <a:rPr lang="en-US" altLang="en-US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en-US" kern="0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ob:</a:t>
            </a:r>
            <a:r>
              <a:rPr lang="en-US" altLang="en-US" i="1" kern="0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Object</a:t>
            </a:r>
            <a:r>
              <a:rPr lang="en-US" altLang="en-US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; t:</a:t>
            </a:r>
            <a:r>
              <a:rPr lang="en-US" altLang="en-US" i="1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Time 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SolidObj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∧ 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SolidObj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∧ 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</a:t>
            </a:r>
            <a:r>
              <a:rPr lang="en-US" altLang="en-US" kern="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≠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∧ </a:t>
            </a:r>
            <a:b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           ~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PartOf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oa,ob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∧ ~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PartOf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ob,oa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en-US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⇒</a:t>
            </a:r>
            <a:b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      Holds(Disjoint(Place(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oa,t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),Place(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ob,t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))) </a:t>
            </a:r>
            <a:endParaRPr lang="en-US" altLang="en-US" i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sym typeface="Symbol" panose="05050102010706020507" pitchFamily="18" charset="2"/>
            </a:endParaRPr>
          </a:p>
          <a:p>
            <a:pPr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sym typeface="Symbol" panose="05050102010706020507" pitchFamily="18" charset="2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CYC Project (1984-present) to encode commonsense knowledge. Large, proprietary, unpublished, unevaluated.</a:t>
            </a:r>
          </a:p>
          <a:p>
            <a:pPr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sym typeface="Symbol" panose="05050102010706020507" pitchFamily="18" charset="2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Specialized ontologies. E.g. SNOMED.</a:t>
            </a:r>
            <a:endParaRPr lang="en-US" altLang="en-US" sz="2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29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6520-86E9-478A-8FC2-5A7A45A5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 encoded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6F07-2E90-4F26-B0DD-526B6263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we can do really well.</a:t>
            </a:r>
          </a:p>
          <a:p>
            <a:r>
              <a:rPr lang="en-US" dirty="0"/>
              <a:t>Taxonomies. Lassie is a dog, dogs are mammals, mammals are animals.</a:t>
            </a:r>
          </a:p>
          <a:p>
            <a:r>
              <a:rPr lang="en-US" dirty="0"/>
              <a:t>Time</a:t>
            </a:r>
          </a:p>
          <a:p>
            <a:pPr marL="0" indent="0">
              <a:buNone/>
            </a:pPr>
            <a:r>
              <a:rPr lang="en-US" dirty="0"/>
              <a:t>Where we have made something of a start:</a:t>
            </a:r>
          </a:p>
          <a:p>
            <a:r>
              <a:rPr lang="en-US" dirty="0"/>
              <a:t>Space</a:t>
            </a:r>
          </a:p>
          <a:p>
            <a:r>
              <a:rPr lang="en-US" dirty="0"/>
              <a:t>Some aspects of theory of mind</a:t>
            </a:r>
          </a:p>
          <a:p>
            <a:r>
              <a:rPr lang="en-US" dirty="0"/>
              <a:t>Interpersonal relations as viewed in game theory</a:t>
            </a:r>
          </a:p>
          <a:p>
            <a:pPr marL="0" indent="0">
              <a:buNone/>
            </a:pPr>
            <a:r>
              <a:rPr lang="en-US" dirty="0"/>
              <a:t>Where we are pretty much at the starting line</a:t>
            </a:r>
          </a:p>
          <a:p>
            <a:r>
              <a:rPr lang="en-US" dirty="0"/>
              <a:t>Everything else</a:t>
            </a:r>
          </a:p>
          <a:p>
            <a:pPr marL="0" indent="0">
              <a:buNone/>
            </a:pPr>
            <a:r>
              <a:rPr lang="en-US" dirty="0"/>
              <a:t>Expensive, slow, difficult, prone to “lamppost effect”.</a:t>
            </a:r>
          </a:p>
        </p:txBody>
      </p:sp>
    </p:spTree>
    <p:extLst>
      <p:ext uri="{BB962C8B-B14F-4D97-AF65-F5344CB8AC3E}">
        <p14:creationId xmlns:p14="http://schemas.microsoft.com/office/powerpoint/2010/main" val="466596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B6ED-4594-4CB9-9864-9AE5694D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84AF-7F0E-4142-AA80-22BD0A61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Download pages from the web, extract facts.</a:t>
            </a:r>
          </a:p>
          <a:p>
            <a:pPr marL="0" indent="0">
              <a:buNone/>
            </a:pPr>
            <a:r>
              <a:rPr lang="en-US" dirty="0"/>
              <a:t>NELL (2011-2018) Never-Ending Language Learner </a:t>
            </a:r>
          </a:p>
          <a:p>
            <a:pPr marL="0" indent="0">
              <a:buNone/>
            </a:pPr>
            <a:r>
              <a:rPr lang="en-US" dirty="0"/>
              <a:t>Some “recently learned facts”:</a:t>
            </a:r>
          </a:p>
          <a:p>
            <a:pPr marL="0" indent="0">
              <a:buNone/>
            </a:pPr>
            <a:r>
              <a:rPr lang="en-US" dirty="0"/>
              <a:t>n_11_41_pm is a time.</a:t>
            </a:r>
          </a:p>
          <a:p>
            <a:pPr marL="0" indent="0">
              <a:buNone/>
            </a:pPr>
            <a:r>
              <a:rPr lang="en-US" dirty="0" err="1"/>
              <a:t>free_insurance</a:t>
            </a:r>
            <a:r>
              <a:rPr lang="en-US" dirty="0"/>
              <a:t> is an </a:t>
            </a:r>
            <a:r>
              <a:rPr lang="en-US" dirty="0" err="1"/>
              <a:t>economic_sector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eggs is an agricultural product coming from </a:t>
            </a:r>
            <a:r>
              <a:rPr lang="en-US" dirty="0" err="1"/>
              <a:t>one_hen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receiver looks like display001 </a:t>
            </a:r>
          </a:p>
        </p:txBody>
      </p:sp>
    </p:spTree>
    <p:extLst>
      <p:ext uri="{BB962C8B-B14F-4D97-AF65-F5344CB8AC3E}">
        <p14:creationId xmlns:p14="http://schemas.microsoft.com/office/powerpoint/2010/main" val="3493306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B932-0F9C-45AD-B63A-747DC4CF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5549-FC70-4331-9CF5-372EC3066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it does really well: </a:t>
            </a:r>
          </a:p>
          <a:p>
            <a:r>
              <a:rPr lang="en-US" dirty="0"/>
              <a:t>Taxonomies. Hearst patterns “cities such as London, Paris, and New York”.</a:t>
            </a:r>
          </a:p>
          <a:p>
            <a:pPr marL="0" indent="0">
              <a:buNone/>
            </a:pPr>
            <a:r>
              <a:rPr lang="en-US" dirty="0"/>
              <a:t>What it does sort of well:</a:t>
            </a:r>
          </a:p>
          <a:p>
            <a:r>
              <a:rPr lang="en-US" dirty="0"/>
              <a:t>Factoids about individual things. “The Eiffel Tower is located in Paris”.</a:t>
            </a:r>
          </a:p>
          <a:p>
            <a:pPr marL="0" indent="0">
              <a:buNone/>
            </a:pPr>
            <a:r>
              <a:rPr lang="en-US" dirty="0"/>
              <a:t>          “Herman Melville wrote </a:t>
            </a:r>
            <a:r>
              <a:rPr lang="en-US" i="1" dirty="0"/>
              <a:t>Moby Dick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What it doesn’t do at all</a:t>
            </a:r>
          </a:p>
          <a:p>
            <a:r>
              <a:rPr lang="en-US" dirty="0"/>
              <a:t>Deal with time</a:t>
            </a:r>
          </a:p>
          <a:p>
            <a:r>
              <a:rPr lang="en-US" dirty="0"/>
              <a:t>Anything else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9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9CE9-5564-4865-8E15-F78E5F64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Crowd 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1682-FC8F-420C-A873-10417B4E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6258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ConceptNet</a:t>
            </a:r>
            <a:r>
              <a:rPr lang="en-US" dirty="0"/>
              <a:t>: Non-experts typed in facts in language.</a:t>
            </a:r>
          </a:p>
          <a:p>
            <a:pPr marL="0" indent="0">
              <a:buNone/>
            </a:pPr>
            <a:r>
              <a:rPr lang="en-US" dirty="0"/>
              <a:t>Converted to a computer-usable 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70FC4-F76B-4591-B906-83B003F07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1"/>
            <a:ext cx="7248830" cy="50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6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4EE7-7901-40D5-B2DB-691469BB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 of common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CC24-B343-4CD8-ABCC-D85CF9E01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  <a:p>
            <a:r>
              <a:rPr lang="en-US" dirty="0"/>
              <a:t>Space</a:t>
            </a:r>
          </a:p>
          <a:p>
            <a:r>
              <a:rPr lang="en-US" dirty="0"/>
              <a:t>Causality</a:t>
            </a:r>
          </a:p>
          <a:p>
            <a:r>
              <a:rPr lang="en-US" dirty="0"/>
              <a:t>Physical interaction</a:t>
            </a:r>
          </a:p>
          <a:p>
            <a:r>
              <a:rPr lang="en-US" dirty="0"/>
              <a:t>Theory of mind</a:t>
            </a:r>
          </a:p>
          <a:p>
            <a:r>
              <a:rPr lang="en-US" dirty="0"/>
              <a:t>Human interactions</a:t>
            </a:r>
          </a:p>
          <a:p>
            <a:pPr marL="0" indent="0">
              <a:buNone/>
            </a:pPr>
            <a:r>
              <a:rPr lang="en-US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468023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DB1-C639-4B5F-99DE-7D1A4A7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 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B049-2B9B-464A-864B-A4127EA1F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Strong point: Lots of interesting, true facts. </a:t>
            </a:r>
          </a:p>
          <a:p>
            <a:pPr marL="0" indent="0">
              <a:buNone/>
            </a:pPr>
            <a:r>
              <a:rPr lang="en-US" dirty="0"/>
              <a:t>Weak points:</a:t>
            </a:r>
          </a:p>
          <a:p>
            <a:pPr marL="400050" lvl="1" indent="0">
              <a:buNone/>
            </a:pPr>
            <a:r>
              <a:rPr lang="en-US" dirty="0"/>
              <a:t>Ambiguity</a:t>
            </a:r>
          </a:p>
          <a:p>
            <a:pPr marL="400050" lvl="1" indent="0">
              <a:buNone/>
            </a:pPr>
            <a:r>
              <a:rPr lang="en-US" dirty="0"/>
              <a:t>    cook ISA person</a:t>
            </a:r>
          </a:p>
          <a:p>
            <a:pPr marL="400050" lvl="1" indent="0">
              <a:buNone/>
            </a:pPr>
            <a:r>
              <a:rPr lang="en-US" dirty="0"/>
              <a:t>    cook USED-FOR satisfy-hunger</a:t>
            </a:r>
          </a:p>
          <a:p>
            <a:pPr marL="400050" lvl="1" indent="0">
              <a:buNone/>
            </a:pPr>
            <a:r>
              <a:rPr lang="en-US" dirty="0"/>
              <a:t>    cake USED-FOR satisfy-hunger</a:t>
            </a:r>
          </a:p>
          <a:p>
            <a:pPr marL="400050" lvl="1" indent="0">
              <a:buNone/>
            </a:pPr>
            <a:r>
              <a:rPr lang="en-US" dirty="0"/>
              <a:t>Hard to get the fundamental, general theories.</a:t>
            </a:r>
          </a:p>
          <a:p>
            <a:pPr marL="400050" lvl="1" indent="0">
              <a:buNone/>
            </a:pPr>
            <a:r>
              <a:rPr lang="en-US" dirty="0"/>
              <a:t>Logical structure, time.  </a:t>
            </a:r>
          </a:p>
          <a:p>
            <a:pPr marL="400050" lvl="1" indent="0">
              <a:buNone/>
            </a:pPr>
            <a:r>
              <a:rPr lang="en-US" dirty="0"/>
              <a:t>     person AT-LOCATION restaurant</a:t>
            </a:r>
          </a:p>
        </p:txBody>
      </p:sp>
    </p:spTree>
    <p:extLst>
      <p:ext uri="{BB962C8B-B14F-4D97-AF65-F5344CB8AC3E}">
        <p14:creationId xmlns:p14="http://schemas.microsoft.com/office/powerpoint/2010/main" val="1782600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600F-06F0-4207-90AD-49E9BE96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3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Atomic: More recent crowdsourcing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7593FB1-BB1B-4F33-84EF-467FC32994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95" b="17387"/>
          <a:stretch/>
        </p:blipFill>
        <p:spPr>
          <a:xfrm>
            <a:off x="193452" y="802248"/>
            <a:ext cx="5902548" cy="56906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E741C-DD5C-4733-9585-3A60989EF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906" y="1329608"/>
            <a:ext cx="5181600" cy="5406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Allen Institute for AI, 2019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Crowd-sourcing technology has improved since 2011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Crowd </a:t>
            </a:r>
            <a:r>
              <a:rPr lang="en-US" dirty="0" err="1"/>
              <a:t>sourcers</a:t>
            </a:r>
            <a:r>
              <a:rPr lang="en-US" dirty="0"/>
              <a:t> get more direction, post-editing is more systematic</a:t>
            </a:r>
          </a:p>
        </p:txBody>
      </p:sp>
    </p:spTree>
    <p:extLst>
      <p:ext uri="{BB962C8B-B14F-4D97-AF65-F5344CB8AC3E}">
        <p14:creationId xmlns:p14="http://schemas.microsoft.com/office/powerpoint/2010/main" val="424624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81F3-CED4-4918-B482-00362AC3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the results are still hit-and-miss</a:t>
            </a:r>
            <a:br>
              <a:rPr lang="en-US" dirty="0"/>
            </a:br>
            <a:r>
              <a:rPr lang="en-US" sz="3200" dirty="0"/>
              <a:t>(My italics below)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E8AEB4-3FF7-4AEA-A57E-F8FDF015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Event: </a:t>
            </a:r>
            <a:r>
              <a:rPr lang="en-US" b="1" dirty="0" err="1"/>
              <a:t>PersonX</a:t>
            </a:r>
            <a:r>
              <a:rPr lang="en-US" b="1" dirty="0"/>
              <a:t> puts </a:t>
            </a:r>
            <a:r>
              <a:rPr lang="en-US" b="1" dirty="0" err="1"/>
              <a:t>PersonX's</a:t>
            </a:r>
            <a:r>
              <a:rPr lang="en-US" b="1" dirty="0"/>
              <a:t> trust in </a:t>
            </a:r>
            <a:r>
              <a:rPr lang="en-US" b="1" dirty="0" err="1"/>
              <a:t>PersonY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As a result, </a:t>
            </a:r>
            <a:r>
              <a:rPr lang="en-US" b="1" dirty="0" err="1"/>
              <a:t>PersonX</a:t>
            </a:r>
            <a:r>
              <a:rPr lang="en-US" b="1" dirty="0"/>
              <a:t> wants (</a:t>
            </a:r>
            <a:r>
              <a:rPr lang="en-US" b="1" dirty="0" err="1"/>
              <a:t>xWant</a:t>
            </a:r>
            <a:r>
              <a:rPr lang="en-US" b="1" dirty="0"/>
              <a:t>): </a:t>
            </a:r>
            <a:r>
              <a:rPr lang="en-US" dirty="0"/>
              <a:t>to rely on </a:t>
            </a:r>
            <a:r>
              <a:rPr lang="en-US" dirty="0" err="1"/>
              <a:t>PersonY</a:t>
            </a:r>
            <a:r>
              <a:rPr lang="en-US" dirty="0"/>
              <a:t>; </a:t>
            </a:r>
            <a:r>
              <a:rPr lang="en-US" i="1" dirty="0"/>
              <a:t>to go into business with </a:t>
            </a:r>
            <a:r>
              <a:rPr lang="en-US" i="1" dirty="0" err="1"/>
              <a:t>PersonY</a:t>
            </a:r>
            <a:r>
              <a:rPr lang="en-US" i="1" dirty="0"/>
              <a:t>; </a:t>
            </a:r>
            <a:r>
              <a:rPr lang="en-US" dirty="0"/>
              <a:t>to make sure that their heart feeling is right; … to talk to </a:t>
            </a:r>
            <a:r>
              <a:rPr lang="en-US" dirty="0" err="1"/>
              <a:t>PersonY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Has an effect on </a:t>
            </a:r>
            <a:r>
              <a:rPr lang="en-US" b="1" dirty="0" err="1"/>
              <a:t>PersonX</a:t>
            </a:r>
            <a:r>
              <a:rPr lang="en-US" b="1" dirty="0"/>
              <a:t> (</a:t>
            </a:r>
            <a:r>
              <a:rPr lang="en-US" b="1" dirty="0" err="1"/>
              <a:t>xEffect</a:t>
            </a:r>
            <a:r>
              <a:rPr lang="en-US" b="1" dirty="0"/>
              <a:t>): </a:t>
            </a:r>
            <a:r>
              <a:rPr lang="en-US" dirty="0"/>
              <a:t>gets relieved; stays faithful; </a:t>
            </a:r>
            <a:r>
              <a:rPr lang="en-US" i="1" dirty="0"/>
              <a:t>is betrayed;</a:t>
            </a:r>
            <a:r>
              <a:rPr lang="en-US" dirty="0"/>
              <a:t> gets carried through a tough event; asks </a:t>
            </a:r>
            <a:r>
              <a:rPr lang="en-US" dirty="0" err="1"/>
              <a:t>PersonY</a:t>
            </a:r>
            <a:r>
              <a:rPr lang="en-US" dirty="0"/>
              <a:t> for advice; smiles when sees </a:t>
            </a:r>
            <a:r>
              <a:rPr lang="en-US" dirty="0" err="1"/>
              <a:t>PersonY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As a result, others feel (</a:t>
            </a:r>
            <a:r>
              <a:rPr lang="en-US" b="1" dirty="0" err="1"/>
              <a:t>oReact</a:t>
            </a:r>
            <a:r>
              <a:rPr lang="en-US" b="1" dirty="0"/>
              <a:t>): </a:t>
            </a:r>
            <a:r>
              <a:rPr lang="en-US" dirty="0"/>
              <a:t>trusted; trusted </a:t>
            </a:r>
            <a:r>
              <a:rPr lang="en-US" sz="1900" dirty="0"/>
              <a:t>[sic]</a:t>
            </a:r>
            <a:r>
              <a:rPr lang="en-US" dirty="0"/>
              <a:t>; honored; trustworthy</a:t>
            </a:r>
          </a:p>
          <a:p>
            <a:pPr marL="0" indent="0">
              <a:buNone/>
            </a:pPr>
            <a:r>
              <a:rPr lang="en-US" b="1" dirty="0"/>
              <a:t>As a result, others want (</a:t>
            </a:r>
            <a:r>
              <a:rPr lang="en-US" b="1" dirty="0" err="1"/>
              <a:t>oWant</a:t>
            </a:r>
            <a:r>
              <a:rPr lang="en-US" b="1" dirty="0"/>
              <a:t>): </a:t>
            </a:r>
            <a:r>
              <a:rPr lang="en-US" dirty="0"/>
              <a:t>work with </a:t>
            </a:r>
            <a:r>
              <a:rPr lang="en-US" dirty="0" err="1"/>
              <a:t>PersonX</a:t>
            </a:r>
            <a:r>
              <a:rPr lang="en-US" dirty="0"/>
              <a:t>; … to not break </a:t>
            </a:r>
            <a:r>
              <a:rPr lang="en-US" dirty="0" err="1"/>
              <a:t>PersonX's</a:t>
            </a:r>
            <a:r>
              <a:rPr lang="en-US" dirty="0"/>
              <a:t> trust; </a:t>
            </a:r>
            <a:r>
              <a:rPr lang="en-US" i="1" dirty="0"/>
              <a:t>to spend time apart; </a:t>
            </a:r>
            <a:r>
              <a:rPr lang="en-US" dirty="0"/>
              <a:t>to continue the relationship.</a:t>
            </a:r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https://homes.cs.washington.edu/∼</a:t>
            </a:r>
            <a:r>
              <a:rPr lang="en-US" sz="1900" dirty="0" err="1">
                <a:hlinkClick r:id="rId2"/>
              </a:rPr>
              <a:t>msap</a:t>
            </a:r>
            <a:r>
              <a:rPr lang="en-US" sz="1900" dirty="0">
                <a:hlinkClick r:id="rId2"/>
              </a:rPr>
              <a:t>/atomic/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74805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07ED-1657-43FE-9BF4-D51AF93B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Developmental Robotics</a:t>
            </a:r>
            <a:br>
              <a:rPr lang="en-US" dirty="0"/>
            </a:br>
            <a:r>
              <a:rPr lang="en-US" dirty="0"/>
              <a:t>Grounded Language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033D-EAD7-4AC6-B219-8E13FD50EF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Get a robot to learn from interacting with the world, or watching videos.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the “grounding” of language in the real world using multi-modal data.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DC4334-38DB-4B93-A7B9-B7CBAF0131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Cognitive Developmental Robotics Lab, U. Tokyo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0624C-C5A1-4675-A1EC-8506D401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73" y="2025332"/>
            <a:ext cx="4983427" cy="28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6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A37B-9E42-4EF8-B682-AD2B594F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DBE0-48D5-4239-9880-82AAA9384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Run a physics engine to predict what is going to happen.</a:t>
            </a:r>
          </a:p>
          <a:p>
            <a:r>
              <a:rPr lang="en-US" dirty="0"/>
              <a:t>Physical reasoning, like the robot sawing the branch.</a:t>
            </a:r>
          </a:p>
          <a:p>
            <a:r>
              <a:rPr lang="en-US" dirty="0"/>
              <a:t>Maybe even reasoning about humans.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A robot on a branch&#10;&#10;Description automatically generated with low confidence">
            <a:extLst>
              <a:ext uri="{FF2B5EF4-FFF2-40B4-BE49-F238E27FC236}">
                <a16:creationId xmlns:a16="http://schemas.microsoft.com/office/drawing/2014/main" id="{8AB5C35F-E318-41DE-BE45-2E2253678A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842449"/>
            <a:ext cx="4953000" cy="5767553"/>
          </a:xfrm>
        </p:spPr>
      </p:pic>
    </p:spTree>
    <p:extLst>
      <p:ext uri="{BB962C8B-B14F-4D97-AF65-F5344CB8AC3E}">
        <p14:creationId xmlns:p14="http://schemas.microsoft.com/office/powerpoint/2010/main" val="1476903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6548-45EB-453D-AB86-25643404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7C48-87F4-4894-BD38-0D3D6288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Works well:</a:t>
            </a:r>
          </a:p>
          <a:p>
            <a:r>
              <a:rPr lang="en-US" dirty="0"/>
              <a:t>If you happen to have a physics engine for the situation.</a:t>
            </a:r>
          </a:p>
          <a:p>
            <a:r>
              <a:rPr lang="en-US" dirty="0"/>
              <a:t>If you have all the precise information that the physics engine requires.</a:t>
            </a:r>
          </a:p>
          <a:p>
            <a:r>
              <a:rPr lang="en-US" dirty="0"/>
              <a:t>If the task at hand is prediction.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0B0E-B5ED-4A69-B67E-39635501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172E4-DA17-49C2-8F97-D0A309E7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luck finding a physics engine for the robot sawing the branch.</a:t>
            </a:r>
          </a:p>
          <a:p>
            <a:pPr lvl="1"/>
            <a:r>
              <a:rPr lang="en-US" dirty="0"/>
              <a:t>Sawing has complex and inelegant physics.</a:t>
            </a:r>
          </a:p>
          <a:p>
            <a:pPr lvl="1"/>
            <a:r>
              <a:rPr lang="en-US" dirty="0"/>
              <a:t>Robots are especially hard to simulate. “Reality gap”</a:t>
            </a:r>
          </a:p>
          <a:p>
            <a:r>
              <a:rPr lang="en-US" dirty="0"/>
              <a:t>A simulator needs precise specifications of the geometry, physical parameters, and actions.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47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FE93-95DB-4606-9BE3-95AB0EC7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Developmental Robotics &amp;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Grounded Language Learning: Advantages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1A309-4ABE-4F06-92DC-066F382D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human babies do it.</a:t>
            </a:r>
          </a:p>
          <a:p>
            <a:r>
              <a:rPr lang="en-US" dirty="0"/>
              <a:t>Gets around all the problems</a:t>
            </a:r>
          </a:p>
        </p:txBody>
      </p:sp>
    </p:spTree>
    <p:extLst>
      <p:ext uri="{BB962C8B-B14F-4D97-AF65-F5344CB8AC3E}">
        <p14:creationId xmlns:p14="http://schemas.microsoft.com/office/powerpoint/2010/main" val="3314596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B162-E3CB-4CE4-8BEC-CEE7347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Developmental Robotics: </a:t>
            </a:r>
            <a:br>
              <a:rPr lang="en-US" dirty="0"/>
            </a:br>
            <a:r>
              <a:rPr lang="en-US" dirty="0"/>
              <a:t>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7D633-6A67-44D0-BD41-DAE2F1B3E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679"/>
            <a:ext cx="10515600" cy="3784283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one is anywhere close to getting it to work.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idea how to get it to generalize in the right way.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Doing it in the real world is expensive. Doing it in a simulated world is limiting.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Babies actually seem to have a lot of innate knowledge.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up” and “pour” are easy.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“Supports” and “empty” are harder.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“Not” and “believe” are really hard.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44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F52B-9EEC-4C04-A11F-7CC42C50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is this so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37DA-F7EC-4180-9F70-95D117A5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is a lot of it, with a very long tail.</a:t>
            </a:r>
          </a:p>
          <a:p>
            <a:r>
              <a:rPr lang="en-US" dirty="0"/>
              <a:t>Too banal and obvious to have been analyzed or to be described in texts.</a:t>
            </a:r>
          </a:p>
          <a:p>
            <a:r>
              <a:rPr lang="en-US" dirty="0"/>
              <a:t>Combines structural complexity, finicky logical precision, and vague, amorphous concepts.</a:t>
            </a:r>
          </a:p>
          <a:p>
            <a:r>
              <a:rPr lang="en-US" dirty="0"/>
              <a:t>Multiple levels of abstraction.</a:t>
            </a:r>
          </a:p>
          <a:p>
            <a:r>
              <a:rPr lang="en-US" dirty="0"/>
              <a:t>Unclear relation to language.</a:t>
            </a:r>
          </a:p>
          <a:p>
            <a:r>
              <a:rPr lang="en-US" dirty="0"/>
              <a:t>Little or no incremental payoff. Computer science likes instant gratification.</a:t>
            </a:r>
          </a:p>
          <a:p>
            <a:r>
              <a:rPr lang="en-US" dirty="0"/>
              <a:t>For a narrowly defined task, with a fairly short time window, it’s almost always easier to avoid commonsense reasoning than to deal with it.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0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71C0-05A1-4AA7-A70E-91CB40B5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</a:t>
            </a:r>
            <a:r>
              <a:rPr lang="en-US" i="1" dirty="0"/>
              <a:t>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3A01-6E91-432B-AA38-CCE8146A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meaning of:</a:t>
            </a:r>
          </a:p>
          <a:p>
            <a:r>
              <a:rPr lang="en-US" dirty="0"/>
              <a:t>An utterance or text?</a:t>
            </a:r>
          </a:p>
          <a:p>
            <a:r>
              <a:rPr lang="en-US" dirty="0"/>
              <a:t>An image or video?</a:t>
            </a:r>
          </a:p>
          <a:p>
            <a:pPr marL="0" indent="0">
              <a:buNone/>
            </a:pPr>
            <a:r>
              <a:rPr lang="en-US" dirty="0"/>
              <a:t>Construct a </a:t>
            </a:r>
            <a:r>
              <a:rPr lang="en-US" i="1" dirty="0"/>
              <a:t>cognitive model </a:t>
            </a:r>
            <a:r>
              <a:rPr lang="en-US" dirty="0"/>
              <a:t>of the world.</a:t>
            </a:r>
          </a:p>
          <a:p>
            <a:pPr marL="0" indent="0">
              <a:buNone/>
            </a:pPr>
            <a:r>
              <a:rPr lang="en-US" dirty="0"/>
              <a:t>Closely associated with common sense</a:t>
            </a:r>
          </a:p>
          <a:p>
            <a:r>
              <a:rPr lang="en-US" dirty="0"/>
              <a:t>Similar problems of representation</a:t>
            </a:r>
          </a:p>
          <a:p>
            <a:r>
              <a:rPr lang="en-US" dirty="0"/>
              <a:t>Meaning is grounded in a commonsense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409522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949D-C13F-490D-AB78-249B9471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A18DA-1EE4-4DCB-A6CF-778A09FFE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Develop foundational theories</a:t>
            </a:r>
          </a:p>
          <a:p>
            <a:pPr marL="0" indent="0">
              <a:buNone/>
            </a:pPr>
            <a:r>
              <a:rPr lang="en-US" dirty="0"/>
              <a:t>Develop common sense knowledge in parallel with:</a:t>
            </a:r>
          </a:p>
          <a:p>
            <a:pPr marL="400050" lvl="1" indent="0">
              <a:buNone/>
            </a:pPr>
            <a:r>
              <a:rPr lang="en-US" dirty="0"/>
              <a:t>Representations of meaning of text</a:t>
            </a:r>
          </a:p>
          <a:p>
            <a:pPr marL="400050" lvl="1" indent="0">
              <a:buNone/>
            </a:pPr>
            <a:r>
              <a:rPr lang="en-US" dirty="0"/>
              <a:t>Reasoning for robots: Perception, goals, actions, plans</a:t>
            </a:r>
          </a:p>
          <a:p>
            <a:pPr marL="400050" lvl="1" indent="0">
              <a:buNone/>
            </a:pPr>
            <a:r>
              <a:rPr lang="en-US" dirty="0"/>
              <a:t>Learning that both uses and extends commonsense knowledge.</a:t>
            </a:r>
          </a:p>
        </p:txBody>
      </p:sp>
    </p:spTree>
    <p:extLst>
      <p:ext uri="{BB962C8B-B14F-4D97-AF65-F5344CB8AC3E}">
        <p14:creationId xmlns:p14="http://schemas.microsoft.com/office/powerpoint/2010/main" val="2537158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F19B61-38E4-4472-81CF-E20D5B93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Cognitive Science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2852A-EEEF-4924-93E7-1C453B11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silver bullets</a:t>
            </a:r>
          </a:p>
          <a:p>
            <a:r>
              <a:rPr lang="en-US" dirty="0"/>
              <a:t>Structured symbolic representations</a:t>
            </a:r>
          </a:p>
          <a:p>
            <a:r>
              <a:rPr lang="en-US" dirty="0"/>
              <a:t>Modularity. Multiple processes.</a:t>
            </a:r>
          </a:p>
          <a:p>
            <a:r>
              <a:rPr lang="en-US" dirty="0"/>
              <a:t>Innate knowledge.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8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BDD4-9499-41AA-88F0-BB8369FF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CD34-C5F6-42F6-9AFB-2866E075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/>
              <a:t>To date, almost every successful AI application has found a way to sidestep the problems of common sense and meaning.</a:t>
            </a:r>
          </a:p>
          <a:p>
            <a:pPr marL="0" indent="0">
              <a:buNone/>
            </a:pPr>
            <a:r>
              <a:rPr lang="en-US" sz="4400" dirty="0"/>
              <a:t>But that can’t last forever.</a:t>
            </a:r>
          </a:p>
        </p:txBody>
      </p:sp>
    </p:spTree>
    <p:extLst>
      <p:ext uri="{BB962C8B-B14F-4D97-AF65-F5344CB8AC3E}">
        <p14:creationId xmlns:p14="http://schemas.microsoft.com/office/powerpoint/2010/main" val="192713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1B2C-43FD-4C52-8310-5ED788D0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common sense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7222-3E06-4E3F-9CAD-532DDF52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Language</a:t>
            </a:r>
          </a:p>
          <a:p>
            <a:r>
              <a:rPr lang="en-US" sz="4000" dirty="0"/>
              <a:t>Vision</a:t>
            </a:r>
          </a:p>
          <a:p>
            <a:r>
              <a:rPr lang="en-US" sz="4000" dirty="0"/>
              <a:t>Robotics</a:t>
            </a:r>
          </a:p>
          <a:p>
            <a:r>
              <a:rPr lang="en-US" sz="4000" dirty="0"/>
              <a:t>Science</a:t>
            </a:r>
          </a:p>
          <a:p>
            <a:r>
              <a:rPr lang="en-US" sz="4000" dirty="0"/>
              <a:t>Computer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1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795D-D8C4-4132-8B0D-778D5782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9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AI and Language: GPT-3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D8A8C34-1647-4C03-97AF-A7A6CECD2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29"/>
            <a:ext cx="5780522" cy="4455596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E4EDD5B-D21C-4B2B-8915-7791B9A7E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33" y="1459429"/>
            <a:ext cx="5188267" cy="250148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CB1E06E-3652-4211-9DBD-E3F881A3D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13" y="3997252"/>
            <a:ext cx="4373488" cy="28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3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11B5-6A35-40DF-9BF7-FEA86860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GPT-3’s article in </a:t>
            </a:r>
            <a:r>
              <a:rPr lang="en-US" i="1" dirty="0"/>
              <a:t>The Guardian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AC173B5-CED5-4E74-99F1-4EF600810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92" y="2127218"/>
            <a:ext cx="9553616" cy="4117939"/>
          </a:xfrm>
        </p:spPr>
      </p:pic>
    </p:spTree>
    <p:extLst>
      <p:ext uri="{BB962C8B-B14F-4D97-AF65-F5344CB8AC3E}">
        <p14:creationId xmlns:p14="http://schemas.microsoft.com/office/powerpoint/2010/main" val="368136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59E-6D9C-4CE6-A13F-933D1BDC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5204"/>
          </a:xfrm>
        </p:spPr>
        <p:txBody>
          <a:bodyPr/>
          <a:lstStyle/>
          <a:p>
            <a:pPr algn="ctr"/>
            <a:r>
              <a:rPr lang="en-US" dirty="0"/>
              <a:t>Less impressive results from GPT-3</a:t>
            </a:r>
            <a:br>
              <a:rPr lang="en-US" dirty="0"/>
            </a:br>
            <a:r>
              <a:rPr lang="en-US" sz="2400" dirty="0"/>
              <a:t>from “</a:t>
            </a:r>
            <a:r>
              <a:rPr lang="en-US" sz="2400" dirty="0">
                <a:hlinkClick r:id="rId2"/>
              </a:rPr>
              <a:t>When AI Falls In Love</a:t>
            </a:r>
            <a:r>
              <a:rPr lang="en-US" sz="2400" dirty="0"/>
              <a:t>”, Cade Metz, NY Times 11/14/2020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DAC3642-6D31-41A9-85C8-E01F433D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83" y="1670329"/>
            <a:ext cx="5940233" cy="5187671"/>
          </a:xfrm>
        </p:spPr>
      </p:pic>
    </p:spTree>
    <p:extLst>
      <p:ext uri="{BB962C8B-B14F-4D97-AF65-F5344CB8AC3E}">
        <p14:creationId xmlns:p14="http://schemas.microsoft.com/office/powerpoint/2010/main" val="386199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1785</Words>
  <Application>Microsoft Office PowerPoint</Application>
  <PresentationFormat>Widescreen</PresentationFormat>
  <Paragraphs>244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Unicode MS</vt:lpstr>
      <vt:lpstr>Calibri</vt:lpstr>
      <vt:lpstr>Calibri Light</vt:lpstr>
      <vt:lpstr>Cambria Math</vt:lpstr>
      <vt:lpstr>Office Theme</vt:lpstr>
      <vt:lpstr>Automating Common Sense: Where do we stand? </vt:lpstr>
      <vt:lpstr>What is common sense?</vt:lpstr>
      <vt:lpstr>Domains of common sense</vt:lpstr>
      <vt:lpstr>Problem of meaning</vt:lpstr>
      <vt:lpstr>However</vt:lpstr>
      <vt:lpstr>Why is common sense important?</vt:lpstr>
      <vt:lpstr>AI and Language: GPT-3</vt:lpstr>
      <vt:lpstr>GPT-3’s article in The Guardian</vt:lpstr>
      <vt:lpstr>Less impressive results from GPT-3 from “When AI Falls In Love”, Cade Metz, NY Times 11/14/2020</vt:lpstr>
      <vt:lpstr>Less impressive results from GPT-3</vt:lpstr>
      <vt:lpstr>Less impressive results: Medicine</vt:lpstr>
      <vt:lpstr>Less impressive results: Law</vt:lpstr>
      <vt:lpstr>BERT does not understand negation</vt:lpstr>
      <vt:lpstr>BERT does not understand negation</vt:lpstr>
      <vt:lpstr>Images and spatial relations</vt:lpstr>
      <vt:lpstr>Horse head scene, The Godfather</vt:lpstr>
      <vt:lpstr>Robotics</vt:lpstr>
      <vt:lpstr>Robotics</vt:lpstr>
      <vt:lpstr>Science</vt:lpstr>
      <vt:lpstr>Manifestations of Gravity</vt:lpstr>
      <vt:lpstr>Measuring the gravitational constant</vt:lpstr>
      <vt:lpstr>Computer interface: actual</vt:lpstr>
      <vt:lpstr>Computer interface: What we want</vt:lpstr>
      <vt:lpstr>What have people tried?</vt:lpstr>
      <vt:lpstr>Experts hand encode knowledge</vt:lpstr>
      <vt:lpstr>Hand encoded knowledge</vt:lpstr>
      <vt:lpstr>Web mining</vt:lpstr>
      <vt:lpstr>Web  mining</vt:lpstr>
      <vt:lpstr>Crowd sourcing</vt:lpstr>
      <vt:lpstr>Crowd sourcing</vt:lpstr>
      <vt:lpstr>Atomic: More recent crowdsourcing</vt:lpstr>
      <vt:lpstr>But the results are still hit-and-miss (My italics below)</vt:lpstr>
      <vt:lpstr>Developmental Robotics Grounded Language Learning</vt:lpstr>
      <vt:lpstr>Simulating</vt:lpstr>
      <vt:lpstr>Simulation</vt:lpstr>
      <vt:lpstr>However</vt:lpstr>
      <vt:lpstr>Developmental Robotics &amp; Grounded Language Learning: Advantages</vt:lpstr>
      <vt:lpstr>Developmental Robotics:  Difficulties</vt:lpstr>
      <vt:lpstr>Why is this so hard?</vt:lpstr>
      <vt:lpstr>What should we do?</vt:lpstr>
      <vt:lpstr>Lessons from Cognitive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Processing: Understanding Meaning</dc:title>
  <dc:creator>Ernest Davis</dc:creator>
  <cp:lastModifiedBy>Ernest Davis</cp:lastModifiedBy>
  <cp:revision>48</cp:revision>
  <dcterms:created xsi:type="dcterms:W3CDTF">2021-05-23T19:27:42Z</dcterms:created>
  <dcterms:modified xsi:type="dcterms:W3CDTF">2021-09-01T19:06:41Z</dcterms:modified>
</cp:coreProperties>
</file>