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5" r:id="rId3"/>
    <p:sldId id="303" r:id="rId4"/>
    <p:sldId id="260" r:id="rId5"/>
    <p:sldId id="304" r:id="rId6"/>
    <p:sldId id="305" r:id="rId7"/>
    <p:sldId id="298" r:id="rId8"/>
    <p:sldId id="257" r:id="rId9"/>
    <p:sldId id="258" r:id="rId10"/>
    <p:sldId id="300" r:id="rId11"/>
    <p:sldId id="263" r:id="rId12"/>
    <p:sldId id="259" r:id="rId13"/>
    <p:sldId id="262" r:id="rId14"/>
    <p:sldId id="297" r:id="rId15"/>
    <p:sldId id="283" r:id="rId16"/>
    <p:sldId id="291" r:id="rId17"/>
    <p:sldId id="301" r:id="rId18"/>
    <p:sldId id="287" r:id="rId19"/>
    <p:sldId id="273" r:id="rId20"/>
    <p:sldId id="264" r:id="rId21"/>
    <p:sldId id="265" r:id="rId22"/>
    <p:sldId id="290" r:id="rId23"/>
    <p:sldId id="266" r:id="rId24"/>
    <p:sldId id="267" r:id="rId25"/>
    <p:sldId id="268" r:id="rId26"/>
    <p:sldId id="292" r:id="rId27"/>
    <p:sldId id="299" r:id="rId28"/>
    <p:sldId id="274" r:id="rId29"/>
    <p:sldId id="276" r:id="rId30"/>
    <p:sldId id="294" r:id="rId31"/>
    <p:sldId id="280"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60"/>
  </p:normalViewPr>
  <p:slideViewPr>
    <p:cSldViewPr snapToGrid="0">
      <p:cViewPr varScale="1">
        <p:scale>
          <a:sx n="45" d="100"/>
          <a:sy n="45" d="100"/>
        </p:scale>
        <p:origin x="1253"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6A640-192A-4B71-B2C5-942A7B6D7962}"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D0983-A08B-4DD3-9A56-B09F94156430}" type="slidenum">
              <a:rPr lang="en-US" smtClean="0"/>
              <a:t>‹#›</a:t>
            </a:fld>
            <a:endParaRPr lang="en-US"/>
          </a:p>
        </p:txBody>
      </p:sp>
    </p:spTree>
    <p:extLst>
      <p:ext uri="{BB962C8B-B14F-4D97-AF65-F5344CB8AC3E}">
        <p14:creationId xmlns:p14="http://schemas.microsoft.com/office/powerpoint/2010/main" val="28632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D0983-A08B-4DD3-9A56-B09F94156430}" type="slidenum">
              <a:rPr lang="en-US" smtClean="0"/>
              <a:t>25</a:t>
            </a:fld>
            <a:endParaRPr lang="en-US"/>
          </a:p>
        </p:txBody>
      </p:sp>
    </p:spTree>
    <p:extLst>
      <p:ext uri="{BB962C8B-B14F-4D97-AF65-F5344CB8AC3E}">
        <p14:creationId xmlns:p14="http://schemas.microsoft.com/office/powerpoint/2010/main" val="230740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F79D-F5A8-519D-5E09-F229390BC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181B8-E301-27AF-1BFE-3586C6695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97E87-4BE4-A08B-7E18-7541E63C691C}"/>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5" name="Footer Placeholder 4">
            <a:extLst>
              <a:ext uri="{FF2B5EF4-FFF2-40B4-BE49-F238E27FC236}">
                <a16:creationId xmlns:a16="http://schemas.microsoft.com/office/drawing/2014/main" id="{079A6F14-2E79-42EA-097E-F082D9A86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8CAA2-D7DD-7222-3B85-1111ACD59241}"/>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252520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D8BB-8486-2CC9-4562-E4BBA0845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C6E87-7150-96CF-3F44-A1612A82D5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2F67A-086B-3106-3579-F235BED932DE}"/>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5" name="Footer Placeholder 4">
            <a:extLst>
              <a:ext uri="{FF2B5EF4-FFF2-40B4-BE49-F238E27FC236}">
                <a16:creationId xmlns:a16="http://schemas.microsoft.com/office/drawing/2014/main" id="{5529226C-A364-7DE1-3E80-DB24FB104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968CC-64B7-C494-8EB3-210AAF80980F}"/>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167219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71C659-0685-CFBB-953D-9363B73E9A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6DF43-1322-069F-1566-D47AC0264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C688B-69BB-7E9A-7B9E-E874DB30D7B3}"/>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5" name="Footer Placeholder 4">
            <a:extLst>
              <a:ext uri="{FF2B5EF4-FFF2-40B4-BE49-F238E27FC236}">
                <a16:creationId xmlns:a16="http://schemas.microsoft.com/office/drawing/2014/main" id="{65E1D3A3-F394-F859-3C85-226D51D61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AF46B-6995-6FCF-501D-1D85F3D626AE}"/>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297665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9683-2718-52F9-E9CF-679D46BA6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8C1DF-9480-809E-F568-5EA63F77CF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22B0E-023A-4496-DDEA-3142107ADDD9}"/>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5" name="Footer Placeholder 4">
            <a:extLst>
              <a:ext uri="{FF2B5EF4-FFF2-40B4-BE49-F238E27FC236}">
                <a16:creationId xmlns:a16="http://schemas.microsoft.com/office/drawing/2014/main" id="{522C7BD6-7852-3D52-A963-D87DAED04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65A37-B4CE-BAB6-6C7D-C0728017A278}"/>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64643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DAA8-A923-23FD-A6DB-3FC119B44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D87F8-F064-6A61-60E1-1832DC6B99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33E3B3-4C91-D3DB-024F-D2F2285983A0}"/>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5" name="Footer Placeholder 4">
            <a:extLst>
              <a:ext uri="{FF2B5EF4-FFF2-40B4-BE49-F238E27FC236}">
                <a16:creationId xmlns:a16="http://schemas.microsoft.com/office/drawing/2014/main" id="{D5B8BBB4-EB01-D477-7E56-E41D7FAD1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97D27-775A-E69D-0F0B-923D9D5998B0}"/>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1576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10BB-8065-ACAA-E0AE-8A0086340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BC868-4FB4-EE50-89F4-192C94158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75C97-18C0-0C52-C355-684994638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88CB4-2298-BDB3-9EE3-CEDEA12AE8B8}"/>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6" name="Footer Placeholder 5">
            <a:extLst>
              <a:ext uri="{FF2B5EF4-FFF2-40B4-BE49-F238E27FC236}">
                <a16:creationId xmlns:a16="http://schemas.microsoft.com/office/drawing/2014/main" id="{C51CAEF1-875F-3843-71D1-5F7B48418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CCB98-59B4-8F7E-4308-6370C69F0A75}"/>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382081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06FF-A88D-0EB1-1453-753AC6E8BC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AEFA9-3E2D-ABD2-608B-B04165704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5ABE4-4C39-E0CE-A10B-D142A7CF33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33979D-F4EC-0EA0-12DC-10F36DFD8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BF8CB4-52E9-F4E0-1125-982A4F139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75631C-09C2-8150-51E1-D536391E691A}"/>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8" name="Footer Placeholder 7">
            <a:extLst>
              <a:ext uri="{FF2B5EF4-FFF2-40B4-BE49-F238E27FC236}">
                <a16:creationId xmlns:a16="http://schemas.microsoft.com/office/drawing/2014/main" id="{438421C9-B6FA-DB43-A902-0CB8DF5CEA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FDC31E-FCA8-D198-0FD7-8CB4663DC8A9}"/>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21790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C21B-6361-0BFA-9344-86768035D0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7EC8F-E451-EFDD-2680-CD9C0738EC54}"/>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4" name="Footer Placeholder 3">
            <a:extLst>
              <a:ext uri="{FF2B5EF4-FFF2-40B4-BE49-F238E27FC236}">
                <a16:creationId xmlns:a16="http://schemas.microsoft.com/office/drawing/2014/main" id="{EF14A45C-CA21-BC47-C9A2-D35101E968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B59A46-CC69-6C40-B616-E5464EBE4C8E}"/>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53629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03399-41E6-86AC-DAB0-7BA7E7306BE5}"/>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3" name="Footer Placeholder 2">
            <a:extLst>
              <a:ext uri="{FF2B5EF4-FFF2-40B4-BE49-F238E27FC236}">
                <a16:creationId xmlns:a16="http://schemas.microsoft.com/office/drawing/2014/main" id="{BCB24C7F-0204-69CF-0AEA-4201A9CB4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89B19-B9CB-3C18-684B-87E559F9D67B}"/>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182068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0AB4-3ED5-25AC-A50A-7BD1F4E11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C89E0-1CC1-A191-033D-65C1F6A71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20E2D-524B-7775-2E55-3F90B21AF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A3A8-1D46-2252-9C6C-31F06EED886C}"/>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6" name="Footer Placeholder 5">
            <a:extLst>
              <a:ext uri="{FF2B5EF4-FFF2-40B4-BE49-F238E27FC236}">
                <a16:creationId xmlns:a16="http://schemas.microsoft.com/office/drawing/2014/main" id="{FA51B5A3-FB5A-2C5D-8A4C-CF74C6D78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4B040-5057-607C-1D66-6FE90D5593A6}"/>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220851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4CF1-61F4-6A1C-2FF0-B942102FB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E2AA8-55B4-6582-FE59-5D27082B0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CA952E-25E7-57A7-EEF2-EE7E8D8AC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674AE-DB92-5DDA-1634-7A7372AFD211}"/>
              </a:ext>
            </a:extLst>
          </p:cNvPr>
          <p:cNvSpPr>
            <a:spLocks noGrp="1"/>
          </p:cNvSpPr>
          <p:nvPr>
            <p:ph type="dt" sz="half" idx="10"/>
          </p:nvPr>
        </p:nvSpPr>
        <p:spPr/>
        <p:txBody>
          <a:bodyPr/>
          <a:lstStyle/>
          <a:p>
            <a:fld id="{8144DD35-DEA1-49A5-B17C-EBF74DBB7134}" type="datetimeFigureOut">
              <a:rPr lang="en-US" smtClean="0"/>
              <a:t>7/23/2025</a:t>
            </a:fld>
            <a:endParaRPr lang="en-US"/>
          </a:p>
        </p:txBody>
      </p:sp>
      <p:sp>
        <p:nvSpPr>
          <p:cNvPr id="6" name="Footer Placeholder 5">
            <a:extLst>
              <a:ext uri="{FF2B5EF4-FFF2-40B4-BE49-F238E27FC236}">
                <a16:creationId xmlns:a16="http://schemas.microsoft.com/office/drawing/2014/main" id="{A614477D-9324-6184-5716-95BDED1EA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DF5EF-84A9-343C-0FA1-27A0C2B00058}"/>
              </a:ext>
            </a:extLst>
          </p:cNvPr>
          <p:cNvSpPr>
            <a:spLocks noGrp="1"/>
          </p:cNvSpPr>
          <p:nvPr>
            <p:ph type="sldNum" sz="quarter" idx="12"/>
          </p:nvPr>
        </p:nvSpPr>
        <p:spPr/>
        <p:txBody>
          <a:bodyPr/>
          <a:lstStyle/>
          <a:p>
            <a:fld id="{BAF3B0C7-9B27-4748-ABC5-79502C850816}" type="slidenum">
              <a:rPr lang="en-US" smtClean="0"/>
              <a:t>‹#›</a:t>
            </a:fld>
            <a:endParaRPr lang="en-US"/>
          </a:p>
        </p:txBody>
      </p:sp>
    </p:spTree>
    <p:extLst>
      <p:ext uri="{BB962C8B-B14F-4D97-AF65-F5344CB8AC3E}">
        <p14:creationId xmlns:p14="http://schemas.microsoft.com/office/powerpoint/2010/main" val="267022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2656B-27DC-B9F2-B030-FBFE8F121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480B7-2473-A9EA-C940-F3E459B42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A6D5E-7D3C-C85A-F717-F2A8F6581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44DD35-DEA1-49A5-B17C-EBF74DBB7134}" type="datetimeFigureOut">
              <a:rPr lang="en-US" smtClean="0"/>
              <a:t>7/23/2025</a:t>
            </a:fld>
            <a:endParaRPr lang="en-US"/>
          </a:p>
        </p:txBody>
      </p:sp>
      <p:sp>
        <p:nvSpPr>
          <p:cNvPr id="5" name="Footer Placeholder 4">
            <a:extLst>
              <a:ext uri="{FF2B5EF4-FFF2-40B4-BE49-F238E27FC236}">
                <a16:creationId xmlns:a16="http://schemas.microsoft.com/office/drawing/2014/main" id="{BABAEF19-2CEB-76BF-271E-F78EF706A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8F7EEC-BE61-47F3-C04F-A1D3E444F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F3B0C7-9B27-4748-ABC5-79502C850816}" type="slidenum">
              <a:rPr lang="en-US" smtClean="0"/>
              <a:t>‹#›</a:t>
            </a:fld>
            <a:endParaRPr lang="en-US"/>
          </a:p>
        </p:txBody>
      </p:sp>
    </p:spTree>
    <p:extLst>
      <p:ext uri="{BB962C8B-B14F-4D97-AF65-F5344CB8AC3E}">
        <p14:creationId xmlns:p14="http://schemas.microsoft.com/office/powerpoint/2010/main" val="361345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4182-E42A-6047-8CCA-60E27BE966E5}"/>
              </a:ext>
            </a:extLst>
          </p:cNvPr>
          <p:cNvSpPr>
            <a:spLocks noGrp="1"/>
          </p:cNvSpPr>
          <p:nvPr>
            <p:ph type="ctrTitle"/>
          </p:nvPr>
        </p:nvSpPr>
        <p:spPr>
          <a:xfrm>
            <a:off x="1524000" y="1122363"/>
            <a:ext cx="9144000" cy="2306637"/>
          </a:xfrm>
        </p:spPr>
        <p:txBody>
          <a:bodyPr>
            <a:normAutofit fontScale="90000"/>
          </a:bodyPr>
          <a:lstStyle/>
          <a:p>
            <a:r>
              <a:rPr lang="en-US" dirty="0"/>
              <a:t>History of Artificial Intelligence:</a:t>
            </a:r>
            <a:br>
              <a:rPr lang="en-US" dirty="0"/>
            </a:br>
            <a:r>
              <a:rPr lang="en-US" dirty="0"/>
              <a:t>Highlights and Trends</a:t>
            </a:r>
          </a:p>
        </p:txBody>
      </p:sp>
      <p:sp>
        <p:nvSpPr>
          <p:cNvPr id="3" name="Subtitle 2">
            <a:extLst>
              <a:ext uri="{FF2B5EF4-FFF2-40B4-BE49-F238E27FC236}">
                <a16:creationId xmlns:a16="http://schemas.microsoft.com/office/drawing/2014/main" id="{7FBDA1AE-755D-5A3A-0EEA-F65088174615}"/>
              </a:ext>
            </a:extLst>
          </p:cNvPr>
          <p:cNvSpPr>
            <a:spLocks noGrp="1"/>
          </p:cNvSpPr>
          <p:nvPr>
            <p:ph type="subTitle" idx="1"/>
          </p:nvPr>
        </p:nvSpPr>
        <p:spPr>
          <a:xfrm>
            <a:off x="1524000" y="4861719"/>
            <a:ext cx="9144000" cy="1747836"/>
          </a:xfrm>
        </p:spPr>
        <p:txBody>
          <a:bodyPr>
            <a:normAutofit fontScale="92500" lnSpcReduction="20000"/>
          </a:bodyPr>
          <a:lstStyle/>
          <a:p>
            <a:pPr algn="r"/>
            <a:r>
              <a:rPr lang="en-US" sz="4400" dirty="0"/>
              <a:t>Fall 2025</a:t>
            </a:r>
          </a:p>
          <a:p>
            <a:pPr algn="r"/>
            <a:r>
              <a:rPr lang="en-US" sz="4400" dirty="0"/>
              <a:t>Ernest Davis</a:t>
            </a:r>
          </a:p>
          <a:p>
            <a:pPr algn="r"/>
            <a:r>
              <a:rPr lang="en-US" sz="4400" dirty="0"/>
              <a:t>.</a:t>
            </a:r>
          </a:p>
        </p:txBody>
      </p:sp>
    </p:spTree>
    <p:extLst>
      <p:ext uri="{BB962C8B-B14F-4D97-AF65-F5344CB8AC3E}">
        <p14:creationId xmlns:p14="http://schemas.microsoft.com/office/powerpoint/2010/main" val="167313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E354-3A05-BC74-6F6A-868BF66E4BC5}"/>
              </a:ext>
            </a:extLst>
          </p:cNvPr>
          <p:cNvSpPr>
            <a:spLocks noGrp="1"/>
          </p:cNvSpPr>
          <p:nvPr>
            <p:ph type="title"/>
          </p:nvPr>
        </p:nvSpPr>
        <p:spPr/>
        <p:txBody>
          <a:bodyPr/>
          <a:lstStyle/>
          <a:p>
            <a:pPr algn="ctr"/>
            <a:r>
              <a:rPr lang="en-US" dirty="0"/>
              <a:t>Natural Language Processing 1955-2016</a:t>
            </a:r>
          </a:p>
        </p:txBody>
      </p:sp>
      <p:sp>
        <p:nvSpPr>
          <p:cNvPr id="3" name="Content Placeholder 2">
            <a:extLst>
              <a:ext uri="{FF2B5EF4-FFF2-40B4-BE49-F238E27FC236}">
                <a16:creationId xmlns:a16="http://schemas.microsoft.com/office/drawing/2014/main" id="{753F581B-8525-6D91-A87F-5D3FC15B9D32}"/>
              </a:ext>
            </a:extLst>
          </p:cNvPr>
          <p:cNvSpPr>
            <a:spLocks noGrp="1"/>
          </p:cNvSpPr>
          <p:nvPr>
            <p:ph idx="1"/>
          </p:nvPr>
        </p:nvSpPr>
        <p:spPr/>
        <p:txBody>
          <a:bodyPr/>
          <a:lstStyle/>
          <a:p>
            <a:r>
              <a:rPr lang="en-US" dirty="0"/>
              <a:t>Machine translation project (1955-1965), Lavish funding, no results.</a:t>
            </a:r>
          </a:p>
          <a:p>
            <a:r>
              <a:rPr lang="en-US" dirty="0"/>
              <a:t>SHRDLU (Terry Winograd, 1972),  Execute commands, answer questions in simulated blocks world.</a:t>
            </a:r>
          </a:p>
          <a:p>
            <a:r>
              <a:rPr lang="en-US" dirty="0"/>
              <a:t>LUNAR (BBN, 1973). Answer questions about moon rocks from database.</a:t>
            </a:r>
          </a:p>
          <a:p>
            <a:r>
              <a:rPr lang="en-US" dirty="0"/>
              <a:t>Late 1990’s: Useful speech transcription.</a:t>
            </a:r>
          </a:p>
          <a:p>
            <a:r>
              <a:rPr lang="en-US" dirty="0"/>
              <a:t>Google Translate launched: 2005.</a:t>
            </a:r>
          </a:p>
        </p:txBody>
      </p:sp>
    </p:spTree>
    <p:extLst>
      <p:ext uri="{BB962C8B-B14F-4D97-AF65-F5344CB8AC3E}">
        <p14:creationId xmlns:p14="http://schemas.microsoft.com/office/powerpoint/2010/main" val="43221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863B-762C-1D59-9A69-D6EB75037A87}"/>
              </a:ext>
            </a:extLst>
          </p:cNvPr>
          <p:cNvSpPr>
            <a:spLocks noGrp="1"/>
          </p:cNvSpPr>
          <p:nvPr>
            <p:ph type="title"/>
          </p:nvPr>
        </p:nvSpPr>
        <p:spPr>
          <a:xfrm>
            <a:off x="838200" y="365126"/>
            <a:ext cx="10515600" cy="667808"/>
          </a:xfrm>
        </p:spPr>
        <p:txBody>
          <a:bodyPr>
            <a:normAutofit fontScale="90000"/>
          </a:bodyPr>
          <a:lstStyle/>
          <a:p>
            <a:pPr algn="ctr"/>
            <a:r>
              <a:rPr lang="en-US" dirty="0"/>
              <a:t>Logic*</a:t>
            </a:r>
          </a:p>
        </p:txBody>
      </p:sp>
      <p:sp>
        <p:nvSpPr>
          <p:cNvPr id="3" name="Content Placeholder 2">
            <a:extLst>
              <a:ext uri="{FF2B5EF4-FFF2-40B4-BE49-F238E27FC236}">
                <a16:creationId xmlns:a16="http://schemas.microsoft.com/office/drawing/2014/main" id="{1EBCC4CD-D5A3-5E47-3A16-7854B18068B2}"/>
              </a:ext>
            </a:extLst>
          </p:cNvPr>
          <p:cNvSpPr>
            <a:spLocks noGrp="1"/>
          </p:cNvSpPr>
          <p:nvPr>
            <p:ph idx="1"/>
          </p:nvPr>
        </p:nvSpPr>
        <p:spPr>
          <a:xfrm>
            <a:off x="838200" y="846667"/>
            <a:ext cx="10515600" cy="5330296"/>
          </a:xfrm>
        </p:spPr>
        <p:txBody>
          <a:bodyPr>
            <a:normAutofit/>
          </a:bodyPr>
          <a:lstStyle/>
          <a:p>
            <a:endParaRPr lang="en-US" dirty="0"/>
          </a:p>
          <a:p>
            <a:r>
              <a:rPr lang="en-US" dirty="0"/>
              <a:t>Logic Theorist, (1955) by Allen Newell and Herbert Simon found shorter proofs for theorems in Whitehead and Russell  </a:t>
            </a:r>
            <a:r>
              <a:rPr lang="en-US" i="1" dirty="0"/>
              <a:t>Principia Mathematica</a:t>
            </a:r>
          </a:p>
          <a:p>
            <a:r>
              <a:rPr lang="en-US" dirty="0"/>
              <a:t>DPLL (1962) (Martin Davis, Hilary Putnam, George Logemann, and Donald Loveland) finds solutions to problems in </a:t>
            </a:r>
            <a:r>
              <a:rPr lang="en-US" dirty="0" err="1"/>
              <a:t>propisitional</a:t>
            </a:r>
            <a:r>
              <a:rPr lang="en-US" dirty="0"/>
              <a:t> logic.</a:t>
            </a:r>
          </a:p>
          <a:p>
            <a:r>
              <a:rPr lang="en-US" dirty="0"/>
              <a:t>Resolution theorem proving (1965, John Allan Robinson). Automatic theorem proving for predicate calculus.</a:t>
            </a:r>
          </a:p>
          <a:p>
            <a:r>
              <a:rPr lang="en-US" dirty="0"/>
              <a:t> SAT-solvers (from early 1990s). Powerful extensions of DPLL used for complex </a:t>
            </a:r>
            <a:r>
              <a:rPr lang="en-US" sz="2800" dirty="0"/>
              <a:t>combinatorics and problem solving, especially finding bugs in complex (100,000 line) programs</a:t>
            </a:r>
            <a:r>
              <a:rPr lang="en-US" dirty="0"/>
              <a:t>.</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148948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CB4A-3C23-1C70-D1B4-00E8BB451155}"/>
              </a:ext>
            </a:extLst>
          </p:cNvPr>
          <p:cNvSpPr>
            <a:spLocks noGrp="1"/>
          </p:cNvSpPr>
          <p:nvPr>
            <p:ph type="title"/>
          </p:nvPr>
        </p:nvSpPr>
        <p:spPr/>
        <p:txBody>
          <a:bodyPr/>
          <a:lstStyle/>
          <a:p>
            <a:pPr algn="ctr"/>
            <a:r>
              <a:rPr lang="en-US" dirty="0"/>
              <a:t>Dartmouth Workshop: 1956</a:t>
            </a:r>
          </a:p>
        </p:txBody>
      </p:sp>
      <p:sp>
        <p:nvSpPr>
          <p:cNvPr id="3" name="Content Placeholder 2">
            <a:extLst>
              <a:ext uri="{FF2B5EF4-FFF2-40B4-BE49-F238E27FC236}">
                <a16:creationId xmlns:a16="http://schemas.microsoft.com/office/drawing/2014/main" id="{4A656E8C-12E5-3FC5-5ED8-A5684FCA5DAE}"/>
              </a:ext>
            </a:extLst>
          </p:cNvPr>
          <p:cNvSpPr>
            <a:spLocks noGrp="1"/>
          </p:cNvSpPr>
          <p:nvPr>
            <p:ph idx="1"/>
          </p:nvPr>
        </p:nvSpPr>
        <p:spPr/>
        <p:txBody>
          <a:bodyPr/>
          <a:lstStyle/>
          <a:p>
            <a:r>
              <a:rPr lang="en-US" dirty="0"/>
              <a:t>Brought together young (mostly) American scientists excited about the prospect. Claude Shannon, John McCarthy. Marvin Minsky, Allen Newell, Herbert Simon etc.</a:t>
            </a:r>
          </a:p>
          <a:p>
            <a:r>
              <a:rPr lang="en-US" dirty="0"/>
              <a:t>McCarthy coined the term </a:t>
            </a:r>
            <a:br>
              <a:rPr lang="en-US" dirty="0"/>
            </a:br>
            <a:r>
              <a:rPr lang="en-US" dirty="0"/>
              <a:t>“Artificial Intelligence” </a:t>
            </a:r>
          </a:p>
        </p:txBody>
      </p:sp>
      <p:pic>
        <p:nvPicPr>
          <p:cNvPr id="6" name="Picture 5" descr="A group of men sitting on a bench&#10;&#10;AI-generated content may be incorrect.">
            <a:extLst>
              <a:ext uri="{FF2B5EF4-FFF2-40B4-BE49-F238E27FC236}">
                <a16:creationId xmlns:a16="http://schemas.microsoft.com/office/drawing/2014/main" id="{76E42443-7507-711A-FA59-1DF5D4D6A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067" y="3342627"/>
            <a:ext cx="5782733" cy="3283598"/>
          </a:xfrm>
          <a:prstGeom prst="rect">
            <a:avLst/>
          </a:prstGeom>
        </p:spPr>
      </p:pic>
    </p:spTree>
    <p:extLst>
      <p:ext uri="{BB962C8B-B14F-4D97-AF65-F5344CB8AC3E}">
        <p14:creationId xmlns:p14="http://schemas.microsoft.com/office/powerpoint/2010/main" val="155693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D2CC-CE24-2D8A-14C6-8F5B504F6FE5}"/>
              </a:ext>
            </a:extLst>
          </p:cNvPr>
          <p:cNvSpPr>
            <a:spLocks noGrp="1"/>
          </p:cNvSpPr>
          <p:nvPr>
            <p:ph type="title"/>
          </p:nvPr>
        </p:nvSpPr>
        <p:spPr/>
        <p:txBody>
          <a:bodyPr/>
          <a:lstStyle/>
          <a:p>
            <a:pPr algn="ctr"/>
            <a:r>
              <a:rPr lang="en-US" dirty="0"/>
              <a:t>Frank Rosenblatt: Perceptron* (1958)</a:t>
            </a:r>
          </a:p>
        </p:txBody>
      </p:sp>
      <p:sp>
        <p:nvSpPr>
          <p:cNvPr id="3" name="Content Placeholder 2">
            <a:extLst>
              <a:ext uri="{FF2B5EF4-FFF2-40B4-BE49-F238E27FC236}">
                <a16:creationId xmlns:a16="http://schemas.microsoft.com/office/drawing/2014/main" id="{EC2409D2-036A-2733-E640-27B780465353}"/>
              </a:ext>
            </a:extLst>
          </p:cNvPr>
          <p:cNvSpPr>
            <a:spLocks noGrp="1"/>
          </p:cNvSpPr>
          <p:nvPr>
            <p:ph sz="half" idx="1"/>
          </p:nvPr>
        </p:nvSpPr>
        <p:spPr>
          <a:xfrm>
            <a:off x="838199" y="1825625"/>
            <a:ext cx="6510867" cy="4351338"/>
          </a:xfrm>
        </p:spPr>
        <p:txBody>
          <a:bodyPr>
            <a:normAutofit lnSpcReduction="10000"/>
          </a:bodyPr>
          <a:lstStyle/>
          <a:p>
            <a:r>
              <a:rPr lang="en-US" dirty="0"/>
              <a:t>Learning a classifier from data.</a:t>
            </a:r>
          </a:p>
          <a:p>
            <a:r>
              <a:rPr lang="en-US" dirty="0"/>
              <a:t>“Neuronal model”</a:t>
            </a:r>
          </a:p>
          <a:p>
            <a:r>
              <a:rPr lang="en-US" dirty="0"/>
              <a:t>Ancestor of deep learning</a:t>
            </a:r>
          </a:p>
          <a:p>
            <a:r>
              <a:rPr lang="en-US" dirty="0"/>
              <a:t>"</a:t>
            </a:r>
            <a:r>
              <a:rPr lang="en-US" dirty="0" err="1"/>
              <a:t>Perceptrons</a:t>
            </a:r>
            <a:r>
              <a:rPr lang="en-US" dirty="0"/>
              <a:t> …  will be able to recognize people, and call out their names.. Only one more step of development, a difficult step, is needed for the device to hear speech in one language and instantly translate it to speech or writing in another language.“</a:t>
            </a:r>
            <a:br>
              <a:rPr lang="en-US" dirty="0"/>
            </a:br>
            <a:r>
              <a:rPr lang="en-US" i="1" dirty="0"/>
              <a:t>NY Times</a:t>
            </a:r>
            <a:r>
              <a:rPr lang="en-US" dirty="0"/>
              <a:t>, July 13, 1958</a:t>
            </a:r>
          </a:p>
          <a:p>
            <a:endParaRPr lang="en-US" dirty="0"/>
          </a:p>
        </p:txBody>
      </p:sp>
      <p:pic>
        <p:nvPicPr>
          <p:cNvPr id="5" name="Content Placeholder 4" descr="A person standing next to a fence&#10;&#10;Description automatically generated">
            <a:extLst>
              <a:ext uri="{FF2B5EF4-FFF2-40B4-BE49-F238E27FC236}">
                <a16:creationId xmlns:a16="http://schemas.microsoft.com/office/drawing/2014/main" id="{46A2F96F-DDB0-DA06-B1E5-B3EAF534EC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9066" y="1458652"/>
            <a:ext cx="4250267" cy="5115858"/>
          </a:xfrm>
        </p:spPr>
      </p:pic>
    </p:spTree>
    <p:extLst>
      <p:ext uri="{BB962C8B-B14F-4D97-AF65-F5344CB8AC3E}">
        <p14:creationId xmlns:p14="http://schemas.microsoft.com/office/powerpoint/2010/main" val="183098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9C58-DF40-CE92-EEC9-13C4A18DB837}"/>
              </a:ext>
            </a:extLst>
          </p:cNvPr>
          <p:cNvSpPr>
            <a:spLocks noGrp="1"/>
          </p:cNvSpPr>
          <p:nvPr>
            <p:ph type="title"/>
          </p:nvPr>
        </p:nvSpPr>
        <p:spPr/>
        <p:txBody>
          <a:bodyPr/>
          <a:lstStyle/>
          <a:p>
            <a:pPr algn="ctr"/>
            <a:r>
              <a:rPr lang="en-US" dirty="0"/>
              <a:t>AI Educations and Institutions</a:t>
            </a:r>
          </a:p>
        </p:txBody>
      </p:sp>
      <p:sp>
        <p:nvSpPr>
          <p:cNvPr id="3" name="Content Placeholder 2">
            <a:extLst>
              <a:ext uri="{FF2B5EF4-FFF2-40B4-BE49-F238E27FC236}">
                <a16:creationId xmlns:a16="http://schemas.microsoft.com/office/drawing/2014/main" id="{2E5F3397-C917-4DB1-54C7-34956CBDD2F0}"/>
              </a:ext>
            </a:extLst>
          </p:cNvPr>
          <p:cNvSpPr>
            <a:spLocks noGrp="1"/>
          </p:cNvSpPr>
          <p:nvPr>
            <p:ph sz="half" idx="1"/>
          </p:nvPr>
        </p:nvSpPr>
        <p:spPr>
          <a:xfrm>
            <a:off x="838201" y="1825625"/>
            <a:ext cx="5562600" cy="4351338"/>
          </a:xfrm>
        </p:spPr>
        <p:txBody>
          <a:bodyPr>
            <a:normAutofit fontScale="85000" lnSpcReduction="20000"/>
          </a:bodyPr>
          <a:lstStyle/>
          <a:p>
            <a:r>
              <a:rPr lang="en-US" dirty="0"/>
              <a:t>1958: Marvin Minsky teaches a course  “Automata and Artificial Intelligence” in MIT Math Dept.</a:t>
            </a:r>
          </a:p>
          <a:p>
            <a:r>
              <a:rPr lang="en-US" dirty="0"/>
              <a:t>Late 1960s; U. Edinburgh creates a “School of Artificial Intelligence”.</a:t>
            </a:r>
          </a:p>
          <a:p>
            <a:r>
              <a:rPr lang="en-US" dirty="0"/>
              <a:t>1969: First meeting of IJCAI</a:t>
            </a:r>
          </a:p>
          <a:p>
            <a:r>
              <a:rPr lang="en-US" dirty="0"/>
              <a:t>1970 Artificial Intelligence Journal</a:t>
            </a:r>
          </a:p>
          <a:p>
            <a:r>
              <a:rPr lang="en-US" dirty="0"/>
              <a:t>1971 First AI textbook: Nils Nilsson's </a:t>
            </a:r>
            <a:r>
              <a:rPr lang="en-US" i="1" dirty="0"/>
              <a:t>Problem-solving methods in AI</a:t>
            </a:r>
            <a:r>
              <a:rPr lang="en-US" dirty="0"/>
              <a:t>.</a:t>
            </a:r>
          </a:p>
        </p:txBody>
      </p:sp>
      <p:sp>
        <p:nvSpPr>
          <p:cNvPr id="8" name="Content Placeholder 7">
            <a:extLst>
              <a:ext uri="{FF2B5EF4-FFF2-40B4-BE49-F238E27FC236}">
                <a16:creationId xmlns:a16="http://schemas.microsoft.com/office/drawing/2014/main" id="{F21F7E80-476A-7C8C-6F34-F38CBBFAEC5C}"/>
              </a:ext>
            </a:extLst>
          </p:cNvPr>
          <p:cNvSpPr>
            <a:spLocks noGrp="1"/>
          </p:cNvSpPr>
          <p:nvPr>
            <p:ph sz="half" idx="2"/>
          </p:nvPr>
        </p:nvSpPr>
        <p:spPr>
          <a:xfrm>
            <a:off x="6874932" y="1825625"/>
            <a:ext cx="4478867" cy="4351338"/>
          </a:xfrm>
        </p:spPr>
        <p:txBody>
          <a:bodyPr>
            <a:normAutofit fontScale="85000" lnSpcReduction="20000"/>
          </a:bodyPr>
          <a:lstStyle/>
          <a:p>
            <a:pPr marL="0" indent="0">
              <a:buNone/>
            </a:pPr>
            <a:r>
              <a:rPr lang="en-US" dirty="0"/>
              <a:t>MIT 1958 course catalogue:</a:t>
            </a:r>
          </a:p>
          <a:p>
            <a:pPr marL="0" indent="0">
              <a:buNone/>
            </a:pPr>
            <a:r>
              <a:rPr lang="en-US" dirty="0"/>
              <a:t>Automata and Artificial Intelligence:</a:t>
            </a:r>
          </a:p>
          <a:p>
            <a:pPr marL="0" indent="0">
              <a:buNone/>
            </a:pPr>
            <a:r>
              <a:rPr lang="en-US" dirty="0"/>
              <a:t>Discussion of the problem of making machines behave intelligently. Theory of automata, neural nets, and other computing structures. Application of such machines to learning, induction, pattern recognition, game playing, theorem proving, and other areas where problems can be solved by heuristic programming.</a:t>
            </a:r>
          </a:p>
        </p:txBody>
      </p:sp>
    </p:spTree>
    <p:extLst>
      <p:ext uri="{BB962C8B-B14F-4D97-AF65-F5344CB8AC3E}">
        <p14:creationId xmlns:p14="http://schemas.microsoft.com/office/powerpoint/2010/main" val="352622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BD3F-CA39-78DE-12AA-3E983EB67F19}"/>
              </a:ext>
            </a:extLst>
          </p:cNvPr>
          <p:cNvSpPr>
            <a:spLocks noGrp="1"/>
          </p:cNvSpPr>
          <p:nvPr>
            <p:ph type="title"/>
          </p:nvPr>
        </p:nvSpPr>
        <p:spPr/>
        <p:txBody>
          <a:bodyPr/>
          <a:lstStyle/>
          <a:p>
            <a:pPr algn="ctr"/>
            <a:r>
              <a:rPr lang="en-US" dirty="0"/>
              <a:t>Art Samuels: Checkers (1959)</a:t>
            </a:r>
          </a:p>
        </p:txBody>
      </p:sp>
      <p:sp>
        <p:nvSpPr>
          <p:cNvPr id="3" name="Content Placeholder 2">
            <a:extLst>
              <a:ext uri="{FF2B5EF4-FFF2-40B4-BE49-F238E27FC236}">
                <a16:creationId xmlns:a16="http://schemas.microsoft.com/office/drawing/2014/main" id="{84239120-2A77-75F3-D5ED-63350EEC09F9}"/>
              </a:ext>
            </a:extLst>
          </p:cNvPr>
          <p:cNvSpPr>
            <a:spLocks noGrp="1"/>
          </p:cNvSpPr>
          <p:nvPr>
            <p:ph idx="1"/>
          </p:nvPr>
        </p:nvSpPr>
        <p:spPr/>
        <p:txBody>
          <a:bodyPr/>
          <a:lstStyle/>
          <a:p>
            <a:r>
              <a:rPr lang="en-US" dirty="0"/>
              <a:t>Adversary search</a:t>
            </a:r>
          </a:p>
          <a:p>
            <a:r>
              <a:rPr lang="en-US" dirty="0"/>
              <a:t>Learning from experiment</a:t>
            </a:r>
          </a:p>
          <a:p>
            <a:r>
              <a:rPr lang="en-US" dirty="0"/>
              <a:t>Got to be good enough to beat Samuels</a:t>
            </a:r>
          </a:p>
        </p:txBody>
      </p:sp>
    </p:spTree>
    <p:extLst>
      <p:ext uri="{BB962C8B-B14F-4D97-AF65-F5344CB8AC3E}">
        <p14:creationId xmlns:p14="http://schemas.microsoft.com/office/powerpoint/2010/main" val="308424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9253-FECE-8C76-DE84-2FFE4F6F89FC}"/>
              </a:ext>
            </a:extLst>
          </p:cNvPr>
          <p:cNvSpPr>
            <a:spLocks noGrp="1"/>
          </p:cNvSpPr>
          <p:nvPr>
            <p:ph type="title"/>
          </p:nvPr>
        </p:nvSpPr>
        <p:spPr/>
        <p:txBody>
          <a:bodyPr/>
          <a:lstStyle/>
          <a:p>
            <a:pPr algn="ctr"/>
            <a:r>
              <a:rPr lang="en-US" dirty="0"/>
              <a:t>Programs with Common Sense</a:t>
            </a:r>
          </a:p>
        </p:txBody>
      </p:sp>
      <p:sp>
        <p:nvSpPr>
          <p:cNvPr id="3" name="Content Placeholder 2">
            <a:extLst>
              <a:ext uri="{FF2B5EF4-FFF2-40B4-BE49-F238E27FC236}">
                <a16:creationId xmlns:a16="http://schemas.microsoft.com/office/drawing/2014/main" id="{B2D90100-B7BF-03CF-A5F4-421E76DA54FC}"/>
              </a:ext>
            </a:extLst>
          </p:cNvPr>
          <p:cNvSpPr>
            <a:spLocks noGrp="1"/>
          </p:cNvSpPr>
          <p:nvPr>
            <p:ph idx="1"/>
          </p:nvPr>
        </p:nvSpPr>
        <p:spPr/>
        <p:txBody>
          <a:bodyPr/>
          <a:lstStyle/>
          <a:p>
            <a:r>
              <a:rPr lang="en-US" dirty="0"/>
              <a:t>John McCarthy identified common sense as a central issue in planning (1959)</a:t>
            </a:r>
          </a:p>
          <a:p>
            <a:r>
              <a:rPr lang="en-US" dirty="0"/>
              <a:t>Yehoshua Bar-Hillel: Common sense needed for accurate language translation (1960)</a:t>
            </a:r>
          </a:p>
          <a:p>
            <a:r>
              <a:rPr lang="en-US" dirty="0"/>
              <a:t>CYC (1984-present). Doug Lenat.</a:t>
            </a:r>
            <a:br>
              <a:rPr lang="en-US" dirty="0"/>
            </a:br>
            <a:r>
              <a:rPr lang="en-US" dirty="0"/>
              <a:t>Project to encode all of commonsense knowledge in logic-like representation. Proprietary.</a:t>
            </a:r>
          </a:p>
        </p:txBody>
      </p:sp>
    </p:spTree>
    <p:extLst>
      <p:ext uri="{BB962C8B-B14F-4D97-AF65-F5344CB8AC3E}">
        <p14:creationId xmlns:p14="http://schemas.microsoft.com/office/powerpoint/2010/main" val="99982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527F-0BA8-5FD7-86AE-D9CA086B7A88}"/>
              </a:ext>
            </a:extLst>
          </p:cNvPr>
          <p:cNvSpPr>
            <a:spLocks noGrp="1"/>
          </p:cNvSpPr>
          <p:nvPr>
            <p:ph type="title"/>
          </p:nvPr>
        </p:nvSpPr>
        <p:spPr/>
        <p:txBody>
          <a:bodyPr/>
          <a:lstStyle/>
          <a:p>
            <a:pPr algn="ctr"/>
            <a:r>
              <a:rPr lang="en-US" dirty="0"/>
              <a:t>Math</a:t>
            </a:r>
          </a:p>
        </p:txBody>
      </p:sp>
      <p:sp>
        <p:nvSpPr>
          <p:cNvPr id="3" name="Content Placeholder 2">
            <a:extLst>
              <a:ext uri="{FF2B5EF4-FFF2-40B4-BE49-F238E27FC236}">
                <a16:creationId xmlns:a16="http://schemas.microsoft.com/office/drawing/2014/main" id="{29DB245E-9436-8C64-FFE8-50F8173B8035}"/>
              </a:ext>
            </a:extLst>
          </p:cNvPr>
          <p:cNvSpPr>
            <a:spLocks noGrp="1"/>
          </p:cNvSpPr>
          <p:nvPr>
            <p:ph idx="1"/>
          </p:nvPr>
        </p:nvSpPr>
        <p:spPr/>
        <p:txBody>
          <a:bodyPr>
            <a:normAutofit fontScale="92500" lnSpcReduction="10000"/>
          </a:bodyPr>
          <a:lstStyle/>
          <a:p>
            <a:r>
              <a:rPr lang="en-US" dirty="0"/>
              <a:t>Symbolic integration: (Slagle,1961). </a:t>
            </a:r>
            <a:br>
              <a:rPr lang="en-US" dirty="0"/>
            </a:br>
            <a:r>
              <a:rPr lang="en-US" dirty="0"/>
              <a:t>AI program passes exam in MIT math course</a:t>
            </a:r>
          </a:p>
          <a:p>
            <a:r>
              <a:rPr lang="en-US" dirty="0"/>
              <a:t>Four-color theorem: (Appel and Haken, 1976). </a:t>
            </a:r>
            <a:br>
              <a:rPr lang="en-US" dirty="0"/>
            </a:br>
            <a:r>
              <a:rPr lang="en-US" dirty="0"/>
              <a:t>First use of computer program to prove a significant theorem. </a:t>
            </a:r>
          </a:p>
          <a:p>
            <a:r>
              <a:rPr lang="en-US" dirty="0"/>
              <a:t>Proof assistant. Isabelle (1986), HOL-Lite, Lean, etc. </a:t>
            </a:r>
          </a:p>
          <a:p>
            <a:r>
              <a:rPr lang="en-US" dirty="0"/>
              <a:t>Robbins conjecture (McCune, 1995): To date, only completely autonomous proof of a moderately important theorem by an AI.</a:t>
            </a:r>
          </a:p>
          <a:p>
            <a:r>
              <a:rPr lang="en-US" dirty="0"/>
              <a:t>Results in knot theory and abstract algebra (Davies and DeepMind, 2022). First cutting-edge math proof assisted by deep learning.</a:t>
            </a:r>
          </a:p>
          <a:p>
            <a:r>
              <a:rPr lang="en-US" dirty="0"/>
              <a:t>Systems by DeepMind and OpenAI achieve gold-medal performance in International Math Olympiad (2025)</a:t>
            </a:r>
          </a:p>
          <a:p>
            <a:endParaRPr lang="en-US" dirty="0"/>
          </a:p>
          <a:p>
            <a:endParaRPr lang="en-US" dirty="0"/>
          </a:p>
          <a:p>
            <a:endParaRPr lang="en-US" dirty="0"/>
          </a:p>
        </p:txBody>
      </p:sp>
    </p:spTree>
    <p:extLst>
      <p:ext uri="{BB962C8B-B14F-4D97-AF65-F5344CB8AC3E}">
        <p14:creationId xmlns:p14="http://schemas.microsoft.com/office/powerpoint/2010/main" val="161018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F48A-5048-5037-417B-6AFFCC25877C}"/>
              </a:ext>
            </a:extLst>
          </p:cNvPr>
          <p:cNvSpPr>
            <a:spLocks noGrp="1"/>
          </p:cNvSpPr>
          <p:nvPr>
            <p:ph type="title"/>
          </p:nvPr>
        </p:nvSpPr>
        <p:spPr/>
        <p:txBody>
          <a:bodyPr/>
          <a:lstStyle/>
          <a:p>
            <a:pPr algn="ctr"/>
            <a:r>
              <a:rPr lang="en-US" dirty="0"/>
              <a:t>ELIZA (Joe Weizenbaum,1965)</a:t>
            </a:r>
          </a:p>
        </p:txBody>
      </p:sp>
      <p:sp>
        <p:nvSpPr>
          <p:cNvPr id="3" name="Content Placeholder 2">
            <a:extLst>
              <a:ext uri="{FF2B5EF4-FFF2-40B4-BE49-F238E27FC236}">
                <a16:creationId xmlns:a16="http://schemas.microsoft.com/office/drawing/2014/main" id="{F73F0F17-600A-5926-E918-19F328929FCC}"/>
              </a:ext>
            </a:extLst>
          </p:cNvPr>
          <p:cNvSpPr>
            <a:spLocks noGrp="1"/>
          </p:cNvSpPr>
          <p:nvPr>
            <p:ph sz="half" idx="1"/>
          </p:nvPr>
        </p:nvSpPr>
        <p:spPr>
          <a:xfrm>
            <a:off x="838199" y="1825625"/>
            <a:ext cx="6917267" cy="4351338"/>
          </a:xfrm>
        </p:spPr>
        <p:txBody>
          <a:bodyPr/>
          <a:lstStyle/>
          <a:p>
            <a:r>
              <a:rPr lang="en-US" dirty="0"/>
              <a:t>Created as a parody of Rogerian (non-directive) psychotherapy.</a:t>
            </a:r>
          </a:p>
          <a:p>
            <a:r>
              <a:rPr lang="en-US" dirty="0"/>
              <a:t>Small rule-based program that transformed and echoed user input, or used stock phrases.</a:t>
            </a:r>
          </a:p>
          <a:p>
            <a:r>
              <a:rPr lang="en-US" dirty="0"/>
              <a:t>Users thought it was intelligent, sympathetic and helpful. “ELIZA effect”</a:t>
            </a:r>
          </a:p>
          <a:p>
            <a:r>
              <a:rPr lang="en-US" i="1" dirty="0"/>
              <a:t>Computer Power and Human Reason, </a:t>
            </a:r>
            <a:r>
              <a:rPr lang="en-US" dirty="0"/>
              <a:t>1976</a:t>
            </a:r>
          </a:p>
        </p:txBody>
      </p:sp>
      <p:pic>
        <p:nvPicPr>
          <p:cNvPr id="6" name="Content Placeholder 5" descr="A person with a mustache wearing glasses&#10;&#10;AI-generated content may be incorrect.">
            <a:extLst>
              <a:ext uri="{FF2B5EF4-FFF2-40B4-BE49-F238E27FC236}">
                <a16:creationId xmlns:a16="http://schemas.microsoft.com/office/drawing/2014/main" id="{77C79E20-E78C-10A5-4A75-9F52A94D06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70058" y="1825625"/>
            <a:ext cx="2989284" cy="4351338"/>
          </a:xfrm>
        </p:spPr>
      </p:pic>
    </p:spTree>
    <p:extLst>
      <p:ext uri="{BB962C8B-B14F-4D97-AF65-F5344CB8AC3E}">
        <p14:creationId xmlns:p14="http://schemas.microsoft.com/office/powerpoint/2010/main" val="224757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E87A-2AE8-AB0C-2A44-FC3678441BDA}"/>
              </a:ext>
            </a:extLst>
          </p:cNvPr>
          <p:cNvSpPr>
            <a:spLocks noGrp="1"/>
          </p:cNvSpPr>
          <p:nvPr>
            <p:ph type="title"/>
          </p:nvPr>
        </p:nvSpPr>
        <p:spPr/>
        <p:txBody>
          <a:bodyPr/>
          <a:lstStyle/>
          <a:p>
            <a:pPr algn="ctr"/>
            <a:r>
              <a:rPr lang="en-US" dirty="0"/>
              <a:t>Non-vehicle robots</a:t>
            </a:r>
          </a:p>
        </p:txBody>
      </p:sp>
      <p:sp>
        <p:nvSpPr>
          <p:cNvPr id="3" name="Content Placeholder 2">
            <a:extLst>
              <a:ext uri="{FF2B5EF4-FFF2-40B4-BE49-F238E27FC236}">
                <a16:creationId xmlns:a16="http://schemas.microsoft.com/office/drawing/2014/main" id="{0FCC9AF5-DF70-1239-9C34-82F29CE3BC9A}"/>
              </a:ext>
            </a:extLst>
          </p:cNvPr>
          <p:cNvSpPr>
            <a:spLocks noGrp="1"/>
          </p:cNvSpPr>
          <p:nvPr>
            <p:ph sz="half" idx="1"/>
          </p:nvPr>
        </p:nvSpPr>
        <p:spPr>
          <a:xfrm>
            <a:off x="838199" y="1825625"/>
            <a:ext cx="5850467" cy="4351338"/>
          </a:xfrm>
        </p:spPr>
        <p:txBody>
          <a:bodyPr/>
          <a:lstStyle/>
          <a:p>
            <a:r>
              <a:rPr lang="en-US" dirty="0"/>
              <a:t>SHAKEY (1966-1972). Robot with high-level reasoning.</a:t>
            </a:r>
          </a:p>
          <a:p>
            <a:r>
              <a:rPr lang="en-US" dirty="0"/>
              <a:t>Boston Dynamics founded 1992.</a:t>
            </a:r>
          </a:p>
          <a:p>
            <a:r>
              <a:rPr lang="en-US" dirty="0"/>
              <a:t>RoboCup. 1996-present</a:t>
            </a:r>
          </a:p>
          <a:p>
            <a:r>
              <a:rPr lang="en-US" dirty="0"/>
              <a:t>Roomba (2002)</a:t>
            </a:r>
          </a:p>
          <a:p>
            <a:endParaRPr lang="en-US" dirty="0"/>
          </a:p>
        </p:txBody>
      </p:sp>
      <p:sp>
        <p:nvSpPr>
          <p:cNvPr id="8" name="Content Placeholder 7">
            <a:extLst>
              <a:ext uri="{FF2B5EF4-FFF2-40B4-BE49-F238E27FC236}">
                <a16:creationId xmlns:a16="http://schemas.microsoft.com/office/drawing/2014/main" id="{AD2333FD-6599-D869-D899-8ECE0C95796C}"/>
              </a:ext>
            </a:extLst>
          </p:cNvPr>
          <p:cNvSpPr>
            <a:spLocks noGrp="1"/>
          </p:cNvSpPr>
          <p:nvPr>
            <p:ph sz="half" idx="2"/>
          </p:nvPr>
        </p:nvSpPr>
        <p:spPr>
          <a:xfrm>
            <a:off x="7620000" y="1825625"/>
            <a:ext cx="3733800" cy="466725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br>
              <a:rPr lang="en-US" dirty="0"/>
            </a:br>
            <a:r>
              <a:rPr lang="en-US" dirty="0"/>
              <a:t>RoboCup 2018</a:t>
            </a:r>
          </a:p>
        </p:txBody>
      </p:sp>
      <p:pic>
        <p:nvPicPr>
          <p:cNvPr id="10" name="Picture 9" descr="A group of people standing next to robots&#10;&#10;AI-generated content may be incorrect.">
            <a:extLst>
              <a:ext uri="{FF2B5EF4-FFF2-40B4-BE49-F238E27FC236}">
                <a16:creationId xmlns:a16="http://schemas.microsoft.com/office/drawing/2014/main" id="{237E25AB-B93F-0890-B27E-1DEA5A8A4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642" y="1690688"/>
            <a:ext cx="2842515" cy="3854450"/>
          </a:xfrm>
          <a:prstGeom prst="rect">
            <a:avLst/>
          </a:prstGeom>
        </p:spPr>
      </p:pic>
    </p:spTree>
    <p:extLst>
      <p:ext uri="{BB962C8B-B14F-4D97-AF65-F5344CB8AC3E}">
        <p14:creationId xmlns:p14="http://schemas.microsoft.com/office/powerpoint/2010/main" val="119943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7EF2-B298-6858-6E8B-7CEB2A8383C5}"/>
              </a:ext>
            </a:extLst>
          </p:cNvPr>
          <p:cNvSpPr>
            <a:spLocks noGrp="1"/>
          </p:cNvSpPr>
          <p:nvPr>
            <p:ph type="title"/>
          </p:nvPr>
        </p:nvSpPr>
        <p:spPr>
          <a:xfrm>
            <a:off x="838200" y="365126"/>
            <a:ext cx="10515600" cy="1767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1D4C6A9-835F-6650-5D97-B4384BB9B736}"/>
              </a:ext>
            </a:extLst>
          </p:cNvPr>
          <p:cNvSpPr>
            <a:spLocks noGrp="1"/>
          </p:cNvSpPr>
          <p:nvPr>
            <p:ph idx="1"/>
          </p:nvPr>
        </p:nvSpPr>
        <p:spPr>
          <a:xfrm>
            <a:off x="838200" y="887942"/>
            <a:ext cx="10515600" cy="5289021"/>
          </a:xfrm>
        </p:spPr>
        <p:txBody>
          <a:bodyPr>
            <a:normAutofit/>
          </a:bodyPr>
          <a:lstStyle/>
          <a:p>
            <a:r>
              <a:rPr lang="en-US" sz="3200" dirty="0"/>
              <a:t>Topics discussed in detail in course are marked with asterisks.</a:t>
            </a:r>
          </a:p>
          <a:p>
            <a:r>
              <a:rPr lang="en-US" sz="3200" dirty="0"/>
              <a:t>Dates should be taken with a grain of salt.</a:t>
            </a:r>
          </a:p>
          <a:p>
            <a:r>
              <a:rPr lang="en-US" sz="3200" dirty="0"/>
              <a:t>Organized (more or less) topically by starting date.</a:t>
            </a:r>
          </a:p>
          <a:p>
            <a:r>
              <a:rPr lang="en-US" sz="3200" dirty="0"/>
              <a:t>Personal choice of items to include. </a:t>
            </a:r>
          </a:p>
          <a:p>
            <a:r>
              <a:rPr lang="en-US" sz="3200" dirty="0"/>
              <a:t>Not discussing prehistory --- intellectual accomplishments important to AI prior to electronic computers.</a:t>
            </a:r>
          </a:p>
          <a:p>
            <a:r>
              <a:rPr lang="en-US" sz="3200" dirty="0"/>
              <a:t>See chap 1 of Russell and Norvig or Eugene </a:t>
            </a:r>
            <a:r>
              <a:rPr lang="en-US" sz="3200" dirty="0" err="1"/>
              <a:t>Charniak</a:t>
            </a:r>
            <a:r>
              <a:rPr lang="en-US" sz="3200" dirty="0"/>
              <a:t>, </a:t>
            </a:r>
            <a:r>
              <a:rPr lang="en-US" sz="3200" i="1" dirty="0"/>
              <a:t>AI and I </a:t>
            </a:r>
            <a:r>
              <a:rPr lang="en-US" sz="3200" dirty="0"/>
              <a:t>for more. </a:t>
            </a:r>
          </a:p>
          <a:p>
            <a:endParaRPr lang="en-US" sz="3200" dirty="0"/>
          </a:p>
        </p:txBody>
      </p:sp>
    </p:spTree>
    <p:extLst>
      <p:ext uri="{BB962C8B-B14F-4D97-AF65-F5344CB8AC3E}">
        <p14:creationId xmlns:p14="http://schemas.microsoft.com/office/powerpoint/2010/main" val="196061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F213-6B4F-FA41-5947-5471095736B5}"/>
              </a:ext>
            </a:extLst>
          </p:cNvPr>
          <p:cNvSpPr>
            <a:spLocks noGrp="1"/>
          </p:cNvSpPr>
          <p:nvPr>
            <p:ph type="title"/>
          </p:nvPr>
        </p:nvSpPr>
        <p:spPr/>
        <p:txBody>
          <a:bodyPr/>
          <a:lstStyle/>
          <a:p>
            <a:pPr algn="ctr"/>
            <a:r>
              <a:rPr lang="en-US" dirty="0"/>
              <a:t>1970s-80s: Heyday of Knowledge-Based AI</a:t>
            </a:r>
          </a:p>
        </p:txBody>
      </p:sp>
      <p:sp>
        <p:nvSpPr>
          <p:cNvPr id="3" name="Content Placeholder 2">
            <a:extLst>
              <a:ext uri="{FF2B5EF4-FFF2-40B4-BE49-F238E27FC236}">
                <a16:creationId xmlns:a16="http://schemas.microsoft.com/office/drawing/2014/main" id="{4C7843F7-9181-6A6A-AAEB-1A0A5B505DF7}"/>
              </a:ext>
            </a:extLst>
          </p:cNvPr>
          <p:cNvSpPr>
            <a:spLocks noGrp="1"/>
          </p:cNvSpPr>
          <p:nvPr>
            <p:ph idx="1"/>
          </p:nvPr>
        </p:nvSpPr>
        <p:spPr>
          <a:xfrm>
            <a:off x="838200" y="1690689"/>
            <a:ext cx="10515600" cy="4486274"/>
          </a:xfrm>
        </p:spPr>
        <p:txBody>
          <a:bodyPr/>
          <a:lstStyle/>
          <a:p>
            <a:r>
              <a:rPr lang="en-US" dirty="0"/>
              <a:t>Logic-based “neat” approaches (John McCarthy)*</a:t>
            </a:r>
          </a:p>
          <a:p>
            <a:r>
              <a:rPr lang="en-US" dirty="0"/>
              <a:t>“Scruffy” approaches, with connections to cognitive science.</a:t>
            </a:r>
            <a:br>
              <a:rPr lang="en-US" dirty="0"/>
            </a:br>
            <a:r>
              <a:rPr lang="en-US" dirty="0"/>
              <a:t>(Marvin Minsky, Roger Schank)</a:t>
            </a:r>
          </a:p>
          <a:p>
            <a:r>
              <a:rPr lang="en-US" dirty="0"/>
              <a:t>Expert systems: DENDRAL, MYCIN</a:t>
            </a:r>
          </a:p>
        </p:txBody>
      </p:sp>
    </p:spTree>
    <p:extLst>
      <p:ext uri="{BB962C8B-B14F-4D97-AF65-F5344CB8AC3E}">
        <p14:creationId xmlns:p14="http://schemas.microsoft.com/office/powerpoint/2010/main" val="7964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2A98-00F5-D24C-10AC-E218E3273819}"/>
              </a:ext>
            </a:extLst>
          </p:cNvPr>
          <p:cNvSpPr>
            <a:spLocks noGrp="1"/>
          </p:cNvSpPr>
          <p:nvPr>
            <p:ph type="title"/>
          </p:nvPr>
        </p:nvSpPr>
        <p:spPr/>
        <p:txBody>
          <a:bodyPr/>
          <a:lstStyle/>
          <a:p>
            <a:pPr algn="ctr"/>
            <a:r>
              <a:rPr lang="en-US" dirty="0"/>
              <a:t>Optical Character Recognition</a:t>
            </a:r>
            <a:br>
              <a:rPr lang="en-US" dirty="0"/>
            </a:br>
            <a:r>
              <a:rPr lang="en-US" dirty="0"/>
              <a:t>Kurzweil Reading Machine (1976)</a:t>
            </a:r>
          </a:p>
        </p:txBody>
      </p:sp>
      <p:sp>
        <p:nvSpPr>
          <p:cNvPr id="3" name="Content Placeholder 2">
            <a:extLst>
              <a:ext uri="{FF2B5EF4-FFF2-40B4-BE49-F238E27FC236}">
                <a16:creationId xmlns:a16="http://schemas.microsoft.com/office/drawing/2014/main" id="{8C8C85D9-9AD3-5BFF-97A0-4E2B1B7622C1}"/>
              </a:ext>
            </a:extLst>
          </p:cNvPr>
          <p:cNvSpPr>
            <a:spLocks noGrp="1"/>
          </p:cNvSpPr>
          <p:nvPr>
            <p:ph sz="half" idx="1"/>
          </p:nvPr>
        </p:nvSpPr>
        <p:spPr>
          <a:xfrm>
            <a:off x="838199" y="1825625"/>
            <a:ext cx="6053667" cy="4351338"/>
          </a:xfrm>
        </p:spPr>
        <p:txBody>
          <a:bodyPr/>
          <a:lstStyle/>
          <a:p>
            <a:r>
              <a:rPr lang="en-US" dirty="0"/>
              <a:t>First important practical application of AI</a:t>
            </a:r>
          </a:p>
          <a:p>
            <a:r>
              <a:rPr lang="en-US" dirty="0"/>
              <a:t>Originally reading for blind; then page image to character string.</a:t>
            </a:r>
          </a:p>
          <a:p>
            <a:r>
              <a:rPr lang="en-US" dirty="0"/>
              <a:t>Machine learning of rules </a:t>
            </a:r>
            <a:br>
              <a:rPr lang="en-US" dirty="0"/>
            </a:br>
            <a:r>
              <a:rPr lang="en-US" dirty="0"/>
              <a:t>from examples.</a:t>
            </a:r>
          </a:p>
          <a:p>
            <a:pPr marL="0" indent="0">
              <a:buNone/>
            </a:pPr>
            <a:endParaRPr lang="en-US" dirty="0"/>
          </a:p>
        </p:txBody>
      </p:sp>
      <p:pic>
        <p:nvPicPr>
          <p:cNvPr id="6" name="Content Placeholder 5" descr="A person in a blue shirt&#10;&#10;AI-generated content may be incorrect.">
            <a:extLst>
              <a:ext uri="{FF2B5EF4-FFF2-40B4-BE49-F238E27FC236}">
                <a16:creationId xmlns:a16="http://schemas.microsoft.com/office/drawing/2014/main" id="{55B9AB78-45A9-65A0-8F3F-95AA2B7E90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0344" y="1825625"/>
            <a:ext cx="3507375" cy="4351338"/>
          </a:xfrm>
        </p:spPr>
      </p:pic>
    </p:spTree>
    <p:extLst>
      <p:ext uri="{BB962C8B-B14F-4D97-AF65-F5344CB8AC3E}">
        <p14:creationId xmlns:p14="http://schemas.microsoft.com/office/powerpoint/2010/main" val="351488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FFEA-D845-14F7-7425-22C15441F10F}"/>
              </a:ext>
            </a:extLst>
          </p:cNvPr>
          <p:cNvSpPr>
            <a:spLocks noGrp="1"/>
          </p:cNvSpPr>
          <p:nvPr>
            <p:ph type="title"/>
          </p:nvPr>
        </p:nvSpPr>
        <p:spPr>
          <a:xfrm>
            <a:off x="838200" y="365126"/>
            <a:ext cx="10515600" cy="938742"/>
          </a:xfrm>
        </p:spPr>
        <p:txBody>
          <a:bodyPr/>
          <a:lstStyle/>
          <a:p>
            <a:pPr algn="ctr"/>
            <a:r>
              <a:rPr lang="en-US" dirty="0"/>
              <a:t>Autonomous vehicles</a:t>
            </a:r>
          </a:p>
        </p:txBody>
      </p:sp>
      <p:sp>
        <p:nvSpPr>
          <p:cNvPr id="3" name="Content Placeholder 2">
            <a:extLst>
              <a:ext uri="{FF2B5EF4-FFF2-40B4-BE49-F238E27FC236}">
                <a16:creationId xmlns:a16="http://schemas.microsoft.com/office/drawing/2014/main" id="{B5032F27-7E07-6C00-1C4E-BD10339F4ECE}"/>
              </a:ext>
            </a:extLst>
          </p:cNvPr>
          <p:cNvSpPr>
            <a:spLocks noGrp="1"/>
          </p:cNvSpPr>
          <p:nvPr>
            <p:ph idx="1"/>
          </p:nvPr>
        </p:nvSpPr>
        <p:spPr>
          <a:xfrm>
            <a:off x="838200" y="1303867"/>
            <a:ext cx="10515600" cy="4873096"/>
          </a:xfrm>
        </p:spPr>
        <p:txBody>
          <a:bodyPr>
            <a:normAutofit lnSpcReduction="10000"/>
          </a:bodyPr>
          <a:lstStyle/>
          <a:p>
            <a:r>
              <a:rPr lang="en-US" dirty="0" err="1"/>
              <a:t>Navlab</a:t>
            </a:r>
            <a:r>
              <a:rPr lang="en-US" dirty="0"/>
              <a:t>. CMU autonomous vehicle project begun 1984.</a:t>
            </a:r>
          </a:p>
          <a:p>
            <a:r>
              <a:rPr lang="en-US" dirty="0" err="1"/>
              <a:t>Navlab</a:t>
            </a:r>
            <a:r>
              <a:rPr lang="en-US" dirty="0"/>
              <a:t> 5 (1995). Drove from Pittsburgh to San Diego, with the AI driving all but 50 miles of 2850.</a:t>
            </a:r>
          </a:p>
          <a:p>
            <a:r>
              <a:rPr lang="en-US" dirty="0"/>
              <a:t>Mars Rover (1997).</a:t>
            </a:r>
          </a:p>
          <a:p>
            <a:r>
              <a:rPr lang="en-US" dirty="0"/>
              <a:t>DARPA Grand Challenge (2004). Autonomous vehicles driving off-road along track in Mojave Desert. In 2004, no car got more than 7 of 150 miles. Later competitions had greater success.</a:t>
            </a:r>
          </a:p>
          <a:p>
            <a:r>
              <a:rPr lang="en-US" dirty="0"/>
              <a:t>2011: Predictions that autonomous vehicles would put large numbers of human drivers out of a job by 2016.</a:t>
            </a:r>
          </a:p>
          <a:p>
            <a:r>
              <a:rPr lang="en-US" dirty="0"/>
              <a:t>Waymo (Alphabet) 2022). Robotaxi service in Phoenix.  Currently (July. 2025) service in 7 cities.</a:t>
            </a:r>
          </a:p>
        </p:txBody>
      </p:sp>
    </p:spTree>
    <p:extLst>
      <p:ext uri="{BB962C8B-B14F-4D97-AF65-F5344CB8AC3E}">
        <p14:creationId xmlns:p14="http://schemas.microsoft.com/office/powerpoint/2010/main" val="4074998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B3A7-A8D5-6B28-DEEB-616BB8161056}"/>
              </a:ext>
            </a:extLst>
          </p:cNvPr>
          <p:cNvSpPr>
            <a:spLocks noGrp="1"/>
          </p:cNvSpPr>
          <p:nvPr>
            <p:ph type="title"/>
          </p:nvPr>
        </p:nvSpPr>
        <p:spPr/>
        <p:txBody>
          <a:bodyPr/>
          <a:lstStyle/>
          <a:p>
            <a:pPr algn="ctr"/>
            <a:r>
              <a:rPr lang="en-US" dirty="0"/>
              <a:t>Neural Networks and Back Propagation*</a:t>
            </a:r>
            <a:br>
              <a:rPr lang="en-US" dirty="0"/>
            </a:br>
            <a:r>
              <a:rPr lang="en-US" i="1" dirty="0"/>
              <a:t>Parallel Distributed Processing</a:t>
            </a:r>
            <a:r>
              <a:rPr lang="en-US" dirty="0"/>
              <a:t>, 1985</a:t>
            </a:r>
          </a:p>
        </p:txBody>
      </p:sp>
      <p:sp>
        <p:nvSpPr>
          <p:cNvPr id="3" name="Content Placeholder 2">
            <a:extLst>
              <a:ext uri="{FF2B5EF4-FFF2-40B4-BE49-F238E27FC236}">
                <a16:creationId xmlns:a16="http://schemas.microsoft.com/office/drawing/2014/main" id="{D30D316F-0AA1-EE2D-5B81-199156348BE6}"/>
              </a:ext>
            </a:extLst>
          </p:cNvPr>
          <p:cNvSpPr>
            <a:spLocks noGrp="1"/>
          </p:cNvSpPr>
          <p:nvPr>
            <p:ph sz="half" idx="1"/>
          </p:nvPr>
        </p:nvSpPr>
        <p:spPr>
          <a:xfrm>
            <a:off x="287867" y="1825624"/>
            <a:ext cx="7958665" cy="4857219"/>
          </a:xfrm>
        </p:spPr>
        <p:txBody>
          <a:bodyPr>
            <a:normAutofit/>
          </a:bodyPr>
          <a:lstStyle/>
          <a:p>
            <a:r>
              <a:rPr lang="en-US" dirty="0"/>
              <a:t>Extends perceptron model to multi-layer network.</a:t>
            </a:r>
          </a:p>
          <a:p>
            <a:r>
              <a:rPr lang="en-US" dirty="0"/>
              <a:t>Back propagation had been independently discovered several times since 1962, but this was the one that mattered.</a:t>
            </a:r>
          </a:p>
          <a:p>
            <a:r>
              <a:rPr lang="en-US" dirty="0"/>
              <a:t>Basis of deep learning and 95%+ of current AI.</a:t>
            </a:r>
          </a:p>
          <a:p>
            <a:r>
              <a:rPr lang="en-US" dirty="0"/>
              <a:t>CNN: Convolutional neural networks </a:t>
            </a:r>
            <a:br>
              <a:rPr lang="en-US" dirty="0"/>
            </a:br>
            <a:r>
              <a:rPr lang="en-US" dirty="0"/>
              <a:t>(Yann LeCun, 1989) incorporate translational invariance.</a:t>
            </a:r>
          </a:p>
        </p:txBody>
      </p:sp>
      <p:pic>
        <p:nvPicPr>
          <p:cNvPr id="6" name="Content Placeholder 5" descr="A book cover with a yellow ribbon&#10;&#10;AI-generated content may be incorrect.">
            <a:extLst>
              <a:ext uri="{FF2B5EF4-FFF2-40B4-BE49-F238E27FC236}">
                <a16:creationId xmlns:a16="http://schemas.microsoft.com/office/drawing/2014/main" id="{9F92F8DA-9BD0-7B1E-E3B4-AA3992584A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19067" y="1825625"/>
            <a:ext cx="3108620" cy="4857219"/>
          </a:xfrm>
        </p:spPr>
      </p:pic>
    </p:spTree>
    <p:extLst>
      <p:ext uri="{BB962C8B-B14F-4D97-AF65-F5344CB8AC3E}">
        <p14:creationId xmlns:p14="http://schemas.microsoft.com/office/powerpoint/2010/main" val="131396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EB9B-87C7-7EB8-4D37-C6AC950577ED}"/>
              </a:ext>
            </a:extLst>
          </p:cNvPr>
          <p:cNvSpPr>
            <a:spLocks noGrp="1"/>
          </p:cNvSpPr>
          <p:nvPr>
            <p:ph type="title"/>
          </p:nvPr>
        </p:nvSpPr>
        <p:spPr/>
        <p:txBody>
          <a:bodyPr/>
          <a:lstStyle/>
          <a:p>
            <a:pPr algn="ctr"/>
            <a:r>
              <a:rPr lang="en-US" dirty="0"/>
              <a:t>Judea Pearl, </a:t>
            </a:r>
            <a:r>
              <a:rPr lang="en-US" i="1" dirty="0"/>
              <a:t>Probabilistic Reasoning in Intelligent Systems</a:t>
            </a:r>
            <a:r>
              <a:rPr lang="en-US" dirty="0"/>
              <a:t>,* 1987</a:t>
            </a:r>
          </a:p>
        </p:txBody>
      </p:sp>
      <p:sp>
        <p:nvSpPr>
          <p:cNvPr id="3" name="Content Placeholder 2">
            <a:extLst>
              <a:ext uri="{FF2B5EF4-FFF2-40B4-BE49-F238E27FC236}">
                <a16:creationId xmlns:a16="http://schemas.microsoft.com/office/drawing/2014/main" id="{0B73FEA8-F542-0A2D-22F2-4A0FA02FD32C}"/>
              </a:ext>
            </a:extLst>
          </p:cNvPr>
          <p:cNvSpPr>
            <a:spLocks noGrp="1"/>
          </p:cNvSpPr>
          <p:nvPr>
            <p:ph sz="half" idx="1"/>
          </p:nvPr>
        </p:nvSpPr>
        <p:spPr>
          <a:xfrm>
            <a:off x="838199" y="1825625"/>
            <a:ext cx="7560734" cy="4351338"/>
          </a:xfrm>
        </p:spPr>
        <p:txBody>
          <a:bodyPr/>
          <a:lstStyle/>
          <a:p>
            <a:r>
              <a:rPr lang="en-US" dirty="0"/>
              <a:t>Emphasized the importance of probabilistic reasoning in AI.</a:t>
            </a:r>
            <a:br>
              <a:rPr lang="en-US" dirty="0"/>
            </a:br>
            <a:r>
              <a:rPr lang="en-US" dirty="0"/>
              <a:t>(In the early 1980s other techniques for plausible reasoning were more popular.) </a:t>
            </a:r>
          </a:p>
          <a:p>
            <a:endParaRPr lang="en-US" dirty="0"/>
          </a:p>
          <a:p>
            <a:r>
              <a:rPr lang="en-US" dirty="0"/>
              <a:t>Bayesian networks: architecture for combining causal and evidential reasoning. </a:t>
            </a:r>
          </a:p>
          <a:p>
            <a:endParaRPr lang="en-US" dirty="0"/>
          </a:p>
          <a:p>
            <a:r>
              <a:rPr lang="en-US" dirty="0"/>
              <a:t>Graphical models</a:t>
            </a:r>
          </a:p>
        </p:txBody>
      </p:sp>
      <p:pic>
        <p:nvPicPr>
          <p:cNvPr id="6" name="Content Placeholder 5" descr="A person in a suit and glasses&#10;&#10;AI-generated content may be incorrect.">
            <a:extLst>
              <a:ext uri="{FF2B5EF4-FFF2-40B4-BE49-F238E27FC236}">
                <a16:creationId xmlns:a16="http://schemas.microsoft.com/office/drawing/2014/main" id="{A09FC25B-3CE0-38AC-AD5D-10F840C730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59120" y="1825625"/>
            <a:ext cx="3108098" cy="4351338"/>
          </a:xfrm>
        </p:spPr>
      </p:pic>
    </p:spTree>
    <p:extLst>
      <p:ext uri="{BB962C8B-B14F-4D97-AF65-F5344CB8AC3E}">
        <p14:creationId xmlns:p14="http://schemas.microsoft.com/office/powerpoint/2010/main" val="1545796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97B7-75FE-EB81-F48C-E1960881C609}"/>
              </a:ext>
            </a:extLst>
          </p:cNvPr>
          <p:cNvSpPr>
            <a:spLocks noGrp="1"/>
          </p:cNvSpPr>
          <p:nvPr>
            <p:ph type="title"/>
          </p:nvPr>
        </p:nvSpPr>
        <p:spPr/>
        <p:txBody>
          <a:bodyPr/>
          <a:lstStyle/>
          <a:p>
            <a:pPr algn="ctr"/>
            <a:r>
              <a:rPr lang="en-US" dirty="0"/>
              <a:t>Internet</a:t>
            </a:r>
          </a:p>
        </p:txBody>
      </p:sp>
      <p:sp>
        <p:nvSpPr>
          <p:cNvPr id="3" name="Content Placeholder 2">
            <a:extLst>
              <a:ext uri="{FF2B5EF4-FFF2-40B4-BE49-F238E27FC236}">
                <a16:creationId xmlns:a16="http://schemas.microsoft.com/office/drawing/2014/main" id="{9A139479-750D-BB80-DE16-97883283AB80}"/>
              </a:ext>
            </a:extLst>
          </p:cNvPr>
          <p:cNvSpPr>
            <a:spLocks noGrp="1"/>
          </p:cNvSpPr>
          <p:nvPr>
            <p:ph sz="half" idx="1"/>
          </p:nvPr>
        </p:nvSpPr>
        <p:spPr/>
        <p:txBody>
          <a:bodyPr/>
          <a:lstStyle/>
          <a:p>
            <a:r>
              <a:rPr lang="en-US" dirty="0"/>
              <a:t>Internet (1989)</a:t>
            </a:r>
          </a:p>
          <a:p>
            <a:r>
              <a:rPr lang="en-US" dirty="0"/>
              <a:t>World Wide Web (1992)</a:t>
            </a:r>
          </a:p>
          <a:p>
            <a:r>
              <a:rPr lang="en-US" dirty="0"/>
              <a:t>First web search engines (1994)</a:t>
            </a:r>
          </a:p>
          <a:p>
            <a:r>
              <a:rPr lang="en-US" dirty="0"/>
              <a:t>Google (1998)</a:t>
            </a:r>
          </a:p>
          <a:p>
            <a:r>
              <a:rPr lang="en-US" dirty="0"/>
              <a:t>Flickr (2004)</a:t>
            </a:r>
          </a:p>
          <a:p>
            <a:r>
              <a:rPr lang="en-US" dirty="0"/>
              <a:t>Wikipedia (2005)</a:t>
            </a:r>
          </a:p>
          <a:p>
            <a:r>
              <a:rPr lang="en-US" dirty="0"/>
              <a:t>YouTube (2005)</a:t>
            </a:r>
          </a:p>
        </p:txBody>
      </p:sp>
      <p:pic>
        <p:nvPicPr>
          <p:cNvPr id="6" name="Content Placeholder 5" descr="A graph showing the number of web sites&#10;&#10;AI-generated content may be incorrect.">
            <a:extLst>
              <a:ext uri="{FF2B5EF4-FFF2-40B4-BE49-F238E27FC236}">
                <a16:creationId xmlns:a16="http://schemas.microsoft.com/office/drawing/2014/main" id="{5A1125E5-0701-44FB-DF10-FBE4A63C62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199"/>
          </a:xfrm>
        </p:spPr>
      </p:pic>
    </p:spTree>
    <p:extLst>
      <p:ext uri="{BB962C8B-B14F-4D97-AF65-F5344CB8AC3E}">
        <p14:creationId xmlns:p14="http://schemas.microsoft.com/office/powerpoint/2010/main" val="428505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3768-4C3B-4AC5-3215-6534CCA3FF96}"/>
              </a:ext>
            </a:extLst>
          </p:cNvPr>
          <p:cNvSpPr>
            <a:spLocks noGrp="1"/>
          </p:cNvSpPr>
          <p:nvPr>
            <p:ph type="title"/>
          </p:nvPr>
        </p:nvSpPr>
        <p:spPr/>
        <p:txBody>
          <a:bodyPr/>
          <a:lstStyle/>
          <a:p>
            <a:pPr algn="ctr"/>
            <a:r>
              <a:rPr lang="en-US" dirty="0"/>
              <a:t>Games (1993-)</a:t>
            </a:r>
          </a:p>
        </p:txBody>
      </p:sp>
      <p:sp>
        <p:nvSpPr>
          <p:cNvPr id="3" name="Content Placeholder 2">
            <a:extLst>
              <a:ext uri="{FF2B5EF4-FFF2-40B4-BE49-F238E27FC236}">
                <a16:creationId xmlns:a16="http://schemas.microsoft.com/office/drawing/2014/main" id="{0AE54EFE-EC26-1783-441D-2FA8C5B63140}"/>
              </a:ext>
            </a:extLst>
          </p:cNvPr>
          <p:cNvSpPr>
            <a:spLocks noGrp="1"/>
          </p:cNvSpPr>
          <p:nvPr>
            <p:ph idx="1"/>
          </p:nvPr>
        </p:nvSpPr>
        <p:spPr>
          <a:xfrm>
            <a:off x="838200" y="1388533"/>
            <a:ext cx="10515600" cy="4788430"/>
          </a:xfrm>
        </p:spPr>
        <p:txBody>
          <a:bodyPr>
            <a:normAutofit/>
          </a:bodyPr>
          <a:lstStyle/>
          <a:p>
            <a:r>
              <a:rPr lang="en-US" b="1" dirty="0"/>
              <a:t>Backgammon:</a:t>
            </a:r>
            <a:r>
              <a:rPr lang="en-US" dirty="0"/>
              <a:t> </a:t>
            </a:r>
            <a:r>
              <a:rPr lang="en-US" i="1" dirty="0" err="1"/>
              <a:t>TDGammon</a:t>
            </a:r>
            <a:r>
              <a:rPr lang="en-US" dirty="0"/>
              <a:t> (IBM,1993). Slightly below top human players. Trained with 1.5M games of self-play. Combination of reinforcement learning and neural networks.</a:t>
            </a:r>
          </a:p>
          <a:p>
            <a:r>
              <a:rPr lang="en-US" b="1" dirty="0"/>
              <a:t>Chess</a:t>
            </a:r>
            <a:r>
              <a:rPr lang="en-US" dirty="0"/>
              <a:t>: </a:t>
            </a:r>
            <a:r>
              <a:rPr lang="en-US" i="1" dirty="0" err="1"/>
              <a:t>DeepBlue</a:t>
            </a:r>
            <a:r>
              <a:rPr lang="en-US" i="1" dirty="0"/>
              <a:t> </a:t>
            </a:r>
            <a:r>
              <a:rPr lang="en-US" dirty="0"/>
              <a:t> (IBM,1997), Beat world champion Garry Kasparov. Extensive search guided by machine learning. Search with evaluation function trained by ML.</a:t>
            </a:r>
          </a:p>
          <a:p>
            <a:r>
              <a:rPr lang="en-US" b="1" dirty="0"/>
              <a:t>Jeopardy.  </a:t>
            </a:r>
            <a:r>
              <a:rPr lang="en-US" i="1" dirty="0"/>
              <a:t>Watson</a:t>
            </a:r>
            <a:r>
              <a:rPr lang="en-US" dirty="0"/>
              <a:t> (IBM, 2011). Probabilistic reasoning. Hodgepodge of techniques.</a:t>
            </a:r>
          </a:p>
          <a:p>
            <a:r>
              <a:rPr lang="en-US" b="1" dirty="0"/>
              <a:t>Go</a:t>
            </a:r>
            <a:r>
              <a:rPr lang="en-US" dirty="0"/>
              <a:t>. </a:t>
            </a:r>
            <a:r>
              <a:rPr lang="en-US" i="1" dirty="0"/>
              <a:t>AlphaGo</a:t>
            </a:r>
            <a:r>
              <a:rPr lang="en-US" dirty="0"/>
              <a:t>. (DeepMind,2016). Beat Lee Sedol. Monte Carlo search, reinforcement learning,  deep learning, Trained on human games and self-play.</a:t>
            </a:r>
          </a:p>
        </p:txBody>
      </p:sp>
    </p:spTree>
    <p:extLst>
      <p:ext uri="{BB962C8B-B14F-4D97-AF65-F5344CB8AC3E}">
        <p14:creationId xmlns:p14="http://schemas.microsoft.com/office/powerpoint/2010/main" val="51781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09C6-1F5A-653C-3543-F86D45857942}"/>
              </a:ext>
            </a:extLst>
          </p:cNvPr>
          <p:cNvSpPr>
            <a:spLocks noGrp="1"/>
          </p:cNvSpPr>
          <p:nvPr>
            <p:ph type="title"/>
          </p:nvPr>
        </p:nvSpPr>
        <p:spPr/>
        <p:txBody>
          <a:bodyPr/>
          <a:lstStyle/>
          <a:p>
            <a:pPr algn="ctr"/>
            <a:r>
              <a:rPr lang="en-US" dirty="0"/>
              <a:t>Games (</a:t>
            </a:r>
            <a:r>
              <a:rPr lang="en-US" dirty="0" err="1"/>
              <a:t>cntd</a:t>
            </a:r>
            <a:r>
              <a:rPr lang="en-US" dirty="0"/>
              <a:t>.)</a:t>
            </a:r>
          </a:p>
        </p:txBody>
      </p:sp>
      <p:sp>
        <p:nvSpPr>
          <p:cNvPr id="3" name="Content Placeholder 2">
            <a:extLst>
              <a:ext uri="{FF2B5EF4-FFF2-40B4-BE49-F238E27FC236}">
                <a16:creationId xmlns:a16="http://schemas.microsoft.com/office/drawing/2014/main" id="{96F93D6B-C2B3-B39C-79F7-DCA651A13B20}"/>
              </a:ext>
            </a:extLst>
          </p:cNvPr>
          <p:cNvSpPr>
            <a:spLocks noGrp="1"/>
          </p:cNvSpPr>
          <p:nvPr>
            <p:ph idx="1"/>
          </p:nvPr>
        </p:nvSpPr>
        <p:spPr/>
        <p:txBody>
          <a:bodyPr/>
          <a:lstStyle/>
          <a:p>
            <a:r>
              <a:rPr lang="en-US" b="1" dirty="0"/>
              <a:t>Go, Chess, Shogi</a:t>
            </a:r>
            <a:r>
              <a:rPr lang="en-US" dirty="0"/>
              <a:t>. </a:t>
            </a:r>
            <a:r>
              <a:rPr lang="en-US" i="1" dirty="0"/>
              <a:t>AlphaZero</a:t>
            </a:r>
            <a:r>
              <a:rPr lang="en-US" dirty="0"/>
              <a:t> (DeepMind,2017.  Similar architecture to AlphaGo. Trained purely on self-play.</a:t>
            </a:r>
          </a:p>
          <a:p>
            <a:r>
              <a:rPr lang="en-US" b="1" dirty="0"/>
              <a:t>Texas Hold ‘Em Poker</a:t>
            </a:r>
            <a:r>
              <a:rPr lang="en-US" dirty="0"/>
              <a:t>. </a:t>
            </a:r>
            <a:r>
              <a:rPr lang="en-US" i="1" dirty="0" err="1"/>
              <a:t>Libratus</a:t>
            </a:r>
            <a:r>
              <a:rPr lang="en-US" dirty="0"/>
              <a:t> (Noam Brown, Tuomas </a:t>
            </a:r>
            <a:r>
              <a:rPr lang="en-US" dirty="0" err="1"/>
              <a:t>Sandholmd</a:t>
            </a:r>
            <a:r>
              <a:rPr lang="en-US" dirty="0"/>
              <a:t>, 2017). Beat top human players at. Complex, specialized architecture involving game theory, probability theory, reasoning about other minds, and  ML.</a:t>
            </a:r>
          </a:p>
          <a:p>
            <a:r>
              <a:rPr lang="en-US" b="1" dirty="0"/>
              <a:t>Diplomacy. </a:t>
            </a:r>
            <a:r>
              <a:rPr lang="en-US" dirty="0"/>
              <a:t>Cicero. (Meta, 2022). High quality play, though not champion-level. Complex, specialized, multi-modular system</a:t>
            </a:r>
          </a:p>
        </p:txBody>
      </p:sp>
    </p:spTree>
    <p:extLst>
      <p:ext uri="{BB962C8B-B14F-4D97-AF65-F5344CB8AC3E}">
        <p14:creationId xmlns:p14="http://schemas.microsoft.com/office/powerpoint/2010/main" val="266683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827A-E507-A8B2-403E-42BFFDBA7C09}"/>
              </a:ext>
            </a:extLst>
          </p:cNvPr>
          <p:cNvSpPr>
            <a:spLocks noGrp="1"/>
          </p:cNvSpPr>
          <p:nvPr>
            <p:ph type="title"/>
          </p:nvPr>
        </p:nvSpPr>
        <p:spPr/>
        <p:txBody>
          <a:bodyPr/>
          <a:lstStyle/>
          <a:p>
            <a:pPr algn="ctr"/>
            <a:r>
              <a:rPr lang="en-US" dirty="0"/>
              <a:t>Fei-Fei Li: ImageNet (2007).</a:t>
            </a:r>
            <a:br>
              <a:rPr lang="en-US" dirty="0"/>
            </a:br>
            <a:r>
              <a:rPr lang="en-US" dirty="0"/>
              <a:t>Crowd-sourcing</a:t>
            </a:r>
          </a:p>
        </p:txBody>
      </p:sp>
      <p:sp>
        <p:nvSpPr>
          <p:cNvPr id="3" name="Content Placeholder 2">
            <a:extLst>
              <a:ext uri="{FF2B5EF4-FFF2-40B4-BE49-F238E27FC236}">
                <a16:creationId xmlns:a16="http://schemas.microsoft.com/office/drawing/2014/main" id="{75DA22BA-8329-1119-E95C-14F078EC54D8}"/>
              </a:ext>
            </a:extLst>
          </p:cNvPr>
          <p:cNvSpPr>
            <a:spLocks noGrp="1"/>
          </p:cNvSpPr>
          <p:nvPr>
            <p:ph sz="half" idx="1"/>
          </p:nvPr>
        </p:nvSpPr>
        <p:spPr>
          <a:xfrm>
            <a:off x="838199" y="1825625"/>
            <a:ext cx="5833533" cy="4351338"/>
          </a:xfrm>
        </p:spPr>
        <p:txBody>
          <a:bodyPr/>
          <a:lstStyle/>
          <a:p>
            <a:r>
              <a:rPr lang="en-US" dirty="0"/>
              <a:t>Huge (15M labelled images),</a:t>
            </a:r>
            <a:br>
              <a:rPr lang="en-US" dirty="0"/>
            </a:br>
            <a:r>
              <a:rPr lang="en-US" dirty="0"/>
              <a:t>high-quality dataset.</a:t>
            </a:r>
          </a:p>
          <a:p>
            <a:endParaRPr lang="en-US" dirty="0"/>
          </a:p>
          <a:p>
            <a:r>
              <a:rPr lang="en-US" dirty="0"/>
              <a:t>Created using web mining and crowd sourcing.</a:t>
            </a:r>
          </a:p>
          <a:p>
            <a:endParaRPr lang="en-US" dirty="0"/>
          </a:p>
          <a:p>
            <a:r>
              <a:rPr lang="en-US" dirty="0"/>
              <a:t>Standard benchmark for computer vision.</a:t>
            </a:r>
          </a:p>
          <a:p>
            <a:endParaRPr lang="en-US" dirty="0"/>
          </a:p>
        </p:txBody>
      </p:sp>
      <p:pic>
        <p:nvPicPr>
          <p:cNvPr id="6" name="Content Placeholder 5" descr="A person in a black shirt&#10;&#10;AI-generated content may be incorrect.">
            <a:extLst>
              <a:ext uri="{FF2B5EF4-FFF2-40B4-BE49-F238E27FC236}">
                <a16:creationId xmlns:a16="http://schemas.microsoft.com/office/drawing/2014/main" id="{1E68BF2B-E0FF-AB63-0394-36F4312BDD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0109" y="1825625"/>
            <a:ext cx="3963320" cy="4351338"/>
          </a:xfrm>
        </p:spPr>
      </p:pic>
    </p:spTree>
    <p:extLst>
      <p:ext uri="{BB962C8B-B14F-4D97-AF65-F5344CB8AC3E}">
        <p14:creationId xmlns:p14="http://schemas.microsoft.com/office/powerpoint/2010/main" val="251136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0CA3-A25E-BF3B-604A-E52CB72F4AC7}"/>
              </a:ext>
            </a:extLst>
          </p:cNvPr>
          <p:cNvSpPr>
            <a:spLocks noGrp="1"/>
          </p:cNvSpPr>
          <p:nvPr>
            <p:ph type="title"/>
          </p:nvPr>
        </p:nvSpPr>
        <p:spPr/>
        <p:txBody>
          <a:bodyPr/>
          <a:lstStyle/>
          <a:p>
            <a:pPr algn="ctr"/>
            <a:r>
              <a:rPr lang="en-US" dirty="0" err="1"/>
              <a:t>AlexNet</a:t>
            </a:r>
            <a:br>
              <a:rPr lang="en-US" dirty="0"/>
            </a:br>
            <a:r>
              <a:rPr lang="en-US" dirty="0"/>
              <a:t>Deep Learning success on ImageNet (2012)</a:t>
            </a:r>
          </a:p>
        </p:txBody>
      </p:sp>
      <p:sp>
        <p:nvSpPr>
          <p:cNvPr id="3" name="Content Placeholder 2">
            <a:extLst>
              <a:ext uri="{FF2B5EF4-FFF2-40B4-BE49-F238E27FC236}">
                <a16:creationId xmlns:a16="http://schemas.microsoft.com/office/drawing/2014/main" id="{9C4C2C0D-6572-7606-D129-9E1B39764CAB}"/>
              </a:ext>
            </a:extLst>
          </p:cNvPr>
          <p:cNvSpPr>
            <a:spLocks noGrp="1"/>
          </p:cNvSpPr>
          <p:nvPr>
            <p:ph idx="1"/>
          </p:nvPr>
        </p:nvSpPr>
        <p:spPr/>
        <p:txBody>
          <a:bodyPr/>
          <a:lstStyle/>
          <a:p>
            <a:r>
              <a:rPr lang="en-US" dirty="0"/>
              <a:t>First huge success for deep learning and immense corpora.</a:t>
            </a:r>
          </a:p>
          <a:p>
            <a:r>
              <a:rPr lang="en-US" dirty="0"/>
              <a:t>Trained and tested on ImageNet.</a:t>
            </a:r>
          </a:p>
          <a:p>
            <a:r>
              <a:rPr lang="en-US" dirty="0"/>
              <a:t>Alex </a:t>
            </a:r>
            <a:r>
              <a:rPr lang="en-US" dirty="0" err="1"/>
              <a:t>Krizhevsky</a:t>
            </a:r>
            <a:r>
              <a:rPr lang="en-US" dirty="0"/>
              <a:t>, Ilya </a:t>
            </a:r>
            <a:r>
              <a:rPr lang="en-US" dirty="0" err="1"/>
              <a:t>Sutskever</a:t>
            </a:r>
            <a:r>
              <a:rPr lang="en-US" dirty="0"/>
              <a:t> and Geoffrey Hinton</a:t>
            </a:r>
          </a:p>
          <a:p>
            <a:r>
              <a:rPr lang="en-US" dirty="0"/>
              <a:t>Huge advance in state of the art. Previously, AI had mostly made slow, incremental progress.</a:t>
            </a:r>
          </a:p>
          <a:p>
            <a:r>
              <a:rPr lang="en-US" dirty="0"/>
              <a:t>Dawn of “modern” AI.</a:t>
            </a:r>
          </a:p>
        </p:txBody>
      </p:sp>
    </p:spTree>
    <p:extLst>
      <p:ext uri="{BB962C8B-B14F-4D97-AF65-F5344CB8AC3E}">
        <p14:creationId xmlns:p14="http://schemas.microsoft.com/office/powerpoint/2010/main" val="198512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CDAC-3795-5950-C3A0-472635536FEC}"/>
              </a:ext>
            </a:extLst>
          </p:cNvPr>
          <p:cNvSpPr>
            <a:spLocks noGrp="1"/>
          </p:cNvSpPr>
          <p:nvPr>
            <p:ph type="ctrTitle"/>
          </p:nvPr>
        </p:nvSpPr>
        <p:spPr/>
        <p:txBody>
          <a:bodyPr/>
          <a:lstStyle/>
          <a:p>
            <a:pPr algn="ctr"/>
            <a:r>
              <a:rPr lang="en-US" dirty="0"/>
              <a:t>Milestones in Computer Science</a:t>
            </a:r>
          </a:p>
        </p:txBody>
      </p:sp>
      <p:sp>
        <p:nvSpPr>
          <p:cNvPr id="4" name="Subtitle 3">
            <a:extLst>
              <a:ext uri="{FF2B5EF4-FFF2-40B4-BE49-F238E27FC236}">
                <a16:creationId xmlns:a16="http://schemas.microsoft.com/office/drawing/2014/main" id="{D3BC053F-5512-9049-FCC7-4D8D168656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1331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9873-D4C7-120A-9B68-997B67BA3D44}"/>
              </a:ext>
            </a:extLst>
          </p:cNvPr>
          <p:cNvSpPr>
            <a:spLocks noGrp="1"/>
          </p:cNvSpPr>
          <p:nvPr>
            <p:ph type="title"/>
          </p:nvPr>
        </p:nvSpPr>
        <p:spPr/>
        <p:txBody>
          <a:bodyPr/>
          <a:lstStyle/>
          <a:p>
            <a:r>
              <a:rPr lang="en-US" dirty="0"/>
              <a:t>Awareness of negative social consequences*</a:t>
            </a:r>
          </a:p>
        </p:txBody>
      </p:sp>
      <p:sp>
        <p:nvSpPr>
          <p:cNvPr id="3" name="Content Placeholder 2">
            <a:extLst>
              <a:ext uri="{FF2B5EF4-FFF2-40B4-BE49-F238E27FC236}">
                <a16:creationId xmlns:a16="http://schemas.microsoft.com/office/drawing/2014/main" id="{1D76B81D-C7C7-763F-D841-5719A6D73551}"/>
              </a:ext>
            </a:extLst>
          </p:cNvPr>
          <p:cNvSpPr>
            <a:spLocks noGrp="1"/>
          </p:cNvSpPr>
          <p:nvPr>
            <p:ph idx="1"/>
          </p:nvPr>
        </p:nvSpPr>
        <p:spPr/>
        <p:txBody>
          <a:bodyPr>
            <a:normAutofit/>
          </a:bodyPr>
          <a:lstStyle/>
          <a:p>
            <a:r>
              <a:rPr lang="en-US" dirty="0"/>
              <a:t>Latanya Sweeney (1997) Deanonymizing personal medical data</a:t>
            </a:r>
          </a:p>
          <a:p>
            <a:r>
              <a:rPr lang="en-US" dirty="0"/>
              <a:t>Sweeney, (2013) Racial discrimination in online ad delivery.</a:t>
            </a:r>
          </a:p>
          <a:p>
            <a:r>
              <a:rPr lang="en-US" dirty="0"/>
              <a:t>Cathy O’Neil (2016) </a:t>
            </a:r>
            <a:r>
              <a:rPr lang="en-US" i="1" dirty="0"/>
              <a:t>Weapons of Math Destruction</a:t>
            </a:r>
          </a:p>
          <a:p>
            <a:r>
              <a:rPr lang="en-US" dirty="0"/>
              <a:t>Joy </a:t>
            </a:r>
            <a:r>
              <a:rPr lang="en-US" dirty="0" err="1"/>
              <a:t>Buolamwini</a:t>
            </a:r>
            <a:r>
              <a:rPr lang="en-US" dirty="0"/>
              <a:t>, (2018) Gender and racial inequalities in face recognition.</a:t>
            </a:r>
          </a:p>
          <a:p>
            <a:r>
              <a:rPr lang="en-US" dirty="0"/>
              <a:t>Palantir/New Orleans scandal (2018)</a:t>
            </a:r>
          </a:p>
          <a:p>
            <a:r>
              <a:rPr lang="en-US" dirty="0"/>
              <a:t>Clearview AI scandal (2020)</a:t>
            </a:r>
            <a:br>
              <a:rPr lang="en-US" dirty="0"/>
            </a:br>
            <a:endParaRPr lang="en-US" dirty="0"/>
          </a:p>
        </p:txBody>
      </p:sp>
    </p:spTree>
    <p:extLst>
      <p:ext uri="{BB962C8B-B14F-4D97-AF65-F5344CB8AC3E}">
        <p14:creationId xmlns:p14="http://schemas.microsoft.com/office/powerpoint/2010/main" val="130325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CBA7-494C-A613-39F0-9184ACF91C3D}"/>
              </a:ext>
            </a:extLst>
          </p:cNvPr>
          <p:cNvSpPr>
            <a:spLocks noGrp="1"/>
          </p:cNvSpPr>
          <p:nvPr>
            <p:ph type="title"/>
          </p:nvPr>
        </p:nvSpPr>
        <p:spPr/>
        <p:txBody>
          <a:bodyPr/>
          <a:lstStyle/>
          <a:p>
            <a:pPr algn="ctr"/>
            <a:r>
              <a:rPr lang="en-US" dirty="0"/>
              <a:t>AlphaFold (DeepMind, 2018)</a:t>
            </a:r>
          </a:p>
        </p:txBody>
      </p:sp>
      <p:sp>
        <p:nvSpPr>
          <p:cNvPr id="3" name="Content Placeholder 2">
            <a:extLst>
              <a:ext uri="{FF2B5EF4-FFF2-40B4-BE49-F238E27FC236}">
                <a16:creationId xmlns:a16="http://schemas.microsoft.com/office/drawing/2014/main" id="{8D28B11B-0C24-BAFA-BA2E-6DE42EF9C3A8}"/>
              </a:ext>
            </a:extLst>
          </p:cNvPr>
          <p:cNvSpPr>
            <a:spLocks noGrp="1"/>
          </p:cNvSpPr>
          <p:nvPr>
            <p:ph idx="1"/>
          </p:nvPr>
        </p:nvSpPr>
        <p:spPr/>
        <p:txBody>
          <a:bodyPr/>
          <a:lstStyle/>
          <a:p>
            <a:r>
              <a:rPr lang="en-US" dirty="0"/>
              <a:t>Custom-built system based on Deep Learning to predict protein folding.</a:t>
            </a:r>
          </a:p>
          <a:p>
            <a:r>
              <a:rPr lang="en-US" dirty="0"/>
              <a:t>½ Nobel Prize in Chemistry, 2025 for Demis Hassabis and John Jumper.</a:t>
            </a:r>
          </a:p>
        </p:txBody>
      </p:sp>
    </p:spTree>
    <p:extLst>
      <p:ext uri="{BB962C8B-B14F-4D97-AF65-F5344CB8AC3E}">
        <p14:creationId xmlns:p14="http://schemas.microsoft.com/office/powerpoint/2010/main" val="64219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C42A-B081-F2CF-12B3-CD19F72F7582}"/>
              </a:ext>
            </a:extLst>
          </p:cNvPr>
          <p:cNvSpPr>
            <a:spLocks noGrp="1"/>
          </p:cNvSpPr>
          <p:nvPr>
            <p:ph type="title"/>
          </p:nvPr>
        </p:nvSpPr>
        <p:spPr/>
        <p:txBody>
          <a:bodyPr/>
          <a:lstStyle/>
          <a:p>
            <a:pPr algn="ctr"/>
            <a:r>
              <a:rPr lang="en-US" dirty="0"/>
              <a:t>Generative AI</a:t>
            </a:r>
          </a:p>
        </p:txBody>
      </p:sp>
      <p:sp>
        <p:nvSpPr>
          <p:cNvPr id="3" name="Content Placeholder 2">
            <a:extLst>
              <a:ext uri="{FF2B5EF4-FFF2-40B4-BE49-F238E27FC236}">
                <a16:creationId xmlns:a16="http://schemas.microsoft.com/office/drawing/2014/main" id="{3CF1DA35-C2DD-7AF8-D8BA-8A51081BF563}"/>
              </a:ext>
            </a:extLst>
          </p:cNvPr>
          <p:cNvSpPr>
            <a:spLocks noGrp="1"/>
          </p:cNvSpPr>
          <p:nvPr>
            <p:ph idx="1"/>
          </p:nvPr>
        </p:nvSpPr>
        <p:spPr/>
        <p:txBody>
          <a:bodyPr/>
          <a:lstStyle/>
          <a:p>
            <a:r>
              <a:rPr lang="en-US" dirty="0"/>
              <a:t>Transformer model*,</a:t>
            </a:r>
          </a:p>
          <a:p>
            <a:pPr lvl="1"/>
            <a:r>
              <a:rPr lang="en-US" sz="2800" dirty="0"/>
              <a:t>BERT (Google AI, 2018). </a:t>
            </a:r>
          </a:p>
          <a:p>
            <a:pPr lvl="1"/>
            <a:r>
              <a:rPr lang="en-US" sz="2800" dirty="0"/>
              <a:t>GPT (OpenAI, 2018)</a:t>
            </a:r>
          </a:p>
          <a:p>
            <a:pPr lvl="1"/>
            <a:r>
              <a:rPr lang="en-US" sz="2800" dirty="0"/>
              <a:t>ChatGPT (OpenAI, 2022)</a:t>
            </a:r>
          </a:p>
          <a:p>
            <a:endParaRPr lang="en-US" dirty="0"/>
          </a:p>
          <a:p>
            <a:r>
              <a:rPr lang="en-US" dirty="0"/>
              <a:t>Text-to-image: DALL-E (OpenAI, 2022)</a:t>
            </a:r>
          </a:p>
        </p:txBody>
      </p:sp>
    </p:spTree>
    <p:extLst>
      <p:ext uri="{BB962C8B-B14F-4D97-AF65-F5344CB8AC3E}">
        <p14:creationId xmlns:p14="http://schemas.microsoft.com/office/powerpoint/2010/main" val="175796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26F7-F329-6716-FD62-215D136F48D2}"/>
              </a:ext>
            </a:extLst>
          </p:cNvPr>
          <p:cNvSpPr>
            <a:spLocks noGrp="1"/>
          </p:cNvSpPr>
          <p:nvPr>
            <p:ph type="title"/>
          </p:nvPr>
        </p:nvSpPr>
        <p:spPr/>
        <p:txBody>
          <a:bodyPr/>
          <a:lstStyle/>
          <a:p>
            <a:pPr algn="ctr"/>
            <a:r>
              <a:rPr lang="en-US" dirty="0"/>
              <a:t>Early Electronic Computers: 1940s</a:t>
            </a:r>
          </a:p>
        </p:txBody>
      </p:sp>
      <p:sp>
        <p:nvSpPr>
          <p:cNvPr id="3" name="Content Placeholder 2">
            <a:extLst>
              <a:ext uri="{FF2B5EF4-FFF2-40B4-BE49-F238E27FC236}">
                <a16:creationId xmlns:a16="http://schemas.microsoft.com/office/drawing/2014/main" id="{16DD1604-1244-6883-4A63-3F317C1DBCE8}"/>
              </a:ext>
            </a:extLst>
          </p:cNvPr>
          <p:cNvSpPr>
            <a:spLocks noGrp="1"/>
          </p:cNvSpPr>
          <p:nvPr>
            <p:ph sz="half" idx="1"/>
          </p:nvPr>
        </p:nvSpPr>
        <p:spPr>
          <a:xfrm>
            <a:off x="838200" y="1825625"/>
            <a:ext cx="6324600" cy="4351338"/>
          </a:xfrm>
        </p:spPr>
        <p:txBody>
          <a:bodyPr>
            <a:normAutofit lnSpcReduction="10000"/>
          </a:bodyPr>
          <a:lstStyle/>
          <a:p>
            <a:pPr marL="0" indent="0">
              <a:buNone/>
            </a:pPr>
            <a:r>
              <a:rPr lang="en-US" dirty="0"/>
              <a:t>ENIAC (1945-1956) </a:t>
            </a:r>
          </a:p>
          <a:p>
            <a:pPr marL="0" indent="0">
              <a:buNone/>
            </a:pPr>
            <a:r>
              <a:rPr lang="en-US" dirty="0"/>
              <a:t>First use was a study of the feasibility of a thermonuclear weapon.</a:t>
            </a:r>
          </a:p>
          <a:p>
            <a:pPr marL="0" indent="0">
              <a:buNone/>
            </a:pPr>
            <a:r>
              <a:rPr lang="en-US" dirty="0"/>
              <a:t>18,000 vacuum tubs, 7,200 diodes, 1,500 relays, 70,000 resistors, 10,000 capacitors, and approximately 5,000,000 hand-soldered joints.</a:t>
            </a:r>
          </a:p>
          <a:p>
            <a:pPr marL="0" indent="0">
              <a:buNone/>
            </a:pPr>
            <a:r>
              <a:rPr lang="en-US" dirty="0"/>
              <a:t>Running it on a new problem essentially involved building “a special-purpose computer out of ENIAC component parts.”</a:t>
            </a:r>
          </a:p>
        </p:txBody>
      </p:sp>
      <p:pic>
        <p:nvPicPr>
          <p:cNvPr id="6" name="Content Placeholder 5" descr="A group of people working in a room&#10;&#10;AI-generated content may be incorrect.">
            <a:extLst>
              <a:ext uri="{FF2B5EF4-FFF2-40B4-BE49-F238E27FC236}">
                <a16:creationId xmlns:a16="http://schemas.microsoft.com/office/drawing/2014/main" id="{D04A5AFF-D645-9D7B-3DB3-E32F45FAC84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779" y="1825626"/>
            <a:ext cx="5079723" cy="3880908"/>
          </a:xfrm>
        </p:spPr>
      </p:pic>
    </p:spTree>
    <p:extLst>
      <p:ext uri="{BB962C8B-B14F-4D97-AF65-F5344CB8AC3E}">
        <p14:creationId xmlns:p14="http://schemas.microsoft.com/office/powerpoint/2010/main" val="97688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E1A566-D191-5CAA-9D69-84812C16BB73}"/>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6" name="Content Placeholder 5">
            <a:extLst>
              <a:ext uri="{FF2B5EF4-FFF2-40B4-BE49-F238E27FC236}">
                <a16:creationId xmlns:a16="http://schemas.microsoft.com/office/drawing/2014/main" id="{9CF3C79D-A222-F6B2-5EA9-A822E20F9CAC}"/>
              </a:ext>
            </a:extLst>
          </p:cNvPr>
          <p:cNvSpPr>
            <a:spLocks noGrp="1"/>
          </p:cNvSpPr>
          <p:nvPr>
            <p:ph idx="1"/>
          </p:nvPr>
        </p:nvSpPr>
        <p:spPr>
          <a:xfrm>
            <a:off x="838200" y="880533"/>
            <a:ext cx="10515600" cy="5296430"/>
          </a:xfrm>
        </p:spPr>
        <p:txBody>
          <a:bodyPr>
            <a:normAutofit/>
          </a:bodyPr>
          <a:lstStyle/>
          <a:p>
            <a:r>
              <a:rPr lang="en-US" dirty="0"/>
              <a:t>High-level programming languages: FORTRAN (1958), </a:t>
            </a:r>
            <a:br>
              <a:rPr lang="en-US" dirty="0"/>
            </a:br>
            <a:r>
              <a:rPr lang="en-US" dirty="0"/>
              <a:t>COBOL (1959),  LISP (1962)</a:t>
            </a:r>
          </a:p>
          <a:p>
            <a:r>
              <a:rPr lang="en-US" dirty="0"/>
              <a:t>Commercial mainframe: IBM 360. 8 to 64 Kbytes of RAM.</a:t>
            </a:r>
            <a:br>
              <a:rPr lang="en-US" dirty="0"/>
            </a:br>
            <a:r>
              <a:rPr lang="en-US" dirty="0"/>
              <a:t>34 </a:t>
            </a:r>
            <a:r>
              <a:rPr lang="en-US" dirty="0" err="1"/>
              <a:t>KHz</a:t>
            </a:r>
            <a:r>
              <a:rPr lang="en-US" dirty="0"/>
              <a:t> processing speed (1964).</a:t>
            </a:r>
          </a:p>
          <a:p>
            <a:r>
              <a:rPr lang="en-US" dirty="0"/>
              <a:t>Operating system:  OS/360 (1964)</a:t>
            </a:r>
          </a:p>
          <a:p>
            <a:r>
              <a:rPr lang="en-US" dirty="0"/>
              <a:t>NP-completeness: 1971-2 (Cook, Levin, Karp)</a:t>
            </a:r>
          </a:p>
          <a:p>
            <a:r>
              <a:rPr lang="en-US" dirty="0"/>
              <a:t>Apple 1 (1976). 1 MHz, 4-8 Kbytes, $666 = $3700 in 2025 dollars</a:t>
            </a:r>
          </a:p>
          <a:p>
            <a:r>
              <a:rPr lang="en-US" dirty="0"/>
              <a:t>RSA encryption: 1976 (Rivest, Shamir, Adelman)</a:t>
            </a:r>
          </a:p>
          <a:p>
            <a:r>
              <a:rPr lang="en-US" dirty="0"/>
              <a:t>Internet (1989). Web (1992). Web search (1994). More below.</a:t>
            </a:r>
          </a:p>
          <a:p>
            <a:r>
              <a:rPr lang="en-US" dirty="0"/>
              <a:t>iPhone (2007). </a:t>
            </a:r>
          </a:p>
          <a:p>
            <a:endParaRPr lang="en-US" dirty="0"/>
          </a:p>
        </p:txBody>
      </p:sp>
    </p:spTree>
    <p:extLst>
      <p:ext uri="{BB962C8B-B14F-4D97-AF65-F5344CB8AC3E}">
        <p14:creationId xmlns:p14="http://schemas.microsoft.com/office/powerpoint/2010/main" val="182798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696F-8473-27F7-F1BC-9196C735E884}"/>
              </a:ext>
            </a:extLst>
          </p:cNvPr>
          <p:cNvSpPr>
            <a:spLocks noGrp="1"/>
          </p:cNvSpPr>
          <p:nvPr>
            <p:ph type="ctrTitle"/>
          </p:nvPr>
        </p:nvSpPr>
        <p:spPr/>
        <p:txBody>
          <a:bodyPr/>
          <a:lstStyle/>
          <a:p>
            <a:pPr algn="ctr"/>
            <a:r>
              <a:rPr lang="en-US" dirty="0"/>
              <a:t>Milestones In AI</a:t>
            </a:r>
          </a:p>
        </p:txBody>
      </p:sp>
      <p:sp>
        <p:nvSpPr>
          <p:cNvPr id="4" name="Subtitle 3">
            <a:extLst>
              <a:ext uri="{FF2B5EF4-FFF2-40B4-BE49-F238E27FC236}">
                <a16:creationId xmlns:a16="http://schemas.microsoft.com/office/drawing/2014/main" id="{96551AD7-DF91-CBCD-01C4-D8AD5519B0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857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BF6EB-7DF7-7E54-33D3-B175A5694F9F}"/>
              </a:ext>
            </a:extLst>
          </p:cNvPr>
          <p:cNvSpPr>
            <a:spLocks noGrp="1"/>
          </p:cNvSpPr>
          <p:nvPr>
            <p:ph type="title"/>
          </p:nvPr>
        </p:nvSpPr>
        <p:spPr/>
        <p:txBody>
          <a:bodyPr/>
          <a:lstStyle/>
          <a:p>
            <a:pPr algn="ctr"/>
            <a:r>
              <a:rPr lang="en-US" dirty="0"/>
              <a:t>Ups and Downs</a:t>
            </a:r>
          </a:p>
        </p:txBody>
      </p:sp>
      <p:sp>
        <p:nvSpPr>
          <p:cNvPr id="6" name="Content Placeholder 5">
            <a:extLst>
              <a:ext uri="{FF2B5EF4-FFF2-40B4-BE49-F238E27FC236}">
                <a16:creationId xmlns:a16="http://schemas.microsoft.com/office/drawing/2014/main" id="{5F07FF1E-CCC0-D7A5-1944-5BE2365576C1}"/>
              </a:ext>
            </a:extLst>
          </p:cNvPr>
          <p:cNvSpPr>
            <a:spLocks noGrp="1"/>
          </p:cNvSpPr>
          <p:nvPr>
            <p:ph idx="1"/>
          </p:nvPr>
        </p:nvSpPr>
        <p:spPr/>
        <p:txBody>
          <a:bodyPr/>
          <a:lstStyle/>
          <a:p>
            <a:r>
              <a:rPr lang="en-US" dirty="0"/>
              <a:t>1</a:t>
            </a:r>
            <a:r>
              <a:rPr lang="en-US" baseline="30000" dirty="0"/>
              <a:t>st</a:t>
            </a:r>
            <a:r>
              <a:rPr lang="en-US" dirty="0"/>
              <a:t> AI Summer: 1960-1970  (Dates approximate)</a:t>
            </a:r>
          </a:p>
          <a:p>
            <a:r>
              <a:rPr lang="en-US" dirty="0"/>
              <a:t>1</a:t>
            </a:r>
            <a:r>
              <a:rPr lang="en-US" baseline="30000" dirty="0"/>
              <a:t>st</a:t>
            </a:r>
            <a:r>
              <a:rPr lang="en-US" dirty="0"/>
              <a:t> AI Winter: 1970-1980</a:t>
            </a:r>
          </a:p>
          <a:p>
            <a:r>
              <a:rPr lang="en-US" dirty="0"/>
              <a:t>2</a:t>
            </a:r>
            <a:r>
              <a:rPr lang="en-US" baseline="30000" dirty="0"/>
              <a:t>nd</a:t>
            </a:r>
            <a:r>
              <a:rPr lang="en-US" dirty="0"/>
              <a:t> AI Summer: 1980-1990</a:t>
            </a:r>
          </a:p>
          <a:p>
            <a:r>
              <a:rPr lang="en-US" dirty="0"/>
              <a:t>2</a:t>
            </a:r>
            <a:r>
              <a:rPr lang="en-US" baseline="30000" dirty="0"/>
              <a:t>nd</a:t>
            </a:r>
            <a:r>
              <a:rPr lang="en-US" dirty="0"/>
              <a:t> AI Winter: 1990-2005</a:t>
            </a:r>
          </a:p>
          <a:p>
            <a:r>
              <a:rPr lang="en-US" dirty="0"/>
              <a:t>3</a:t>
            </a:r>
            <a:r>
              <a:rPr lang="en-US" baseline="30000" dirty="0"/>
              <a:t>rd</a:t>
            </a:r>
            <a:r>
              <a:rPr lang="en-US" dirty="0"/>
              <a:t>  AI Summer: 2005-present</a:t>
            </a:r>
          </a:p>
          <a:p>
            <a:pPr marL="0" indent="0">
              <a:buNone/>
            </a:pPr>
            <a:endParaRPr lang="en-US" dirty="0"/>
          </a:p>
          <a:p>
            <a:pPr marL="0" indent="0">
              <a:buNone/>
            </a:pPr>
            <a:r>
              <a:rPr lang="en-US" dirty="0"/>
              <a:t>In fall 2007, the enrollment in  this course was 14. The CS dept didn’t offer it again until Spring 2014.</a:t>
            </a:r>
          </a:p>
        </p:txBody>
      </p:sp>
    </p:spTree>
    <p:extLst>
      <p:ext uri="{BB962C8B-B14F-4D97-AF65-F5344CB8AC3E}">
        <p14:creationId xmlns:p14="http://schemas.microsoft.com/office/powerpoint/2010/main" val="220900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F220-E3B0-48DB-DDE1-1A40CBA8A2D3}"/>
              </a:ext>
            </a:extLst>
          </p:cNvPr>
          <p:cNvSpPr>
            <a:spLocks noGrp="1"/>
          </p:cNvSpPr>
          <p:nvPr>
            <p:ph type="title"/>
          </p:nvPr>
        </p:nvSpPr>
        <p:spPr/>
        <p:txBody>
          <a:bodyPr/>
          <a:lstStyle/>
          <a:p>
            <a:pPr algn="ctr"/>
            <a:r>
              <a:rPr lang="en-US" dirty="0"/>
              <a:t>Alan Turing and the Turing Test (1950)</a:t>
            </a:r>
          </a:p>
        </p:txBody>
      </p:sp>
      <p:sp>
        <p:nvSpPr>
          <p:cNvPr id="4" name="Content Placeholder 3">
            <a:extLst>
              <a:ext uri="{FF2B5EF4-FFF2-40B4-BE49-F238E27FC236}">
                <a16:creationId xmlns:a16="http://schemas.microsoft.com/office/drawing/2014/main" id="{0ECEC318-F855-5612-EBCF-CAD1A559E9F0}"/>
              </a:ext>
            </a:extLst>
          </p:cNvPr>
          <p:cNvSpPr>
            <a:spLocks noGrp="1"/>
          </p:cNvSpPr>
          <p:nvPr>
            <p:ph sz="half" idx="1"/>
          </p:nvPr>
        </p:nvSpPr>
        <p:spPr>
          <a:xfrm>
            <a:off x="838199" y="1825625"/>
            <a:ext cx="7408334" cy="4351338"/>
          </a:xfrm>
        </p:spPr>
        <p:txBody>
          <a:bodyPr>
            <a:normAutofit lnSpcReduction="10000"/>
          </a:bodyPr>
          <a:lstStyle/>
          <a:p>
            <a:r>
              <a:rPr lang="en-US" dirty="0"/>
              <a:t>A computer is “intelligent” if you can engage it in a conversation, and you will think that it must be human.</a:t>
            </a:r>
          </a:p>
          <a:p>
            <a:r>
              <a:rPr lang="en-US" dirty="0"/>
              <a:t>The test is no longer well-regarded in AI.</a:t>
            </a:r>
            <a:br>
              <a:rPr lang="en-US" dirty="0"/>
            </a:br>
            <a:r>
              <a:rPr lang="en-US" dirty="0"/>
              <a:t>Humans are easy to fool.</a:t>
            </a:r>
            <a:br>
              <a:rPr lang="en-US" dirty="0"/>
            </a:br>
            <a:r>
              <a:rPr lang="en-US" dirty="0"/>
              <a:t>Deceit is not a good feature of a test.</a:t>
            </a:r>
          </a:p>
          <a:p>
            <a:r>
              <a:rPr lang="en-US" dirty="0"/>
              <a:t>Key insight: The intelligence of a machine is judged in terms of what it can do, not how it works.</a:t>
            </a:r>
          </a:p>
          <a:p>
            <a:r>
              <a:rPr lang="en-US" dirty="0"/>
              <a:t>Universal among AI researchers, contested among philosophers.</a:t>
            </a:r>
          </a:p>
        </p:txBody>
      </p:sp>
      <p:pic>
        <p:nvPicPr>
          <p:cNvPr id="7" name="Content Placeholder 6" descr="A person in a suit and tie&#10;&#10;AI-generated content may be incorrect.">
            <a:extLst>
              <a:ext uri="{FF2B5EF4-FFF2-40B4-BE49-F238E27FC236}">
                <a16:creationId xmlns:a16="http://schemas.microsoft.com/office/drawing/2014/main" id="{9EC437B6-2429-422C-FC61-FC2BF4ECB2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29789" y="1860153"/>
            <a:ext cx="2824011" cy="3761582"/>
          </a:xfrm>
        </p:spPr>
      </p:pic>
    </p:spTree>
    <p:extLst>
      <p:ext uri="{BB962C8B-B14F-4D97-AF65-F5344CB8AC3E}">
        <p14:creationId xmlns:p14="http://schemas.microsoft.com/office/powerpoint/2010/main" val="10009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890F-AAFD-2C75-6178-1162F73CCE26}"/>
              </a:ext>
            </a:extLst>
          </p:cNvPr>
          <p:cNvSpPr>
            <a:spLocks noGrp="1"/>
          </p:cNvSpPr>
          <p:nvPr>
            <p:ph type="title"/>
          </p:nvPr>
        </p:nvSpPr>
        <p:spPr/>
        <p:txBody>
          <a:bodyPr/>
          <a:lstStyle/>
          <a:p>
            <a:pPr algn="ctr"/>
            <a:r>
              <a:rPr lang="en-US" dirty="0"/>
              <a:t>Other things Alan Turing did</a:t>
            </a:r>
          </a:p>
        </p:txBody>
      </p:sp>
      <p:sp>
        <p:nvSpPr>
          <p:cNvPr id="3" name="Content Placeholder 2">
            <a:extLst>
              <a:ext uri="{FF2B5EF4-FFF2-40B4-BE49-F238E27FC236}">
                <a16:creationId xmlns:a16="http://schemas.microsoft.com/office/drawing/2014/main" id="{D7B13670-1366-4EE3-D1FD-8BD321D7B111}"/>
              </a:ext>
            </a:extLst>
          </p:cNvPr>
          <p:cNvSpPr>
            <a:spLocks noGrp="1"/>
          </p:cNvSpPr>
          <p:nvPr>
            <p:ph idx="1"/>
          </p:nvPr>
        </p:nvSpPr>
        <p:spPr/>
        <p:txBody>
          <a:bodyPr/>
          <a:lstStyle/>
          <a:p>
            <a:r>
              <a:rPr lang="en-US" dirty="0"/>
              <a:t>Invented “the Turing machine”, key model of computation (1935)</a:t>
            </a:r>
          </a:p>
          <a:p>
            <a:r>
              <a:rPr lang="en-US" dirty="0"/>
              <a:t>Led the Ultra project, to break the German Enigma code.</a:t>
            </a:r>
          </a:p>
          <a:p>
            <a:r>
              <a:rPr lang="en-US" dirty="0"/>
              <a:t>Involved in building early British computer.</a:t>
            </a:r>
          </a:p>
          <a:p>
            <a:r>
              <a:rPr lang="en-US" dirty="0"/>
              <a:t>Wrote a chess-playing program before there was a computer to run it on.</a:t>
            </a:r>
          </a:p>
          <a:p>
            <a:endParaRPr lang="en-US" dirty="0"/>
          </a:p>
        </p:txBody>
      </p:sp>
    </p:spTree>
    <p:extLst>
      <p:ext uri="{BB962C8B-B14F-4D97-AF65-F5344CB8AC3E}">
        <p14:creationId xmlns:p14="http://schemas.microsoft.com/office/powerpoint/2010/main" val="85447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2116</TotalTime>
  <Words>1883</Words>
  <Application>Microsoft Office PowerPoint</Application>
  <PresentationFormat>Widescreen</PresentationFormat>
  <Paragraphs>180</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History of Artificial Intelligence: Highlights and Trends</vt:lpstr>
      <vt:lpstr>PowerPoint Presentation</vt:lpstr>
      <vt:lpstr>Milestones in Computer Science</vt:lpstr>
      <vt:lpstr>Early Electronic Computers: 1940s</vt:lpstr>
      <vt:lpstr>PowerPoint Presentation</vt:lpstr>
      <vt:lpstr>Milestones In AI</vt:lpstr>
      <vt:lpstr>Ups and Downs</vt:lpstr>
      <vt:lpstr>Alan Turing and the Turing Test (1950)</vt:lpstr>
      <vt:lpstr>Other things Alan Turing did</vt:lpstr>
      <vt:lpstr>Natural Language Processing 1955-2016</vt:lpstr>
      <vt:lpstr>Logic*</vt:lpstr>
      <vt:lpstr>Dartmouth Workshop: 1956</vt:lpstr>
      <vt:lpstr>Frank Rosenblatt: Perceptron* (1958)</vt:lpstr>
      <vt:lpstr>AI Educations and Institutions</vt:lpstr>
      <vt:lpstr>Art Samuels: Checkers (1959)</vt:lpstr>
      <vt:lpstr>Programs with Common Sense</vt:lpstr>
      <vt:lpstr>Math</vt:lpstr>
      <vt:lpstr>ELIZA (Joe Weizenbaum,1965)</vt:lpstr>
      <vt:lpstr>Non-vehicle robots</vt:lpstr>
      <vt:lpstr>1970s-80s: Heyday of Knowledge-Based AI</vt:lpstr>
      <vt:lpstr>Optical Character Recognition Kurzweil Reading Machine (1976)</vt:lpstr>
      <vt:lpstr>Autonomous vehicles</vt:lpstr>
      <vt:lpstr>Neural Networks and Back Propagation* Parallel Distributed Processing, 1985</vt:lpstr>
      <vt:lpstr>Judea Pearl, Probabilistic Reasoning in Intelligent Systems,* 1987</vt:lpstr>
      <vt:lpstr>Internet</vt:lpstr>
      <vt:lpstr>Games (1993-)</vt:lpstr>
      <vt:lpstr>Games (cntd.)</vt:lpstr>
      <vt:lpstr>Fei-Fei Li: ImageNet (2007). Crowd-sourcing</vt:lpstr>
      <vt:lpstr>AlexNet Deep Learning success on ImageNet (2012)</vt:lpstr>
      <vt:lpstr>Awareness of negative social consequences*</vt:lpstr>
      <vt:lpstr>AlphaFold (DeepMind, 2018)</vt:lpstr>
      <vt:lpstr>Generative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 Davis</dc:creator>
  <cp:lastModifiedBy>Ernest Davis</cp:lastModifiedBy>
  <cp:revision>15</cp:revision>
  <dcterms:created xsi:type="dcterms:W3CDTF">2025-07-11T21:21:57Z</dcterms:created>
  <dcterms:modified xsi:type="dcterms:W3CDTF">2025-07-23T20:43:17Z</dcterms:modified>
</cp:coreProperties>
</file>