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61" r:id="rId6"/>
    <p:sldId id="262" r:id="rId7"/>
    <p:sldId id="264" r:id="rId8"/>
    <p:sldId id="259" r:id="rId9"/>
    <p:sldId id="263" r:id="rId10"/>
    <p:sldId id="338" r:id="rId11"/>
    <p:sldId id="339" r:id="rId12"/>
    <p:sldId id="341" r:id="rId13"/>
    <p:sldId id="260" r:id="rId14"/>
    <p:sldId id="265" r:id="rId15"/>
    <p:sldId id="266" r:id="rId16"/>
    <p:sldId id="268" r:id="rId17"/>
    <p:sldId id="269" r:id="rId18"/>
    <p:sldId id="270" r:id="rId19"/>
    <p:sldId id="271" r:id="rId20"/>
    <p:sldId id="273" r:id="rId21"/>
    <p:sldId id="345" r:id="rId22"/>
    <p:sldId id="274" r:id="rId23"/>
    <p:sldId id="275" r:id="rId24"/>
    <p:sldId id="276" r:id="rId25"/>
    <p:sldId id="277" r:id="rId26"/>
    <p:sldId id="343" r:id="rId27"/>
    <p:sldId id="342" r:id="rId28"/>
    <p:sldId id="278" r:id="rId29"/>
    <p:sldId id="279" r:id="rId30"/>
    <p:sldId id="301" r:id="rId31"/>
    <p:sldId id="280" r:id="rId32"/>
    <p:sldId id="281" r:id="rId33"/>
    <p:sldId id="282" r:id="rId34"/>
    <p:sldId id="283" r:id="rId35"/>
    <p:sldId id="284" r:id="rId36"/>
    <p:sldId id="285" r:id="rId37"/>
    <p:sldId id="286" r:id="rId38"/>
    <p:sldId id="287" r:id="rId39"/>
    <p:sldId id="302" r:id="rId40"/>
    <p:sldId id="303" r:id="rId41"/>
    <p:sldId id="290" r:id="rId42"/>
    <p:sldId id="291" r:id="rId43"/>
    <p:sldId id="292" r:id="rId44"/>
    <p:sldId id="293" r:id="rId45"/>
    <p:sldId id="294" r:id="rId46"/>
    <p:sldId id="337" r:id="rId47"/>
    <p:sldId id="295" r:id="rId48"/>
    <p:sldId id="296" r:id="rId49"/>
    <p:sldId id="297" r:id="rId50"/>
    <p:sldId id="298" r:id="rId51"/>
    <p:sldId id="299" r:id="rId52"/>
    <p:sldId id="304" r:id="rId53"/>
    <p:sldId id="305" r:id="rId54"/>
    <p:sldId id="307" r:id="rId55"/>
    <p:sldId id="309" r:id="rId56"/>
    <p:sldId id="311" r:id="rId57"/>
    <p:sldId id="312" r:id="rId58"/>
    <p:sldId id="313" r:id="rId59"/>
    <p:sldId id="315" r:id="rId60"/>
    <p:sldId id="328" r:id="rId61"/>
    <p:sldId id="329" r:id="rId62"/>
    <p:sldId id="327" r:id="rId63"/>
    <p:sldId id="330" r:id="rId64"/>
    <p:sldId id="332" r:id="rId65"/>
    <p:sldId id="331" r:id="rId66"/>
    <p:sldId id="333" r:id="rId67"/>
    <p:sldId id="344" r:id="rId68"/>
    <p:sldId id="334" r:id="rId69"/>
    <p:sldId id="335" r:id="rId70"/>
    <p:sldId id="336"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nest Davis" initials="ED" lastIdx="1" clrIdx="0">
    <p:extLst>
      <p:ext uri="{19B8F6BF-5375-455C-9EA6-DF929625EA0E}">
        <p15:presenceInfo xmlns:p15="http://schemas.microsoft.com/office/powerpoint/2012/main" userId="1a9765491174932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snapToGrid="0">
      <p:cViewPr varScale="1">
        <p:scale>
          <a:sx n="59" d="100"/>
          <a:sy n="59" d="100"/>
        </p:scale>
        <p:origin x="49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927DD-27B3-40F5-8EE6-56998C306C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4CF00D-6663-4B0C-8C5A-E8034E730A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50C1E8-7224-4AD9-AF30-53671F8F3E04}"/>
              </a:ext>
            </a:extLst>
          </p:cNvPr>
          <p:cNvSpPr>
            <a:spLocks noGrp="1"/>
          </p:cNvSpPr>
          <p:nvPr>
            <p:ph type="dt" sz="half" idx="10"/>
          </p:nvPr>
        </p:nvSpPr>
        <p:spPr/>
        <p:txBody>
          <a:bodyPr/>
          <a:lstStyle/>
          <a:p>
            <a:fld id="{41FFB5C1-C2D7-48A8-A432-D1155D3673CB}" type="datetimeFigureOut">
              <a:rPr lang="en-US" smtClean="0"/>
              <a:t>2/11/2020</a:t>
            </a:fld>
            <a:endParaRPr lang="en-US"/>
          </a:p>
        </p:txBody>
      </p:sp>
      <p:sp>
        <p:nvSpPr>
          <p:cNvPr id="5" name="Footer Placeholder 4">
            <a:extLst>
              <a:ext uri="{FF2B5EF4-FFF2-40B4-BE49-F238E27FC236}">
                <a16:creationId xmlns:a16="http://schemas.microsoft.com/office/drawing/2014/main" id="{56A61824-F7C3-4A77-9134-D133ECE33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0CBFE0-97A1-41BF-A705-0A0356F2530C}"/>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1218491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83A06-7255-47E2-9189-9B6D5BFF2E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04AF09-561D-41F9-B362-7A09091B66C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E984B4-EE99-4309-9877-1ACB340EE9DC}"/>
              </a:ext>
            </a:extLst>
          </p:cNvPr>
          <p:cNvSpPr>
            <a:spLocks noGrp="1"/>
          </p:cNvSpPr>
          <p:nvPr>
            <p:ph type="dt" sz="half" idx="10"/>
          </p:nvPr>
        </p:nvSpPr>
        <p:spPr/>
        <p:txBody>
          <a:bodyPr/>
          <a:lstStyle/>
          <a:p>
            <a:fld id="{41FFB5C1-C2D7-48A8-A432-D1155D3673CB}" type="datetimeFigureOut">
              <a:rPr lang="en-US" smtClean="0"/>
              <a:t>2/11/2020</a:t>
            </a:fld>
            <a:endParaRPr lang="en-US"/>
          </a:p>
        </p:txBody>
      </p:sp>
      <p:sp>
        <p:nvSpPr>
          <p:cNvPr id="5" name="Footer Placeholder 4">
            <a:extLst>
              <a:ext uri="{FF2B5EF4-FFF2-40B4-BE49-F238E27FC236}">
                <a16:creationId xmlns:a16="http://schemas.microsoft.com/office/drawing/2014/main" id="{B21FA56A-4365-4784-8CA1-367C324B0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F839CC-0A8B-4B9D-90F3-7E93A51CA9D0}"/>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2706751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504519-7032-4E71-834B-6E98B94542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F0D2EF-F81D-447E-A5F0-B914E32A8C9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D4FF50-3D43-46F3-90F8-4A3D806204F4}"/>
              </a:ext>
            </a:extLst>
          </p:cNvPr>
          <p:cNvSpPr>
            <a:spLocks noGrp="1"/>
          </p:cNvSpPr>
          <p:nvPr>
            <p:ph type="dt" sz="half" idx="10"/>
          </p:nvPr>
        </p:nvSpPr>
        <p:spPr/>
        <p:txBody>
          <a:bodyPr/>
          <a:lstStyle/>
          <a:p>
            <a:fld id="{41FFB5C1-C2D7-48A8-A432-D1155D3673CB}" type="datetimeFigureOut">
              <a:rPr lang="en-US" smtClean="0"/>
              <a:t>2/11/2020</a:t>
            </a:fld>
            <a:endParaRPr lang="en-US"/>
          </a:p>
        </p:txBody>
      </p:sp>
      <p:sp>
        <p:nvSpPr>
          <p:cNvPr id="5" name="Footer Placeholder 4">
            <a:extLst>
              <a:ext uri="{FF2B5EF4-FFF2-40B4-BE49-F238E27FC236}">
                <a16:creationId xmlns:a16="http://schemas.microsoft.com/office/drawing/2014/main" id="{781D1974-8BFA-4B90-B719-91395911D6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1C0EED-D07A-4CEE-AE37-068D608771FE}"/>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2842137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CC312A-46AB-42B1-B7EE-C0AC974DDE7E}"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2802050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CC312A-46AB-42B1-B7EE-C0AC974DDE7E}"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3672516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CC312A-46AB-42B1-B7EE-C0AC974DDE7E}"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2085245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CC312A-46AB-42B1-B7EE-C0AC974DDE7E}"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3506841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CC312A-46AB-42B1-B7EE-C0AC974DDE7E}" type="datetimeFigureOut">
              <a:rPr lang="en-US" smtClean="0"/>
              <a:t>2/11/2020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3503383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CC312A-46AB-42B1-B7EE-C0AC974DDE7E}" type="datetimeFigureOut">
              <a:rPr lang="en-US" smtClean="0"/>
              <a:t>2/11/2020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3187484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C312A-46AB-42B1-B7EE-C0AC974DDE7E}" type="datetimeFigureOut">
              <a:rPr lang="en-US" smtClean="0"/>
              <a:t>2/11/2020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982383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CC312A-46AB-42B1-B7EE-C0AC974DDE7E}"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3116372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0BAC4-BB56-4188-891E-07ED219F86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1EC8E7-7AD0-4DE4-9462-77A6A0A1D24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1424AF-216C-4CC1-AC6D-B111E299A9F1}"/>
              </a:ext>
            </a:extLst>
          </p:cNvPr>
          <p:cNvSpPr>
            <a:spLocks noGrp="1"/>
          </p:cNvSpPr>
          <p:nvPr>
            <p:ph type="dt" sz="half" idx="10"/>
          </p:nvPr>
        </p:nvSpPr>
        <p:spPr/>
        <p:txBody>
          <a:bodyPr/>
          <a:lstStyle/>
          <a:p>
            <a:fld id="{41FFB5C1-C2D7-48A8-A432-D1155D3673CB}" type="datetimeFigureOut">
              <a:rPr lang="en-US" smtClean="0"/>
              <a:t>2/11/2020</a:t>
            </a:fld>
            <a:endParaRPr lang="en-US"/>
          </a:p>
        </p:txBody>
      </p:sp>
      <p:sp>
        <p:nvSpPr>
          <p:cNvPr id="5" name="Footer Placeholder 4">
            <a:extLst>
              <a:ext uri="{FF2B5EF4-FFF2-40B4-BE49-F238E27FC236}">
                <a16:creationId xmlns:a16="http://schemas.microsoft.com/office/drawing/2014/main" id="{130D3607-2941-4BA5-ACFF-B9DB110831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60B4A-9CC0-4D4C-BFBD-0A9FC17C176C}"/>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2357859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CC312A-46AB-42B1-B7EE-C0AC974DDE7E}"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1362709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CC312A-46AB-42B1-B7EE-C0AC974DDE7E}"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1061784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CC312A-46AB-42B1-B7EE-C0AC974DDE7E}"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1335473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65011-9398-4259-9AB1-187D8A48E5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AE1347-C365-46A1-8158-D7088E1CB4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3B0381-5D32-4F74-B76F-3854D3BFB16A}"/>
              </a:ext>
            </a:extLst>
          </p:cNvPr>
          <p:cNvSpPr>
            <a:spLocks noGrp="1"/>
          </p:cNvSpPr>
          <p:nvPr>
            <p:ph type="dt" sz="half" idx="10"/>
          </p:nvPr>
        </p:nvSpPr>
        <p:spPr/>
        <p:txBody>
          <a:bodyPr/>
          <a:lstStyle/>
          <a:p>
            <a:fld id="{41FFB5C1-C2D7-48A8-A432-D1155D3673CB}" type="datetimeFigureOut">
              <a:rPr lang="en-US" smtClean="0"/>
              <a:t>2/11/2020</a:t>
            </a:fld>
            <a:endParaRPr lang="en-US"/>
          </a:p>
        </p:txBody>
      </p:sp>
      <p:sp>
        <p:nvSpPr>
          <p:cNvPr id="5" name="Footer Placeholder 4">
            <a:extLst>
              <a:ext uri="{FF2B5EF4-FFF2-40B4-BE49-F238E27FC236}">
                <a16:creationId xmlns:a16="http://schemas.microsoft.com/office/drawing/2014/main" id="{3446219D-F506-43FC-B594-47DB74E7DE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EA67A3-C76A-462A-BE1E-6A6229466DC1}"/>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2607818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56432-AA76-4CE9-BDEB-8A02B28D2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6305D7-B0FA-4AB2-B53C-A7626ED958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623258-59FE-44E3-8F62-17610952D4E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9716AC-DD90-4EB9-A1FA-2B41E6087B2F}"/>
              </a:ext>
            </a:extLst>
          </p:cNvPr>
          <p:cNvSpPr>
            <a:spLocks noGrp="1"/>
          </p:cNvSpPr>
          <p:nvPr>
            <p:ph type="dt" sz="half" idx="10"/>
          </p:nvPr>
        </p:nvSpPr>
        <p:spPr/>
        <p:txBody>
          <a:bodyPr/>
          <a:lstStyle/>
          <a:p>
            <a:fld id="{41FFB5C1-C2D7-48A8-A432-D1155D3673CB}" type="datetimeFigureOut">
              <a:rPr lang="en-US" smtClean="0"/>
              <a:t>2/11/2020</a:t>
            </a:fld>
            <a:endParaRPr lang="en-US"/>
          </a:p>
        </p:txBody>
      </p:sp>
      <p:sp>
        <p:nvSpPr>
          <p:cNvPr id="6" name="Footer Placeholder 5">
            <a:extLst>
              <a:ext uri="{FF2B5EF4-FFF2-40B4-BE49-F238E27FC236}">
                <a16:creationId xmlns:a16="http://schemas.microsoft.com/office/drawing/2014/main" id="{41A29C75-5818-4C24-AFFC-A5FA8DF772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137E1A-25F5-4370-A9A1-5510E0FA4E18}"/>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1089999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DA0B2-522F-42AA-BE63-BFB0A56178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9AFD51-7AA5-4CA9-91F5-95B34C420D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73F59FC-A552-417B-BBE9-780562F1B7F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0FBD4-627D-486A-8AA4-2AD579C4A8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53EC41D-A8D9-427E-AED1-E26416B6F8A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B9B904-DB21-4EA0-974B-3AC5F7C1404A}"/>
              </a:ext>
            </a:extLst>
          </p:cNvPr>
          <p:cNvSpPr>
            <a:spLocks noGrp="1"/>
          </p:cNvSpPr>
          <p:nvPr>
            <p:ph type="dt" sz="half" idx="10"/>
          </p:nvPr>
        </p:nvSpPr>
        <p:spPr/>
        <p:txBody>
          <a:bodyPr/>
          <a:lstStyle/>
          <a:p>
            <a:fld id="{41FFB5C1-C2D7-48A8-A432-D1155D3673CB}" type="datetimeFigureOut">
              <a:rPr lang="en-US" smtClean="0"/>
              <a:t>2/11/2020</a:t>
            </a:fld>
            <a:endParaRPr lang="en-US"/>
          </a:p>
        </p:txBody>
      </p:sp>
      <p:sp>
        <p:nvSpPr>
          <p:cNvPr id="8" name="Footer Placeholder 7">
            <a:extLst>
              <a:ext uri="{FF2B5EF4-FFF2-40B4-BE49-F238E27FC236}">
                <a16:creationId xmlns:a16="http://schemas.microsoft.com/office/drawing/2014/main" id="{B8661331-4A1B-4EC1-8F2E-1001C6D66C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776D01-4C0D-4433-A354-186FC626AF01}"/>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281486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ACE48-042C-4D9F-8846-30D10EA4B8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37C371-F5EF-48A7-B0D9-B94D00EE22EA}"/>
              </a:ext>
            </a:extLst>
          </p:cNvPr>
          <p:cNvSpPr>
            <a:spLocks noGrp="1"/>
          </p:cNvSpPr>
          <p:nvPr>
            <p:ph type="dt" sz="half" idx="10"/>
          </p:nvPr>
        </p:nvSpPr>
        <p:spPr/>
        <p:txBody>
          <a:bodyPr/>
          <a:lstStyle/>
          <a:p>
            <a:fld id="{41FFB5C1-C2D7-48A8-A432-D1155D3673CB}" type="datetimeFigureOut">
              <a:rPr lang="en-US" smtClean="0"/>
              <a:t>2/11/2020</a:t>
            </a:fld>
            <a:endParaRPr lang="en-US"/>
          </a:p>
        </p:txBody>
      </p:sp>
      <p:sp>
        <p:nvSpPr>
          <p:cNvPr id="4" name="Footer Placeholder 3">
            <a:extLst>
              <a:ext uri="{FF2B5EF4-FFF2-40B4-BE49-F238E27FC236}">
                <a16:creationId xmlns:a16="http://schemas.microsoft.com/office/drawing/2014/main" id="{D2D3D194-2A34-407D-A932-7A992BDB7C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59913C-55AB-431D-A16B-5893824A37C2}"/>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3636138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CB8FD7-CDA5-4229-B211-F0E08C6293DA}"/>
              </a:ext>
            </a:extLst>
          </p:cNvPr>
          <p:cNvSpPr>
            <a:spLocks noGrp="1"/>
          </p:cNvSpPr>
          <p:nvPr>
            <p:ph type="dt" sz="half" idx="10"/>
          </p:nvPr>
        </p:nvSpPr>
        <p:spPr/>
        <p:txBody>
          <a:bodyPr/>
          <a:lstStyle/>
          <a:p>
            <a:fld id="{41FFB5C1-C2D7-48A8-A432-D1155D3673CB}" type="datetimeFigureOut">
              <a:rPr lang="en-US" smtClean="0"/>
              <a:t>2/11/2020</a:t>
            </a:fld>
            <a:endParaRPr lang="en-US"/>
          </a:p>
        </p:txBody>
      </p:sp>
      <p:sp>
        <p:nvSpPr>
          <p:cNvPr id="3" name="Footer Placeholder 2">
            <a:extLst>
              <a:ext uri="{FF2B5EF4-FFF2-40B4-BE49-F238E27FC236}">
                <a16:creationId xmlns:a16="http://schemas.microsoft.com/office/drawing/2014/main" id="{1243C707-F70F-4484-92F9-0309B73508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8F176D-C091-475C-AC14-61BC2E1CB3EE}"/>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158565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0194B-C75C-4F36-86BA-64FFC36852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271000-656A-40A2-A4B7-28E7FDCF4D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1F92DC-B759-49CE-A381-F302D5DFB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792901-5F03-4999-86CF-686616E61A52}"/>
              </a:ext>
            </a:extLst>
          </p:cNvPr>
          <p:cNvSpPr>
            <a:spLocks noGrp="1"/>
          </p:cNvSpPr>
          <p:nvPr>
            <p:ph type="dt" sz="half" idx="10"/>
          </p:nvPr>
        </p:nvSpPr>
        <p:spPr/>
        <p:txBody>
          <a:bodyPr/>
          <a:lstStyle/>
          <a:p>
            <a:fld id="{41FFB5C1-C2D7-48A8-A432-D1155D3673CB}" type="datetimeFigureOut">
              <a:rPr lang="en-US" smtClean="0"/>
              <a:t>2/11/2020</a:t>
            </a:fld>
            <a:endParaRPr lang="en-US"/>
          </a:p>
        </p:txBody>
      </p:sp>
      <p:sp>
        <p:nvSpPr>
          <p:cNvPr id="6" name="Footer Placeholder 5">
            <a:extLst>
              <a:ext uri="{FF2B5EF4-FFF2-40B4-BE49-F238E27FC236}">
                <a16:creationId xmlns:a16="http://schemas.microsoft.com/office/drawing/2014/main" id="{3607201C-8A69-46C3-B2D9-2BDB74813C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4DA22D-C01A-4158-B08C-387D1135D32C}"/>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2448370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98824-D25F-4FB1-990D-681866929C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CD9FA7-BECE-4021-B2D2-2374C7D5F5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F0098D-D711-4D25-9D76-7AF74F524E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3BE83F-FA8E-4542-B8B0-DF5D4A55C497}"/>
              </a:ext>
            </a:extLst>
          </p:cNvPr>
          <p:cNvSpPr>
            <a:spLocks noGrp="1"/>
          </p:cNvSpPr>
          <p:nvPr>
            <p:ph type="dt" sz="half" idx="10"/>
          </p:nvPr>
        </p:nvSpPr>
        <p:spPr/>
        <p:txBody>
          <a:bodyPr/>
          <a:lstStyle/>
          <a:p>
            <a:fld id="{41FFB5C1-C2D7-48A8-A432-D1155D3673CB}" type="datetimeFigureOut">
              <a:rPr lang="en-US" smtClean="0"/>
              <a:t>2/11/2020</a:t>
            </a:fld>
            <a:endParaRPr lang="en-US"/>
          </a:p>
        </p:txBody>
      </p:sp>
      <p:sp>
        <p:nvSpPr>
          <p:cNvPr id="6" name="Footer Placeholder 5">
            <a:extLst>
              <a:ext uri="{FF2B5EF4-FFF2-40B4-BE49-F238E27FC236}">
                <a16:creationId xmlns:a16="http://schemas.microsoft.com/office/drawing/2014/main" id="{5355F40A-6473-4E9C-85B4-1DB1C0E1C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96CC01-9000-4CF9-8A67-D4C8151AFC83}"/>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1330218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6052EF-C713-4ABC-A0FB-A68A27B742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77C64-511B-40E7-9917-4EEBCF36D4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99C540-8431-4E03-8EDF-5E32DB97FF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FFB5C1-C2D7-48A8-A432-D1155D3673CB}" type="datetimeFigureOut">
              <a:rPr lang="en-US" smtClean="0"/>
              <a:t>2/11/2020</a:t>
            </a:fld>
            <a:endParaRPr lang="en-US"/>
          </a:p>
        </p:txBody>
      </p:sp>
      <p:sp>
        <p:nvSpPr>
          <p:cNvPr id="5" name="Footer Placeholder 4">
            <a:extLst>
              <a:ext uri="{FF2B5EF4-FFF2-40B4-BE49-F238E27FC236}">
                <a16:creationId xmlns:a16="http://schemas.microsoft.com/office/drawing/2014/main" id="{96CE2607-E722-481C-BECC-6D89AE351A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6186F3-E05A-4C1C-BE4B-4378228988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3D0AC9-1EB7-498E-9C00-E097819B0D44}" type="slidenum">
              <a:rPr lang="en-US" smtClean="0"/>
              <a:t>‹#›</a:t>
            </a:fld>
            <a:endParaRPr lang="en-US"/>
          </a:p>
        </p:txBody>
      </p:sp>
    </p:spTree>
    <p:extLst>
      <p:ext uri="{BB962C8B-B14F-4D97-AF65-F5344CB8AC3E}">
        <p14:creationId xmlns:p14="http://schemas.microsoft.com/office/powerpoint/2010/main" val="4017384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CC312A-46AB-42B1-B7EE-C0AC974DDE7E}" type="datetimeFigureOut">
              <a:rPr lang="en-US" smtClean="0"/>
              <a:t>2/11/2020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C6EE4C-8F13-4645-A3CD-6CC453C5080D}" type="slidenum">
              <a:rPr lang="en-US" smtClean="0"/>
              <a:t>‹#›</a:t>
            </a:fld>
            <a:endParaRPr lang="en-US"/>
          </a:p>
        </p:txBody>
      </p:sp>
    </p:spTree>
    <p:extLst>
      <p:ext uri="{BB962C8B-B14F-4D97-AF65-F5344CB8AC3E}">
        <p14:creationId xmlns:p14="http://schemas.microsoft.com/office/powerpoint/2010/main" val="10746899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93628-C6D8-434E-B796-B992FE3E991E}"/>
              </a:ext>
            </a:extLst>
          </p:cNvPr>
          <p:cNvSpPr>
            <a:spLocks noGrp="1"/>
          </p:cNvSpPr>
          <p:nvPr>
            <p:ph type="ctrTitle"/>
          </p:nvPr>
        </p:nvSpPr>
        <p:spPr/>
        <p:txBody>
          <a:bodyPr/>
          <a:lstStyle/>
          <a:p>
            <a:r>
              <a:rPr lang="en-US" dirty="0"/>
              <a:t>Building AI We Can Trust</a:t>
            </a:r>
          </a:p>
        </p:txBody>
      </p:sp>
      <p:sp>
        <p:nvSpPr>
          <p:cNvPr id="3" name="Subtitle 2">
            <a:extLst>
              <a:ext uri="{FF2B5EF4-FFF2-40B4-BE49-F238E27FC236}">
                <a16:creationId xmlns:a16="http://schemas.microsoft.com/office/drawing/2014/main" id="{E71FA766-C291-4DF3-94FA-101BF4202EFC}"/>
              </a:ext>
            </a:extLst>
          </p:cNvPr>
          <p:cNvSpPr>
            <a:spLocks noGrp="1"/>
          </p:cNvSpPr>
          <p:nvPr>
            <p:ph type="subTitle" idx="1"/>
          </p:nvPr>
        </p:nvSpPr>
        <p:spPr/>
        <p:txBody>
          <a:bodyPr>
            <a:normAutofit/>
          </a:bodyPr>
          <a:lstStyle/>
          <a:p>
            <a:pPr lvl="1" algn="r"/>
            <a:r>
              <a:rPr lang="en-US" sz="2800" dirty="0"/>
              <a:t>Ernest Davis</a:t>
            </a:r>
          </a:p>
          <a:p>
            <a:pPr lvl="1" algn="r"/>
            <a:r>
              <a:rPr lang="en-US" sz="2800" dirty="0"/>
              <a:t>Columbia University</a:t>
            </a:r>
            <a:br>
              <a:rPr lang="en-US" sz="2800" dirty="0"/>
            </a:br>
            <a:r>
              <a:rPr lang="en-US" sz="2800" dirty="0"/>
              <a:t>February 12, 2020</a:t>
            </a:r>
          </a:p>
        </p:txBody>
      </p:sp>
    </p:spTree>
    <p:extLst>
      <p:ext uri="{BB962C8B-B14F-4D97-AF65-F5344CB8AC3E}">
        <p14:creationId xmlns:p14="http://schemas.microsoft.com/office/powerpoint/2010/main" val="4117232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D9C92DBD-611E-4D55-8ABF-645C01CF25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222" y="-104930"/>
            <a:ext cx="9967439" cy="6685612"/>
          </a:xfrm>
          <a:prstGeom prst="rect">
            <a:avLst/>
          </a:prstGeom>
        </p:spPr>
      </p:pic>
    </p:spTree>
    <p:extLst>
      <p:ext uri="{BB962C8B-B14F-4D97-AF65-F5344CB8AC3E}">
        <p14:creationId xmlns:p14="http://schemas.microsoft.com/office/powerpoint/2010/main" val="3950449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572D1-93A3-495D-A13F-71FA033E857F}"/>
              </a:ext>
            </a:extLst>
          </p:cNvPr>
          <p:cNvSpPr>
            <a:spLocks noGrp="1"/>
          </p:cNvSpPr>
          <p:nvPr>
            <p:ph type="title"/>
          </p:nvPr>
        </p:nvSpPr>
        <p:spPr>
          <a:xfrm>
            <a:off x="838200" y="245203"/>
            <a:ext cx="10515600" cy="294443"/>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C6CD98B4-936B-4E24-83C1-BB9B45E5B384}"/>
              </a:ext>
            </a:extLst>
          </p:cNvPr>
          <p:cNvSpPr>
            <a:spLocks noGrp="1"/>
          </p:cNvSpPr>
          <p:nvPr>
            <p:ph idx="1"/>
          </p:nvPr>
        </p:nvSpPr>
        <p:spPr>
          <a:xfrm>
            <a:off x="896911" y="749508"/>
            <a:ext cx="10515600" cy="5547376"/>
          </a:xfrm>
        </p:spPr>
        <p:txBody>
          <a:bodyPr>
            <a:normAutofit lnSpcReduction="10000"/>
          </a:bodyPr>
          <a:lstStyle/>
          <a:p>
            <a:pPr marL="0" indent="0">
              <a:buNone/>
            </a:pPr>
            <a:r>
              <a:rPr lang="en-US" b="1" dirty="0"/>
              <a:t>I left my keys at a booth in the back of the pub at the army base near the old mill town. I went home. My keys are now </a:t>
            </a:r>
            <a:r>
              <a:rPr lang="en-US" dirty="0"/>
              <a:t>on that old genie on a little tower in England somewhere.</a:t>
            </a:r>
          </a:p>
          <a:p>
            <a:pPr marL="0" indent="0">
              <a:buNone/>
            </a:pPr>
            <a:endParaRPr lang="en-US" dirty="0"/>
          </a:p>
          <a:p>
            <a:pPr marL="0" indent="0">
              <a:buNone/>
            </a:pPr>
            <a:r>
              <a:rPr lang="en-US" b="1" dirty="0"/>
              <a:t>If you drop an anvil on your foot, your foot will tend to </a:t>
            </a:r>
            <a:r>
              <a:rPr lang="en-US" dirty="0"/>
              <a:t>cramp up, so it’s a good idea to do these slowly.</a:t>
            </a:r>
          </a:p>
          <a:p>
            <a:pPr marL="0" indent="0">
              <a:buNone/>
            </a:pPr>
            <a:r>
              <a:rPr lang="en-US" dirty="0"/>
              <a:t>5. Do a few sets of 10-15 reps. to start.  You can progress the weight or time by adding or removing exercises. Just like squats, if you feel that you have the hang of them, then you can start adding weight.</a:t>
            </a:r>
          </a:p>
          <a:p>
            <a:pPr marL="0" indent="0">
              <a:buNone/>
            </a:pPr>
            <a:r>
              <a:rPr lang="en-US" dirty="0"/>
              <a:t>6. Once you have your groove on a set, add a little more.</a:t>
            </a:r>
          </a:p>
          <a:p>
            <a:pPr marL="0" indent="0">
              <a:buNone/>
            </a:pPr>
            <a:r>
              <a:rPr lang="en-US" dirty="0"/>
              <a:t>7. Make it an extra workout, so you can continue to work through your quads after work.</a:t>
            </a:r>
          </a:p>
          <a:p>
            <a:pPr marL="0" indent="0" algn="r">
              <a:buNone/>
            </a:pPr>
            <a:r>
              <a:rPr lang="en-US" dirty="0"/>
              <a:t>--- Gary Marcus</a:t>
            </a:r>
          </a:p>
        </p:txBody>
      </p:sp>
    </p:spTree>
    <p:extLst>
      <p:ext uri="{BB962C8B-B14F-4D97-AF65-F5344CB8AC3E}">
        <p14:creationId xmlns:p14="http://schemas.microsoft.com/office/powerpoint/2010/main" val="4223432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A28E0-9EAE-4591-8E2B-333E886C7B35}"/>
              </a:ext>
            </a:extLst>
          </p:cNvPr>
          <p:cNvSpPr>
            <a:spLocks noGrp="1"/>
          </p:cNvSpPr>
          <p:nvPr>
            <p:ph type="title"/>
          </p:nvPr>
        </p:nvSpPr>
        <p:spPr/>
        <p:txBody>
          <a:bodyPr/>
          <a:lstStyle/>
          <a:p>
            <a:pPr algn="ctr"/>
            <a:r>
              <a:rPr lang="en-US" dirty="0"/>
              <a:t>Skeptical questions to ask </a:t>
            </a:r>
            <a:br>
              <a:rPr lang="en-US" dirty="0"/>
            </a:br>
            <a:r>
              <a:rPr lang="en-US" dirty="0"/>
              <a:t>about any hyped AI advance</a:t>
            </a:r>
          </a:p>
        </p:txBody>
      </p:sp>
      <p:sp>
        <p:nvSpPr>
          <p:cNvPr id="3" name="Content Placeholder 2">
            <a:extLst>
              <a:ext uri="{FF2B5EF4-FFF2-40B4-BE49-F238E27FC236}">
                <a16:creationId xmlns:a16="http://schemas.microsoft.com/office/drawing/2014/main" id="{64C34842-7B35-4393-9D4E-0AF24C394699}"/>
              </a:ext>
            </a:extLst>
          </p:cNvPr>
          <p:cNvSpPr>
            <a:spLocks noGrp="1"/>
          </p:cNvSpPr>
          <p:nvPr>
            <p:ph idx="1"/>
          </p:nvPr>
        </p:nvSpPr>
        <p:spPr/>
        <p:txBody>
          <a:bodyPr/>
          <a:lstStyle/>
          <a:p>
            <a:r>
              <a:rPr lang="en-US" dirty="0"/>
              <a:t>What does the system actually do?</a:t>
            </a:r>
          </a:p>
          <a:p>
            <a:r>
              <a:rPr lang="en-US" dirty="0"/>
              <a:t>How general is the result?</a:t>
            </a:r>
          </a:p>
          <a:p>
            <a:r>
              <a:rPr lang="en-US" dirty="0"/>
              <a:t>Can I test my own examples?</a:t>
            </a:r>
          </a:p>
          <a:p>
            <a:r>
              <a:rPr lang="en-US" dirty="0"/>
              <a:t>If someone claims that this is “better than people”, what people under what circumstances?</a:t>
            </a:r>
          </a:p>
          <a:p>
            <a:r>
              <a:rPr lang="en-US" dirty="0"/>
              <a:t>Is this an advance toward general AI?</a:t>
            </a:r>
          </a:p>
          <a:p>
            <a:r>
              <a:rPr lang="en-US" dirty="0"/>
              <a:t>How robust is the system?</a:t>
            </a:r>
          </a:p>
        </p:txBody>
      </p:sp>
    </p:spTree>
    <p:extLst>
      <p:ext uri="{BB962C8B-B14F-4D97-AF65-F5344CB8AC3E}">
        <p14:creationId xmlns:p14="http://schemas.microsoft.com/office/powerpoint/2010/main" val="3738134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37C02-6B78-4224-88E7-DBF30D9D7A9B}"/>
              </a:ext>
            </a:extLst>
          </p:cNvPr>
          <p:cNvSpPr>
            <a:spLocks noGrp="1"/>
          </p:cNvSpPr>
          <p:nvPr>
            <p:ph type="title"/>
          </p:nvPr>
        </p:nvSpPr>
        <p:spPr/>
        <p:txBody>
          <a:bodyPr/>
          <a:lstStyle/>
          <a:p>
            <a:pPr algn="ctr"/>
            <a:r>
              <a:rPr lang="en-US" b="1" dirty="0"/>
              <a:t>Dangers of trusting AI</a:t>
            </a:r>
            <a:br>
              <a:rPr lang="en-US" dirty="0"/>
            </a:br>
            <a:r>
              <a:rPr lang="en-US" b="1" dirty="0"/>
              <a:t>Unwarranted confidence</a:t>
            </a:r>
          </a:p>
        </p:txBody>
      </p:sp>
      <p:sp>
        <p:nvSpPr>
          <p:cNvPr id="3" name="Content Placeholder 2">
            <a:extLst>
              <a:ext uri="{FF2B5EF4-FFF2-40B4-BE49-F238E27FC236}">
                <a16:creationId xmlns:a16="http://schemas.microsoft.com/office/drawing/2014/main" id="{B9B32BC4-3F26-485B-AC64-6F59E1FDC816}"/>
              </a:ext>
            </a:extLst>
          </p:cNvPr>
          <p:cNvSpPr>
            <a:spLocks noGrp="1"/>
          </p:cNvSpPr>
          <p:nvPr>
            <p:ph idx="1"/>
          </p:nvPr>
        </p:nvSpPr>
        <p:spPr/>
        <p:txBody>
          <a:bodyPr/>
          <a:lstStyle/>
          <a:p>
            <a:pPr marL="0" indent="0">
              <a:buNone/>
            </a:pPr>
            <a:r>
              <a:rPr lang="en-US" dirty="0"/>
              <a:t>“A lot can go wrong when we put blind trust in big data.” </a:t>
            </a:r>
          </a:p>
          <a:p>
            <a:pPr marL="0" indent="0">
              <a:buNone/>
            </a:pPr>
            <a:r>
              <a:rPr lang="en-US" dirty="0"/>
              <a:t>--- Cathy O’Neil</a:t>
            </a:r>
          </a:p>
          <a:p>
            <a:pPr marL="0" indent="0">
              <a:buNone/>
            </a:pPr>
            <a:br>
              <a:rPr lang="en-US" dirty="0"/>
            </a:br>
            <a:r>
              <a:rPr lang="en-US" dirty="0"/>
              <a:t>Tesla crashes because drivers trusted Autopilot.     </a:t>
            </a:r>
            <a:br>
              <a:rPr lang="en-US" dirty="0"/>
            </a:br>
            <a:r>
              <a:rPr lang="en-US" dirty="0"/>
              <a:t>Police relied on Google Translate.</a:t>
            </a:r>
            <a:br>
              <a:rPr lang="en-US" dirty="0"/>
            </a:br>
            <a:r>
              <a:rPr lang="en-US" dirty="0"/>
              <a:t>Trusting to AutoCorrect.</a:t>
            </a:r>
            <a:br>
              <a:rPr lang="en-US" dirty="0"/>
            </a:br>
            <a:r>
              <a:rPr lang="en-US" dirty="0"/>
              <a:t>Trusting to iPhone app that reads email and makes appointments.</a:t>
            </a:r>
          </a:p>
        </p:txBody>
      </p:sp>
    </p:spTree>
    <p:extLst>
      <p:ext uri="{BB962C8B-B14F-4D97-AF65-F5344CB8AC3E}">
        <p14:creationId xmlns:p14="http://schemas.microsoft.com/office/powerpoint/2010/main" val="2526578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40F00-4106-48B0-818F-AC3B44460A1F}"/>
              </a:ext>
            </a:extLst>
          </p:cNvPr>
          <p:cNvSpPr>
            <a:spLocks noGrp="1"/>
          </p:cNvSpPr>
          <p:nvPr>
            <p:ph type="title"/>
          </p:nvPr>
        </p:nvSpPr>
        <p:spPr/>
        <p:txBody>
          <a:bodyPr/>
          <a:lstStyle/>
          <a:p>
            <a:pPr algn="ctr"/>
            <a:r>
              <a:rPr lang="en-US" b="1" dirty="0"/>
              <a:t>AI systems are not robust</a:t>
            </a:r>
          </a:p>
        </p:txBody>
      </p:sp>
      <p:sp>
        <p:nvSpPr>
          <p:cNvPr id="3" name="Content Placeholder 2">
            <a:extLst>
              <a:ext uri="{FF2B5EF4-FFF2-40B4-BE49-F238E27FC236}">
                <a16:creationId xmlns:a16="http://schemas.microsoft.com/office/drawing/2014/main" id="{1D224B28-C74F-4916-BF56-061DF8BE2C81}"/>
              </a:ext>
            </a:extLst>
          </p:cNvPr>
          <p:cNvSpPr>
            <a:spLocks noGrp="1"/>
          </p:cNvSpPr>
          <p:nvPr>
            <p:ph idx="1"/>
          </p:nvPr>
        </p:nvSpPr>
        <p:spPr>
          <a:xfrm>
            <a:off x="838200" y="1481931"/>
            <a:ext cx="10363200" cy="5010944"/>
          </a:xfrm>
        </p:spPr>
        <p:txBody>
          <a:bodyPr/>
          <a:lstStyle/>
          <a:p>
            <a:pPr marL="0" lvl="0" indent="0">
              <a:buNone/>
            </a:pPr>
            <a:r>
              <a:rPr lang="en-US" dirty="0">
                <a:solidFill>
                  <a:prstClr val="black"/>
                </a:solidFill>
              </a:rPr>
              <a:t>Question answering programs can be fooled by sticking irrelevant sentences at the end.</a:t>
            </a:r>
            <a:endParaRPr lang="en-US" b="1" dirty="0"/>
          </a:p>
          <a:p>
            <a:pPr marL="0" indent="0">
              <a:buNone/>
            </a:pPr>
            <a:r>
              <a:rPr lang="en-US" dirty="0"/>
              <a:t>Adversarial examples fool vision systems. E.g. A vision system labelled this “expresso”.</a:t>
            </a:r>
            <a:br>
              <a:rPr lang="en-US" dirty="0"/>
            </a:br>
            <a:endParaRPr lang="en-US" dirty="0"/>
          </a:p>
        </p:txBody>
      </p:sp>
      <p:pic>
        <p:nvPicPr>
          <p:cNvPr id="7" name="Picture 6">
            <a:extLst>
              <a:ext uri="{FF2B5EF4-FFF2-40B4-BE49-F238E27FC236}">
                <a16:creationId xmlns:a16="http://schemas.microsoft.com/office/drawing/2014/main" id="{35C04010-F576-490E-9434-7645B093AF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5409" y="2840412"/>
            <a:ext cx="3221182" cy="3196244"/>
          </a:xfrm>
          <a:prstGeom prst="rect">
            <a:avLst/>
          </a:prstGeom>
        </p:spPr>
      </p:pic>
    </p:spTree>
    <p:extLst>
      <p:ext uri="{BB962C8B-B14F-4D97-AF65-F5344CB8AC3E}">
        <p14:creationId xmlns:p14="http://schemas.microsoft.com/office/powerpoint/2010/main" val="988015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EA0BE-51BF-434E-8351-1385E1D7C755}"/>
              </a:ext>
            </a:extLst>
          </p:cNvPr>
          <p:cNvSpPr>
            <a:spLocks noGrp="1"/>
          </p:cNvSpPr>
          <p:nvPr>
            <p:ph type="title"/>
          </p:nvPr>
        </p:nvSpPr>
        <p:spPr/>
        <p:txBody>
          <a:bodyPr/>
          <a:lstStyle/>
          <a:p>
            <a:pPr algn="ctr"/>
            <a:r>
              <a:rPr lang="en-US" b="1" dirty="0"/>
              <a:t>Systems do not generalize past training set</a:t>
            </a:r>
          </a:p>
        </p:txBody>
      </p:sp>
      <p:sp>
        <p:nvSpPr>
          <p:cNvPr id="3" name="Content Placeholder 2">
            <a:extLst>
              <a:ext uri="{FF2B5EF4-FFF2-40B4-BE49-F238E27FC236}">
                <a16:creationId xmlns:a16="http://schemas.microsoft.com/office/drawing/2014/main" id="{354DC4FB-0F0C-4473-920B-4FCA7FE4D9B6}"/>
              </a:ext>
            </a:extLst>
          </p:cNvPr>
          <p:cNvSpPr>
            <a:spLocks noGrp="1"/>
          </p:cNvSpPr>
          <p:nvPr>
            <p:ph idx="1"/>
          </p:nvPr>
        </p:nvSpPr>
        <p:spPr/>
        <p:txBody>
          <a:bodyPr/>
          <a:lstStyle/>
          <a:p>
            <a:pPr marL="0" indent="0">
              <a:buNone/>
            </a:pPr>
            <a:endParaRPr lang="en-US" dirty="0"/>
          </a:p>
          <a:p>
            <a:pPr marL="0" indent="0">
              <a:buNone/>
            </a:pPr>
            <a:r>
              <a:rPr lang="en-US" dirty="0"/>
              <a:t>Print reading systems trained with black on white do not work with white on black.</a:t>
            </a:r>
          </a:p>
          <a:p>
            <a:pPr marL="0" indent="0">
              <a:buNone/>
            </a:pPr>
            <a:endParaRPr lang="en-US" dirty="0"/>
          </a:p>
          <a:p>
            <a:pPr marL="0" lvl="0" indent="0">
              <a:buNone/>
            </a:pPr>
            <a:r>
              <a:rPr lang="en-US" dirty="0">
                <a:solidFill>
                  <a:prstClr val="black"/>
                </a:solidFill>
              </a:rPr>
              <a:t>Self-driving cars trained in one city can be unreliable when used in another.</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14959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5EF0E-5A9C-477B-97F2-B4FC2012DE13}"/>
              </a:ext>
            </a:extLst>
          </p:cNvPr>
          <p:cNvSpPr>
            <a:spLocks noGrp="1"/>
          </p:cNvSpPr>
          <p:nvPr>
            <p:ph type="title"/>
          </p:nvPr>
        </p:nvSpPr>
        <p:spPr/>
        <p:txBody>
          <a:bodyPr/>
          <a:lstStyle/>
          <a:p>
            <a:pPr algn="ctr"/>
            <a:r>
              <a:rPr lang="en-US" dirty="0"/>
              <a:t>AIs incorporate societal biases</a:t>
            </a:r>
          </a:p>
        </p:txBody>
      </p:sp>
      <p:sp>
        <p:nvSpPr>
          <p:cNvPr id="3" name="Content Placeholder 2">
            <a:extLst>
              <a:ext uri="{FF2B5EF4-FFF2-40B4-BE49-F238E27FC236}">
                <a16:creationId xmlns:a16="http://schemas.microsoft.com/office/drawing/2014/main" id="{B8226017-8FA0-44A6-9EC8-5AE94FE8BBAC}"/>
              </a:ext>
            </a:extLst>
          </p:cNvPr>
          <p:cNvSpPr>
            <a:spLocks noGrp="1"/>
          </p:cNvSpPr>
          <p:nvPr>
            <p:ph idx="1"/>
          </p:nvPr>
        </p:nvSpPr>
        <p:spPr/>
        <p:txBody>
          <a:bodyPr/>
          <a:lstStyle/>
          <a:p>
            <a:pPr marL="0" indent="0">
              <a:buNone/>
            </a:pPr>
            <a:r>
              <a:rPr lang="en-US" dirty="0"/>
              <a:t>African-Americans tagged in images as gorillas.</a:t>
            </a:r>
          </a:p>
          <a:p>
            <a:pPr marL="0" indent="0">
              <a:buNone/>
            </a:pPr>
            <a:endParaRPr lang="en-US" dirty="0"/>
          </a:p>
          <a:p>
            <a:pPr marL="0" indent="0">
              <a:buNone/>
            </a:pPr>
            <a:r>
              <a:rPr lang="en-US" dirty="0"/>
              <a:t>Google image search for “Professional hairstyle for Work” vs. “Unprofessional hairstyle for work.”</a:t>
            </a:r>
          </a:p>
          <a:p>
            <a:pPr marL="0" indent="0">
              <a:buNone/>
            </a:pPr>
            <a:endParaRPr lang="en-US" dirty="0"/>
          </a:p>
          <a:p>
            <a:pPr marL="0" indent="0">
              <a:buNone/>
            </a:pPr>
            <a:r>
              <a:rPr lang="en-US" dirty="0"/>
              <a:t>Amazon’s job recruiting software was so biased against women, and found such subtle ways to detect gender, that they eventually gave up on it.</a:t>
            </a:r>
          </a:p>
        </p:txBody>
      </p:sp>
    </p:spTree>
    <p:extLst>
      <p:ext uri="{BB962C8B-B14F-4D97-AF65-F5344CB8AC3E}">
        <p14:creationId xmlns:p14="http://schemas.microsoft.com/office/powerpoint/2010/main" val="2315472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7E5B4-66B9-4769-B3CE-455028404C4D}"/>
              </a:ext>
            </a:extLst>
          </p:cNvPr>
          <p:cNvSpPr>
            <a:spLocks noGrp="1"/>
          </p:cNvSpPr>
          <p:nvPr>
            <p:ph type="title"/>
          </p:nvPr>
        </p:nvSpPr>
        <p:spPr/>
        <p:txBody>
          <a:bodyPr/>
          <a:lstStyle/>
          <a:p>
            <a:pPr algn="ctr"/>
            <a:r>
              <a:rPr lang="en-US" dirty="0"/>
              <a:t>AIs incorporate social biases </a:t>
            </a:r>
          </a:p>
        </p:txBody>
      </p:sp>
      <p:sp>
        <p:nvSpPr>
          <p:cNvPr id="3" name="Content Placeholder 2">
            <a:extLst>
              <a:ext uri="{FF2B5EF4-FFF2-40B4-BE49-F238E27FC236}">
                <a16:creationId xmlns:a16="http://schemas.microsoft.com/office/drawing/2014/main" id="{AA7587DE-7C80-435B-8A31-E3E141DD5145}"/>
              </a:ext>
            </a:extLst>
          </p:cNvPr>
          <p:cNvSpPr>
            <a:spLocks noGrp="1"/>
          </p:cNvSpPr>
          <p:nvPr>
            <p:ph idx="1"/>
          </p:nvPr>
        </p:nvSpPr>
        <p:spPr/>
        <p:txBody>
          <a:bodyPr/>
          <a:lstStyle/>
          <a:p>
            <a:pPr marL="0" indent="0">
              <a:buNone/>
            </a:pPr>
            <a:r>
              <a:rPr lang="en-US" dirty="0"/>
              <a:t>Google image search for “mother”:</a:t>
            </a:r>
          </a:p>
          <a:p>
            <a:pPr marL="0" indent="0">
              <a:buNone/>
            </a:pPr>
            <a:endParaRPr lang="en-US" dirty="0"/>
          </a:p>
        </p:txBody>
      </p:sp>
      <p:pic>
        <p:nvPicPr>
          <p:cNvPr id="5" name="Picture 4">
            <a:extLst>
              <a:ext uri="{FF2B5EF4-FFF2-40B4-BE49-F238E27FC236}">
                <a16:creationId xmlns:a16="http://schemas.microsoft.com/office/drawing/2014/main" id="{39AB9F00-5887-401C-B384-D4C44321690F}"/>
              </a:ext>
            </a:extLst>
          </p:cNvPr>
          <p:cNvPicPr>
            <a:picLocks noChangeAspect="1"/>
          </p:cNvPicPr>
          <p:nvPr/>
        </p:nvPicPr>
        <p:blipFill rotWithShape="1">
          <a:blip r:embed="rId2">
            <a:extLst>
              <a:ext uri="{28A0092B-C50C-407E-A947-70E740481C1C}">
                <a14:useLocalDpi xmlns:a14="http://schemas.microsoft.com/office/drawing/2010/main" val="0"/>
              </a:ext>
            </a:extLst>
          </a:blip>
          <a:srcRect t="24652" r="2046" b="19712"/>
          <a:stretch/>
        </p:blipFill>
        <p:spPr>
          <a:xfrm>
            <a:off x="2137308" y="2547937"/>
            <a:ext cx="7917383" cy="3925094"/>
          </a:xfrm>
          <a:prstGeom prst="rect">
            <a:avLst/>
          </a:prstGeom>
        </p:spPr>
      </p:pic>
    </p:spTree>
    <p:extLst>
      <p:ext uri="{BB962C8B-B14F-4D97-AF65-F5344CB8AC3E}">
        <p14:creationId xmlns:p14="http://schemas.microsoft.com/office/powerpoint/2010/main" val="589572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2C6453-6CAE-4D89-92E0-10C17C69B3A0}"/>
              </a:ext>
            </a:extLst>
          </p:cNvPr>
          <p:cNvPicPr>
            <a:picLocks noChangeAspect="1"/>
          </p:cNvPicPr>
          <p:nvPr/>
        </p:nvPicPr>
        <p:blipFill rotWithShape="1">
          <a:blip r:embed="rId2">
            <a:extLst>
              <a:ext uri="{28A0092B-C50C-407E-A947-70E740481C1C}">
                <a14:useLocalDpi xmlns:a14="http://schemas.microsoft.com/office/drawing/2010/main" val="0"/>
              </a:ext>
            </a:extLst>
          </a:blip>
          <a:srcRect l="904" t="14348" r="695" b="20282"/>
          <a:stretch/>
        </p:blipFill>
        <p:spPr>
          <a:xfrm>
            <a:off x="1468656" y="1034473"/>
            <a:ext cx="9254687" cy="5366327"/>
          </a:xfrm>
          <a:prstGeom prst="rect">
            <a:avLst/>
          </a:prstGeom>
        </p:spPr>
      </p:pic>
    </p:spTree>
    <p:extLst>
      <p:ext uri="{BB962C8B-B14F-4D97-AF65-F5344CB8AC3E}">
        <p14:creationId xmlns:p14="http://schemas.microsoft.com/office/powerpoint/2010/main" val="2831274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BEA3A-C39A-427F-94D5-B35CF9F75F9D}"/>
              </a:ext>
            </a:extLst>
          </p:cNvPr>
          <p:cNvSpPr>
            <a:spLocks noGrp="1"/>
          </p:cNvSpPr>
          <p:nvPr>
            <p:ph type="title"/>
          </p:nvPr>
        </p:nvSpPr>
        <p:spPr/>
        <p:txBody>
          <a:bodyPr/>
          <a:lstStyle/>
          <a:p>
            <a:pPr algn="ctr"/>
            <a:r>
              <a:rPr lang="en-US" dirty="0"/>
              <a:t>AI programs reinforce societal biases</a:t>
            </a:r>
          </a:p>
        </p:txBody>
      </p:sp>
      <p:sp>
        <p:nvSpPr>
          <p:cNvPr id="3" name="Content Placeholder 2">
            <a:extLst>
              <a:ext uri="{FF2B5EF4-FFF2-40B4-BE49-F238E27FC236}">
                <a16:creationId xmlns:a16="http://schemas.microsoft.com/office/drawing/2014/main" id="{72AF1F1F-7D42-4692-9CF0-87A41C0EA327}"/>
              </a:ext>
            </a:extLst>
          </p:cNvPr>
          <p:cNvSpPr>
            <a:spLocks noGrp="1"/>
          </p:cNvSpPr>
          <p:nvPr>
            <p:ph idx="1"/>
          </p:nvPr>
        </p:nvSpPr>
        <p:spPr/>
        <p:txBody>
          <a:bodyPr/>
          <a:lstStyle/>
          <a:p>
            <a:pPr marL="0" indent="0">
              <a:buNone/>
            </a:pPr>
            <a:r>
              <a:rPr lang="en-US" dirty="0"/>
              <a:t>A policing programs sends police to neighborhoods where many arrests have been made in the past.</a:t>
            </a:r>
          </a:p>
          <a:p>
            <a:pPr marL="0" indent="0">
              <a:buNone/>
            </a:pPr>
            <a:r>
              <a:rPr lang="en-US" dirty="0"/>
              <a:t>A child services program takes children away from poor parents.</a:t>
            </a:r>
          </a:p>
          <a:p>
            <a:pPr marL="0" indent="0">
              <a:buNone/>
            </a:pPr>
            <a:r>
              <a:rPr lang="en-US" dirty="0"/>
              <a:t>A job recruiting program compares photos of applicants to “professional” vs. “unprofessional” images.</a:t>
            </a:r>
          </a:p>
          <a:p>
            <a:pPr marL="0" indent="0">
              <a:buNone/>
            </a:pPr>
            <a:endParaRPr lang="en-US" dirty="0"/>
          </a:p>
          <a:p>
            <a:pPr marL="0" indent="0">
              <a:buNone/>
            </a:pPr>
            <a:r>
              <a:rPr lang="en-US" dirty="0"/>
              <a:t>Cathy O’Neil, </a:t>
            </a:r>
            <a:r>
              <a:rPr lang="en-US" i="1" dirty="0"/>
              <a:t>Weapons of Math Destruction</a:t>
            </a:r>
            <a:br>
              <a:rPr lang="en-US" dirty="0"/>
            </a:br>
            <a:r>
              <a:rPr lang="en-US" dirty="0"/>
              <a:t>Virginia Eubanks, </a:t>
            </a:r>
            <a:r>
              <a:rPr lang="en-US" i="1" dirty="0"/>
              <a:t>Automating Inequality</a:t>
            </a:r>
          </a:p>
        </p:txBody>
      </p:sp>
    </p:spTree>
    <p:extLst>
      <p:ext uri="{BB962C8B-B14F-4D97-AF65-F5344CB8AC3E}">
        <p14:creationId xmlns:p14="http://schemas.microsoft.com/office/powerpoint/2010/main" val="3011216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8E5AD-FF5D-4370-A8ED-32F496916707}"/>
              </a:ext>
            </a:extLst>
          </p:cNvPr>
          <p:cNvSpPr>
            <a:spLocks noGrp="1"/>
          </p:cNvSpPr>
          <p:nvPr>
            <p:ph type="title"/>
          </p:nvPr>
        </p:nvSpPr>
        <p:spPr/>
        <p:txBody>
          <a:bodyPr/>
          <a:lstStyle/>
          <a:p>
            <a:pPr algn="ctr"/>
            <a:r>
              <a:rPr lang="en-US" dirty="0"/>
              <a:t>AI So Far</a:t>
            </a:r>
          </a:p>
        </p:txBody>
      </p:sp>
      <p:sp>
        <p:nvSpPr>
          <p:cNvPr id="3" name="Content Placeholder 2">
            <a:extLst>
              <a:ext uri="{FF2B5EF4-FFF2-40B4-BE49-F238E27FC236}">
                <a16:creationId xmlns:a16="http://schemas.microsoft.com/office/drawing/2014/main" id="{1B98F193-A24E-4FA8-A749-235B252DB563}"/>
              </a:ext>
            </a:extLst>
          </p:cNvPr>
          <p:cNvSpPr>
            <a:spLocks noGrp="1"/>
          </p:cNvSpPr>
          <p:nvPr>
            <p:ph idx="1"/>
          </p:nvPr>
        </p:nvSpPr>
        <p:spPr/>
        <p:txBody>
          <a:bodyPr/>
          <a:lstStyle/>
          <a:p>
            <a:r>
              <a:rPr lang="en-US" dirty="0"/>
              <a:t>Marquee successes: Backgammon, chess, Jeopardy, Go.</a:t>
            </a:r>
          </a:p>
          <a:p>
            <a:pPr marL="0" indent="0">
              <a:buNone/>
            </a:pPr>
            <a:endParaRPr lang="en-US" dirty="0"/>
          </a:p>
          <a:p>
            <a:r>
              <a:rPr lang="en-US" dirty="0"/>
              <a:t>Important successes: Optical character recognition, hand-written digits, speech transcription, web search, machine translation, image tagging.</a:t>
            </a:r>
          </a:p>
          <a:p>
            <a:pPr marL="0" indent="0">
              <a:buNone/>
            </a:pPr>
            <a:endParaRPr lang="en-US" dirty="0"/>
          </a:p>
          <a:p>
            <a:r>
              <a:rPr lang="en-US" dirty="0"/>
              <a:t>Disappointments (thus far): Self-driving cars. Useful chatbots. “Cognitive computing” (i.e. Watson for medical information).</a:t>
            </a:r>
          </a:p>
        </p:txBody>
      </p:sp>
    </p:spTree>
    <p:extLst>
      <p:ext uri="{BB962C8B-B14F-4D97-AF65-F5344CB8AC3E}">
        <p14:creationId xmlns:p14="http://schemas.microsoft.com/office/powerpoint/2010/main" val="3068482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8F68D-732D-483C-B402-4F0E5CE04268}"/>
              </a:ext>
            </a:extLst>
          </p:cNvPr>
          <p:cNvSpPr>
            <a:spLocks noGrp="1"/>
          </p:cNvSpPr>
          <p:nvPr>
            <p:ph type="title"/>
          </p:nvPr>
        </p:nvSpPr>
        <p:spPr>
          <a:xfrm>
            <a:off x="838200" y="365126"/>
            <a:ext cx="10515600" cy="31591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BA83DD8E-2C50-43E3-8FAE-449C3D47B952}"/>
              </a:ext>
            </a:extLst>
          </p:cNvPr>
          <p:cNvSpPr>
            <a:spLocks noGrp="1"/>
          </p:cNvSpPr>
          <p:nvPr>
            <p:ph idx="1"/>
          </p:nvPr>
        </p:nvSpPr>
        <p:spPr>
          <a:xfrm>
            <a:off x="838200" y="681038"/>
            <a:ext cx="10515600" cy="5495925"/>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“Black patients incurred about $1,800 less in medical costs per year than white patients with the same number of chronic conditions; thus the algorithm scored white patients as equally at risk of future health problems as black patients who had many more diseases.”</a:t>
            </a:r>
          </a:p>
          <a:p>
            <a:pPr marL="0" indent="0">
              <a:buNone/>
            </a:pPr>
            <a:endParaRPr lang="en-US" dirty="0"/>
          </a:p>
          <a:p>
            <a:pPr marL="0" indent="0">
              <a:buNone/>
            </a:pPr>
            <a:endParaRPr lang="en-US" dirty="0"/>
          </a:p>
        </p:txBody>
      </p:sp>
      <p:pic>
        <p:nvPicPr>
          <p:cNvPr id="5" name="Picture 4" descr="A screenshot of a cell phone&#10;&#10;Description automatically generated">
            <a:extLst>
              <a:ext uri="{FF2B5EF4-FFF2-40B4-BE49-F238E27FC236}">
                <a16:creationId xmlns:a16="http://schemas.microsoft.com/office/drawing/2014/main" id="{241E5FA5-E2AF-4E35-B3D9-3021DCA04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912" y="1447161"/>
            <a:ext cx="8032176" cy="1745131"/>
          </a:xfrm>
          <a:prstGeom prst="rect">
            <a:avLst/>
          </a:prstGeom>
        </p:spPr>
      </p:pic>
    </p:spTree>
    <p:extLst>
      <p:ext uri="{BB962C8B-B14F-4D97-AF65-F5344CB8AC3E}">
        <p14:creationId xmlns:p14="http://schemas.microsoft.com/office/powerpoint/2010/main" val="1033548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BB3AC-2522-424D-A4BF-7E87B85D830F}"/>
              </a:ext>
            </a:extLst>
          </p:cNvPr>
          <p:cNvSpPr>
            <a:spLocks noGrp="1"/>
          </p:cNvSpPr>
          <p:nvPr>
            <p:ph type="title"/>
          </p:nvPr>
        </p:nvSpPr>
        <p:spPr/>
        <p:txBody>
          <a:bodyPr/>
          <a:lstStyle/>
          <a:p>
            <a:pPr algn="ctr"/>
            <a:r>
              <a:rPr lang="en-US" dirty="0"/>
              <a:t>AIs feed on their own output, </a:t>
            </a:r>
            <a:br>
              <a:rPr lang="en-US" dirty="0"/>
            </a:br>
            <a:r>
              <a:rPr lang="en-US" dirty="0"/>
              <a:t>creating echo chamber</a:t>
            </a:r>
          </a:p>
        </p:txBody>
      </p:sp>
      <p:sp>
        <p:nvSpPr>
          <p:cNvPr id="3" name="Content Placeholder 2">
            <a:extLst>
              <a:ext uri="{FF2B5EF4-FFF2-40B4-BE49-F238E27FC236}">
                <a16:creationId xmlns:a16="http://schemas.microsoft.com/office/drawing/2014/main" id="{9AEE0AE7-72A9-49D2-BA4E-21F1CF3FE8B0}"/>
              </a:ext>
            </a:extLst>
          </p:cNvPr>
          <p:cNvSpPr>
            <a:spLocks noGrp="1"/>
          </p:cNvSpPr>
          <p:nvPr>
            <p:ph idx="1"/>
          </p:nvPr>
        </p:nvSpPr>
        <p:spPr/>
        <p:txBody>
          <a:bodyPr/>
          <a:lstStyle/>
          <a:p>
            <a:pPr marL="0" indent="0">
              <a:buNone/>
            </a:pPr>
            <a:endParaRPr lang="en-US" dirty="0"/>
          </a:p>
          <a:p>
            <a:pPr marL="0" indent="0">
              <a:buNone/>
            </a:pPr>
            <a:r>
              <a:rPr lang="en-US" dirty="0"/>
              <a:t>Machine translation programs are trained on bitexts (pairs of parallel texts). However, in some under-resourced languages, a large fraction of the bitexts were created by translation programs.</a:t>
            </a:r>
          </a:p>
          <a:p>
            <a:pPr marL="0" indent="0">
              <a:buNone/>
            </a:pPr>
            <a:endParaRPr lang="en-US" dirty="0"/>
          </a:p>
          <a:p>
            <a:pPr marL="0" indent="0">
              <a:buNone/>
            </a:pPr>
            <a:r>
              <a:rPr lang="en-US" dirty="0"/>
              <a:t>AI projects use crowd sourcing to provide human interpretations (e.g. label images). However, crowd workers use AI bots to do their work for them.</a:t>
            </a:r>
          </a:p>
        </p:txBody>
      </p:sp>
    </p:spTree>
    <p:extLst>
      <p:ext uri="{BB962C8B-B14F-4D97-AF65-F5344CB8AC3E}">
        <p14:creationId xmlns:p14="http://schemas.microsoft.com/office/powerpoint/2010/main" val="860621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997C9-9D9A-4DEC-B6F3-C066F7C596AB}"/>
              </a:ext>
            </a:extLst>
          </p:cNvPr>
          <p:cNvSpPr>
            <a:spLocks noGrp="1"/>
          </p:cNvSpPr>
          <p:nvPr>
            <p:ph type="title"/>
          </p:nvPr>
        </p:nvSpPr>
        <p:spPr/>
        <p:txBody>
          <a:bodyPr/>
          <a:lstStyle/>
          <a:p>
            <a:pPr algn="ctr"/>
            <a:r>
              <a:rPr lang="en-US" dirty="0"/>
              <a:t>AI systems can be gamed</a:t>
            </a:r>
          </a:p>
        </p:txBody>
      </p:sp>
      <p:sp>
        <p:nvSpPr>
          <p:cNvPr id="3" name="Content Placeholder 2">
            <a:extLst>
              <a:ext uri="{FF2B5EF4-FFF2-40B4-BE49-F238E27FC236}">
                <a16:creationId xmlns:a16="http://schemas.microsoft.com/office/drawing/2014/main" id="{9F246409-18CE-4788-9C68-E26F7EFCA213}"/>
              </a:ext>
            </a:extLst>
          </p:cNvPr>
          <p:cNvSpPr>
            <a:spLocks noGrp="1"/>
          </p:cNvSpPr>
          <p:nvPr>
            <p:ph idx="1"/>
          </p:nvPr>
        </p:nvSpPr>
        <p:spPr/>
        <p:txBody>
          <a:bodyPr/>
          <a:lstStyle/>
          <a:p>
            <a:r>
              <a:rPr lang="en-US" dirty="0"/>
              <a:t>Google bombs.</a:t>
            </a:r>
          </a:p>
          <a:p>
            <a:r>
              <a:rPr lang="en-US" dirty="0"/>
              <a:t>Essays on standardized tests are graded automatically, but reward long sentences and nineteen-cent words rather than  coherent thought.</a:t>
            </a:r>
          </a:p>
          <a:p>
            <a:endParaRPr lang="en-US" dirty="0"/>
          </a:p>
        </p:txBody>
      </p:sp>
      <p:pic>
        <p:nvPicPr>
          <p:cNvPr id="5" name="Picture 4" descr="A picture containing bottle, indoor, table&#10;&#10;Description automatically generated">
            <a:extLst>
              <a:ext uri="{FF2B5EF4-FFF2-40B4-BE49-F238E27FC236}">
                <a16:creationId xmlns:a16="http://schemas.microsoft.com/office/drawing/2014/main" id="{70C3F10C-C8AC-4A32-A301-48E0CDBFC7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7151" y="3624042"/>
            <a:ext cx="7117697" cy="2552921"/>
          </a:xfrm>
          <a:prstGeom prst="rect">
            <a:avLst/>
          </a:prstGeom>
        </p:spPr>
      </p:pic>
    </p:spTree>
    <p:extLst>
      <p:ext uri="{BB962C8B-B14F-4D97-AF65-F5344CB8AC3E}">
        <p14:creationId xmlns:p14="http://schemas.microsoft.com/office/powerpoint/2010/main" val="1025673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0B0A-6773-4636-815A-603BDA1341D6}"/>
              </a:ext>
            </a:extLst>
          </p:cNvPr>
          <p:cNvSpPr>
            <a:spLocks noGrp="1"/>
          </p:cNvSpPr>
          <p:nvPr>
            <p:ph type="title"/>
          </p:nvPr>
        </p:nvSpPr>
        <p:spPr/>
        <p:txBody>
          <a:bodyPr/>
          <a:lstStyle/>
          <a:p>
            <a:pPr algn="ctr"/>
            <a:r>
              <a:rPr lang="en-US" dirty="0"/>
              <a:t>Wrong goals</a:t>
            </a:r>
          </a:p>
        </p:txBody>
      </p:sp>
      <p:sp>
        <p:nvSpPr>
          <p:cNvPr id="3" name="Content Placeholder 2">
            <a:extLst>
              <a:ext uri="{FF2B5EF4-FFF2-40B4-BE49-F238E27FC236}">
                <a16:creationId xmlns:a16="http://schemas.microsoft.com/office/drawing/2014/main" id="{0DC72EF7-065A-4FA7-B6F4-11E231FB27C2}"/>
              </a:ext>
            </a:extLst>
          </p:cNvPr>
          <p:cNvSpPr>
            <a:spLocks noGrp="1"/>
          </p:cNvSpPr>
          <p:nvPr>
            <p:ph idx="1"/>
          </p:nvPr>
        </p:nvSpPr>
        <p:spPr/>
        <p:txBody>
          <a:bodyPr/>
          <a:lstStyle/>
          <a:p>
            <a:pPr marL="0" indent="0">
              <a:buNone/>
            </a:pPr>
            <a:r>
              <a:rPr lang="en-US" dirty="0"/>
              <a:t>A robot being taught from images how to grasp something instead learned to position its hands so that, from its angle, it looked like it was grasping the object.</a:t>
            </a:r>
          </a:p>
          <a:p>
            <a:pPr marL="0" indent="0">
              <a:buNone/>
            </a:pPr>
            <a:endParaRPr lang="en-US" dirty="0"/>
          </a:p>
          <a:p>
            <a:pPr marL="0" indent="0">
              <a:buNone/>
            </a:pPr>
            <a:r>
              <a:rPr lang="en-US" dirty="0"/>
              <a:t>A soccer robot which was given the goal of frequently making contact with the ball developed the strategy of standing next to the ball and vibrating.</a:t>
            </a:r>
          </a:p>
        </p:txBody>
      </p:sp>
    </p:spTree>
    <p:extLst>
      <p:ext uri="{BB962C8B-B14F-4D97-AF65-F5344CB8AC3E}">
        <p14:creationId xmlns:p14="http://schemas.microsoft.com/office/powerpoint/2010/main" val="416814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C0C7F-E532-4897-8789-5FE9577B01BD}"/>
              </a:ext>
            </a:extLst>
          </p:cNvPr>
          <p:cNvSpPr>
            <a:spLocks noGrp="1"/>
          </p:cNvSpPr>
          <p:nvPr>
            <p:ph type="title"/>
          </p:nvPr>
        </p:nvSpPr>
        <p:spPr/>
        <p:txBody>
          <a:bodyPr/>
          <a:lstStyle/>
          <a:p>
            <a:pPr algn="ctr"/>
            <a:r>
              <a:rPr lang="en-US" dirty="0"/>
              <a:t>Wrong goals</a:t>
            </a:r>
          </a:p>
        </p:txBody>
      </p:sp>
      <p:pic>
        <p:nvPicPr>
          <p:cNvPr id="5" name="Content Placeholder 4">
            <a:extLst>
              <a:ext uri="{FF2B5EF4-FFF2-40B4-BE49-F238E27FC236}">
                <a16:creationId xmlns:a16="http://schemas.microsoft.com/office/drawing/2014/main" id="{B030F699-EEA7-4FC0-8D16-7C3C34B7A5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1322224"/>
            <a:ext cx="7323645" cy="5364326"/>
          </a:xfrm>
        </p:spPr>
      </p:pic>
    </p:spTree>
    <p:extLst>
      <p:ext uri="{BB962C8B-B14F-4D97-AF65-F5344CB8AC3E}">
        <p14:creationId xmlns:p14="http://schemas.microsoft.com/office/powerpoint/2010/main" val="2175900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B6714-0056-444C-8FE0-CB845D26D647}"/>
              </a:ext>
            </a:extLst>
          </p:cNvPr>
          <p:cNvSpPr>
            <a:spLocks noGrp="1"/>
          </p:cNvSpPr>
          <p:nvPr>
            <p:ph type="title"/>
          </p:nvPr>
        </p:nvSpPr>
        <p:spPr/>
        <p:txBody>
          <a:bodyPr/>
          <a:lstStyle/>
          <a:p>
            <a:r>
              <a:rPr lang="en-US" dirty="0"/>
              <a:t>Be careful how you use AI</a:t>
            </a:r>
          </a:p>
        </p:txBody>
      </p:sp>
      <p:sp>
        <p:nvSpPr>
          <p:cNvPr id="3" name="Content Placeholder 2">
            <a:extLst>
              <a:ext uri="{FF2B5EF4-FFF2-40B4-BE49-F238E27FC236}">
                <a16:creationId xmlns:a16="http://schemas.microsoft.com/office/drawing/2014/main" id="{E9A1B0AD-B003-4D0E-9110-85BF54AAAB15}"/>
              </a:ext>
            </a:extLst>
          </p:cNvPr>
          <p:cNvSpPr>
            <a:spLocks noGrp="1"/>
          </p:cNvSpPr>
          <p:nvPr>
            <p:ph idx="1"/>
          </p:nvPr>
        </p:nvSpPr>
        <p:spPr/>
        <p:txBody>
          <a:bodyPr>
            <a:normAutofit lnSpcReduction="10000"/>
          </a:bodyPr>
          <a:lstStyle/>
          <a:p>
            <a:pPr marL="0" indent="0">
              <a:buNone/>
            </a:pPr>
            <a:r>
              <a:rPr lang="en-US" b="1" dirty="0"/>
              <a:t>Artificial Intelligence Makes Bad Medicine Even Worse</a:t>
            </a:r>
          </a:p>
          <a:p>
            <a:pPr marL="0" indent="0" algn="r">
              <a:buNone/>
            </a:pPr>
            <a:r>
              <a:rPr lang="en-US" dirty="0"/>
              <a:t>--- Christie </a:t>
            </a:r>
            <a:r>
              <a:rPr lang="en-US" dirty="0" err="1"/>
              <a:t>Aschenden</a:t>
            </a:r>
            <a:r>
              <a:rPr lang="en-US" dirty="0"/>
              <a:t>, </a:t>
            </a:r>
            <a:r>
              <a:rPr lang="en-US" i="1" dirty="0"/>
              <a:t>WIRED</a:t>
            </a:r>
          </a:p>
          <a:p>
            <a:pPr marL="0" indent="0">
              <a:buNone/>
            </a:pPr>
            <a:r>
              <a:rPr lang="en-US" i="1" dirty="0"/>
              <a:t>“</a:t>
            </a:r>
            <a:r>
              <a:rPr lang="en-US" dirty="0"/>
              <a:t>The recent Google paper [is] trying to replicate, and then exceed, human performance on what is at its core a deeply flawed medical intervention. In case you haven’t been following the decades-long controversy over medical screening, it boils down to this: When you subject symptom-free people to mammograms and the like, you’ll end up finding a lot of things that look like cancer but will never threaten anyone’s life.”</a:t>
            </a:r>
            <a:endParaRPr lang="en-US" i="1" dirty="0"/>
          </a:p>
        </p:txBody>
      </p:sp>
    </p:spTree>
    <p:extLst>
      <p:ext uri="{BB962C8B-B14F-4D97-AF65-F5344CB8AC3E}">
        <p14:creationId xmlns:p14="http://schemas.microsoft.com/office/powerpoint/2010/main" val="2849037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6EFB5-31C5-47F8-BDAA-DBFF7CA875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2F8831F-AC93-4F03-89A3-20ADE2267063}"/>
              </a:ext>
            </a:extLst>
          </p:cNvPr>
          <p:cNvSpPr>
            <a:spLocks noGrp="1"/>
          </p:cNvSpPr>
          <p:nvPr>
            <p:ph idx="1"/>
          </p:nvPr>
        </p:nvSpPr>
        <p:spPr/>
        <p:txBody>
          <a:bodyPr/>
          <a:lstStyle/>
          <a:p>
            <a:pPr marL="0" indent="0">
              <a:buNone/>
            </a:pPr>
            <a:br>
              <a:rPr lang="en-US" dirty="0"/>
            </a:br>
            <a:r>
              <a:rPr lang="en-US" sz="3200" dirty="0"/>
              <a:t>That’s why the famous Mark Zuckerberg motto, “Move fast and break things” might be fine for Facebook, but it’s not great for medicine, AI-assisted or not. ... “In a culture that’s used to immediacy and inflated claims, it’s difficult to have humility and patience."</a:t>
            </a:r>
          </a:p>
        </p:txBody>
      </p:sp>
    </p:spTree>
    <p:extLst>
      <p:ext uri="{BB962C8B-B14F-4D97-AF65-F5344CB8AC3E}">
        <p14:creationId xmlns:p14="http://schemas.microsoft.com/office/powerpoint/2010/main" val="2656270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357A7-BC01-4F66-B430-4C8B56B730F6}"/>
              </a:ext>
            </a:extLst>
          </p:cNvPr>
          <p:cNvSpPr>
            <a:spLocks noGrp="1"/>
          </p:cNvSpPr>
          <p:nvPr>
            <p:ph type="title"/>
          </p:nvPr>
        </p:nvSpPr>
        <p:spPr/>
        <p:txBody>
          <a:bodyPr/>
          <a:lstStyle/>
          <a:p>
            <a:pPr algn="ctr"/>
            <a:r>
              <a:rPr lang="en-US" dirty="0"/>
              <a:t>Bad Actors misuse AI</a:t>
            </a:r>
          </a:p>
        </p:txBody>
      </p:sp>
      <p:sp>
        <p:nvSpPr>
          <p:cNvPr id="3" name="Content Placeholder 2">
            <a:extLst>
              <a:ext uri="{FF2B5EF4-FFF2-40B4-BE49-F238E27FC236}">
                <a16:creationId xmlns:a16="http://schemas.microsoft.com/office/drawing/2014/main" id="{9A9CE114-6724-4560-ADFA-9FDBB024988E}"/>
              </a:ext>
            </a:extLst>
          </p:cNvPr>
          <p:cNvSpPr>
            <a:spLocks noGrp="1"/>
          </p:cNvSpPr>
          <p:nvPr>
            <p:ph idx="1"/>
          </p:nvPr>
        </p:nvSpPr>
        <p:spPr/>
        <p:txBody>
          <a:bodyPr/>
          <a:lstStyle/>
          <a:p>
            <a:pPr marL="0" indent="0">
              <a:buNone/>
            </a:pPr>
            <a:r>
              <a:rPr lang="en-US" dirty="0"/>
              <a:t>Criminals</a:t>
            </a:r>
          </a:p>
          <a:p>
            <a:r>
              <a:rPr lang="en-US" dirty="0"/>
              <a:t>Cybercrime</a:t>
            </a:r>
          </a:p>
          <a:p>
            <a:r>
              <a:rPr lang="en-US" dirty="0"/>
              <a:t>Cyberterrorism</a:t>
            </a:r>
          </a:p>
          <a:p>
            <a:r>
              <a:rPr lang="en-US" dirty="0"/>
              <a:t>Fake news, deep fakes</a:t>
            </a:r>
            <a:br>
              <a:rPr lang="en-US" dirty="0"/>
            </a:br>
            <a:endParaRPr lang="en-US" dirty="0"/>
          </a:p>
          <a:p>
            <a:pPr marL="0" indent="0">
              <a:buNone/>
            </a:pPr>
            <a:r>
              <a:rPr lang="en-US" dirty="0"/>
              <a:t>Governments</a:t>
            </a:r>
          </a:p>
          <a:p>
            <a:r>
              <a:rPr lang="en-US" dirty="0"/>
              <a:t>Surveillance</a:t>
            </a:r>
          </a:p>
          <a:p>
            <a:r>
              <a:rPr lang="en-US" dirty="0"/>
              <a:t>Smart weapons</a:t>
            </a:r>
          </a:p>
        </p:txBody>
      </p:sp>
    </p:spTree>
    <p:extLst>
      <p:ext uri="{BB962C8B-B14F-4D97-AF65-F5344CB8AC3E}">
        <p14:creationId xmlns:p14="http://schemas.microsoft.com/office/powerpoint/2010/main" val="2072871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8FF35-97DB-439F-B422-4C0DD9897C9D}"/>
              </a:ext>
            </a:extLst>
          </p:cNvPr>
          <p:cNvSpPr>
            <a:spLocks noGrp="1"/>
          </p:cNvSpPr>
          <p:nvPr>
            <p:ph type="title"/>
          </p:nvPr>
        </p:nvSpPr>
        <p:spPr/>
        <p:txBody>
          <a:bodyPr/>
          <a:lstStyle/>
          <a:p>
            <a:pPr algn="ctr"/>
            <a:r>
              <a:rPr lang="en-US" dirty="0"/>
              <a:t>Currently dominant approach to AI</a:t>
            </a:r>
          </a:p>
        </p:txBody>
      </p:sp>
      <p:sp>
        <p:nvSpPr>
          <p:cNvPr id="3" name="Content Placeholder 2">
            <a:extLst>
              <a:ext uri="{FF2B5EF4-FFF2-40B4-BE49-F238E27FC236}">
                <a16:creationId xmlns:a16="http://schemas.microsoft.com/office/drawing/2014/main" id="{28DA8485-056C-4810-8A1A-2FB5147B36DD}"/>
              </a:ext>
            </a:extLst>
          </p:cNvPr>
          <p:cNvSpPr>
            <a:spLocks noGrp="1"/>
          </p:cNvSpPr>
          <p:nvPr>
            <p:ph idx="1"/>
          </p:nvPr>
        </p:nvSpPr>
        <p:spPr/>
        <p:txBody>
          <a:bodyPr>
            <a:normAutofit/>
          </a:bodyPr>
          <a:lstStyle/>
          <a:p>
            <a:r>
              <a:rPr lang="en-US" dirty="0"/>
              <a:t>Deep learning (neural network)</a:t>
            </a:r>
          </a:p>
          <a:p>
            <a:r>
              <a:rPr lang="en-US" dirty="0"/>
              <a:t>End-to-end, blank slate learning</a:t>
            </a:r>
          </a:p>
          <a:p>
            <a:endParaRPr lang="en-US" dirty="0"/>
          </a:p>
        </p:txBody>
      </p:sp>
    </p:spTree>
    <p:extLst>
      <p:ext uri="{BB962C8B-B14F-4D97-AF65-F5344CB8AC3E}">
        <p14:creationId xmlns:p14="http://schemas.microsoft.com/office/powerpoint/2010/main" val="3723613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3B9E2-7959-4AF3-B0B0-40DF69618293}"/>
              </a:ext>
            </a:extLst>
          </p:cNvPr>
          <p:cNvSpPr>
            <a:spLocks noGrp="1"/>
          </p:cNvSpPr>
          <p:nvPr>
            <p:ph type="title"/>
          </p:nvPr>
        </p:nvSpPr>
        <p:spPr/>
        <p:txBody>
          <a:bodyPr/>
          <a:lstStyle/>
          <a:p>
            <a:pPr algn="ctr"/>
            <a:r>
              <a:rPr lang="en-US" dirty="0"/>
              <a:t>Problems with Deep Learning</a:t>
            </a:r>
          </a:p>
        </p:txBody>
      </p:sp>
      <p:sp>
        <p:nvSpPr>
          <p:cNvPr id="3" name="Content Placeholder 2">
            <a:extLst>
              <a:ext uri="{FF2B5EF4-FFF2-40B4-BE49-F238E27FC236}">
                <a16:creationId xmlns:a16="http://schemas.microsoft.com/office/drawing/2014/main" id="{37366789-4596-42CA-AC23-C8CEFA63FCFF}"/>
              </a:ext>
            </a:extLst>
          </p:cNvPr>
          <p:cNvSpPr>
            <a:spLocks noGrp="1"/>
          </p:cNvSpPr>
          <p:nvPr>
            <p:ph idx="1"/>
          </p:nvPr>
        </p:nvSpPr>
        <p:spPr/>
        <p:txBody>
          <a:bodyPr/>
          <a:lstStyle/>
          <a:p>
            <a:pPr lvl="0"/>
            <a:r>
              <a:rPr lang="en-US" dirty="0">
                <a:solidFill>
                  <a:prstClr val="black"/>
                </a:solidFill>
              </a:rPr>
              <a:t>Data greedy</a:t>
            </a:r>
          </a:p>
          <a:p>
            <a:pPr lvl="0"/>
            <a:r>
              <a:rPr lang="en-US" dirty="0">
                <a:solidFill>
                  <a:prstClr val="black"/>
                </a:solidFill>
              </a:rPr>
              <a:t>Opaque. If things go wrong, there is no way to know why.</a:t>
            </a:r>
          </a:p>
          <a:p>
            <a:pPr lvl="0"/>
            <a:r>
              <a:rPr lang="en-US" dirty="0">
                <a:solidFill>
                  <a:prstClr val="black"/>
                </a:solidFill>
              </a:rPr>
              <a:t>Brittle</a:t>
            </a:r>
          </a:p>
          <a:p>
            <a:pPr lvl="0"/>
            <a:r>
              <a:rPr lang="en-US" dirty="0">
                <a:solidFill>
                  <a:prstClr val="black"/>
                </a:solidFill>
              </a:rPr>
              <a:t>No model of the situation</a:t>
            </a:r>
          </a:p>
          <a:p>
            <a:pPr lvl="0"/>
            <a:r>
              <a:rPr lang="en-US" dirty="0">
                <a:solidFill>
                  <a:prstClr val="black"/>
                </a:solidFill>
              </a:rPr>
              <a:t>No knowledge of the world </a:t>
            </a:r>
          </a:p>
          <a:p>
            <a:r>
              <a:rPr lang="en-US" dirty="0"/>
              <a:t>Generalizes the wrong way. </a:t>
            </a:r>
            <a:br>
              <a:rPr lang="en-US" dirty="0"/>
            </a:br>
            <a:r>
              <a:rPr lang="en-US" dirty="0"/>
              <a:t>In vision, it puts more emphasis on surface texture than on shape.</a:t>
            </a:r>
          </a:p>
        </p:txBody>
      </p:sp>
    </p:spTree>
    <p:extLst>
      <p:ext uri="{BB962C8B-B14F-4D97-AF65-F5344CB8AC3E}">
        <p14:creationId xmlns:p14="http://schemas.microsoft.com/office/powerpoint/2010/main" val="1237696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54503-15C0-4ACE-A00D-4C238A1F2544}"/>
              </a:ext>
            </a:extLst>
          </p:cNvPr>
          <p:cNvSpPr>
            <a:spLocks noGrp="1"/>
          </p:cNvSpPr>
          <p:nvPr>
            <p:ph type="title"/>
          </p:nvPr>
        </p:nvSpPr>
        <p:spPr/>
        <p:txBody>
          <a:bodyPr/>
          <a:lstStyle/>
          <a:p>
            <a:pPr algn="ctr"/>
            <a:r>
              <a:rPr lang="en-US" dirty="0"/>
              <a:t>Hype</a:t>
            </a:r>
          </a:p>
        </p:txBody>
      </p:sp>
      <p:pic>
        <p:nvPicPr>
          <p:cNvPr id="5" name="Content Placeholder 4">
            <a:extLst>
              <a:ext uri="{FF2B5EF4-FFF2-40B4-BE49-F238E27FC236}">
                <a16:creationId xmlns:a16="http://schemas.microsoft.com/office/drawing/2014/main" id="{C9445EF8-8777-4DF5-AC26-C531512A798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4290" r="29365"/>
          <a:stretch/>
        </p:blipFill>
        <p:spPr>
          <a:xfrm>
            <a:off x="2321110" y="1295509"/>
            <a:ext cx="7549780" cy="5197366"/>
          </a:xfrm>
        </p:spPr>
      </p:pic>
    </p:spTree>
    <p:extLst>
      <p:ext uri="{BB962C8B-B14F-4D97-AF65-F5344CB8AC3E}">
        <p14:creationId xmlns:p14="http://schemas.microsoft.com/office/powerpoint/2010/main" val="2100784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1FDD9-80CE-47E9-9E40-4D128DD51871}"/>
              </a:ext>
            </a:extLst>
          </p:cNvPr>
          <p:cNvSpPr>
            <a:spLocks noGrp="1"/>
          </p:cNvSpPr>
          <p:nvPr>
            <p:ph type="title"/>
          </p:nvPr>
        </p:nvSpPr>
        <p:spPr/>
        <p:txBody>
          <a:bodyPr/>
          <a:lstStyle/>
          <a:p>
            <a:pPr algn="ctr"/>
            <a:r>
              <a:rPr lang="en-US" dirty="0"/>
              <a:t>Machine Reading</a:t>
            </a:r>
          </a:p>
        </p:txBody>
      </p:sp>
      <p:sp>
        <p:nvSpPr>
          <p:cNvPr id="3" name="Content Placeholder 2">
            <a:extLst>
              <a:ext uri="{FF2B5EF4-FFF2-40B4-BE49-F238E27FC236}">
                <a16:creationId xmlns:a16="http://schemas.microsoft.com/office/drawing/2014/main" id="{86E509C6-83D6-40B2-B731-340F04911D95}"/>
              </a:ext>
            </a:extLst>
          </p:cNvPr>
          <p:cNvSpPr>
            <a:spLocks noGrp="1"/>
          </p:cNvSpPr>
          <p:nvPr>
            <p:ph idx="1"/>
          </p:nvPr>
        </p:nvSpPr>
        <p:spPr/>
        <p:txBody>
          <a:bodyPr>
            <a:normAutofit/>
          </a:bodyPr>
          <a:lstStyle/>
          <a:p>
            <a:pPr marL="0" indent="0">
              <a:buNone/>
            </a:pPr>
            <a:r>
              <a:rPr lang="en-US" dirty="0" err="1"/>
              <a:t>Almanzo</a:t>
            </a:r>
            <a:r>
              <a:rPr lang="en-US" dirty="0"/>
              <a:t> turned to Mr. Thompson and asked, “Did you lose a pocketbook?”</a:t>
            </a:r>
          </a:p>
          <a:p>
            <a:pPr marL="0" indent="0">
              <a:buNone/>
            </a:pPr>
            <a:r>
              <a:rPr lang="en-US" dirty="0"/>
              <a:t>Mr. Thompson jumped. He slapped his hand to his pocket and fairly shouted.</a:t>
            </a:r>
          </a:p>
          <a:p>
            <a:pPr marL="0" indent="0">
              <a:buNone/>
            </a:pPr>
            <a:r>
              <a:rPr lang="en-US" dirty="0"/>
              <a:t>“Yes, I have! Fifteen hundred dollars in it, too!  What about it?  What do you know about it?”</a:t>
            </a:r>
          </a:p>
          <a:p>
            <a:pPr marL="0" indent="0">
              <a:buNone/>
            </a:pPr>
            <a:r>
              <a:rPr lang="en-US" dirty="0"/>
              <a:t>“Is this it?” </a:t>
            </a:r>
            <a:r>
              <a:rPr lang="en-US" dirty="0" err="1"/>
              <a:t>Almanzo</a:t>
            </a:r>
            <a:r>
              <a:rPr lang="en-US" dirty="0"/>
              <a:t> asked.</a:t>
            </a:r>
          </a:p>
          <a:p>
            <a:pPr marL="0" indent="0">
              <a:buNone/>
            </a:pPr>
            <a:r>
              <a:rPr lang="en-US" dirty="0"/>
              <a:t>“Yes, yes, that’s it!” Mr. Thompson said, snatching the pocketbook.</a:t>
            </a:r>
          </a:p>
          <a:p>
            <a:pPr marL="0" indent="0" algn="r">
              <a:buNone/>
            </a:pPr>
            <a:r>
              <a:rPr lang="en-US" dirty="0"/>
              <a:t> Laura Ingalls Wilder, </a:t>
            </a:r>
            <a:r>
              <a:rPr lang="en-US" i="1" dirty="0"/>
              <a:t>Farmer Boy</a:t>
            </a:r>
          </a:p>
        </p:txBody>
      </p:sp>
    </p:spTree>
    <p:extLst>
      <p:ext uri="{BB962C8B-B14F-4D97-AF65-F5344CB8AC3E}">
        <p14:creationId xmlns:p14="http://schemas.microsoft.com/office/powerpoint/2010/main" val="3123548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D8DDB-384B-4D69-A899-4A485CDC55B4}"/>
              </a:ext>
            </a:extLst>
          </p:cNvPr>
          <p:cNvSpPr>
            <a:spLocks noGrp="1"/>
          </p:cNvSpPr>
          <p:nvPr>
            <p:ph type="title"/>
          </p:nvPr>
        </p:nvSpPr>
        <p:spPr/>
        <p:txBody>
          <a:bodyPr/>
          <a:lstStyle/>
          <a:p>
            <a:pPr algn="ctr"/>
            <a:r>
              <a:rPr lang="en-US" dirty="0"/>
              <a:t>Comprehension questions</a:t>
            </a:r>
          </a:p>
        </p:txBody>
      </p:sp>
      <p:sp>
        <p:nvSpPr>
          <p:cNvPr id="3" name="Content Placeholder 2">
            <a:extLst>
              <a:ext uri="{FF2B5EF4-FFF2-40B4-BE49-F238E27FC236}">
                <a16:creationId xmlns:a16="http://schemas.microsoft.com/office/drawing/2014/main" id="{206D6F34-4915-4595-9C37-8597F0FE124D}"/>
              </a:ext>
            </a:extLst>
          </p:cNvPr>
          <p:cNvSpPr>
            <a:spLocks noGrp="1"/>
          </p:cNvSpPr>
          <p:nvPr>
            <p:ph idx="1"/>
          </p:nvPr>
        </p:nvSpPr>
        <p:spPr/>
        <p:txBody>
          <a:bodyPr/>
          <a:lstStyle/>
          <a:p>
            <a:r>
              <a:rPr lang="en-US" dirty="0"/>
              <a:t>Why did Mr. Thompson slap his pocket with his hand?</a:t>
            </a:r>
          </a:p>
          <a:p>
            <a:r>
              <a:rPr lang="en-US" dirty="0"/>
              <a:t>Before </a:t>
            </a:r>
            <a:r>
              <a:rPr lang="en-US" dirty="0" err="1"/>
              <a:t>Almanzo</a:t>
            </a:r>
            <a:r>
              <a:rPr lang="en-US" dirty="0"/>
              <a:t> spoke, did Mr. Thompson know that he had lost the wallet?</a:t>
            </a:r>
          </a:p>
          <a:p>
            <a:r>
              <a:rPr lang="en-US" dirty="0"/>
              <a:t>What is </a:t>
            </a:r>
            <a:r>
              <a:rPr lang="en-US" dirty="0" err="1"/>
              <a:t>Almanzo</a:t>
            </a:r>
            <a:r>
              <a:rPr lang="en-US" dirty="0"/>
              <a:t> referring to when he asks “Is this it?”</a:t>
            </a:r>
          </a:p>
          <a:p>
            <a:r>
              <a:rPr lang="en-US" dirty="0"/>
              <a:t>Who almost lost $1500?</a:t>
            </a:r>
          </a:p>
          <a:p>
            <a:r>
              <a:rPr lang="en-US" dirty="0"/>
              <a:t>Will Mr. Thompson return the wallet to </a:t>
            </a:r>
            <a:r>
              <a:rPr lang="en-US" dirty="0" err="1"/>
              <a:t>Almanzo</a:t>
            </a:r>
            <a:r>
              <a:rPr lang="en-US" dirty="0"/>
              <a:t>?</a:t>
            </a:r>
          </a:p>
        </p:txBody>
      </p:sp>
    </p:spTree>
    <p:extLst>
      <p:ext uri="{BB962C8B-B14F-4D97-AF65-F5344CB8AC3E}">
        <p14:creationId xmlns:p14="http://schemas.microsoft.com/office/powerpoint/2010/main" val="7352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FA44F-AE69-47F8-AF90-B0EFEB8751F8}"/>
              </a:ext>
            </a:extLst>
          </p:cNvPr>
          <p:cNvSpPr>
            <a:spLocks noGrp="1"/>
          </p:cNvSpPr>
          <p:nvPr>
            <p:ph type="title"/>
          </p:nvPr>
        </p:nvSpPr>
        <p:spPr/>
        <p:txBody>
          <a:bodyPr/>
          <a:lstStyle/>
          <a:p>
            <a:pPr algn="ctr"/>
            <a:r>
              <a:rPr lang="en-US" dirty="0"/>
              <a:t>Knowledge used in understanding</a:t>
            </a:r>
          </a:p>
        </p:txBody>
      </p:sp>
      <p:sp>
        <p:nvSpPr>
          <p:cNvPr id="3" name="Content Placeholder 2">
            <a:extLst>
              <a:ext uri="{FF2B5EF4-FFF2-40B4-BE49-F238E27FC236}">
                <a16:creationId xmlns:a16="http://schemas.microsoft.com/office/drawing/2014/main" id="{FEBF5878-E7DF-4FBF-A276-4C36E9034749}"/>
              </a:ext>
            </a:extLst>
          </p:cNvPr>
          <p:cNvSpPr>
            <a:spLocks noGrp="1"/>
          </p:cNvSpPr>
          <p:nvPr>
            <p:ph idx="1"/>
          </p:nvPr>
        </p:nvSpPr>
        <p:spPr/>
        <p:txBody>
          <a:bodyPr/>
          <a:lstStyle/>
          <a:p>
            <a:r>
              <a:rPr lang="en-US" dirty="0"/>
              <a:t>People can drop things without realizing it.</a:t>
            </a:r>
          </a:p>
          <a:p>
            <a:r>
              <a:rPr lang="en-US" dirty="0"/>
              <a:t>People often carry their wallets in their pockets.</a:t>
            </a:r>
          </a:p>
          <a:p>
            <a:r>
              <a:rPr lang="en-US" dirty="0"/>
              <a:t>People often carry money in their pockets.</a:t>
            </a:r>
          </a:p>
          <a:p>
            <a:r>
              <a:rPr lang="en-US" dirty="0"/>
              <a:t>If people assume that something important to them is true, and they find out it might not be true, then they often urgently try to verify it.</a:t>
            </a:r>
          </a:p>
          <a:p>
            <a:r>
              <a:rPr lang="en-US" dirty="0"/>
              <a:t>You can often feel whether something is in your pocket by feeling the outside of the pocket.</a:t>
            </a:r>
          </a:p>
        </p:txBody>
      </p:sp>
    </p:spTree>
    <p:extLst>
      <p:ext uri="{BB962C8B-B14F-4D97-AF65-F5344CB8AC3E}">
        <p14:creationId xmlns:p14="http://schemas.microsoft.com/office/powerpoint/2010/main" val="1993661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2C9D9-74C8-4B5E-A99F-83E1B96C29B4}"/>
              </a:ext>
            </a:extLst>
          </p:cNvPr>
          <p:cNvSpPr>
            <a:spLocks noGrp="1"/>
          </p:cNvSpPr>
          <p:nvPr>
            <p:ph type="title"/>
          </p:nvPr>
        </p:nvSpPr>
        <p:spPr/>
        <p:txBody>
          <a:bodyPr/>
          <a:lstStyle/>
          <a:p>
            <a:pPr algn="ctr"/>
            <a:r>
              <a:rPr lang="en-US" dirty="0"/>
              <a:t>Limits of Q/A  systems</a:t>
            </a:r>
          </a:p>
        </p:txBody>
      </p:sp>
      <p:pic>
        <p:nvPicPr>
          <p:cNvPr id="5" name="Content Placeholder 4" descr="A screenshot of a cell phone&#10;&#10;Description automatically generated">
            <a:extLst>
              <a:ext uri="{FF2B5EF4-FFF2-40B4-BE49-F238E27FC236}">
                <a16:creationId xmlns:a16="http://schemas.microsoft.com/office/drawing/2014/main" id="{D85346D6-CC88-4506-A346-414DB324FC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09106" y="1422953"/>
            <a:ext cx="2973787" cy="5289020"/>
          </a:xfrm>
        </p:spPr>
      </p:pic>
    </p:spTree>
    <p:extLst>
      <p:ext uri="{BB962C8B-B14F-4D97-AF65-F5344CB8AC3E}">
        <p14:creationId xmlns:p14="http://schemas.microsoft.com/office/powerpoint/2010/main" val="2249204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37119-AADE-4F68-B6E8-F819F4D1C024}"/>
              </a:ext>
            </a:extLst>
          </p:cNvPr>
          <p:cNvSpPr>
            <a:spLocks noGrp="1"/>
          </p:cNvSpPr>
          <p:nvPr>
            <p:ph type="title"/>
          </p:nvPr>
        </p:nvSpPr>
        <p:spPr/>
        <p:txBody>
          <a:bodyPr/>
          <a:lstStyle/>
          <a:p>
            <a:pPr algn="ctr"/>
            <a:r>
              <a:rPr lang="en-US" dirty="0"/>
              <a:t>Wolfram Alpha, “The world’s first computational knowledge engine”</a:t>
            </a:r>
          </a:p>
        </p:txBody>
      </p:sp>
      <p:sp>
        <p:nvSpPr>
          <p:cNvPr id="3" name="Content Placeholder 2">
            <a:extLst>
              <a:ext uri="{FF2B5EF4-FFF2-40B4-BE49-F238E27FC236}">
                <a16:creationId xmlns:a16="http://schemas.microsoft.com/office/drawing/2014/main" id="{7068ED9D-1F76-42F9-AA26-91E37C64D228}"/>
              </a:ext>
            </a:extLst>
          </p:cNvPr>
          <p:cNvSpPr>
            <a:spLocks noGrp="1"/>
          </p:cNvSpPr>
          <p:nvPr>
            <p:ph idx="1"/>
          </p:nvPr>
        </p:nvSpPr>
        <p:spPr/>
        <p:txBody>
          <a:bodyPr/>
          <a:lstStyle/>
          <a:p>
            <a:pPr marL="0" indent="0">
              <a:buNone/>
            </a:pPr>
            <a:r>
              <a:rPr lang="en-US" dirty="0"/>
              <a:t>Q: How far is the border of Mexico from San Diego?</a:t>
            </a:r>
            <a:br>
              <a:rPr lang="en-US" dirty="0"/>
            </a:br>
            <a:r>
              <a:rPr lang="en-US" dirty="0"/>
              <a:t>A: 1144 miles</a:t>
            </a:r>
          </a:p>
          <a:p>
            <a:pPr marL="0" indent="0">
              <a:buNone/>
            </a:pPr>
            <a:endParaRPr lang="en-US" dirty="0"/>
          </a:p>
        </p:txBody>
      </p:sp>
      <p:pic>
        <p:nvPicPr>
          <p:cNvPr id="5" name="Picture 4" descr="A close up of a map&#10;&#10;Description automatically generated">
            <a:extLst>
              <a:ext uri="{FF2B5EF4-FFF2-40B4-BE49-F238E27FC236}">
                <a16:creationId xmlns:a16="http://schemas.microsoft.com/office/drawing/2014/main" id="{B8D530AB-ABAD-45FF-A9D6-7BEBEEE0B6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5818" y="2482822"/>
            <a:ext cx="5940262" cy="4002433"/>
          </a:xfrm>
          <a:prstGeom prst="rect">
            <a:avLst/>
          </a:prstGeom>
        </p:spPr>
      </p:pic>
    </p:spTree>
    <p:extLst>
      <p:ext uri="{BB962C8B-B14F-4D97-AF65-F5344CB8AC3E}">
        <p14:creationId xmlns:p14="http://schemas.microsoft.com/office/powerpoint/2010/main" val="3286531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6E46-37EE-48C8-A185-E74DF95F21B6}"/>
              </a:ext>
            </a:extLst>
          </p:cNvPr>
          <p:cNvSpPr>
            <a:spLocks noGrp="1"/>
          </p:cNvSpPr>
          <p:nvPr>
            <p:ph type="title"/>
          </p:nvPr>
        </p:nvSpPr>
        <p:spPr/>
        <p:txBody>
          <a:bodyPr/>
          <a:lstStyle/>
          <a:p>
            <a:r>
              <a:rPr lang="en-US" dirty="0"/>
              <a:t>Translation program</a:t>
            </a:r>
          </a:p>
        </p:txBody>
      </p:sp>
      <p:sp>
        <p:nvSpPr>
          <p:cNvPr id="3" name="Content Placeholder 2">
            <a:extLst>
              <a:ext uri="{FF2B5EF4-FFF2-40B4-BE49-F238E27FC236}">
                <a16:creationId xmlns:a16="http://schemas.microsoft.com/office/drawing/2014/main" id="{BC0D1E40-ADA1-4490-A4D5-A24DB1BB8630}"/>
              </a:ext>
            </a:extLst>
          </p:cNvPr>
          <p:cNvSpPr>
            <a:spLocks noGrp="1"/>
          </p:cNvSpPr>
          <p:nvPr>
            <p:ph idx="1"/>
          </p:nvPr>
        </p:nvSpPr>
        <p:spPr/>
        <p:txBody>
          <a:bodyPr/>
          <a:lstStyle/>
          <a:p>
            <a:pPr marL="0" indent="0">
              <a:buNone/>
            </a:pPr>
            <a:r>
              <a:rPr lang="en-US" dirty="0"/>
              <a:t>French:  </a:t>
            </a:r>
            <a:r>
              <a:rPr lang="fr-FR" dirty="0"/>
              <a:t>Les clés sont à ma mère.</a:t>
            </a:r>
            <a:br>
              <a:rPr lang="en-US" dirty="0"/>
            </a:br>
            <a:r>
              <a:rPr lang="en-US" dirty="0"/>
              <a:t>English: The keys are my mother’s. </a:t>
            </a:r>
          </a:p>
          <a:p>
            <a:pPr marL="0" indent="0">
              <a:buNone/>
            </a:pPr>
            <a:r>
              <a:rPr lang="en-US" dirty="0"/>
              <a:t>Google Translate: The keys are mine. </a:t>
            </a:r>
          </a:p>
          <a:p>
            <a:pPr marL="0" indent="0">
              <a:buNone/>
            </a:pPr>
            <a:r>
              <a:rPr lang="en-US" dirty="0"/>
              <a:t>English: The dog is pregnant.</a:t>
            </a:r>
            <a:br>
              <a:rPr lang="en-US" dirty="0"/>
            </a:br>
            <a:r>
              <a:rPr lang="en-US" dirty="0"/>
              <a:t>French: La </a:t>
            </a:r>
            <a:r>
              <a:rPr lang="en-US" dirty="0" err="1"/>
              <a:t>chienne</a:t>
            </a:r>
            <a:r>
              <a:rPr lang="en-US" dirty="0"/>
              <a:t> </a:t>
            </a:r>
            <a:r>
              <a:rPr lang="en-US" dirty="0" err="1"/>
              <a:t>est</a:t>
            </a:r>
            <a:r>
              <a:rPr lang="en-US" dirty="0"/>
              <a:t> enceinte.</a:t>
            </a:r>
            <a:br>
              <a:rPr lang="en-US" dirty="0"/>
            </a:br>
            <a:r>
              <a:rPr lang="en-US" dirty="0"/>
              <a:t>Google Translate: Le </a:t>
            </a:r>
            <a:r>
              <a:rPr lang="en-US" dirty="0" err="1"/>
              <a:t>chien</a:t>
            </a:r>
            <a:r>
              <a:rPr lang="en-US" dirty="0"/>
              <a:t> </a:t>
            </a:r>
            <a:r>
              <a:rPr lang="en-US" dirty="0" err="1"/>
              <a:t>est</a:t>
            </a:r>
            <a:r>
              <a:rPr lang="en-US" dirty="0"/>
              <a:t> enceinte.</a:t>
            </a:r>
          </a:p>
          <a:p>
            <a:pPr marL="0" indent="0">
              <a:buNone/>
            </a:pPr>
            <a:endParaRPr lang="en-US" dirty="0"/>
          </a:p>
        </p:txBody>
      </p:sp>
    </p:spTree>
    <p:extLst>
      <p:ext uri="{BB962C8B-B14F-4D97-AF65-F5344CB8AC3E}">
        <p14:creationId xmlns:p14="http://schemas.microsoft.com/office/powerpoint/2010/main" val="1035957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AB89A-F567-437F-9581-272A29C28859}"/>
              </a:ext>
            </a:extLst>
          </p:cNvPr>
          <p:cNvSpPr>
            <a:spLocks noGrp="1"/>
          </p:cNvSpPr>
          <p:nvPr>
            <p:ph type="title"/>
          </p:nvPr>
        </p:nvSpPr>
        <p:spPr/>
        <p:txBody>
          <a:bodyPr/>
          <a:lstStyle/>
          <a:p>
            <a:pPr algn="ctr"/>
            <a:r>
              <a:rPr lang="en-US" dirty="0"/>
              <a:t>Translation programs</a:t>
            </a:r>
          </a:p>
        </p:txBody>
      </p:sp>
      <p:pic>
        <p:nvPicPr>
          <p:cNvPr id="5" name="Content Placeholder 4" descr="A group of people sitting and looking at the camera&#10;&#10;Description automatically generated">
            <a:extLst>
              <a:ext uri="{FF2B5EF4-FFF2-40B4-BE49-F238E27FC236}">
                <a16:creationId xmlns:a16="http://schemas.microsoft.com/office/drawing/2014/main" id="{9F6197CD-6BF2-4804-9CF8-2787C5BF4DE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 r="1396" b="9799"/>
          <a:stretch/>
        </p:blipFill>
        <p:spPr>
          <a:xfrm>
            <a:off x="3973381" y="1805305"/>
            <a:ext cx="4245238" cy="4869815"/>
          </a:xfrm>
        </p:spPr>
      </p:pic>
    </p:spTree>
    <p:extLst>
      <p:ext uri="{BB962C8B-B14F-4D97-AF65-F5344CB8AC3E}">
        <p14:creationId xmlns:p14="http://schemas.microsoft.com/office/powerpoint/2010/main" val="2662828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9432-9B88-48CD-8A09-5992405B6DDD}"/>
              </a:ext>
            </a:extLst>
          </p:cNvPr>
          <p:cNvSpPr>
            <a:spLocks noGrp="1"/>
          </p:cNvSpPr>
          <p:nvPr>
            <p:ph type="title"/>
          </p:nvPr>
        </p:nvSpPr>
        <p:spPr/>
        <p:txBody>
          <a:bodyPr/>
          <a:lstStyle/>
          <a:p>
            <a:r>
              <a:rPr lang="en-US" dirty="0"/>
              <a:t>Translation programs make the same mistake</a:t>
            </a:r>
          </a:p>
        </p:txBody>
      </p:sp>
      <p:sp>
        <p:nvSpPr>
          <p:cNvPr id="3" name="Content Placeholder 2">
            <a:extLst>
              <a:ext uri="{FF2B5EF4-FFF2-40B4-BE49-F238E27FC236}">
                <a16:creationId xmlns:a16="http://schemas.microsoft.com/office/drawing/2014/main" id="{B912F2EB-9047-4F4A-8794-61666E82A463}"/>
              </a:ext>
            </a:extLst>
          </p:cNvPr>
          <p:cNvSpPr>
            <a:spLocks noGrp="1"/>
          </p:cNvSpPr>
          <p:nvPr>
            <p:ph idx="1"/>
          </p:nvPr>
        </p:nvSpPr>
        <p:spPr/>
        <p:txBody>
          <a:bodyPr/>
          <a:lstStyle/>
          <a:p>
            <a:pPr marL="0" indent="0">
              <a:buNone/>
            </a:pPr>
            <a:r>
              <a:rPr lang="en-US" dirty="0"/>
              <a:t>English: Your wife says you never buy her flowers.</a:t>
            </a:r>
          </a:p>
          <a:p>
            <a:pPr marL="0" indent="0">
              <a:buNone/>
            </a:pPr>
            <a:r>
              <a:rPr lang="en-US" dirty="0"/>
              <a:t>German: </a:t>
            </a:r>
            <a:r>
              <a:rPr lang="en-US" dirty="0" err="1"/>
              <a:t>Ihre</a:t>
            </a:r>
            <a:r>
              <a:rPr lang="en-US" dirty="0"/>
              <a:t> Frau </a:t>
            </a:r>
            <a:r>
              <a:rPr lang="en-US" dirty="0" err="1"/>
              <a:t>sagt</a:t>
            </a:r>
            <a:r>
              <a:rPr lang="en-US" dirty="0"/>
              <a:t>, Sie </a:t>
            </a:r>
            <a:r>
              <a:rPr lang="en-US" dirty="0" err="1"/>
              <a:t>kaufen</a:t>
            </a:r>
            <a:r>
              <a:rPr lang="en-US" dirty="0"/>
              <a:t> </a:t>
            </a:r>
            <a:r>
              <a:rPr lang="en-US" dirty="0" err="1"/>
              <a:t>ihr</a:t>
            </a:r>
            <a:r>
              <a:rPr lang="en-US" dirty="0"/>
              <a:t> </a:t>
            </a:r>
            <a:r>
              <a:rPr lang="en-US" dirty="0" err="1"/>
              <a:t>nie</a:t>
            </a:r>
            <a:r>
              <a:rPr lang="en-US" dirty="0"/>
              <a:t> </a:t>
            </a:r>
            <a:r>
              <a:rPr lang="en-US" dirty="0" err="1"/>
              <a:t>Blumen</a:t>
            </a:r>
            <a:r>
              <a:rPr lang="en-US" dirty="0"/>
              <a:t>. </a:t>
            </a:r>
            <a:br>
              <a:rPr lang="en-US" dirty="0"/>
            </a:br>
            <a:r>
              <a:rPr lang="en-US" dirty="0"/>
              <a:t>          (“</a:t>
            </a:r>
            <a:r>
              <a:rPr lang="en-US" dirty="0" err="1"/>
              <a:t>ihr</a:t>
            </a:r>
            <a:r>
              <a:rPr lang="en-US" dirty="0"/>
              <a:t>”: indirect object)</a:t>
            </a:r>
          </a:p>
          <a:p>
            <a:pPr marL="0" indent="0">
              <a:buNone/>
            </a:pPr>
            <a:r>
              <a:rPr lang="en-US" dirty="0"/>
              <a:t>Google Translate: </a:t>
            </a:r>
            <a:r>
              <a:rPr lang="en-US" dirty="0" err="1"/>
              <a:t>Ihre</a:t>
            </a:r>
            <a:r>
              <a:rPr lang="en-US" dirty="0"/>
              <a:t> Frau </a:t>
            </a:r>
            <a:r>
              <a:rPr lang="en-US" dirty="0" err="1"/>
              <a:t>sagt</a:t>
            </a:r>
            <a:r>
              <a:rPr lang="en-US" dirty="0"/>
              <a:t>, Sie </a:t>
            </a:r>
            <a:r>
              <a:rPr lang="en-US" dirty="0" err="1"/>
              <a:t>kaufen</a:t>
            </a:r>
            <a:r>
              <a:rPr lang="en-US" dirty="0"/>
              <a:t> </a:t>
            </a:r>
            <a:r>
              <a:rPr lang="en-US" dirty="0" err="1"/>
              <a:t>ihre</a:t>
            </a:r>
            <a:r>
              <a:rPr lang="en-US" dirty="0"/>
              <a:t> </a:t>
            </a:r>
            <a:r>
              <a:rPr lang="en-US" dirty="0" err="1"/>
              <a:t>Blumen</a:t>
            </a:r>
            <a:r>
              <a:rPr lang="en-US" dirty="0"/>
              <a:t> </a:t>
            </a:r>
            <a:r>
              <a:rPr lang="en-US" dirty="0" err="1"/>
              <a:t>nie</a:t>
            </a:r>
            <a:r>
              <a:rPr lang="en-US" dirty="0"/>
              <a:t>. </a:t>
            </a:r>
            <a:br>
              <a:rPr lang="en-US" dirty="0"/>
            </a:br>
            <a:r>
              <a:rPr lang="en-US" dirty="0"/>
              <a:t>          (“</a:t>
            </a:r>
            <a:r>
              <a:rPr lang="en-US" dirty="0" err="1"/>
              <a:t>ihre</a:t>
            </a:r>
            <a:r>
              <a:rPr lang="en-US" dirty="0"/>
              <a:t>”: possessive)</a:t>
            </a:r>
          </a:p>
        </p:txBody>
      </p:sp>
    </p:spTree>
    <p:extLst>
      <p:ext uri="{BB962C8B-B14F-4D97-AF65-F5344CB8AC3E}">
        <p14:creationId xmlns:p14="http://schemas.microsoft.com/office/powerpoint/2010/main" val="27516281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11227-C723-468B-A13B-17D0C69EAFC5}"/>
              </a:ext>
            </a:extLst>
          </p:cNvPr>
          <p:cNvSpPr>
            <a:spLocks noGrp="1"/>
          </p:cNvSpPr>
          <p:nvPr>
            <p:ph type="title"/>
          </p:nvPr>
        </p:nvSpPr>
        <p:spPr/>
        <p:txBody>
          <a:bodyPr/>
          <a:lstStyle/>
          <a:p>
            <a:pPr algn="ctr"/>
            <a:r>
              <a:rPr lang="en-US" dirty="0"/>
              <a:t>Insights from the Human Mind</a:t>
            </a:r>
          </a:p>
        </p:txBody>
      </p:sp>
      <p:sp>
        <p:nvSpPr>
          <p:cNvPr id="3" name="Content Placeholder 2">
            <a:extLst>
              <a:ext uri="{FF2B5EF4-FFF2-40B4-BE49-F238E27FC236}">
                <a16:creationId xmlns:a16="http://schemas.microsoft.com/office/drawing/2014/main" id="{CD1BE797-6288-445B-A6BF-27523255D3A2}"/>
              </a:ext>
            </a:extLst>
          </p:cNvPr>
          <p:cNvSpPr>
            <a:spLocks noGrp="1"/>
          </p:cNvSpPr>
          <p:nvPr>
            <p:ph idx="1"/>
          </p:nvPr>
        </p:nvSpPr>
        <p:spPr/>
        <p:txBody>
          <a:bodyPr/>
          <a:lstStyle/>
          <a:p>
            <a:endParaRPr lang="en-US" dirty="0"/>
          </a:p>
          <a:p>
            <a:pPr marL="0" indent="0">
              <a:buNone/>
            </a:pPr>
            <a:r>
              <a:rPr lang="en-US" dirty="0"/>
              <a:t>AI design should draw on lessons of cognitive science: </a:t>
            </a:r>
          </a:p>
          <a:p>
            <a:pPr marL="0" indent="0">
              <a:buNone/>
            </a:pPr>
            <a:r>
              <a:rPr lang="en-US" dirty="0"/>
              <a:t>cognitive psychology, linguistics, epistemology.</a:t>
            </a:r>
          </a:p>
          <a:p>
            <a:pPr marL="0" indent="0">
              <a:buNone/>
            </a:pPr>
            <a:endParaRPr lang="en-US" dirty="0"/>
          </a:p>
        </p:txBody>
      </p:sp>
    </p:spTree>
    <p:extLst>
      <p:ext uri="{BB962C8B-B14F-4D97-AF65-F5344CB8AC3E}">
        <p14:creationId xmlns:p14="http://schemas.microsoft.com/office/powerpoint/2010/main" val="2419076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BE0E1-51D2-427F-95EA-DD99CDB74E62}"/>
              </a:ext>
            </a:extLst>
          </p:cNvPr>
          <p:cNvSpPr>
            <a:spLocks noGrp="1"/>
          </p:cNvSpPr>
          <p:nvPr>
            <p:ph type="title"/>
          </p:nvPr>
        </p:nvSpPr>
        <p:spPr/>
        <p:txBody>
          <a:bodyPr/>
          <a:lstStyle/>
          <a:p>
            <a:pPr algn="ctr"/>
            <a:r>
              <a:rPr lang="en-US" b="1" dirty="0"/>
              <a:t>No silver bullets</a:t>
            </a:r>
            <a:endParaRPr lang="en-US" dirty="0"/>
          </a:p>
        </p:txBody>
      </p:sp>
      <p:sp>
        <p:nvSpPr>
          <p:cNvPr id="3" name="Content Placeholder 2">
            <a:extLst>
              <a:ext uri="{FF2B5EF4-FFF2-40B4-BE49-F238E27FC236}">
                <a16:creationId xmlns:a16="http://schemas.microsoft.com/office/drawing/2014/main" id="{07310E48-EE5B-4DB3-AD49-EE7F3B492F8E}"/>
              </a:ext>
            </a:extLst>
          </p:cNvPr>
          <p:cNvSpPr>
            <a:spLocks noGrp="1"/>
          </p:cNvSpPr>
          <p:nvPr>
            <p:ph idx="1"/>
          </p:nvPr>
        </p:nvSpPr>
        <p:spPr/>
        <p:txBody>
          <a:bodyPr/>
          <a:lstStyle/>
          <a:p>
            <a:pPr marL="0" lvl="0" indent="0">
              <a:buNone/>
            </a:pPr>
            <a:r>
              <a:rPr lang="en-US" dirty="0">
                <a:solidFill>
                  <a:prstClr val="black"/>
                </a:solidFill>
              </a:rPr>
              <a:t>What magical trick makes us intelligent?  The trick is that there is no trick. The power of intelligence stems from our vast diversity, not from any single, perfect principle.  </a:t>
            </a:r>
          </a:p>
          <a:p>
            <a:pPr marL="0" lvl="0" indent="0">
              <a:buNone/>
            </a:pPr>
            <a:r>
              <a:rPr lang="en-US" dirty="0">
                <a:solidFill>
                  <a:prstClr val="black"/>
                </a:solidFill>
              </a:rPr>
              <a:t>--- Marvin Minsky.</a:t>
            </a:r>
          </a:p>
          <a:p>
            <a:endParaRPr lang="en-US" dirty="0"/>
          </a:p>
        </p:txBody>
      </p:sp>
    </p:spTree>
    <p:extLst>
      <p:ext uri="{BB962C8B-B14F-4D97-AF65-F5344CB8AC3E}">
        <p14:creationId xmlns:p14="http://schemas.microsoft.com/office/powerpoint/2010/main" val="1958014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99D42-1720-4322-AB21-AD2016CEEC05}"/>
              </a:ext>
            </a:extLst>
          </p:cNvPr>
          <p:cNvSpPr>
            <a:spLocks noGrp="1"/>
          </p:cNvSpPr>
          <p:nvPr>
            <p:ph type="title"/>
          </p:nvPr>
        </p:nvSpPr>
        <p:spPr/>
        <p:txBody>
          <a:bodyPr/>
          <a:lstStyle/>
          <a:p>
            <a:pPr algn="ctr"/>
            <a:r>
              <a:rPr lang="en-US" dirty="0"/>
              <a:t>Reality</a:t>
            </a:r>
          </a:p>
        </p:txBody>
      </p:sp>
      <p:sp>
        <p:nvSpPr>
          <p:cNvPr id="3" name="Content Placeholder 2">
            <a:extLst>
              <a:ext uri="{FF2B5EF4-FFF2-40B4-BE49-F238E27FC236}">
                <a16:creationId xmlns:a16="http://schemas.microsoft.com/office/drawing/2014/main" id="{01E66A43-3D95-4A52-BD38-E94205B7C75E}"/>
              </a:ext>
            </a:extLst>
          </p:cNvPr>
          <p:cNvSpPr>
            <a:spLocks noGrp="1"/>
          </p:cNvSpPr>
          <p:nvPr>
            <p:ph idx="1"/>
          </p:nvPr>
        </p:nvSpPr>
        <p:spPr/>
        <p:txBody>
          <a:bodyPr/>
          <a:lstStyle/>
          <a:p>
            <a:pPr marL="0" indent="0">
              <a:buNone/>
            </a:pPr>
            <a:r>
              <a:rPr lang="en-US" dirty="0"/>
              <a:t>Reads a text  and a question whose answer is given in some phrase in the text and finds the phrase.</a:t>
            </a:r>
          </a:p>
          <a:p>
            <a:pPr marL="0" indent="0">
              <a:buNone/>
            </a:pPr>
            <a:r>
              <a:rPr lang="en-US" dirty="0"/>
              <a:t>E.g. </a:t>
            </a:r>
          </a:p>
          <a:p>
            <a:pPr marL="457200" lvl="1" indent="0">
              <a:buNone/>
            </a:pPr>
            <a:r>
              <a:rPr lang="en-US" dirty="0"/>
              <a:t>Chloe and Alexander went for a walk. They both saw a dog and a tree. Alexander also saw a cat and pointed it out to Chloe. She went to pet the cat.</a:t>
            </a:r>
          </a:p>
          <a:p>
            <a:pPr marL="457200" lvl="1" indent="0">
              <a:buNone/>
            </a:pPr>
            <a:endParaRPr lang="en-US" dirty="0"/>
          </a:p>
          <a:p>
            <a:pPr marL="457200" lvl="1" indent="0">
              <a:buNone/>
            </a:pPr>
            <a:r>
              <a:rPr lang="en-US" dirty="0"/>
              <a:t>Q: Who went for a walk?      A: Chloe and Alexander.</a:t>
            </a:r>
          </a:p>
          <a:p>
            <a:pPr marL="457200" lvl="1" indent="0">
              <a:buNone/>
            </a:pPr>
            <a:r>
              <a:rPr lang="en-US" dirty="0"/>
              <a:t>But not</a:t>
            </a:r>
          </a:p>
          <a:p>
            <a:pPr marL="457200" lvl="1" indent="0">
              <a:buNone/>
            </a:pPr>
            <a:r>
              <a:rPr lang="en-US" dirty="0"/>
              <a:t>Q: What did Alexander see.  A: A dog, a tree, and a cat (Not consecutive).</a:t>
            </a:r>
          </a:p>
          <a:p>
            <a:pPr marL="457200" lvl="1" indent="0">
              <a:buNone/>
            </a:pPr>
            <a:r>
              <a:rPr lang="en-US" dirty="0"/>
              <a:t>Q: Was Chloe frightened by the cat?  A. No.  (Inferred)</a:t>
            </a:r>
          </a:p>
        </p:txBody>
      </p:sp>
    </p:spTree>
    <p:extLst>
      <p:ext uri="{BB962C8B-B14F-4D97-AF65-F5344CB8AC3E}">
        <p14:creationId xmlns:p14="http://schemas.microsoft.com/office/powerpoint/2010/main" val="33757870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FE47A-2790-4690-8FBF-4D85FEBCA791}"/>
              </a:ext>
            </a:extLst>
          </p:cNvPr>
          <p:cNvSpPr>
            <a:spLocks noGrp="1"/>
          </p:cNvSpPr>
          <p:nvPr>
            <p:ph type="title"/>
          </p:nvPr>
        </p:nvSpPr>
        <p:spPr/>
        <p:txBody>
          <a:bodyPr/>
          <a:lstStyle/>
          <a:p>
            <a:pPr algn="ctr"/>
            <a:r>
              <a:rPr lang="en-US" b="1" dirty="0"/>
              <a:t>Internal symbolic representations</a:t>
            </a:r>
            <a:endParaRPr lang="en-US" dirty="0"/>
          </a:p>
        </p:txBody>
      </p:sp>
      <p:sp>
        <p:nvSpPr>
          <p:cNvPr id="3" name="Content Placeholder 2">
            <a:extLst>
              <a:ext uri="{FF2B5EF4-FFF2-40B4-BE49-F238E27FC236}">
                <a16:creationId xmlns:a16="http://schemas.microsoft.com/office/drawing/2014/main" id="{5B4B7802-69C2-4DB0-85EC-F7848FD964CB}"/>
              </a:ext>
            </a:extLst>
          </p:cNvPr>
          <p:cNvSpPr>
            <a:spLocks noGrp="1"/>
          </p:cNvSpPr>
          <p:nvPr>
            <p:ph idx="1"/>
          </p:nvPr>
        </p:nvSpPr>
        <p:spPr/>
        <p:txBody>
          <a:bodyPr/>
          <a:lstStyle/>
          <a:p>
            <a:pPr marL="0" indent="0">
              <a:buNone/>
            </a:pPr>
            <a:endParaRPr lang="en-US" dirty="0"/>
          </a:p>
          <a:p>
            <a:pPr marL="0" indent="0">
              <a:buNone/>
            </a:pPr>
            <a:r>
              <a:rPr lang="en-US" dirty="0"/>
              <a:t>“Mentalese” representations in the head.</a:t>
            </a:r>
          </a:p>
          <a:p>
            <a:pPr marL="0" indent="0">
              <a:buNone/>
            </a:pPr>
            <a:br>
              <a:rPr lang="en-US" b="1" dirty="0"/>
            </a:br>
            <a:r>
              <a:rPr lang="en-US" dirty="0"/>
              <a:t>For facts: “There is $1500 in the wallet.”</a:t>
            </a:r>
            <a:br>
              <a:rPr lang="en-US" dirty="0"/>
            </a:br>
            <a:r>
              <a:rPr lang="en-US" dirty="0"/>
              <a:t>“</a:t>
            </a:r>
            <a:r>
              <a:rPr lang="en-US" dirty="0" err="1"/>
              <a:t>Almanzo</a:t>
            </a:r>
            <a:r>
              <a:rPr lang="en-US" dirty="0"/>
              <a:t> talked to Mr. Thompson.”</a:t>
            </a:r>
            <a:br>
              <a:rPr lang="en-US" dirty="0"/>
            </a:br>
            <a:endParaRPr lang="en-US" dirty="0"/>
          </a:p>
          <a:p>
            <a:pPr marL="0" indent="0">
              <a:buNone/>
            </a:pPr>
            <a:r>
              <a:rPr lang="en-US" dirty="0"/>
              <a:t>For rules: “People are generally averse to losing money.”</a:t>
            </a:r>
            <a:br>
              <a:rPr lang="en-US" dirty="0"/>
            </a:br>
            <a:r>
              <a:rPr lang="en-US" dirty="0"/>
              <a:t>“People carry money in wallets.”</a:t>
            </a:r>
            <a:endParaRPr lang="en-US" b="1" dirty="0"/>
          </a:p>
        </p:txBody>
      </p:sp>
    </p:spTree>
    <p:extLst>
      <p:ext uri="{BB962C8B-B14F-4D97-AF65-F5344CB8AC3E}">
        <p14:creationId xmlns:p14="http://schemas.microsoft.com/office/powerpoint/2010/main" val="24072057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09F14-FFCF-4DD9-9878-831790F48A36}"/>
              </a:ext>
            </a:extLst>
          </p:cNvPr>
          <p:cNvSpPr>
            <a:spLocks noGrp="1"/>
          </p:cNvSpPr>
          <p:nvPr>
            <p:ph type="title"/>
          </p:nvPr>
        </p:nvSpPr>
        <p:spPr/>
        <p:txBody>
          <a:bodyPr>
            <a:normAutofit fontScale="90000"/>
          </a:bodyPr>
          <a:lstStyle/>
          <a:p>
            <a:pPr algn="ctr"/>
            <a:br>
              <a:rPr lang="en-US" b="1" dirty="0"/>
            </a:br>
            <a:r>
              <a:rPr lang="en-US" b="1" dirty="0"/>
              <a:t>Abstraction and generalization</a:t>
            </a:r>
            <a:br>
              <a:rPr lang="en-US" b="1" dirty="0"/>
            </a:br>
            <a:endParaRPr lang="en-US" dirty="0"/>
          </a:p>
        </p:txBody>
      </p:sp>
      <p:sp>
        <p:nvSpPr>
          <p:cNvPr id="3" name="Content Placeholder 2">
            <a:extLst>
              <a:ext uri="{FF2B5EF4-FFF2-40B4-BE49-F238E27FC236}">
                <a16:creationId xmlns:a16="http://schemas.microsoft.com/office/drawing/2014/main" id="{F8F1DEA8-23A6-402B-A3F5-5D95D46988FF}"/>
              </a:ext>
            </a:extLst>
          </p:cNvPr>
          <p:cNvSpPr>
            <a:spLocks noGrp="1"/>
          </p:cNvSpPr>
          <p:nvPr>
            <p:ph idx="1"/>
          </p:nvPr>
        </p:nvSpPr>
        <p:spPr/>
        <p:txBody>
          <a:bodyPr/>
          <a:lstStyle/>
          <a:p>
            <a:pPr marL="457200" lvl="1" indent="0">
              <a:buNone/>
            </a:pPr>
            <a:r>
              <a:rPr lang="en-US" dirty="0"/>
              <a:t>“X is a sister of Y” is a relation that holds between pairs of people.</a:t>
            </a:r>
            <a:br>
              <a:rPr lang="en-US" dirty="0"/>
            </a:br>
            <a:r>
              <a:rPr lang="en-US" dirty="0"/>
              <a:t>&lt;</a:t>
            </a:r>
            <a:r>
              <a:rPr lang="en-US" dirty="0" err="1"/>
              <a:t>Shasha</a:t>
            </a:r>
            <a:r>
              <a:rPr lang="en-US" dirty="0"/>
              <a:t> Obama, Malia Obama&gt;, &lt;Laura Ingalls, Mary Ingalls&gt; …</a:t>
            </a:r>
          </a:p>
          <a:p>
            <a:pPr marL="457200" lvl="1" indent="0">
              <a:buNone/>
            </a:pPr>
            <a:br>
              <a:rPr lang="en-US" dirty="0"/>
            </a:br>
            <a:r>
              <a:rPr lang="en-US" dirty="0"/>
              <a:t>It can be inferred:</a:t>
            </a:r>
            <a:br>
              <a:rPr lang="en-US" dirty="0"/>
            </a:br>
            <a:r>
              <a:rPr lang="en-US" dirty="0"/>
              <a:t>From “Sasha Obama is a daughter of Barack and Michelle Obama” and</a:t>
            </a:r>
            <a:br>
              <a:rPr lang="en-US" dirty="0"/>
            </a:br>
            <a:r>
              <a:rPr lang="en-US" dirty="0"/>
              <a:t>“Malia Obama is a daughter of Barack and Michelle Obama”.</a:t>
            </a:r>
          </a:p>
          <a:p>
            <a:pPr marL="457200" lvl="1" indent="0">
              <a:buNone/>
            </a:pPr>
            <a:endParaRPr lang="en-US" dirty="0"/>
          </a:p>
          <a:p>
            <a:pPr marL="457200" lvl="1" indent="0">
              <a:buNone/>
            </a:pPr>
            <a:r>
              <a:rPr lang="en-US" dirty="0"/>
              <a:t>It has consequences:</a:t>
            </a:r>
            <a:br>
              <a:rPr lang="en-US" dirty="0"/>
            </a:br>
            <a:r>
              <a:rPr lang="en-US" dirty="0"/>
              <a:t>“Sasha and Malia Obama are probably acquainted.</a:t>
            </a:r>
            <a:br>
              <a:rPr lang="en-US" dirty="0"/>
            </a:br>
            <a:r>
              <a:rPr lang="en-US" dirty="0"/>
              <a:t>Sasha and Malia Obama probably share hereditary traits.”</a:t>
            </a:r>
          </a:p>
        </p:txBody>
      </p:sp>
    </p:spTree>
    <p:extLst>
      <p:ext uri="{BB962C8B-B14F-4D97-AF65-F5344CB8AC3E}">
        <p14:creationId xmlns:p14="http://schemas.microsoft.com/office/powerpoint/2010/main" val="22527575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88862-E972-492C-A2C7-3E2322017D43}"/>
              </a:ext>
            </a:extLst>
          </p:cNvPr>
          <p:cNvSpPr>
            <a:spLocks noGrp="1"/>
          </p:cNvSpPr>
          <p:nvPr>
            <p:ph type="title"/>
          </p:nvPr>
        </p:nvSpPr>
        <p:spPr/>
        <p:txBody>
          <a:bodyPr/>
          <a:lstStyle/>
          <a:p>
            <a:pPr algn="ctr"/>
            <a:r>
              <a:rPr lang="en-US" dirty="0"/>
              <a:t>Multiple structures and tools</a:t>
            </a:r>
          </a:p>
        </p:txBody>
      </p:sp>
      <p:sp>
        <p:nvSpPr>
          <p:cNvPr id="3" name="Content Placeholder 2">
            <a:extLst>
              <a:ext uri="{FF2B5EF4-FFF2-40B4-BE49-F238E27FC236}">
                <a16:creationId xmlns:a16="http://schemas.microsoft.com/office/drawing/2014/main" id="{B6931FEE-BED3-4E62-B16B-2F924D30AE08}"/>
              </a:ext>
            </a:extLst>
          </p:cNvPr>
          <p:cNvSpPr>
            <a:spLocks noGrp="1"/>
          </p:cNvSpPr>
          <p:nvPr>
            <p:ph idx="1"/>
          </p:nvPr>
        </p:nvSpPr>
        <p:spPr/>
        <p:txBody>
          <a:bodyPr>
            <a:normAutofit fontScale="92500" lnSpcReduction="10000"/>
          </a:bodyPr>
          <a:lstStyle/>
          <a:p>
            <a:pPr marL="0" indent="0">
              <a:buNone/>
            </a:pPr>
            <a:r>
              <a:rPr lang="en-US" b="1" dirty="0"/>
              <a:t>Large scale</a:t>
            </a:r>
            <a:br>
              <a:rPr lang="en-US" b="1" dirty="0"/>
            </a:br>
            <a:r>
              <a:rPr lang="en-US" dirty="0"/>
              <a:t>Different activities --- vision, motor control, language, reasoning, etc. --- are handled differently in the brain and in different parts of the brain.  </a:t>
            </a:r>
          </a:p>
          <a:p>
            <a:pPr marL="571500" indent="-571500">
              <a:buFont typeface="+mj-lt"/>
              <a:buAutoNum type="romanUcPeriod" startAt="4"/>
            </a:pPr>
            <a:endParaRPr lang="en-US" dirty="0"/>
          </a:p>
          <a:p>
            <a:pPr marL="0" indent="0">
              <a:buNone/>
            </a:pPr>
            <a:r>
              <a:rPr lang="en-US" b="1" dirty="0"/>
              <a:t>Small scale</a:t>
            </a:r>
            <a:br>
              <a:rPr lang="en-US" b="1" dirty="0"/>
            </a:br>
            <a:r>
              <a:rPr lang="en-US" dirty="0"/>
              <a:t>Past tense formation can be regular --- </a:t>
            </a:r>
            <a:r>
              <a:rPr lang="en-US" i="1" dirty="0"/>
              <a:t>act/acted, handle/handled </a:t>
            </a:r>
            <a:r>
              <a:rPr lang="en-US" dirty="0"/>
              <a:t>or irregular --- </a:t>
            </a:r>
            <a:r>
              <a:rPr lang="en-US" i="1" dirty="0"/>
              <a:t>are/were, can/could.</a:t>
            </a:r>
            <a:br>
              <a:rPr lang="en-US" i="1" dirty="0"/>
            </a:br>
            <a:r>
              <a:rPr lang="en-US" dirty="0"/>
              <a:t>Regular past tense is handled by rules.</a:t>
            </a:r>
            <a:br>
              <a:rPr lang="en-US" dirty="0"/>
            </a:br>
            <a:r>
              <a:rPr lang="en-US" dirty="0"/>
              <a:t>Irregular past tense is learned by example. </a:t>
            </a:r>
          </a:p>
          <a:p>
            <a:pPr marL="0" indent="0">
              <a:buNone/>
            </a:pPr>
            <a:br>
              <a:rPr lang="en-US" b="1" i="1" dirty="0"/>
            </a:br>
            <a:br>
              <a:rPr lang="en-US" b="1" i="1" dirty="0"/>
            </a:br>
            <a:endParaRPr lang="en-US" b="1" i="1" dirty="0"/>
          </a:p>
        </p:txBody>
      </p:sp>
    </p:spTree>
    <p:extLst>
      <p:ext uri="{BB962C8B-B14F-4D97-AF65-F5344CB8AC3E}">
        <p14:creationId xmlns:p14="http://schemas.microsoft.com/office/powerpoint/2010/main" val="20333309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665D-9ACC-4124-BDC6-1D80BB344C28}"/>
              </a:ext>
            </a:extLst>
          </p:cNvPr>
          <p:cNvSpPr>
            <a:spLocks noGrp="1"/>
          </p:cNvSpPr>
          <p:nvPr>
            <p:ph type="title"/>
          </p:nvPr>
        </p:nvSpPr>
        <p:spPr/>
        <p:txBody>
          <a:bodyPr/>
          <a:lstStyle/>
          <a:p>
            <a:pPr algn="ctr"/>
            <a:r>
              <a:rPr lang="en-US" dirty="0"/>
              <a:t>Compositionality</a:t>
            </a:r>
          </a:p>
        </p:txBody>
      </p:sp>
      <p:sp>
        <p:nvSpPr>
          <p:cNvPr id="3" name="Content Placeholder 2">
            <a:extLst>
              <a:ext uri="{FF2B5EF4-FFF2-40B4-BE49-F238E27FC236}">
                <a16:creationId xmlns:a16="http://schemas.microsoft.com/office/drawing/2014/main" id="{A6D34507-242A-4433-8001-8E2CC625994E}"/>
              </a:ext>
            </a:extLst>
          </p:cNvPr>
          <p:cNvSpPr>
            <a:spLocks noGrp="1"/>
          </p:cNvSpPr>
          <p:nvPr>
            <p:ph idx="1"/>
          </p:nvPr>
        </p:nvSpPr>
        <p:spPr/>
        <p:txBody>
          <a:bodyPr/>
          <a:lstStyle/>
          <a:p>
            <a:pPr marL="0" indent="0">
              <a:buNone/>
            </a:pPr>
            <a:r>
              <a:rPr lang="en-US" dirty="0"/>
              <a:t>In language, words combine to form phrases, which combine to form sentences, which combine to form text/discourse.</a:t>
            </a:r>
          </a:p>
          <a:p>
            <a:pPr marL="0" indent="0">
              <a:buNone/>
            </a:pPr>
            <a:r>
              <a:rPr lang="en-US" dirty="0"/>
              <a:t>“Yesterday, all my troubles seemed so far away.”</a:t>
            </a:r>
          </a:p>
          <a:p>
            <a:pPr marL="0" indent="0">
              <a:buNone/>
            </a:pPr>
            <a:r>
              <a:rPr lang="en-US" dirty="0"/>
              <a:t>“all my troubles” and “so far away” are phrases.</a:t>
            </a:r>
            <a:br>
              <a:rPr lang="en-US" dirty="0"/>
            </a:br>
            <a:r>
              <a:rPr lang="en-US" dirty="0"/>
              <a:t>“all my” and “troubles seemed so” are not phrases.</a:t>
            </a:r>
            <a:br>
              <a:rPr lang="en-US" dirty="0"/>
            </a:br>
            <a:br>
              <a:rPr lang="en-US" dirty="0"/>
            </a:br>
            <a:r>
              <a:rPr lang="en-US" dirty="0"/>
              <a:t>The meaning of the sentence is likewise a combination of the meanings of the words.</a:t>
            </a:r>
          </a:p>
          <a:p>
            <a:pPr marL="0" indent="0">
              <a:buNone/>
            </a:pPr>
            <a:r>
              <a:rPr lang="en-US" dirty="0"/>
              <a:t>Likewise (presumably) for mental representations.</a:t>
            </a:r>
          </a:p>
        </p:txBody>
      </p:sp>
    </p:spTree>
    <p:extLst>
      <p:ext uri="{BB962C8B-B14F-4D97-AF65-F5344CB8AC3E}">
        <p14:creationId xmlns:p14="http://schemas.microsoft.com/office/powerpoint/2010/main" val="836386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3506F-B0DC-4BD6-9499-B4B11BF9E26D}"/>
              </a:ext>
            </a:extLst>
          </p:cNvPr>
          <p:cNvSpPr>
            <a:spLocks noGrp="1"/>
          </p:cNvSpPr>
          <p:nvPr>
            <p:ph type="title"/>
          </p:nvPr>
        </p:nvSpPr>
        <p:spPr/>
        <p:txBody>
          <a:bodyPr>
            <a:normAutofit fontScale="90000"/>
          </a:bodyPr>
          <a:lstStyle/>
          <a:p>
            <a:pPr algn="ctr"/>
            <a:br>
              <a:rPr lang="en-US" b="1" dirty="0"/>
            </a:br>
            <a:r>
              <a:rPr lang="en-US" b="1" dirty="0"/>
              <a:t>Interpretation in context</a:t>
            </a:r>
            <a:br>
              <a:rPr lang="en-US" b="1" dirty="0"/>
            </a:br>
            <a:endParaRPr lang="en-US" dirty="0"/>
          </a:p>
        </p:txBody>
      </p:sp>
      <p:pic>
        <p:nvPicPr>
          <p:cNvPr id="5" name="Content Placeholder 4">
            <a:extLst>
              <a:ext uri="{FF2B5EF4-FFF2-40B4-BE49-F238E27FC236}">
                <a16:creationId xmlns:a16="http://schemas.microsoft.com/office/drawing/2014/main" id="{ED11CEDB-7F57-43E4-9D9C-1CB3A952190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1800" t="40986" r="18202" b="18934"/>
          <a:stretch/>
        </p:blipFill>
        <p:spPr>
          <a:xfrm>
            <a:off x="5143500" y="1690688"/>
            <a:ext cx="1752600" cy="4982936"/>
          </a:xfrm>
        </p:spPr>
      </p:pic>
    </p:spTree>
    <p:extLst>
      <p:ext uri="{BB962C8B-B14F-4D97-AF65-F5344CB8AC3E}">
        <p14:creationId xmlns:p14="http://schemas.microsoft.com/office/powerpoint/2010/main" val="33075732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7F40-D51F-42FB-AB16-3750EB3168E6}"/>
              </a:ext>
            </a:extLst>
          </p:cNvPr>
          <p:cNvSpPr>
            <a:spLocks noGrp="1"/>
          </p:cNvSpPr>
          <p:nvPr>
            <p:ph type="title"/>
          </p:nvPr>
        </p:nvSpPr>
        <p:spPr/>
        <p:txBody>
          <a:bodyPr/>
          <a:lstStyle/>
          <a:p>
            <a:pPr algn="ctr"/>
            <a:r>
              <a:rPr lang="en-US" dirty="0"/>
              <a:t>Interpretation in context</a:t>
            </a:r>
          </a:p>
        </p:txBody>
      </p:sp>
      <p:pic>
        <p:nvPicPr>
          <p:cNvPr id="8" name="Content Placeholder 7">
            <a:extLst>
              <a:ext uri="{FF2B5EF4-FFF2-40B4-BE49-F238E27FC236}">
                <a16:creationId xmlns:a16="http://schemas.microsoft.com/office/drawing/2014/main" id="{A9051E8C-CEE0-4986-B152-1523C29A822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7020" t="12514" r="31238" b="54834"/>
          <a:stretch/>
        </p:blipFill>
        <p:spPr>
          <a:xfrm>
            <a:off x="3719879" y="1584760"/>
            <a:ext cx="4752242" cy="5273240"/>
          </a:xfrm>
        </p:spPr>
      </p:pic>
    </p:spTree>
    <p:extLst>
      <p:ext uri="{BB962C8B-B14F-4D97-AF65-F5344CB8AC3E}">
        <p14:creationId xmlns:p14="http://schemas.microsoft.com/office/powerpoint/2010/main" val="1512317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7E561-A3C5-4AD1-94EA-18DE42105D50}"/>
              </a:ext>
            </a:extLst>
          </p:cNvPr>
          <p:cNvSpPr>
            <a:spLocks noGrp="1"/>
          </p:cNvSpPr>
          <p:nvPr>
            <p:ph type="title"/>
          </p:nvPr>
        </p:nvSpPr>
        <p:spPr/>
        <p:txBody>
          <a:bodyPr>
            <a:normAutofit fontScale="90000"/>
          </a:bodyPr>
          <a:lstStyle/>
          <a:p>
            <a:pPr algn="ctr"/>
            <a:br>
              <a:rPr lang="en-US" dirty="0"/>
            </a:br>
            <a:r>
              <a:rPr lang="en-US" dirty="0"/>
              <a:t>Concepts are imbedded in theories.</a:t>
            </a:r>
            <a:br>
              <a:rPr lang="en-US" dirty="0"/>
            </a:br>
            <a:endParaRPr lang="en-US" dirty="0"/>
          </a:p>
        </p:txBody>
      </p:sp>
      <p:sp>
        <p:nvSpPr>
          <p:cNvPr id="3" name="Content Placeholder 2">
            <a:extLst>
              <a:ext uri="{FF2B5EF4-FFF2-40B4-BE49-F238E27FC236}">
                <a16:creationId xmlns:a16="http://schemas.microsoft.com/office/drawing/2014/main" id="{2556F444-5E79-4047-9E51-77D902CBB54F}"/>
              </a:ext>
            </a:extLst>
          </p:cNvPr>
          <p:cNvSpPr>
            <a:spLocks noGrp="1"/>
          </p:cNvSpPr>
          <p:nvPr>
            <p:ph idx="1"/>
          </p:nvPr>
        </p:nvSpPr>
        <p:spPr/>
        <p:txBody>
          <a:bodyPr/>
          <a:lstStyle/>
          <a:p>
            <a:pPr marL="0" indent="0">
              <a:buNone/>
            </a:pPr>
            <a:r>
              <a:rPr lang="en-US" dirty="0"/>
              <a:t>A quarter-sized pizza is food; a pizza-sized quarter is not currency (Lance Rips)</a:t>
            </a:r>
          </a:p>
          <a:p>
            <a:pPr marL="0" indent="0">
              <a:buNone/>
            </a:pPr>
            <a:endParaRPr lang="en-US" dirty="0"/>
          </a:p>
        </p:txBody>
      </p:sp>
      <p:pic>
        <p:nvPicPr>
          <p:cNvPr id="5" name="Picture 4" descr="A picture containing drawing&#10;&#10;Description automatically generated">
            <a:extLst>
              <a:ext uri="{FF2B5EF4-FFF2-40B4-BE49-F238E27FC236}">
                <a16:creationId xmlns:a16="http://schemas.microsoft.com/office/drawing/2014/main" id="{1F213BFD-0307-4FA5-AC31-D00D8776E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8139" y="2946982"/>
            <a:ext cx="4720636" cy="3716145"/>
          </a:xfrm>
          <a:prstGeom prst="rect">
            <a:avLst/>
          </a:prstGeom>
        </p:spPr>
      </p:pic>
    </p:spTree>
    <p:extLst>
      <p:ext uri="{BB962C8B-B14F-4D97-AF65-F5344CB8AC3E}">
        <p14:creationId xmlns:p14="http://schemas.microsoft.com/office/powerpoint/2010/main" val="29023948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459E0-B3B0-4FDE-895F-F5435B9BDC21}"/>
              </a:ext>
            </a:extLst>
          </p:cNvPr>
          <p:cNvSpPr>
            <a:spLocks noGrp="1"/>
          </p:cNvSpPr>
          <p:nvPr>
            <p:ph type="title"/>
          </p:nvPr>
        </p:nvSpPr>
        <p:spPr/>
        <p:txBody>
          <a:bodyPr/>
          <a:lstStyle/>
          <a:p>
            <a:pPr algn="ctr"/>
            <a:r>
              <a:rPr lang="en-US" dirty="0"/>
              <a:t>Concepts are embedded in theories</a:t>
            </a:r>
          </a:p>
        </p:txBody>
      </p:sp>
      <p:sp>
        <p:nvSpPr>
          <p:cNvPr id="3" name="Content Placeholder 2">
            <a:extLst>
              <a:ext uri="{FF2B5EF4-FFF2-40B4-BE49-F238E27FC236}">
                <a16:creationId xmlns:a16="http://schemas.microsoft.com/office/drawing/2014/main" id="{754E8840-9401-439C-986A-414F8DB41718}"/>
              </a:ext>
            </a:extLst>
          </p:cNvPr>
          <p:cNvSpPr>
            <a:spLocks noGrp="1"/>
          </p:cNvSpPr>
          <p:nvPr>
            <p:ph idx="1"/>
          </p:nvPr>
        </p:nvSpPr>
        <p:spPr/>
        <p:txBody>
          <a:bodyPr/>
          <a:lstStyle/>
          <a:p>
            <a:pPr marL="0" indent="0">
              <a:buNone/>
            </a:pPr>
            <a:r>
              <a:rPr lang="en-US" dirty="0"/>
              <a:t>A child who sees a photograph of an iguana for the first time knows:</a:t>
            </a:r>
          </a:p>
          <a:p>
            <a:r>
              <a:rPr lang="en-US" dirty="0"/>
              <a:t>How to tell an iguana from a kangaroo</a:t>
            </a:r>
          </a:p>
          <a:p>
            <a:r>
              <a:rPr lang="en-US" dirty="0"/>
              <a:t>Iguanas eat and breathe, are born, grow larger, and die.</a:t>
            </a:r>
          </a:p>
          <a:p>
            <a:r>
              <a:rPr lang="en-US" dirty="0"/>
              <a:t>There is presumably a population of iguanas, more or less similar in their features and behaviors.</a:t>
            </a:r>
          </a:p>
        </p:txBody>
      </p:sp>
    </p:spTree>
    <p:extLst>
      <p:ext uri="{BB962C8B-B14F-4D97-AF65-F5344CB8AC3E}">
        <p14:creationId xmlns:p14="http://schemas.microsoft.com/office/powerpoint/2010/main" val="33916998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561A6-0DA9-4882-B779-E2A57C5A4307}"/>
              </a:ext>
            </a:extLst>
          </p:cNvPr>
          <p:cNvSpPr>
            <a:spLocks noGrp="1"/>
          </p:cNvSpPr>
          <p:nvPr>
            <p:ph type="title"/>
          </p:nvPr>
        </p:nvSpPr>
        <p:spPr/>
        <p:txBody>
          <a:bodyPr/>
          <a:lstStyle/>
          <a:p>
            <a:pPr algn="ctr"/>
            <a:r>
              <a:rPr lang="en-US" dirty="0"/>
              <a:t>Causality</a:t>
            </a:r>
          </a:p>
        </p:txBody>
      </p:sp>
      <p:sp>
        <p:nvSpPr>
          <p:cNvPr id="3" name="Content Placeholder 2">
            <a:extLst>
              <a:ext uri="{FF2B5EF4-FFF2-40B4-BE49-F238E27FC236}">
                <a16:creationId xmlns:a16="http://schemas.microsoft.com/office/drawing/2014/main" id="{E01862DC-C759-442C-8F23-F262F1C417C0}"/>
              </a:ext>
            </a:extLst>
          </p:cNvPr>
          <p:cNvSpPr>
            <a:spLocks noGrp="1"/>
          </p:cNvSpPr>
          <p:nvPr>
            <p:ph idx="1"/>
          </p:nvPr>
        </p:nvSpPr>
        <p:spPr/>
        <p:txBody>
          <a:bodyPr/>
          <a:lstStyle/>
          <a:p>
            <a:pPr marL="0" indent="0">
              <a:buNone/>
            </a:pPr>
            <a:r>
              <a:rPr lang="en-US" dirty="0"/>
              <a:t>Judea Pearl and Dana Mackenzie, </a:t>
            </a:r>
            <a:r>
              <a:rPr lang="en-US" i="1" dirty="0"/>
              <a:t>The Book of Why</a:t>
            </a:r>
          </a:p>
          <a:p>
            <a:pPr marL="0" indent="0">
              <a:buNone/>
            </a:pPr>
            <a:r>
              <a:rPr lang="en-US" dirty="0"/>
              <a:t>Tyler </a:t>
            </a:r>
            <a:r>
              <a:rPr lang="en-US" dirty="0" err="1"/>
              <a:t>Vigen</a:t>
            </a:r>
            <a:r>
              <a:rPr lang="en-US" dirty="0"/>
              <a:t>, </a:t>
            </a:r>
            <a:r>
              <a:rPr lang="en-US" i="1" dirty="0"/>
              <a:t>Spurious Correlations</a:t>
            </a:r>
          </a:p>
        </p:txBody>
      </p:sp>
      <p:pic>
        <p:nvPicPr>
          <p:cNvPr id="5" name="Picture 4" descr="A close up of a map&#10;&#10;Description automatically generated">
            <a:extLst>
              <a:ext uri="{FF2B5EF4-FFF2-40B4-BE49-F238E27FC236}">
                <a16:creationId xmlns:a16="http://schemas.microsoft.com/office/drawing/2014/main" id="{B3049A54-1DA8-4078-A677-81B1383C6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87528"/>
            <a:ext cx="11842230" cy="4668572"/>
          </a:xfrm>
          <a:prstGeom prst="rect">
            <a:avLst/>
          </a:prstGeom>
        </p:spPr>
      </p:pic>
    </p:spTree>
    <p:extLst>
      <p:ext uri="{BB962C8B-B14F-4D97-AF65-F5344CB8AC3E}">
        <p14:creationId xmlns:p14="http://schemas.microsoft.com/office/powerpoint/2010/main" val="31347936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78B43-28DA-453E-9D7F-F85BF0936E87}"/>
              </a:ext>
            </a:extLst>
          </p:cNvPr>
          <p:cNvSpPr>
            <a:spLocks noGrp="1"/>
          </p:cNvSpPr>
          <p:nvPr>
            <p:ph type="title"/>
          </p:nvPr>
        </p:nvSpPr>
        <p:spPr/>
        <p:txBody>
          <a:bodyPr/>
          <a:lstStyle/>
          <a:p>
            <a:pPr algn="ctr"/>
            <a:r>
              <a:rPr lang="en-US" dirty="0"/>
              <a:t>Tracking individuals</a:t>
            </a:r>
          </a:p>
        </p:txBody>
      </p:sp>
      <p:sp>
        <p:nvSpPr>
          <p:cNvPr id="3" name="Content Placeholder 2">
            <a:extLst>
              <a:ext uri="{FF2B5EF4-FFF2-40B4-BE49-F238E27FC236}">
                <a16:creationId xmlns:a16="http://schemas.microsoft.com/office/drawing/2014/main" id="{32B7F05E-BC10-4AB9-A6A0-B3D78C250309}"/>
              </a:ext>
            </a:extLst>
          </p:cNvPr>
          <p:cNvSpPr>
            <a:spLocks noGrp="1"/>
          </p:cNvSpPr>
          <p:nvPr>
            <p:ph idx="1"/>
          </p:nvPr>
        </p:nvSpPr>
        <p:spPr/>
        <p:txBody>
          <a:bodyPr/>
          <a:lstStyle/>
          <a:p>
            <a:pPr marL="0" indent="0">
              <a:buNone/>
            </a:pPr>
            <a:r>
              <a:rPr lang="en-US" dirty="0"/>
              <a:t>One keeps track of individual entities (people, objects, social constructs) over time and remembers their histories.</a:t>
            </a:r>
          </a:p>
          <a:p>
            <a:pPr marL="0" indent="0">
              <a:buNone/>
            </a:pPr>
            <a:r>
              <a:rPr lang="en-US" dirty="0"/>
              <a:t>A deep learning system can learn to recognize pictures of Siamese cats. It can also learn to recognize pictures of Derek Jeter.</a:t>
            </a:r>
          </a:p>
          <a:p>
            <a:pPr marL="0" indent="0">
              <a:buNone/>
            </a:pPr>
            <a:r>
              <a:rPr lang="en-US" dirty="0"/>
              <a:t>But it never realizes that a photo that shows two Siamese cats is fine, whereas a photo that shows two Derek </a:t>
            </a:r>
            <a:r>
              <a:rPr lang="en-US" dirty="0" err="1"/>
              <a:t>Jeters</a:t>
            </a:r>
            <a:r>
              <a:rPr lang="en-US" dirty="0"/>
              <a:t> is problematic.</a:t>
            </a:r>
          </a:p>
        </p:txBody>
      </p:sp>
    </p:spTree>
    <p:extLst>
      <p:ext uri="{BB962C8B-B14F-4D97-AF65-F5344CB8AC3E}">
        <p14:creationId xmlns:p14="http://schemas.microsoft.com/office/powerpoint/2010/main" val="2705286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7DD3-4CD9-4562-85EE-A88213B9E1E5}"/>
              </a:ext>
            </a:extLst>
          </p:cNvPr>
          <p:cNvSpPr>
            <a:spLocks noGrp="1"/>
          </p:cNvSpPr>
          <p:nvPr>
            <p:ph type="title"/>
          </p:nvPr>
        </p:nvSpPr>
        <p:spPr/>
        <p:txBody>
          <a:bodyPr/>
          <a:lstStyle/>
          <a:p>
            <a:pPr algn="ctr"/>
            <a:r>
              <a:rPr lang="en-US" dirty="0"/>
              <a:t>Hype</a:t>
            </a:r>
          </a:p>
        </p:txBody>
      </p:sp>
      <p:pic>
        <p:nvPicPr>
          <p:cNvPr id="5" name="Content Placeholder 4">
            <a:extLst>
              <a:ext uri="{FF2B5EF4-FFF2-40B4-BE49-F238E27FC236}">
                <a16:creationId xmlns:a16="http://schemas.microsoft.com/office/drawing/2014/main" id="{B48413CB-1A4B-4B95-B8D8-AD30DEC4048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 t="24202" r="1732" b="12870"/>
          <a:stretch/>
        </p:blipFill>
        <p:spPr>
          <a:xfrm>
            <a:off x="1660667" y="1690688"/>
            <a:ext cx="8972326" cy="5014912"/>
          </a:xfrm>
        </p:spPr>
      </p:pic>
    </p:spTree>
    <p:extLst>
      <p:ext uri="{BB962C8B-B14F-4D97-AF65-F5344CB8AC3E}">
        <p14:creationId xmlns:p14="http://schemas.microsoft.com/office/powerpoint/2010/main" val="10815301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3C2A3-E1E5-440E-A89D-5FECD2877B52}"/>
              </a:ext>
            </a:extLst>
          </p:cNvPr>
          <p:cNvSpPr>
            <a:spLocks noGrp="1"/>
          </p:cNvSpPr>
          <p:nvPr>
            <p:ph type="title"/>
          </p:nvPr>
        </p:nvSpPr>
        <p:spPr/>
        <p:txBody>
          <a:bodyPr/>
          <a:lstStyle/>
          <a:p>
            <a:pPr algn="ctr"/>
            <a:r>
              <a:rPr lang="en-US" dirty="0"/>
              <a:t>Innate knowledge</a:t>
            </a:r>
          </a:p>
        </p:txBody>
      </p:sp>
      <p:sp>
        <p:nvSpPr>
          <p:cNvPr id="3" name="Content Placeholder 2">
            <a:extLst>
              <a:ext uri="{FF2B5EF4-FFF2-40B4-BE49-F238E27FC236}">
                <a16:creationId xmlns:a16="http://schemas.microsoft.com/office/drawing/2014/main" id="{35ED9566-79F4-4259-A9B5-D1E6F823FB52}"/>
              </a:ext>
            </a:extLst>
          </p:cNvPr>
          <p:cNvSpPr>
            <a:spLocks noGrp="1"/>
          </p:cNvSpPr>
          <p:nvPr>
            <p:ph idx="1"/>
          </p:nvPr>
        </p:nvSpPr>
        <p:spPr/>
        <p:txBody>
          <a:bodyPr/>
          <a:lstStyle/>
          <a:p>
            <a:pPr marL="0" indent="0">
              <a:buNone/>
            </a:pPr>
            <a:r>
              <a:rPr lang="en-US" dirty="0"/>
              <a:t>Machine learning researchers increasingly boast of the small amount of knowledge built into their system.</a:t>
            </a:r>
          </a:p>
          <a:p>
            <a:pPr marL="0" indent="0">
              <a:buNone/>
            </a:pPr>
            <a:r>
              <a:rPr lang="en-US" dirty="0"/>
              <a:t>“Mastering the game of Go without human knowledge” (title of </a:t>
            </a:r>
            <a:r>
              <a:rPr lang="en-US" dirty="0" err="1"/>
              <a:t>AlphaZero</a:t>
            </a:r>
            <a:r>
              <a:rPr lang="en-US" dirty="0"/>
              <a:t> paper in </a:t>
            </a:r>
            <a:r>
              <a:rPr lang="en-US" i="1" dirty="0"/>
              <a:t>Nature</a:t>
            </a:r>
            <a:r>
              <a:rPr lang="en-US" dirty="0"/>
              <a:t>)</a:t>
            </a:r>
          </a:p>
          <a:p>
            <a:pPr marL="0" indent="0">
              <a:buNone/>
            </a:pPr>
            <a:r>
              <a:rPr lang="en-US" dirty="0"/>
              <a:t>Training self-driving systems “end-to-end”: mapping images directly to actions at the steering wheel and brakes, with no theory of what’s out there.</a:t>
            </a:r>
          </a:p>
          <a:p>
            <a:pPr marL="0" indent="0">
              <a:buNone/>
            </a:pPr>
            <a:r>
              <a:rPr lang="en-US" dirty="0"/>
              <a:t>First, it isn’t as true as they claim.</a:t>
            </a:r>
          </a:p>
          <a:p>
            <a:pPr marL="0" indent="0">
              <a:buNone/>
            </a:pPr>
            <a:r>
              <a:rPr lang="en-US" dirty="0"/>
              <a:t>Second, it’s not a good idea, to the extent that it is true.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016268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A1998-3EEF-48B6-9637-C6ED471DCDED}"/>
              </a:ext>
            </a:extLst>
          </p:cNvPr>
          <p:cNvSpPr>
            <a:spLocks noGrp="1"/>
          </p:cNvSpPr>
          <p:nvPr>
            <p:ph type="title"/>
          </p:nvPr>
        </p:nvSpPr>
        <p:spPr/>
        <p:txBody>
          <a:bodyPr/>
          <a:lstStyle/>
          <a:p>
            <a:pPr algn="ctr"/>
            <a:r>
              <a:rPr lang="en-US" dirty="0"/>
              <a:t>Innate knowledge in infants</a:t>
            </a:r>
          </a:p>
        </p:txBody>
      </p:sp>
      <p:sp>
        <p:nvSpPr>
          <p:cNvPr id="3" name="Content Placeholder 2">
            <a:extLst>
              <a:ext uri="{FF2B5EF4-FFF2-40B4-BE49-F238E27FC236}">
                <a16:creationId xmlns:a16="http://schemas.microsoft.com/office/drawing/2014/main" id="{5E29EE2A-FDD7-4297-ACAB-3E1940B99DBA}"/>
              </a:ext>
            </a:extLst>
          </p:cNvPr>
          <p:cNvSpPr>
            <a:spLocks noGrp="1"/>
          </p:cNvSpPr>
          <p:nvPr>
            <p:ph idx="1"/>
          </p:nvPr>
        </p:nvSpPr>
        <p:spPr/>
        <p:txBody>
          <a:bodyPr/>
          <a:lstStyle/>
          <a:p>
            <a:pPr marL="0" indent="0">
              <a:buNone/>
            </a:pPr>
            <a:r>
              <a:rPr lang="en-US" dirty="0"/>
              <a:t>Exactly what knowledge infants are born with is hard to determine.</a:t>
            </a:r>
          </a:p>
          <a:p>
            <a:pPr marL="0" indent="0">
              <a:buNone/>
            </a:pPr>
            <a:r>
              <a:rPr lang="en-US" dirty="0"/>
              <a:t>But there is not much doubt that there is a fair amount of it.</a:t>
            </a:r>
          </a:p>
          <a:p>
            <a:pPr marL="0" indent="0">
              <a:buNone/>
            </a:pPr>
            <a:r>
              <a:rPr lang="en-US" dirty="0"/>
              <a:t>E.g. Basic knowledge of time, space, persistent objects.</a:t>
            </a:r>
          </a:p>
          <a:p>
            <a:pPr marL="0" indent="0">
              <a:buNone/>
            </a:pPr>
            <a:r>
              <a:rPr lang="en-US" dirty="0"/>
              <a:t>Basic knowledge of human relations.</a:t>
            </a:r>
          </a:p>
          <a:p>
            <a:pPr marL="0" indent="0">
              <a:buNone/>
            </a:pPr>
            <a:r>
              <a:rPr lang="en-US" dirty="0"/>
              <a:t>Some universal properties of language.</a:t>
            </a:r>
          </a:p>
        </p:txBody>
      </p:sp>
    </p:spTree>
    <p:extLst>
      <p:ext uri="{BB962C8B-B14F-4D97-AF65-F5344CB8AC3E}">
        <p14:creationId xmlns:p14="http://schemas.microsoft.com/office/powerpoint/2010/main" val="4905854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D98D-236F-4894-B888-0DBAE116355B}"/>
              </a:ext>
            </a:extLst>
          </p:cNvPr>
          <p:cNvSpPr>
            <a:spLocks noGrp="1"/>
          </p:cNvSpPr>
          <p:nvPr>
            <p:ph type="title"/>
          </p:nvPr>
        </p:nvSpPr>
        <p:spPr>
          <a:xfrm>
            <a:off x="648929" y="629266"/>
            <a:ext cx="3651467" cy="1676603"/>
          </a:xfrm>
        </p:spPr>
        <p:txBody>
          <a:bodyPr>
            <a:normAutofit/>
          </a:bodyPr>
          <a:lstStyle/>
          <a:p>
            <a:r>
              <a:rPr lang="en-US" sz="4400"/>
              <a:t>Common Sense</a:t>
            </a:r>
          </a:p>
        </p:txBody>
      </p:sp>
      <p:sp>
        <p:nvSpPr>
          <p:cNvPr id="9" name="Content Placeholder 8">
            <a:extLst>
              <a:ext uri="{FF2B5EF4-FFF2-40B4-BE49-F238E27FC236}">
                <a16:creationId xmlns:a16="http://schemas.microsoft.com/office/drawing/2014/main" id="{16198B05-CC39-45B3-851C-AC5C2056650E}"/>
              </a:ext>
            </a:extLst>
          </p:cNvPr>
          <p:cNvSpPr>
            <a:spLocks noGrp="1"/>
          </p:cNvSpPr>
          <p:nvPr>
            <p:ph idx="1"/>
          </p:nvPr>
        </p:nvSpPr>
        <p:spPr>
          <a:xfrm>
            <a:off x="648931" y="2438400"/>
            <a:ext cx="3651466" cy="3785419"/>
          </a:xfrm>
        </p:spPr>
        <p:txBody>
          <a:bodyPr>
            <a:normAutofit/>
          </a:bodyPr>
          <a:lstStyle/>
          <a:p>
            <a:endParaRPr lang="en-US" sz="1800"/>
          </a:p>
        </p:txBody>
      </p:sp>
      <p:pic>
        <p:nvPicPr>
          <p:cNvPr id="5" name="Content Placeholder 4" descr="A bird perched on a tree branch&#10;&#10;Description automatically generated">
            <a:extLst>
              <a:ext uri="{FF2B5EF4-FFF2-40B4-BE49-F238E27FC236}">
                <a16:creationId xmlns:a16="http://schemas.microsoft.com/office/drawing/2014/main" id="{A55BE8D9-B411-422B-82A5-B227AEECB5F5}"/>
              </a:ext>
            </a:extLst>
          </p:cNvPr>
          <p:cNvPicPr>
            <a:picLocks noChangeAspect="1"/>
          </p:cNvPicPr>
          <p:nvPr/>
        </p:nvPicPr>
        <p:blipFill rotWithShape="1">
          <a:blip r:embed="rId2">
            <a:extLst>
              <a:ext uri="{28A0092B-C50C-407E-A947-70E740481C1C}">
                <a14:useLocalDpi xmlns:a14="http://schemas.microsoft.com/office/drawing/2010/main" val="0"/>
              </a:ext>
            </a:extLst>
          </a:blip>
          <a:srcRect t="14951" b="13772"/>
          <a:stretch/>
        </p:blipFill>
        <p:spPr>
          <a:xfrm>
            <a:off x="4639056" y="10"/>
            <a:ext cx="7552944" cy="6857990"/>
          </a:xfrm>
          <a:prstGeom prst="rect">
            <a:avLst/>
          </a:prstGeom>
          <a:effectLst/>
        </p:spPr>
      </p:pic>
    </p:spTree>
    <p:extLst>
      <p:ext uri="{BB962C8B-B14F-4D97-AF65-F5344CB8AC3E}">
        <p14:creationId xmlns:p14="http://schemas.microsoft.com/office/powerpoint/2010/main" val="9647972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357F7-DD5F-4D9B-B8A6-168DCE1DBF19}"/>
              </a:ext>
            </a:extLst>
          </p:cNvPr>
          <p:cNvSpPr>
            <a:spLocks noGrp="1"/>
          </p:cNvSpPr>
          <p:nvPr>
            <p:ph type="title"/>
          </p:nvPr>
        </p:nvSpPr>
        <p:spPr/>
        <p:txBody>
          <a:bodyPr/>
          <a:lstStyle/>
          <a:p>
            <a:r>
              <a:rPr lang="en-US" dirty="0"/>
              <a:t>What is common sense?</a:t>
            </a:r>
          </a:p>
        </p:txBody>
      </p:sp>
      <p:sp>
        <p:nvSpPr>
          <p:cNvPr id="3" name="Content Placeholder 2">
            <a:extLst>
              <a:ext uri="{FF2B5EF4-FFF2-40B4-BE49-F238E27FC236}">
                <a16:creationId xmlns:a16="http://schemas.microsoft.com/office/drawing/2014/main" id="{5C03D85B-E897-4476-B7C6-E0AE70D5E9C7}"/>
              </a:ext>
            </a:extLst>
          </p:cNvPr>
          <p:cNvSpPr>
            <a:spLocks noGrp="1"/>
          </p:cNvSpPr>
          <p:nvPr>
            <p:ph idx="1"/>
          </p:nvPr>
        </p:nvSpPr>
        <p:spPr/>
        <p:txBody>
          <a:bodyPr/>
          <a:lstStyle/>
          <a:p>
            <a:r>
              <a:rPr lang="en-US" dirty="0"/>
              <a:t>Basic knowledge about the world.</a:t>
            </a:r>
          </a:p>
          <a:p>
            <a:r>
              <a:rPr lang="en-US" dirty="0"/>
              <a:t>Children learn and master.</a:t>
            </a:r>
          </a:p>
          <a:p>
            <a:r>
              <a:rPr lang="en-US" dirty="0"/>
              <a:t>Too obvious to be worth writing down or teaching in school.</a:t>
            </a:r>
          </a:p>
          <a:p>
            <a:r>
              <a:rPr lang="en-US" dirty="0"/>
              <a:t>We take it for granted that other people know it.</a:t>
            </a:r>
          </a:p>
        </p:txBody>
      </p:sp>
    </p:spTree>
    <p:extLst>
      <p:ext uri="{BB962C8B-B14F-4D97-AF65-F5344CB8AC3E}">
        <p14:creationId xmlns:p14="http://schemas.microsoft.com/office/powerpoint/2010/main" val="29674978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04EE7-7901-40D5-B2DB-691469BB0F21}"/>
              </a:ext>
            </a:extLst>
          </p:cNvPr>
          <p:cNvSpPr>
            <a:spLocks noGrp="1"/>
          </p:cNvSpPr>
          <p:nvPr>
            <p:ph type="title"/>
          </p:nvPr>
        </p:nvSpPr>
        <p:spPr/>
        <p:txBody>
          <a:bodyPr/>
          <a:lstStyle/>
          <a:p>
            <a:r>
              <a:rPr lang="en-US" dirty="0"/>
              <a:t>Domains of common sense</a:t>
            </a:r>
          </a:p>
        </p:txBody>
      </p:sp>
      <p:sp>
        <p:nvSpPr>
          <p:cNvPr id="3" name="Content Placeholder 2">
            <a:extLst>
              <a:ext uri="{FF2B5EF4-FFF2-40B4-BE49-F238E27FC236}">
                <a16:creationId xmlns:a16="http://schemas.microsoft.com/office/drawing/2014/main" id="{72E9CC24-B343-4CD8-ABCC-D85CF9E01032}"/>
              </a:ext>
            </a:extLst>
          </p:cNvPr>
          <p:cNvSpPr>
            <a:spLocks noGrp="1"/>
          </p:cNvSpPr>
          <p:nvPr>
            <p:ph idx="1"/>
          </p:nvPr>
        </p:nvSpPr>
        <p:spPr/>
        <p:txBody>
          <a:bodyPr/>
          <a:lstStyle/>
          <a:p>
            <a:r>
              <a:rPr lang="en-US" dirty="0"/>
              <a:t>Time</a:t>
            </a:r>
          </a:p>
          <a:p>
            <a:r>
              <a:rPr lang="en-US" dirty="0"/>
              <a:t>Space</a:t>
            </a:r>
          </a:p>
          <a:p>
            <a:r>
              <a:rPr lang="en-US" dirty="0"/>
              <a:t>Causality</a:t>
            </a:r>
          </a:p>
          <a:p>
            <a:r>
              <a:rPr lang="en-US" dirty="0"/>
              <a:t>Physical interaction</a:t>
            </a:r>
          </a:p>
          <a:p>
            <a:r>
              <a:rPr lang="en-US" dirty="0"/>
              <a:t>Theory of mind</a:t>
            </a:r>
          </a:p>
          <a:p>
            <a:r>
              <a:rPr lang="en-US" dirty="0"/>
              <a:t>Human interactions</a:t>
            </a:r>
          </a:p>
          <a:p>
            <a:pPr marL="0" indent="0">
              <a:buNone/>
            </a:pPr>
            <a:r>
              <a:rPr lang="en-US" dirty="0"/>
              <a:t>etc. </a:t>
            </a:r>
          </a:p>
        </p:txBody>
      </p:sp>
    </p:spTree>
    <p:extLst>
      <p:ext uri="{BB962C8B-B14F-4D97-AF65-F5344CB8AC3E}">
        <p14:creationId xmlns:p14="http://schemas.microsoft.com/office/powerpoint/2010/main" val="4680232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61B2C-43FD-4C52-8310-5ED788D07A5C}"/>
              </a:ext>
            </a:extLst>
          </p:cNvPr>
          <p:cNvSpPr>
            <a:spLocks noGrp="1"/>
          </p:cNvSpPr>
          <p:nvPr>
            <p:ph type="title"/>
          </p:nvPr>
        </p:nvSpPr>
        <p:spPr/>
        <p:txBody>
          <a:bodyPr/>
          <a:lstStyle/>
          <a:p>
            <a:r>
              <a:rPr lang="en-US" dirty="0"/>
              <a:t>Why is common sense important?</a:t>
            </a:r>
          </a:p>
        </p:txBody>
      </p:sp>
      <p:sp>
        <p:nvSpPr>
          <p:cNvPr id="3" name="Content Placeholder 2">
            <a:extLst>
              <a:ext uri="{FF2B5EF4-FFF2-40B4-BE49-F238E27FC236}">
                <a16:creationId xmlns:a16="http://schemas.microsoft.com/office/drawing/2014/main" id="{9CDF7222-3E06-4E3F-9CAD-532DDF52CED6}"/>
              </a:ext>
            </a:extLst>
          </p:cNvPr>
          <p:cNvSpPr>
            <a:spLocks noGrp="1"/>
          </p:cNvSpPr>
          <p:nvPr>
            <p:ph idx="1"/>
          </p:nvPr>
        </p:nvSpPr>
        <p:spPr/>
        <p:txBody>
          <a:bodyPr/>
          <a:lstStyle/>
          <a:p>
            <a:r>
              <a:rPr lang="en-US" sz="4000" dirty="0"/>
              <a:t>Vision</a:t>
            </a:r>
          </a:p>
          <a:p>
            <a:r>
              <a:rPr lang="en-US" sz="4000" dirty="0"/>
              <a:t>Language</a:t>
            </a:r>
          </a:p>
          <a:p>
            <a:r>
              <a:rPr lang="en-US" sz="4000" dirty="0"/>
              <a:t>Robotics</a:t>
            </a:r>
          </a:p>
          <a:p>
            <a:r>
              <a:rPr lang="en-US" sz="4000" dirty="0"/>
              <a:t>Science</a:t>
            </a:r>
          </a:p>
          <a:p>
            <a:r>
              <a:rPr lang="en-US" sz="4000" dirty="0"/>
              <a:t>Computer interface</a:t>
            </a:r>
          </a:p>
          <a:p>
            <a:endParaRPr lang="en-US" dirty="0"/>
          </a:p>
        </p:txBody>
      </p:sp>
    </p:spTree>
    <p:extLst>
      <p:ext uri="{BB962C8B-B14F-4D97-AF65-F5344CB8AC3E}">
        <p14:creationId xmlns:p14="http://schemas.microsoft.com/office/powerpoint/2010/main" val="40906164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B75D45-4E2C-4BE5-97BF-41E43C2490C5}"/>
              </a:ext>
            </a:extLst>
          </p:cNvPr>
          <p:cNvSpPr>
            <a:spLocks noGrp="1"/>
          </p:cNvSpPr>
          <p:nvPr>
            <p:ph type="title"/>
          </p:nvPr>
        </p:nvSpPr>
        <p:spPr/>
        <p:txBody>
          <a:bodyPr/>
          <a:lstStyle/>
          <a:p>
            <a:r>
              <a:rPr lang="en-US" dirty="0"/>
              <a:t>Vision: Images and spatial relations</a:t>
            </a:r>
          </a:p>
        </p:txBody>
      </p:sp>
      <p:pic>
        <p:nvPicPr>
          <p:cNvPr id="8" name="Content Placeholder 7">
            <a:extLst>
              <a:ext uri="{FF2B5EF4-FFF2-40B4-BE49-F238E27FC236}">
                <a16:creationId xmlns:a16="http://schemas.microsoft.com/office/drawing/2014/main" id="{D0D171E0-8958-4A44-A310-DC4B9D006F9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28487" y="1281405"/>
            <a:ext cx="4038600" cy="5301957"/>
          </a:xfrm>
        </p:spPr>
      </p:pic>
      <p:sp>
        <p:nvSpPr>
          <p:cNvPr id="6" name="Content Placeholder 5">
            <a:extLst>
              <a:ext uri="{FF2B5EF4-FFF2-40B4-BE49-F238E27FC236}">
                <a16:creationId xmlns:a16="http://schemas.microsoft.com/office/drawing/2014/main" id="{A7CAF941-1B29-4541-AA46-288B6EAF8187}"/>
              </a:ext>
            </a:extLst>
          </p:cNvPr>
          <p:cNvSpPr>
            <a:spLocks noGrp="1"/>
          </p:cNvSpPr>
          <p:nvPr>
            <p:ph sz="half" idx="2"/>
          </p:nvPr>
        </p:nvSpPr>
        <p:spPr/>
        <p:txBody>
          <a:bodyPr>
            <a:normAutofit/>
          </a:bodyPr>
          <a:lstStyle/>
          <a:p>
            <a:pPr marL="0" indent="0">
              <a:buNone/>
            </a:pPr>
            <a:r>
              <a:rPr lang="en-US" dirty="0"/>
              <a:t>You realize:</a:t>
            </a:r>
          </a:p>
          <a:p>
            <a:pPr marL="514350" indent="-514350">
              <a:buAutoNum type="alphaUcParenR"/>
            </a:pPr>
            <a:r>
              <a:rPr lang="en-US" dirty="0"/>
              <a:t>That the guy probably has a right side and legs and so on.</a:t>
            </a:r>
          </a:p>
          <a:p>
            <a:pPr marL="514350" indent="-514350">
              <a:buAutoNum type="alphaUcParenR"/>
            </a:pPr>
            <a:r>
              <a:rPr lang="en-US" dirty="0"/>
              <a:t>That his right side is behind a wall.</a:t>
            </a:r>
          </a:p>
          <a:p>
            <a:pPr marL="0" indent="0">
              <a:buNone/>
            </a:pPr>
            <a:r>
              <a:rPr lang="en-US" dirty="0"/>
              <a:t>Any good vision system does A.</a:t>
            </a:r>
          </a:p>
          <a:p>
            <a:pPr marL="0" indent="0">
              <a:buNone/>
            </a:pPr>
            <a:r>
              <a:rPr lang="en-US" dirty="0"/>
              <a:t>AFAIK no existing vision system does B.</a:t>
            </a:r>
          </a:p>
        </p:txBody>
      </p:sp>
    </p:spTree>
    <p:extLst>
      <p:ext uri="{BB962C8B-B14F-4D97-AF65-F5344CB8AC3E}">
        <p14:creationId xmlns:p14="http://schemas.microsoft.com/office/powerpoint/2010/main" val="15688573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5F87AC-55EE-44FE-820D-DCA3CEFC4EEF}"/>
              </a:ext>
            </a:extLst>
          </p:cNvPr>
          <p:cNvSpPr>
            <a:spLocks noGrp="1"/>
          </p:cNvSpPr>
          <p:nvPr>
            <p:ph type="title"/>
          </p:nvPr>
        </p:nvSpPr>
        <p:spPr/>
        <p:txBody>
          <a:bodyPr/>
          <a:lstStyle/>
          <a:p>
            <a:r>
              <a:rPr lang="en-US" dirty="0"/>
              <a:t>Horse head scene, </a:t>
            </a:r>
            <a:r>
              <a:rPr lang="en-US" i="1" dirty="0"/>
              <a:t>The Godfather</a:t>
            </a:r>
          </a:p>
        </p:txBody>
      </p:sp>
      <p:sp>
        <p:nvSpPr>
          <p:cNvPr id="6" name="Content Placeholder 5">
            <a:extLst>
              <a:ext uri="{FF2B5EF4-FFF2-40B4-BE49-F238E27FC236}">
                <a16:creationId xmlns:a16="http://schemas.microsoft.com/office/drawing/2014/main" id="{80658B3A-C000-4FB6-A355-B001FA1D805E}"/>
              </a:ext>
            </a:extLst>
          </p:cNvPr>
          <p:cNvSpPr>
            <a:spLocks noGrp="1"/>
          </p:cNvSpPr>
          <p:nvPr>
            <p:ph idx="1"/>
          </p:nvPr>
        </p:nvSpPr>
        <p:spPr/>
        <p:txBody>
          <a:bodyPr/>
          <a:lstStyle/>
          <a:p>
            <a:pPr marL="0" indent="0">
              <a:buNone/>
            </a:pPr>
            <a:r>
              <a:rPr lang="en-US" dirty="0"/>
              <a:t>You see the horse’s head on Jack </a:t>
            </a:r>
            <a:r>
              <a:rPr lang="en-US" dirty="0" err="1"/>
              <a:t>Woltz’s</a:t>
            </a:r>
            <a:r>
              <a:rPr lang="en-US" dirty="0"/>
              <a:t> bed. You realize:</a:t>
            </a:r>
          </a:p>
          <a:p>
            <a:pPr marL="400050" lvl="1" indent="0">
              <a:buNone/>
            </a:pPr>
            <a:r>
              <a:rPr lang="en-US" dirty="0"/>
              <a:t>Tom Hagen has arranged to have the horse decapitated and the horse’s head put on the bed.</a:t>
            </a:r>
          </a:p>
          <a:p>
            <a:pPr marL="400050" lvl="1" indent="0">
              <a:buNone/>
            </a:pPr>
            <a:r>
              <a:rPr lang="en-US" dirty="0"/>
              <a:t>Hagen is punishing </a:t>
            </a:r>
            <a:r>
              <a:rPr lang="en-US" dirty="0" err="1"/>
              <a:t>Woltz</a:t>
            </a:r>
            <a:r>
              <a:rPr lang="en-US" dirty="0"/>
              <a:t> for insulting Don Corleone.</a:t>
            </a:r>
          </a:p>
          <a:p>
            <a:pPr marL="400050" lvl="1" indent="0">
              <a:buNone/>
            </a:pPr>
            <a:r>
              <a:rPr lang="en-US" dirty="0"/>
              <a:t>Hagen is threatening </a:t>
            </a:r>
            <a:r>
              <a:rPr lang="en-US" dirty="0" err="1"/>
              <a:t>Woltz</a:t>
            </a:r>
            <a:r>
              <a:rPr lang="en-US" dirty="0"/>
              <a:t> that he will be killed if he doesn’t do what Don Corleone is demanding.</a:t>
            </a:r>
          </a:p>
        </p:txBody>
      </p:sp>
    </p:spTree>
    <p:extLst>
      <p:ext uri="{BB962C8B-B14F-4D97-AF65-F5344CB8AC3E}">
        <p14:creationId xmlns:p14="http://schemas.microsoft.com/office/powerpoint/2010/main" val="11273548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C8FB0-7CFA-44BB-82C8-4B5784EBBF4F}"/>
              </a:ext>
            </a:extLst>
          </p:cNvPr>
          <p:cNvSpPr>
            <a:spLocks noGrp="1"/>
          </p:cNvSpPr>
          <p:nvPr>
            <p:ph type="title"/>
          </p:nvPr>
        </p:nvSpPr>
        <p:spPr/>
        <p:txBody>
          <a:bodyPr/>
          <a:lstStyle/>
          <a:p>
            <a:r>
              <a:rPr lang="en-US" dirty="0"/>
              <a:t>Science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4FE12EE-5C0F-48BA-8822-4CC46CDAA9F7}"/>
                  </a:ext>
                </a:extLst>
              </p:cNvPr>
              <p:cNvSpPr>
                <a:spLocks noGrp="1"/>
              </p:cNvSpPr>
              <p:nvPr>
                <p:ph idx="1"/>
              </p:nvPr>
            </p:nvSpPr>
            <p:spPr>
              <a:xfrm>
                <a:off x="1981200" y="1600201"/>
                <a:ext cx="8229600" cy="4525963"/>
              </a:xfrm>
            </p:spPr>
            <p:txBody>
              <a:bodyPr>
                <a:normAutofit/>
              </a:bodyPr>
              <a:lstStyle/>
              <a:p>
                <a:pPr marL="0" indent="0">
                  <a:buNone/>
                </a:pPr>
                <a:r>
                  <a:rPr lang="en-US" dirty="0"/>
                  <a:t>Not just the equations and the models.</a:t>
                </a:r>
              </a:p>
              <a:p>
                <a:pPr marL="0" indent="0">
                  <a:buNone/>
                </a:pPr>
                <a:r>
                  <a:rPr lang="en-US" dirty="0"/>
                  <a:t>Also understanding the relation to experienced reality.</a:t>
                </a:r>
              </a:p>
              <a:p>
                <a:pPr marL="0" indent="0" algn="ctr">
                  <a:buNone/>
                </a:pPr>
                <a:r>
                  <a:rPr lang="en-US" dirty="0"/>
                  <a:t>Gravity:  </a:t>
                </a:r>
                <a14:m>
                  <m:oMath xmlns:m="http://schemas.openxmlformats.org/officeDocument/2006/math">
                    <m:r>
                      <a:rPr lang="en-US" sz="3000" i="1">
                        <a:solidFill>
                          <a:prstClr val="black"/>
                        </a:solidFill>
                        <a:latin typeface="Cambria Math"/>
                      </a:rPr>
                      <m:t>𝑚</m:t>
                    </m:r>
                    <m:f>
                      <m:fPr>
                        <m:ctrlPr>
                          <a:rPr lang="en-US" sz="3000" i="1">
                            <a:solidFill>
                              <a:prstClr val="black"/>
                            </a:solidFill>
                            <a:latin typeface="Cambria Math" panose="02040503050406030204" pitchFamily="18" charset="0"/>
                          </a:rPr>
                        </m:ctrlPr>
                      </m:fPr>
                      <m:num>
                        <m:sSup>
                          <m:sSupPr>
                            <m:ctrlPr>
                              <a:rPr lang="en-US" sz="3000" i="1">
                                <a:solidFill>
                                  <a:prstClr val="black"/>
                                </a:solidFill>
                                <a:latin typeface="Cambria Math" panose="02040503050406030204" pitchFamily="18" charset="0"/>
                              </a:rPr>
                            </m:ctrlPr>
                          </m:sSupPr>
                          <m:e>
                            <m:r>
                              <a:rPr lang="en-US" sz="3000" i="1">
                                <a:solidFill>
                                  <a:prstClr val="black"/>
                                </a:solidFill>
                                <a:latin typeface="Cambria Math"/>
                              </a:rPr>
                              <m:t>𝑑</m:t>
                            </m:r>
                          </m:e>
                          <m:sup>
                            <m:r>
                              <a:rPr lang="en-US" sz="3000" i="1">
                                <a:solidFill>
                                  <a:prstClr val="black"/>
                                </a:solidFill>
                                <a:latin typeface="Cambria Math"/>
                              </a:rPr>
                              <m:t>2</m:t>
                            </m:r>
                          </m:sup>
                        </m:sSup>
                        <m:r>
                          <a:rPr lang="en-US" sz="3000" i="1">
                            <a:solidFill>
                              <a:prstClr val="black"/>
                            </a:solidFill>
                            <a:latin typeface="Cambria Math"/>
                          </a:rPr>
                          <m:t>𝑥</m:t>
                        </m:r>
                      </m:num>
                      <m:den>
                        <m:r>
                          <a:rPr lang="en-US" sz="3000" i="1">
                            <a:solidFill>
                              <a:prstClr val="black"/>
                            </a:solidFill>
                            <a:latin typeface="Cambria Math"/>
                          </a:rPr>
                          <m:t>𝑑</m:t>
                        </m:r>
                        <m:sSup>
                          <m:sSupPr>
                            <m:ctrlPr>
                              <a:rPr lang="en-US" sz="3000" i="1">
                                <a:solidFill>
                                  <a:prstClr val="black"/>
                                </a:solidFill>
                                <a:latin typeface="Cambria Math" panose="02040503050406030204" pitchFamily="18" charset="0"/>
                              </a:rPr>
                            </m:ctrlPr>
                          </m:sSupPr>
                          <m:e>
                            <m:r>
                              <a:rPr lang="en-US" sz="3000" i="1">
                                <a:solidFill>
                                  <a:prstClr val="black"/>
                                </a:solidFill>
                                <a:latin typeface="Cambria Math"/>
                              </a:rPr>
                              <m:t>𝑡</m:t>
                            </m:r>
                          </m:e>
                          <m:sup>
                            <m:r>
                              <a:rPr lang="en-US" sz="3000" i="1">
                                <a:solidFill>
                                  <a:prstClr val="black"/>
                                </a:solidFill>
                                <a:latin typeface="Cambria Math"/>
                              </a:rPr>
                              <m:t>2</m:t>
                            </m:r>
                          </m:sup>
                        </m:sSup>
                      </m:den>
                    </m:f>
                  </m:oMath>
                </a14:m>
                <a:r>
                  <a:rPr lang="en-US" sz="3000" dirty="0">
                    <a:solidFill>
                      <a:prstClr val="black"/>
                    </a:solidFill>
                  </a:rPr>
                  <a:t> = </a:t>
                </a:r>
                <a14:m>
                  <m:oMath xmlns:m="http://schemas.openxmlformats.org/officeDocument/2006/math">
                    <m:r>
                      <a:rPr lang="en-US" sz="3000" i="1">
                        <a:solidFill>
                          <a:prstClr val="black"/>
                        </a:solidFill>
                        <a:latin typeface="Cambria Math"/>
                      </a:rPr>
                      <m:t>𝐹</m:t>
                    </m:r>
                  </m:oMath>
                </a14:m>
                <a:r>
                  <a:rPr lang="en-US" sz="3000" dirty="0">
                    <a:solidFill>
                      <a:prstClr val="black"/>
                    </a:solidFill>
                  </a:rPr>
                  <a:t>.     </a:t>
                </a:r>
                <a14:m>
                  <m:oMath xmlns:m="http://schemas.openxmlformats.org/officeDocument/2006/math">
                    <m:r>
                      <a:rPr lang="en-US" sz="3000" i="1">
                        <a:solidFill>
                          <a:prstClr val="black"/>
                        </a:solidFill>
                        <a:latin typeface="Cambria Math"/>
                      </a:rPr>
                      <m:t>𝐹</m:t>
                    </m:r>
                    <m:r>
                      <a:rPr lang="en-US" sz="3000" i="1">
                        <a:solidFill>
                          <a:prstClr val="black"/>
                        </a:solidFill>
                        <a:latin typeface="Cambria Math"/>
                      </a:rPr>
                      <m:t>=</m:t>
                    </m:r>
                    <m:r>
                      <a:rPr lang="en-US" sz="3000" i="1">
                        <a:solidFill>
                          <a:prstClr val="black"/>
                        </a:solidFill>
                        <a:latin typeface="Cambria Math"/>
                      </a:rPr>
                      <m:t>𝐺</m:t>
                    </m:r>
                    <m:sSub>
                      <m:sSubPr>
                        <m:ctrlPr>
                          <a:rPr lang="en-US" sz="3000" i="1">
                            <a:solidFill>
                              <a:prstClr val="black"/>
                            </a:solidFill>
                            <a:latin typeface="Cambria Math" panose="02040503050406030204" pitchFamily="18" charset="0"/>
                          </a:rPr>
                        </m:ctrlPr>
                      </m:sSubPr>
                      <m:e>
                        <m:r>
                          <a:rPr lang="en-US" sz="3000" i="1">
                            <a:solidFill>
                              <a:prstClr val="black"/>
                            </a:solidFill>
                            <a:latin typeface="Cambria Math"/>
                          </a:rPr>
                          <m:t>𝑚</m:t>
                        </m:r>
                      </m:e>
                      <m:sub>
                        <m:r>
                          <a:rPr lang="en-US" sz="3000" i="1">
                            <a:solidFill>
                              <a:prstClr val="black"/>
                            </a:solidFill>
                            <a:latin typeface="Cambria Math"/>
                          </a:rPr>
                          <m:t>𝑖</m:t>
                        </m:r>
                      </m:sub>
                    </m:sSub>
                    <m:sSub>
                      <m:sSubPr>
                        <m:ctrlPr>
                          <a:rPr lang="en-US" sz="3000" i="1">
                            <a:solidFill>
                              <a:prstClr val="black"/>
                            </a:solidFill>
                            <a:latin typeface="Cambria Math" panose="02040503050406030204" pitchFamily="18" charset="0"/>
                          </a:rPr>
                        </m:ctrlPr>
                      </m:sSubPr>
                      <m:e>
                        <m:r>
                          <a:rPr lang="en-US" sz="3000" i="1">
                            <a:solidFill>
                              <a:prstClr val="black"/>
                            </a:solidFill>
                            <a:latin typeface="Cambria Math"/>
                          </a:rPr>
                          <m:t>𝑚</m:t>
                        </m:r>
                      </m:e>
                      <m:sub>
                        <m:r>
                          <a:rPr lang="en-US" sz="3000" i="1">
                            <a:solidFill>
                              <a:prstClr val="black"/>
                            </a:solidFill>
                            <a:latin typeface="Cambria Math"/>
                          </a:rPr>
                          <m:t>𝑗</m:t>
                        </m:r>
                      </m:sub>
                    </m:sSub>
                    <m:r>
                      <a:rPr lang="en-US" sz="3000" i="1">
                        <a:solidFill>
                          <a:prstClr val="black"/>
                        </a:solidFill>
                        <a:latin typeface="Cambria Math"/>
                      </a:rPr>
                      <m:t>/</m:t>
                    </m:r>
                    <m:sSup>
                      <m:sSupPr>
                        <m:ctrlPr>
                          <a:rPr lang="en-US" sz="3000" i="1">
                            <a:solidFill>
                              <a:prstClr val="black"/>
                            </a:solidFill>
                            <a:latin typeface="Cambria Math" panose="02040503050406030204" pitchFamily="18" charset="0"/>
                          </a:rPr>
                        </m:ctrlPr>
                      </m:sSupPr>
                      <m:e>
                        <m:r>
                          <a:rPr lang="en-US" sz="3000" i="1">
                            <a:solidFill>
                              <a:prstClr val="black"/>
                            </a:solidFill>
                            <a:latin typeface="Cambria Math"/>
                          </a:rPr>
                          <m:t>𝑟</m:t>
                        </m:r>
                      </m:e>
                      <m:sup>
                        <m:r>
                          <a:rPr lang="en-US" sz="3000" i="1">
                            <a:solidFill>
                              <a:prstClr val="black"/>
                            </a:solidFill>
                            <a:latin typeface="Cambria Math"/>
                          </a:rPr>
                          <m:t>2</m:t>
                        </m:r>
                      </m:sup>
                    </m:sSup>
                    <m:r>
                      <a:rPr lang="en-US" sz="3000" i="1">
                        <a:solidFill>
                          <a:prstClr val="black"/>
                        </a:solidFill>
                        <a:latin typeface="Cambria Math"/>
                      </a:rPr>
                      <m:t> </m:t>
                    </m:r>
                  </m:oMath>
                </a14:m>
                <a:endParaRPr lang="en-US" sz="3000" dirty="0">
                  <a:solidFill>
                    <a:prstClr val="black"/>
                  </a:solidFill>
                </a:endParaRPr>
              </a:p>
            </p:txBody>
          </p:sp>
        </mc:Choice>
        <mc:Fallback xmlns="">
          <p:sp>
            <p:nvSpPr>
              <p:cNvPr id="3" name="Content Placeholder 2">
                <a:extLst>
                  <a:ext uri="{FF2B5EF4-FFF2-40B4-BE49-F238E27FC236}">
                    <a16:creationId xmlns:a16="http://schemas.microsoft.com/office/drawing/2014/main" id="{84FE12EE-5C0F-48BA-8822-4CC46CDAA9F7}"/>
                  </a:ext>
                </a:extLst>
              </p:cNvPr>
              <p:cNvSpPr>
                <a:spLocks noGrp="1" noRot="1" noChangeAspect="1" noMove="1" noResize="1" noEditPoints="1" noAdjustHandles="1" noChangeArrowheads="1" noChangeShapeType="1" noTextEdit="1"/>
              </p:cNvSpPr>
              <p:nvPr>
                <p:ph idx="1"/>
              </p:nvPr>
            </p:nvSpPr>
            <p:spPr>
              <a:xfrm>
                <a:off x="1981200" y="1600201"/>
                <a:ext cx="8229600" cy="4525963"/>
              </a:xfrm>
              <a:blipFill>
                <a:blip r:embed="rId2"/>
                <a:stretch>
                  <a:fillRect l="-1852" t="-1752"/>
                </a:stretch>
              </a:blipFill>
            </p:spPr>
            <p:txBody>
              <a:bodyPr/>
              <a:lstStyle/>
              <a:p>
                <a:r>
                  <a:rPr lang="en-US">
                    <a:noFill/>
                  </a:rPr>
                  <a:t> </a:t>
                </a:r>
              </a:p>
            </p:txBody>
          </p:sp>
        </mc:Fallback>
      </mc:AlternateContent>
    </p:spTree>
    <p:extLst>
      <p:ext uri="{BB962C8B-B14F-4D97-AF65-F5344CB8AC3E}">
        <p14:creationId xmlns:p14="http://schemas.microsoft.com/office/powerpoint/2010/main" val="38968143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3A3A-BCB3-4A01-ADBF-4BFBFBE261FA}"/>
              </a:ext>
            </a:extLst>
          </p:cNvPr>
          <p:cNvSpPr>
            <a:spLocks noGrp="1"/>
          </p:cNvSpPr>
          <p:nvPr>
            <p:ph type="title"/>
          </p:nvPr>
        </p:nvSpPr>
        <p:spPr/>
        <p:txBody>
          <a:bodyPr/>
          <a:lstStyle/>
          <a:p>
            <a:r>
              <a:rPr lang="en-US" dirty="0"/>
              <a:t>Manifestations of Gravity</a:t>
            </a:r>
          </a:p>
        </p:txBody>
      </p:sp>
      <p:sp>
        <p:nvSpPr>
          <p:cNvPr id="3" name="Content Placeholder 2">
            <a:extLst>
              <a:ext uri="{FF2B5EF4-FFF2-40B4-BE49-F238E27FC236}">
                <a16:creationId xmlns:a16="http://schemas.microsoft.com/office/drawing/2014/main" id="{A34110E1-7B0B-4BD3-80EC-D2F23BD64027}"/>
              </a:ext>
            </a:extLst>
          </p:cNvPr>
          <p:cNvSpPr>
            <a:spLocks noGrp="1"/>
          </p:cNvSpPr>
          <p:nvPr>
            <p:ph idx="1"/>
          </p:nvPr>
        </p:nvSpPr>
        <p:spPr/>
        <p:txBody>
          <a:bodyPr/>
          <a:lstStyle/>
          <a:p>
            <a:pPr marL="0" indent="0">
              <a:buNone/>
            </a:pPr>
            <a:r>
              <a:rPr lang="en-US" dirty="0"/>
              <a:t>Terrestrial gravity: falling apples, carrying weights, coffee in cup,  pendulums, etc.</a:t>
            </a:r>
          </a:p>
          <a:p>
            <a:pPr marL="0" indent="0">
              <a:buNone/>
            </a:pPr>
            <a:endParaRPr lang="en-US" dirty="0"/>
          </a:p>
          <a:p>
            <a:pPr marL="0" indent="0">
              <a:buNone/>
            </a:pPr>
            <a:r>
              <a:rPr lang="en-US" dirty="0"/>
              <a:t>Positions of planets in the sky. Tides.</a:t>
            </a:r>
          </a:p>
          <a:p>
            <a:pPr marL="0" indent="0">
              <a:buNone/>
            </a:pPr>
            <a:endParaRPr lang="en-US" dirty="0"/>
          </a:p>
          <a:p>
            <a:pPr marL="0" indent="0">
              <a:buNone/>
            </a:pPr>
            <a:r>
              <a:rPr lang="en-US" dirty="0"/>
              <a:t>In 1739, Pierre Boucher, camped at the base of Mt. Chimborazo, found that the stars were several arc-seconds out of place.</a:t>
            </a:r>
          </a:p>
          <a:p>
            <a:pPr marL="0" indent="0">
              <a:buNone/>
            </a:pPr>
            <a:endParaRPr lang="en-US" dirty="0"/>
          </a:p>
        </p:txBody>
      </p:sp>
    </p:spTree>
    <p:extLst>
      <p:ext uri="{BB962C8B-B14F-4D97-AF65-F5344CB8AC3E}">
        <p14:creationId xmlns:p14="http://schemas.microsoft.com/office/powerpoint/2010/main" val="470111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B1D2B-173C-4097-86B4-209E3F2B22AB}"/>
              </a:ext>
            </a:extLst>
          </p:cNvPr>
          <p:cNvSpPr>
            <a:spLocks noGrp="1"/>
          </p:cNvSpPr>
          <p:nvPr>
            <p:ph type="title"/>
          </p:nvPr>
        </p:nvSpPr>
        <p:spPr/>
        <p:txBody>
          <a:bodyPr/>
          <a:lstStyle/>
          <a:p>
            <a:pPr algn="ctr"/>
            <a:r>
              <a:rPr lang="en-US" dirty="0"/>
              <a:t>Reality</a:t>
            </a:r>
          </a:p>
        </p:txBody>
      </p:sp>
      <p:sp>
        <p:nvSpPr>
          <p:cNvPr id="3" name="Content Placeholder 2">
            <a:extLst>
              <a:ext uri="{FF2B5EF4-FFF2-40B4-BE49-F238E27FC236}">
                <a16:creationId xmlns:a16="http://schemas.microsoft.com/office/drawing/2014/main" id="{87048AB6-72A6-43C2-81DA-91F9C0113514}"/>
              </a:ext>
            </a:extLst>
          </p:cNvPr>
          <p:cNvSpPr>
            <a:spLocks noGrp="1"/>
          </p:cNvSpPr>
          <p:nvPr>
            <p:ph idx="1"/>
          </p:nvPr>
        </p:nvSpPr>
        <p:spPr/>
        <p:txBody>
          <a:bodyPr/>
          <a:lstStyle/>
          <a:p>
            <a:pPr marL="0" indent="0">
              <a:buNone/>
            </a:pPr>
            <a:r>
              <a:rPr lang="en-US" dirty="0"/>
              <a:t>"Synopsis of Lord of the Rings“</a:t>
            </a:r>
          </a:p>
          <a:p>
            <a:pPr marL="0" indent="0">
              <a:buNone/>
            </a:pPr>
            <a:endParaRPr lang="en-US" dirty="0"/>
          </a:p>
          <a:p>
            <a:pPr marL="0" indent="0">
              <a:buNone/>
            </a:pPr>
            <a:r>
              <a:rPr lang="en-US" dirty="0"/>
              <a:t>Bilbo travelled to the cave. Gollum dropped the ring there. Bilbo took the ring. Bilbo went back to the Shire. Bilbo left the ring there. Frodo got the ring. Frodo journeyed to Mount Doom. Frodo dropped the ring there. Sauron died. Frodo went back to the Shire. Bilbo travelled to the Grey Havens. The End.</a:t>
            </a:r>
          </a:p>
        </p:txBody>
      </p:sp>
    </p:spTree>
    <p:extLst>
      <p:ext uri="{BB962C8B-B14F-4D97-AF65-F5344CB8AC3E}">
        <p14:creationId xmlns:p14="http://schemas.microsoft.com/office/powerpoint/2010/main" val="22352774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C2828-3058-4156-B4AD-3EA96BEB873B}"/>
              </a:ext>
            </a:extLst>
          </p:cNvPr>
          <p:cNvSpPr>
            <a:spLocks noGrp="1"/>
          </p:cNvSpPr>
          <p:nvPr>
            <p:ph type="title"/>
          </p:nvPr>
        </p:nvSpPr>
        <p:spPr/>
        <p:txBody>
          <a:bodyPr/>
          <a:lstStyle/>
          <a:p>
            <a:r>
              <a:rPr lang="en-US" dirty="0"/>
              <a:t>Computer interface: actual</a:t>
            </a:r>
          </a:p>
        </p:txBody>
      </p:sp>
      <p:sp>
        <p:nvSpPr>
          <p:cNvPr id="3" name="Content Placeholder 2">
            <a:extLst>
              <a:ext uri="{FF2B5EF4-FFF2-40B4-BE49-F238E27FC236}">
                <a16:creationId xmlns:a16="http://schemas.microsoft.com/office/drawing/2014/main" id="{49A437A6-047E-498B-9919-E794B0ECAA0E}"/>
              </a:ext>
            </a:extLst>
          </p:cNvPr>
          <p:cNvSpPr>
            <a:spLocks noGrp="1"/>
          </p:cNvSpPr>
          <p:nvPr>
            <p:ph idx="1"/>
          </p:nvPr>
        </p:nvSpPr>
        <p:spPr/>
        <p:txBody>
          <a:bodyPr>
            <a:normAutofit/>
          </a:bodyPr>
          <a:lstStyle/>
          <a:p>
            <a:pPr marL="0" indent="0">
              <a:buNone/>
            </a:pPr>
            <a:r>
              <a:rPr lang="en-US" dirty="0"/>
              <a:t>We are inured to the horrors of computer interaction. </a:t>
            </a:r>
          </a:p>
          <a:p>
            <a:pPr marL="0" indent="0">
              <a:buNone/>
            </a:pPr>
            <a:r>
              <a:rPr lang="en-US" dirty="0"/>
              <a:t>When things go wrong: Frantic hunt of clicking everything that’s clickable, search for current, relevant help pages, forums, manual pages etc.</a:t>
            </a:r>
          </a:p>
          <a:p>
            <a:pPr marL="0" indent="0">
              <a:buNone/>
            </a:pPr>
            <a:r>
              <a:rPr lang="en-US" dirty="0"/>
              <a:t>If you want to do something that the programmers didn’t anticipate: hunt for a workaround, do a ton of low-level work, do your own programming, or give up.</a:t>
            </a:r>
          </a:p>
        </p:txBody>
      </p:sp>
    </p:spTree>
    <p:extLst>
      <p:ext uri="{BB962C8B-B14F-4D97-AF65-F5344CB8AC3E}">
        <p14:creationId xmlns:p14="http://schemas.microsoft.com/office/powerpoint/2010/main" val="27726718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ED139-6499-4074-9EFE-F880EB79EC0A}"/>
              </a:ext>
            </a:extLst>
          </p:cNvPr>
          <p:cNvSpPr>
            <a:spLocks noGrp="1"/>
          </p:cNvSpPr>
          <p:nvPr>
            <p:ph type="title"/>
          </p:nvPr>
        </p:nvSpPr>
        <p:spPr/>
        <p:txBody>
          <a:bodyPr/>
          <a:lstStyle/>
          <a:p>
            <a:r>
              <a:rPr lang="en-US" dirty="0"/>
              <a:t>Computer interface: What we want</a:t>
            </a:r>
          </a:p>
        </p:txBody>
      </p:sp>
      <p:sp>
        <p:nvSpPr>
          <p:cNvPr id="3" name="Content Placeholder 2">
            <a:extLst>
              <a:ext uri="{FF2B5EF4-FFF2-40B4-BE49-F238E27FC236}">
                <a16:creationId xmlns:a16="http://schemas.microsoft.com/office/drawing/2014/main" id="{77AB418E-7014-4948-A61B-772185502611}"/>
              </a:ext>
            </a:extLst>
          </p:cNvPr>
          <p:cNvSpPr>
            <a:spLocks noGrp="1"/>
          </p:cNvSpPr>
          <p:nvPr>
            <p:ph idx="1"/>
          </p:nvPr>
        </p:nvSpPr>
        <p:spPr/>
        <p:txBody>
          <a:bodyPr/>
          <a:lstStyle/>
          <a:p>
            <a:pPr marL="0" indent="0">
              <a:buNone/>
            </a:pPr>
            <a:r>
              <a:rPr lang="en-US" dirty="0"/>
              <a:t>We want computer programs that</a:t>
            </a:r>
          </a:p>
          <a:p>
            <a:r>
              <a:rPr lang="en-US" dirty="0"/>
              <a:t>Understand what they are doing.</a:t>
            </a:r>
          </a:p>
          <a:p>
            <a:r>
              <a:rPr lang="en-US" dirty="0"/>
              <a:t>We can tell them what we want them to do.</a:t>
            </a:r>
          </a:p>
          <a:p>
            <a:pPr marL="0" indent="0">
              <a:buNone/>
            </a:pPr>
            <a:r>
              <a:rPr lang="en-US" dirty="0"/>
              <a:t>A large part of this is understanding the actual meaning of what they’re doing and having commonsense knowledge of the world.</a:t>
            </a:r>
          </a:p>
        </p:txBody>
      </p:sp>
    </p:spTree>
    <p:extLst>
      <p:ext uri="{BB962C8B-B14F-4D97-AF65-F5344CB8AC3E}">
        <p14:creationId xmlns:p14="http://schemas.microsoft.com/office/powerpoint/2010/main" val="3595511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38C81-2A60-424D-8F84-074F406BDC39}"/>
              </a:ext>
            </a:extLst>
          </p:cNvPr>
          <p:cNvSpPr>
            <a:spLocks noGrp="1"/>
          </p:cNvSpPr>
          <p:nvPr>
            <p:ph type="title"/>
          </p:nvPr>
        </p:nvSpPr>
        <p:spPr/>
        <p:txBody>
          <a:bodyPr/>
          <a:lstStyle/>
          <a:p>
            <a:r>
              <a:rPr lang="en-US" dirty="0"/>
              <a:t>Trust</a:t>
            </a:r>
          </a:p>
        </p:txBody>
      </p:sp>
      <p:sp>
        <p:nvSpPr>
          <p:cNvPr id="3" name="Content Placeholder 2">
            <a:extLst>
              <a:ext uri="{FF2B5EF4-FFF2-40B4-BE49-F238E27FC236}">
                <a16:creationId xmlns:a16="http://schemas.microsoft.com/office/drawing/2014/main" id="{1CFCC11F-BE8D-4ED3-A43F-9F479DC883E2}"/>
              </a:ext>
            </a:extLst>
          </p:cNvPr>
          <p:cNvSpPr>
            <a:spLocks noGrp="1"/>
          </p:cNvSpPr>
          <p:nvPr>
            <p:ph idx="1"/>
          </p:nvPr>
        </p:nvSpPr>
        <p:spPr>
          <a:xfrm>
            <a:off x="609600" y="1639390"/>
            <a:ext cx="10972800" cy="4525963"/>
          </a:xfrm>
        </p:spPr>
        <p:txBody>
          <a:bodyPr/>
          <a:lstStyle/>
          <a:p>
            <a:pPr marL="0" indent="0">
              <a:buNone/>
            </a:pPr>
            <a:r>
              <a:rPr lang="en-US" dirty="0"/>
              <a:t>“Gods always behave like the people who made them.”</a:t>
            </a:r>
          </a:p>
          <a:p>
            <a:pPr marL="0" indent="0" algn="r">
              <a:buNone/>
            </a:pPr>
            <a:r>
              <a:rPr lang="en-US" dirty="0"/>
              <a:t>Zora Neale Hurston</a:t>
            </a:r>
          </a:p>
          <a:p>
            <a:pPr marL="400050" lvl="1" indent="0">
              <a:buNone/>
            </a:pPr>
            <a:endParaRPr lang="en-US" dirty="0"/>
          </a:p>
        </p:txBody>
      </p:sp>
    </p:spTree>
    <p:extLst>
      <p:ext uri="{BB962C8B-B14F-4D97-AF65-F5344CB8AC3E}">
        <p14:creationId xmlns:p14="http://schemas.microsoft.com/office/powerpoint/2010/main" val="20016302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CC2B7-B741-4B84-B908-CACC2F09B914}"/>
              </a:ext>
            </a:extLst>
          </p:cNvPr>
          <p:cNvSpPr>
            <a:spLocks noGrp="1"/>
          </p:cNvSpPr>
          <p:nvPr>
            <p:ph type="title"/>
          </p:nvPr>
        </p:nvSpPr>
        <p:spPr/>
        <p:txBody>
          <a:bodyPr>
            <a:normAutofit fontScale="90000"/>
          </a:bodyPr>
          <a:lstStyle/>
          <a:p>
            <a:br>
              <a:rPr lang="en-US" dirty="0"/>
            </a:br>
            <a:r>
              <a:rPr lang="en-US" dirty="0"/>
              <a:t>Good engineering practice</a:t>
            </a:r>
            <a:br>
              <a:rPr lang="en-US" dirty="0"/>
            </a:br>
            <a:endParaRPr lang="en-US" dirty="0"/>
          </a:p>
        </p:txBody>
      </p:sp>
      <p:sp>
        <p:nvSpPr>
          <p:cNvPr id="3" name="Content Placeholder 2">
            <a:extLst>
              <a:ext uri="{FF2B5EF4-FFF2-40B4-BE49-F238E27FC236}">
                <a16:creationId xmlns:a16="http://schemas.microsoft.com/office/drawing/2014/main" id="{83E4F15F-296C-4C2C-A7A7-FB4DED808D6B}"/>
              </a:ext>
            </a:extLst>
          </p:cNvPr>
          <p:cNvSpPr>
            <a:spLocks noGrp="1"/>
          </p:cNvSpPr>
          <p:nvPr>
            <p:ph idx="1"/>
          </p:nvPr>
        </p:nvSpPr>
        <p:spPr/>
        <p:txBody>
          <a:bodyPr/>
          <a:lstStyle/>
          <a:p>
            <a:pPr marL="0" indent="0">
              <a:buNone/>
            </a:pPr>
            <a:r>
              <a:rPr lang="en-US" dirty="0"/>
              <a:t>Margin of safety</a:t>
            </a:r>
          </a:p>
          <a:p>
            <a:pPr marL="0" indent="0">
              <a:buNone/>
            </a:pPr>
            <a:r>
              <a:rPr lang="en-US" dirty="0"/>
              <a:t>Design for failure</a:t>
            </a:r>
          </a:p>
          <a:p>
            <a:pPr marL="0" indent="0">
              <a:buNone/>
            </a:pPr>
            <a:r>
              <a:rPr lang="en-US" dirty="0"/>
              <a:t>Fail safes</a:t>
            </a:r>
          </a:p>
          <a:p>
            <a:endParaRPr lang="en-US" dirty="0"/>
          </a:p>
        </p:txBody>
      </p:sp>
    </p:spTree>
    <p:extLst>
      <p:ext uri="{BB962C8B-B14F-4D97-AF65-F5344CB8AC3E}">
        <p14:creationId xmlns:p14="http://schemas.microsoft.com/office/powerpoint/2010/main" val="1339016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9EC84-0D55-49D6-A3C6-5A5DFA0F587F}"/>
              </a:ext>
            </a:extLst>
          </p:cNvPr>
          <p:cNvSpPr>
            <a:spLocks noGrp="1"/>
          </p:cNvSpPr>
          <p:nvPr>
            <p:ph type="title"/>
          </p:nvPr>
        </p:nvSpPr>
        <p:spPr/>
        <p:txBody>
          <a:bodyPr/>
          <a:lstStyle/>
          <a:p>
            <a:r>
              <a:rPr lang="en-US" dirty="0"/>
              <a:t>Good software engineering</a:t>
            </a:r>
          </a:p>
        </p:txBody>
      </p:sp>
      <p:sp>
        <p:nvSpPr>
          <p:cNvPr id="3" name="Content Placeholder 2">
            <a:extLst>
              <a:ext uri="{FF2B5EF4-FFF2-40B4-BE49-F238E27FC236}">
                <a16:creationId xmlns:a16="http://schemas.microsoft.com/office/drawing/2014/main" id="{AA4105FF-6335-494C-8E2B-E1021A82F44F}"/>
              </a:ext>
            </a:extLst>
          </p:cNvPr>
          <p:cNvSpPr>
            <a:spLocks noGrp="1"/>
          </p:cNvSpPr>
          <p:nvPr>
            <p:ph idx="1"/>
          </p:nvPr>
        </p:nvSpPr>
        <p:spPr/>
        <p:txBody>
          <a:bodyPr/>
          <a:lstStyle/>
          <a:p>
            <a:pPr marL="0" indent="0">
              <a:buNone/>
            </a:pPr>
            <a:r>
              <a:rPr lang="en-US" dirty="0"/>
              <a:t>Modular design</a:t>
            </a:r>
          </a:p>
          <a:p>
            <a:pPr marL="0" indent="0">
              <a:buNone/>
            </a:pPr>
            <a:r>
              <a:rPr lang="en-US" dirty="0"/>
              <a:t>Debugging</a:t>
            </a:r>
          </a:p>
          <a:p>
            <a:pPr marL="400050" lvl="1" indent="0">
              <a:buNone/>
            </a:pPr>
            <a:r>
              <a:rPr lang="en-US" dirty="0"/>
              <a:t>Machine learning makes it impossible to “debug” in the conventional way; all you can do is to play with the training regimen or change the training set.</a:t>
            </a:r>
          </a:p>
          <a:p>
            <a:pPr marL="400050" lvl="1" indent="0">
              <a:buNone/>
            </a:pPr>
            <a:endParaRPr lang="en-US" dirty="0"/>
          </a:p>
          <a:p>
            <a:pPr marL="0" indent="0">
              <a:buNone/>
            </a:pPr>
            <a:endParaRPr lang="en-US" dirty="0"/>
          </a:p>
        </p:txBody>
      </p:sp>
    </p:spTree>
    <p:extLst>
      <p:ext uri="{BB962C8B-B14F-4D97-AF65-F5344CB8AC3E}">
        <p14:creationId xmlns:p14="http://schemas.microsoft.com/office/powerpoint/2010/main" val="32837395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3EFED-E86C-418F-B2BF-5DCF93876E23}"/>
              </a:ext>
            </a:extLst>
          </p:cNvPr>
          <p:cNvSpPr>
            <a:spLocks noGrp="1"/>
          </p:cNvSpPr>
          <p:nvPr>
            <p:ph type="title"/>
          </p:nvPr>
        </p:nvSpPr>
        <p:spPr/>
        <p:txBody>
          <a:bodyPr/>
          <a:lstStyle/>
          <a:p>
            <a:r>
              <a:rPr lang="en-US" dirty="0"/>
              <a:t>Adding values to AI</a:t>
            </a:r>
          </a:p>
        </p:txBody>
      </p:sp>
      <p:sp>
        <p:nvSpPr>
          <p:cNvPr id="3" name="Content Placeholder 2">
            <a:extLst>
              <a:ext uri="{FF2B5EF4-FFF2-40B4-BE49-F238E27FC236}">
                <a16:creationId xmlns:a16="http://schemas.microsoft.com/office/drawing/2014/main" id="{18C8214B-C52A-47F4-9540-BC2B46E1F86B}"/>
              </a:ext>
            </a:extLst>
          </p:cNvPr>
          <p:cNvSpPr>
            <a:spLocks noGrp="1"/>
          </p:cNvSpPr>
          <p:nvPr>
            <p:ph idx="1"/>
          </p:nvPr>
        </p:nvSpPr>
        <p:spPr/>
        <p:txBody>
          <a:bodyPr/>
          <a:lstStyle/>
          <a:p>
            <a:r>
              <a:rPr lang="en-US" dirty="0"/>
              <a:t>Build AIs that incorporate human values and are constrained by human norms.</a:t>
            </a:r>
          </a:p>
          <a:p>
            <a:r>
              <a:rPr lang="en-US" dirty="0"/>
              <a:t>Formulating rules that are good enough is</a:t>
            </a:r>
            <a:br>
              <a:rPr lang="en-US" dirty="0"/>
            </a:br>
            <a:r>
              <a:rPr lang="en-US" dirty="0"/>
              <a:t>Getting the AI to understand concepts like “harm” is the hard part.</a:t>
            </a:r>
          </a:p>
        </p:txBody>
      </p:sp>
    </p:spTree>
    <p:extLst>
      <p:ext uri="{BB962C8B-B14F-4D97-AF65-F5344CB8AC3E}">
        <p14:creationId xmlns:p14="http://schemas.microsoft.com/office/powerpoint/2010/main" val="41827865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25526-D53D-47D8-A544-C622D830104D}"/>
              </a:ext>
            </a:extLst>
          </p:cNvPr>
          <p:cNvSpPr>
            <a:spLocks noGrp="1"/>
          </p:cNvSpPr>
          <p:nvPr>
            <p:ph type="title"/>
          </p:nvPr>
        </p:nvSpPr>
        <p:spPr/>
        <p:txBody>
          <a:bodyPr/>
          <a:lstStyle/>
          <a:p>
            <a:r>
              <a:rPr lang="en-US" dirty="0"/>
              <a:t>If you want to worry about computers</a:t>
            </a:r>
          </a:p>
        </p:txBody>
      </p:sp>
      <p:sp>
        <p:nvSpPr>
          <p:cNvPr id="3" name="Content Placeholder 2">
            <a:extLst>
              <a:ext uri="{FF2B5EF4-FFF2-40B4-BE49-F238E27FC236}">
                <a16:creationId xmlns:a16="http://schemas.microsoft.com/office/drawing/2014/main" id="{9409E911-2AFA-4FCA-B723-38590E1E08D4}"/>
              </a:ext>
            </a:extLst>
          </p:cNvPr>
          <p:cNvSpPr>
            <a:spLocks noGrp="1"/>
          </p:cNvSpPr>
          <p:nvPr>
            <p:ph idx="1"/>
          </p:nvPr>
        </p:nvSpPr>
        <p:spPr/>
        <p:txBody>
          <a:bodyPr/>
          <a:lstStyle/>
          <a:p>
            <a:pPr marL="0" indent="0">
              <a:buNone/>
            </a:pPr>
            <a:r>
              <a:rPr lang="en-US" dirty="0"/>
              <a:t>Worry about the dismal level of security on all kinds of devices with embedded computers connected to the Internet:</a:t>
            </a:r>
          </a:p>
          <a:p>
            <a:pPr marL="0" indent="0">
              <a:buNone/>
            </a:pPr>
            <a:r>
              <a:rPr lang="en-US" dirty="0"/>
              <a:t>Cars, helicopters, elevators, the power and water systems, household appliances.</a:t>
            </a:r>
          </a:p>
          <a:p>
            <a:pPr marL="0" indent="0">
              <a:buNone/>
            </a:pPr>
            <a:endParaRPr lang="en-US" dirty="0"/>
          </a:p>
          <a:p>
            <a:pPr marL="0" indent="0">
              <a:buNone/>
            </a:pPr>
            <a:r>
              <a:rPr lang="en-US" dirty="0"/>
              <a:t>Or worry about the almost unbounded degree of surveillance now possible through ubiquitous devices.</a:t>
            </a:r>
          </a:p>
        </p:txBody>
      </p:sp>
    </p:spTree>
    <p:extLst>
      <p:ext uri="{BB962C8B-B14F-4D97-AF65-F5344CB8AC3E}">
        <p14:creationId xmlns:p14="http://schemas.microsoft.com/office/powerpoint/2010/main" val="7355523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839CF-9AEC-4786-A88C-B3D671140EE5}"/>
              </a:ext>
            </a:extLst>
          </p:cNvPr>
          <p:cNvSpPr>
            <a:spLocks noGrp="1"/>
          </p:cNvSpPr>
          <p:nvPr>
            <p:ph type="title"/>
          </p:nvPr>
        </p:nvSpPr>
        <p:spPr/>
        <p:txBody>
          <a:bodyPr/>
          <a:lstStyle/>
          <a:p>
            <a:r>
              <a:rPr lang="en-US" dirty="0"/>
              <a:t>What not to do</a:t>
            </a:r>
          </a:p>
        </p:txBody>
      </p:sp>
      <p:sp>
        <p:nvSpPr>
          <p:cNvPr id="3" name="Content Placeholder 2">
            <a:extLst>
              <a:ext uri="{FF2B5EF4-FFF2-40B4-BE49-F238E27FC236}">
                <a16:creationId xmlns:a16="http://schemas.microsoft.com/office/drawing/2014/main" id="{E60892CD-166E-42ED-A307-749E597CED96}"/>
              </a:ext>
            </a:extLst>
          </p:cNvPr>
          <p:cNvSpPr>
            <a:spLocks noGrp="1"/>
          </p:cNvSpPr>
          <p:nvPr>
            <p:ph idx="1"/>
          </p:nvPr>
        </p:nvSpPr>
        <p:spPr/>
        <p:txBody>
          <a:bodyPr/>
          <a:lstStyle/>
          <a:p>
            <a:r>
              <a:rPr lang="en-US" dirty="0"/>
              <a:t>Build AIs that can self-replicate in the wild.</a:t>
            </a:r>
          </a:p>
          <a:p>
            <a:r>
              <a:rPr lang="en-US" dirty="0"/>
              <a:t>Build AIs that you have reason to think might be “self-aware” (raises all kinds of ethical problems best avoided).</a:t>
            </a:r>
          </a:p>
          <a:p>
            <a:r>
              <a:rPr lang="en-US" dirty="0"/>
              <a:t>Put AIs whose properties are not well understood in control of critical systems. (Special case of, “Don’t use inadequately tested, new software for really important things, like the Iowa caucus.”)</a:t>
            </a:r>
          </a:p>
        </p:txBody>
      </p:sp>
    </p:spTree>
    <p:extLst>
      <p:ext uri="{BB962C8B-B14F-4D97-AF65-F5344CB8AC3E}">
        <p14:creationId xmlns:p14="http://schemas.microsoft.com/office/powerpoint/2010/main" val="18711468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52397-0928-4582-9690-15224838ACB4}"/>
              </a:ext>
            </a:extLst>
          </p:cNvPr>
          <p:cNvSpPr>
            <a:spLocks noGrp="1"/>
          </p:cNvSpPr>
          <p:nvPr>
            <p:ph type="title"/>
          </p:nvPr>
        </p:nvSpPr>
        <p:spPr/>
        <p:txBody>
          <a:bodyPr/>
          <a:lstStyle/>
          <a:p>
            <a:r>
              <a:rPr lang="en-US" dirty="0"/>
              <a:t>What not to worry about</a:t>
            </a:r>
          </a:p>
        </p:txBody>
      </p:sp>
      <p:sp>
        <p:nvSpPr>
          <p:cNvPr id="3" name="Content Placeholder 2">
            <a:extLst>
              <a:ext uri="{FF2B5EF4-FFF2-40B4-BE49-F238E27FC236}">
                <a16:creationId xmlns:a16="http://schemas.microsoft.com/office/drawing/2014/main" id="{837F204A-C026-4C78-95CB-5CDF82AD6D49}"/>
              </a:ext>
            </a:extLst>
          </p:cNvPr>
          <p:cNvSpPr>
            <a:spLocks noGrp="1"/>
          </p:cNvSpPr>
          <p:nvPr>
            <p:ph idx="1"/>
          </p:nvPr>
        </p:nvSpPr>
        <p:spPr/>
        <p:txBody>
          <a:bodyPr/>
          <a:lstStyle/>
          <a:p>
            <a:r>
              <a:rPr lang="en-US" dirty="0"/>
              <a:t>The Skynet scenario. “Suddenly the network attained self-awareness, and within a few microseconds had enslaved the human race.”  No reason to think this can happen.</a:t>
            </a:r>
          </a:p>
          <a:p>
            <a:r>
              <a:rPr lang="en-US" dirty="0"/>
              <a:t>Nick Bostrom’s paper-clip maximizer. </a:t>
            </a:r>
            <a:br>
              <a:rPr lang="en-US" dirty="0"/>
            </a:br>
            <a:r>
              <a:rPr lang="en-US" dirty="0"/>
              <a:t>(Posits an AI smart enough to defeat any effort to stop it but so stupid that it doesn’t realize that there is no point in turning the world into paper clips.)</a:t>
            </a:r>
          </a:p>
        </p:txBody>
      </p:sp>
    </p:spTree>
    <p:extLst>
      <p:ext uri="{BB962C8B-B14F-4D97-AF65-F5344CB8AC3E}">
        <p14:creationId xmlns:p14="http://schemas.microsoft.com/office/powerpoint/2010/main" val="18536963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605BA-B1EA-4CB7-A56B-B00AB2D0AE3A}"/>
              </a:ext>
            </a:extLst>
          </p:cNvPr>
          <p:cNvSpPr>
            <a:spLocks noGrp="1"/>
          </p:cNvSpPr>
          <p:nvPr>
            <p:ph type="title"/>
          </p:nvPr>
        </p:nvSpPr>
        <p:spPr/>
        <p:txBody>
          <a:bodyPr/>
          <a:lstStyle/>
          <a:p>
            <a:r>
              <a:rPr lang="en-US" dirty="0"/>
              <a:t>Best case scenario</a:t>
            </a:r>
          </a:p>
        </p:txBody>
      </p:sp>
      <p:sp>
        <p:nvSpPr>
          <p:cNvPr id="3" name="Content Placeholder 2">
            <a:extLst>
              <a:ext uri="{FF2B5EF4-FFF2-40B4-BE49-F238E27FC236}">
                <a16:creationId xmlns:a16="http://schemas.microsoft.com/office/drawing/2014/main" id="{0501CFBC-A2EE-49B2-B5B2-0930C5BADC87}"/>
              </a:ext>
            </a:extLst>
          </p:cNvPr>
          <p:cNvSpPr>
            <a:spLocks noGrp="1"/>
          </p:cNvSpPr>
          <p:nvPr>
            <p:ph idx="1"/>
          </p:nvPr>
        </p:nvSpPr>
        <p:spPr/>
        <p:txBody>
          <a:bodyPr/>
          <a:lstStyle/>
          <a:p>
            <a:pPr marL="400050" lvl="1" indent="0">
              <a:buNone/>
            </a:pPr>
            <a:r>
              <a:rPr lang="en-US" dirty="0">
                <a:solidFill>
                  <a:srgbClr val="000000"/>
                </a:solidFill>
                <a:ea typeface="STXingkai" panose="020B0503020204020204" pitchFamily="2" charset="-122"/>
              </a:rPr>
              <a:t>While Humanity will be amusing itself, or enjoying cultivated leisure—which, and not </a:t>
            </a:r>
            <a:r>
              <a:rPr lang="en-US" dirty="0" err="1">
                <a:solidFill>
                  <a:srgbClr val="000000"/>
                </a:solidFill>
                <a:ea typeface="STXingkai" panose="020B0503020204020204" pitchFamily="2" charset="-122"/>
              </a:rPr>
              <a:t>labour</a:t>
            </a:r>
            <a:r>
              <a:rPr lang="en-US" dirty="0">
                <a:solidFill>
                  <a:srgbClr val="000000"/>
                </a:solidFill>
                <a:ea typeface="STXingkai" panose="020B0503020204020204" pitchFamily="2" charset="-122"/>
              </a:rPr>
              <a:t>, is the aim of man—or making beautiful things, or reading beautiful things, or simply contemplating the world with admiration and delight, machinery will be doing all the necessary and unpleasant work.  </a:t>
            </a:r>
          </a:p>
          <a:p>
            <a:pPr marL="0" indent="0" algn="r">
              <a:buNone/>
            </a:pPr>
            <a:r>
              <a:rPr lang="en-US" dirty="0">
                <a:solidFill>
                  <a:srgbClr val="000000"/>
                </a:solidFill>
                <a:ea typeface="STXingkai" panose="020B0503020204020204" pitchFamily="2" charset="-122"/>
              </a:rPr>
              <a:t>Oscar Wilde, </a:t>
            </a:r>
            <a:r>
              <a:rPr lang="en-US" i="1" dirty="0">
                <a:solidFill>
                  <a:srgbClr val="000000"/>
                </a:solidFill>
                <a:ea typeface="STXingkai" panose="020B0503020204020204" pitchFamily="2" charset="-122"/>
              </a:rPr>
              <a:t>The Soul of Man under Socialism </a:t>
            </a:r>
            <a:r>
              <a:rPr lang="en-US" dirty="0">
                <a:solidFill>
                  <a:srgbClr val="000000"/>
                </a:solidFill>
                <a:ea typeface="STXingkai" panose="020B0503020204020204" pitchFamily="2" charset="-122"/>
              </a:rPr>
              <a:t>(1891)</a:t>
            </a:r>
          </a:p>
          <a:p>
            <a:pPr marL="0" indent="0">
              <a:buNone/>
            </a:pPr>
            <a:r>
              <a:rPr lang="en-US" dirty="0">
                <a:solidFill>
                  <a:srgbClr val="000000"/>
                </a:solidFill>
                <a:ea typeface="STXingkai" panose="020B0503020204020204" pitchFamily="2" charset="-122"/>
              </a:rPr>
              <a:t>If we are wise and smart, we may be able to get there.</a:t>
            </a:r>
            <a:endParaRPr lang="en-US" dirty="0">
              <a:ea typeface="STXingkai" panose="020B0503020204020204" pitchFamily="2" charset="-122"/>
            </a:endParaRPr>
          </a:p>
        </p:txBody>
      </p:sp>
    </p:spTree>
    <p:extLst>
      <p:ext uri="{BB962C8B-B14F-4D97-AF65-F5344CB8AC3E}">
        <p14:creationId xmlns:p14="http://schemas.microsoft.com/office/powerpoint/2010/main" val="2458643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70C31-36A3-4CA8-86D8-CD5D2B826703}"/>
              </a:ext>
            </a:extLst>
          </p:cNvPr>
          <p:cNvSpPr>
            <a:spLocks noGrp="1"/>
          </p:cNvSpPr>
          <p:nvPr>
            <p:ph type="title"/>
          </p:nvPr>
        </p:nvSpPr>
        <p:spPr/>
        <p:txBody>
          <a:bodyPr/>
          <a:lstStyle/>
          <a:p>
            <a:pPr algn="ctr"/>
            <a:r>
              <a:rPr lang="en-US" dirty="0"/>
              <a:t>Hype</a:t>
            </a:r>
          </a:p>
        </p:txBody>
      </p:sp>
      <p:pic>
        <p:nvPicPr>
          <p:cNvPr id="5" name="Content Placeholder 4">
            <a:extLst>
              <a:ext uri="{FF2B5EF4-FFF2-40B4-BE49-F238E27FC236}">
                <a16:creationId xmlns:a16="http://schemas.microsoft.com/office/drawing/2014/main" id="{842C828A-2A1D-451D-A514-82DC9F5E2EA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3967" r="736" b="28132"/>
          <a:stretch/>
        </p:blipFill>
        <p:spPr>
          <a:xfrm>
            <a:off x="2514977" y="1858963"/>
            <a:ext cx="7162046" cy="3646487"/>
          </a:xfrm>
        </p:spPr>
      </p:pic>
    </p:spTree>
    <p:extLst>
      <p:ext uri="{BB962C8B-B14F-4D97-AF65-F5344CB8AC3E}">
        <p14:creationId xmlns:p14="http://schemas.microsoft.com/office/powerpoint/2010/main" val="1885400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ADC29-42DC-4E52-A838-574D8FA04037}"/>
              </a:ext>
            </a:extLst>
          </p:cNvPr>
          <p:cNvSpPr>
            <a:spLocks noGrp="1"/>
          </p:cNvSpPr>
          <p:nvPr>
            <p:ph type="title"/>
          </p:nvPr>
        </p:nvSpPr>
        <p:spPr>
          <a:xfrm>
            <a:off x="838200" y="365125"/>
            <a:ext cx="10477500" cy="549275"/>
          </a:xfrm>
        </p:spPr>
        <p:txBody>
          <a:bodyPr>
            <a:normAutofit fontScale="90000"/>
          </a:bodyPr>
          <a:lstStyle/>
          <a:p>
            <a:pPr algn="ctr"/>
            <a:r>
              <a:rPr lang="en-US" dirty="0"/>
              <a:t>Reality</a:t>
            </a:r>
          </a:p>
        </p:txBody>
      </p:sp>
      <p:pic>
        <p:nvPicPr>
          <p:cNvPr id="5" name="Content Placeholder 4">
            <a:extLst>
              <a:ext uri="{FF2B5EF4-FFF2-40B4-BE49-F238E27FC236}">
                <a16:creationId xmlns:a16="http://schemas.microsoft.com/office/drawing/2014/main" id="{0CC0D233-B469-4BC6-A064-BE1E2E74A1E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520" r="3380" b="17183"/>
          <a:stretch/>
        </p:blipFill>
        <p:spPr>
          <a:xfrm>
            <a:off x="1359359" y="914400"/>
            <a:ext cx="9435182" cy="5821297"/>
          </a:xfrm>
        </p:spPr>
      </p:pic>
    </p:spTree>
    <p:extLst>
      <p:ext uri="{BB962C8B-B14F-4D97-AF65-F5344CB8AC3E}">
        <p14:creationId xmlns:p14="http://schemas.microsoft.com/office/powerpoint/2010/main" val="2826350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F72218-725A-4AC3-B48D-980CE8DFF9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935" y="552200"/>
            <a:ext cx="11408129" cy="5753599"/>
          </a:xfrm>
          <a:prstGeom prst="rect">
            <a:avLst/>
          </a:prstGeom>
        </p:spPr>
      </p:pic>
    </p:spTree>
    <p:extLst>
      <p:ext uri="{BB962C8B-B14F-4D97-AF65-F5344CB8AC3E}">
        <p14:creationId xmlns:p14="http://schemas.microsoft.com/office/powerpoint/2010/main" val="2703335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920</TotalTime>
  <Words>3073</Words>
  <Application>Microsoft Office PowerPoint</Application>
  <PresentationFormat>Widescreen</PresentationFormat>
  <Paragraphs>276</Paragraphs>
  <Slides>69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69</vt:i4>
      </vt:variant>
    </vt:vector>
  </HeadingPairs>
  <TitlesOfParts>
    <vt:vector size="75" baseType="lpstr">
      <vt:lpstr>Arial</vt:lpstr>
      <vt:lpstr>Calibri</vt:lpstr>
      <vt:lpstr>Calibri Light</vt:lpstr>
      <vt:lpstr>Cambria Math</vt:lpstr>
      <vt:lpstr>Office Theme</vt:lpstr>
      <vt:lpstr>1_Office Theme</vt:lpstr>
      <vt:lpstr>Building AI We Can Trust</vt:lpstr>
      <vt:lpstr>AI So Far</vt:lpstr>
      <vt:lpstr>Hype</vt:lpstr>
      <vt:lpstr>Reality</vt:lpstr>
      <vt:lpstr>Hype</vt:lpstr>
      <vt:lpstr>Reality</vt:lpstr>
      <vt:lpstr>Hype</vt:lpstr>
      <vt:lpstr>Reality</vt:lpstr>
      <vt:lpstr>PowerPoint Presentation</vt:lpstr>
      <vt:lpstr>PowerPoint Presentation</vt:lpstr>
      <vt:lpstr>PowerPoint Presentation</vt:lpstr>
      <vt:lpstr>Skeptical questions to ask  about any hyped AI advance</vt:lpstr>
      <vt:lpstr>Dangers of trusting AI Unwarranted confidence</vt:lpstr>
      <vt:lpstr>AI systems are not robust</vt:lpstr>
      <vt:lpstr>Systems do not generalize past training set</vt:lpstr>
      <vt:lpstr>AIs incorporate societal biases</vt:lpstr>
      <vt:lpstr>AIs incorporate social biases </vt:lpstr>
      <vt:lpstr>PowerPoint Presentation</vt:lpstr>
      <vt:lpstr>AI programs reinforce societal biases</vt:lpstr>
      <vt:lpstr>PowerPoint Presentation</vt:lpstr>
      <vt:lpstr>AIs feed on their own output,  creating echo chamber</vt:lpstr>
      <vt:lpstr>AI systems can be gamed</vt:lpstr>
      <vt:lpstr>Wrong goals</vt:lpstr>
      <vt:lpstr>Wrong goals</vt:lpstr>
      <vt:lpstr>Be careful how you use AI</vt:lpstr>
      <vt:lpstr>PowerPoint Presentation</vt:lpstr>
      <vt:lpstr>Bad Actors misuse AI</vt:lpstr>
      <vt:lpstr>Currently dominant approach to AI</vt:lpstr>
      <vt:lpstr>Problems with Deep Learning</vt:lpstr>
      <vt:lpstr>Machine Reading</vt:lpstr>
      <vt:lpstr>Comprehension questions</vt:lpstr>
      <vt:lpstr>Knowledge used in understanding</vt:lpstr>
      <vt:lpstr>Limits of Q/A  systems</vt:lpstr>
      <vt:lpstr>Wolfram Alpha, “The world’s first computational knowledge engine”</vt:lpstr>
      <vt:lpstr>Translation program</vt:lpstr>
      <vt:lpstr>Translation programs</vt:lpstr>
      <vt:lpstr>Translation programs make the same mistake</vt:lpstr>
      <vt:lpstr>Insights from the Human Mind</vt:lpstr>
      <vt:lpstr>No silver bullets</vt:lpstr>
      <vt:lpstr>Internal symbolic representations</vt:lpstr>
      <vt:lpstr> Abstraction and generalization </vt:lpstr>
      <vt:lpstr>Multiple structures and tools</vt:lpstr>
      <vt:lpstr>Compositionality</vt:lpstr>
      <vt:lpstr> Interpretation in context </vt:lpstr>
      <vt:lpstr>Interpretation in context</vt:lpstr>
      <vt:lpstr> Concepts are imbedded in theories. </vt:lpstr>
      <vt:lpstr>Concepts are embedded in theories</vt:lpstr>
      <vt:lpstr>Causality</vt:lpstr>
      <vt:lpstr>Tracking individuals</vt:lpstr>
      <vt:lpstr>Innate knowledge</vt:lpstr>
      <vt:lpstr>Innate knowledge in infants</vt:lpstr>
      <vt:lpstr>Common Sense</vt:lpstr>
      <vt:lpstr>What is common sense?</vt:lpstr>
      <vt:lpstr>Domains of common sense</vt:lpstr>
      <vt:lpstr>Why is common sense important?</vt:lpstr>
      <vt:lpstr>Vision: Images and spatial relations</vt:lpstr>
      <vt:lpstr>Horse head scene, The Godfather</vt:lpstr>
      <vt:lpstr>Science</vt:lpstr>
      <vt:lpstr>Manifestations of Gravity</vt:lpstr>
      <vt:lpstr>Computer interface: actual</vt:lpstr>
      <vt:lpstr>Computer interface: What we want</vt:lpstr>
      <vt:lpstr>Trust</vt:lpstr>
      <vt:lpstr> Good engineering practice </vt:lpstr>
      <vt:lpstr>Good software engineering</vt:lpstr>
      <vt:lpstr>Adding values to AI</vt:lpstr>
      <vt:lpstr>If you want to worry about computers</vt:lpstr>
      <vt:lpstr>What not to do</vt:lpstr>
      <vt:lpstr>What not to worry about</vt:lpstr>
      <vt:lpstr>Best case scenario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AI We Can Trust</dc:title>
  <dc:creator>Ernest Davis</dc:creator>
  <cp:lastModifiedBy>Ernest Davis</cp:lastModifiedBy>
  <cp:revision>65</cp:revision>
  <dcterms:created xsi:type="dcterms:W3CDTF">2019-10-07T20:15:45Z</dcterms:created>
  <dcterms:modified xsi:type="dcterms:W3CDTF">2020-02-12T00:01:53Z</dcterms:modified>
</cp:coreProperties>
</file>