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4024" r:id="rId1"/>
  </p:sldMasterIdLst>
  <p:notesMasterIdLst>
    <p:notesMasterId r:id="rId4"/>
  </p:notesMasterIdLst>
  <p:handoutMasterIdLst>
    <p:handoutMasterId r:id="rId5"/>
  </p:handoutMasterIdLst>
  <p:sldIdLst>
    <p:sldId id="541" r:id="rId2"/>
    <p:sldId id="549" r:id="rId3"/>
  </p:sldIdLst>
  <p:sldSz cx="9144000" cy="6858000" type="screen4x3"/>
  <p:notesSz cx="7010400" cy="9236075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F009F"/>
    <a:srgbClr val="3F2275"/>
    <a:srgbClr val="431076"/>
    <a:srgbClr val="489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10" autoAdjust="0"/>
    <p:restoredTop sz="91650" autoAdjust="0"/>
  </p:normalViewPr>
  <p:slideViewPr>
    <p:cSldViewPr>
      <p:cViewPr varScale="1">
        <p:scale>
          <a:sx n="73" d="100"/>
          <a:sy n="73" d="100"/>
        </p:scale>
        <p:origin x="-192" y="4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304"/>
    </p:cViewPr>
  </p:sorterViewPr>
  <p:notesViewPr>
    <p:cSldViewPr>
      <p:cViewPr varScale="1">
        <p:scale>
          <a:sx n="79" d="100"/>
          <a:sy n="79" d="100"/>
        </p:scale>
        <p:origin x="-1962" y="-102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F7FA69F6-4D57-D74F-AE77-1A60D2474B8A}" type="datetimeFigureOut">
              <a:rPr lang="en-US" smtClean="0"/>
              <a:pPr/>
              <a:t>3/25/15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17AC581-A886-5542-A35A-647F703E48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249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1"/>
          <p:cNvSpPr>
            <a:spLocks noChangeArrowheads="1"/>
          </p:cNvSpPr>
          <p:nvPr/>
        </p:nvSpPr>
        <p:spPr bwMode="auto">
          <a:xfrm>
            <a:off x="0" y="0"/>
            <a:ext cx="7010400" cy="92360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</p:spPr>
        <p:txBody>
          <a:bodyPr wrap="none" lIns="92830" tIns="46415" rIns="92830" bIns="46415" anchor="ctr"/>
          <a:lstStyle/>
          <a:p>
            <a:pPr>
              <a:buFont typeface="Times New Roman" pitchFamily="18" charset="0"/>
              <a:buNone/>
              <a:defRPr/>
            </a:pPr>
            <a:endParaRPr lang="en-US">
              <a:ea typeface="Microsoft YaHei" pitchFamily="34" charset="-122"/>
              <a:cs typeface="+mn-cs"/>
            </a:endParaRPr>
          </a:p>
        </p:txBody>
      </p:sp>
      <p:sp>
        <p:nvSpPr>
          <p:cNvPr id="44035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433513" y="771525"/>
            <a:ext cx="5075237" cy="380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95161" y="4824888"/>
            <a:ext cx="6353176" cy="45683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1"/>
            <a:ext cx="3445158" cy="50509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734903" algn="l"/>
                <a:tab pos="1469807" algn="l"/>
                <a:tab pos="2204710" algn="l"/>
                <a:tab pos="293961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496718" y="1"/>
            <a:ext cx="3445157" cy="50509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734903" algn="l"/>
                <a:tab pos="1469807" algn="l"/>
                <a:tab pos="2204710" algn="l"/>
                <a:tab pos="293961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651378"/>
            <a:ext cx="3445158" cy="50509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734903" algn="l"/>
                <a:tab pos="1469807" algn="l"/>
                <a:tab pos="2204710" algn="l"/>
                <a:tab pos="293961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496718" y="9651378"/>
            <a:ext cx="3445157" cy="50509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734903" algn="l"/>
                <a:tab pos="1469807" algn="l"/>
                <a:tab pos="2204710" algn="l"/>
                <a:tab pos="2939613" algn="l"/>
              </a:tabLst>
              <a:defRPr sz="1400">
                <a:solidFill>
                  <a:srgbClr val="000000"/>
                </a:solidFill>
                <a:latin typeface="Times New Roman" charset="0"/>
                <a:cs typeface="Arial Unicode MS" charset="0"/>
              </a:defRPr>
            </a:lvl1pPr>
          </a:lstStyle>
          <a:p>
            <a:fld id="{56241F6B-DC27-244A-A1F0-4CD5D3E26C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970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0"/>
          </p:nvPr>
        </p:nvSpPr>
        <p:spPr>
          <a:xfrm>
            <a:off x="-9144" y="0"/>
            <a:ext cx="9153144" cy="685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227755" y="2043259"/>
            <a:ext cx="3637261" cy="2415052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>
              <a:spcBef>
                <a:spcPts val="0"/>
              </a:spcBef>
              <a:defRPr sz="3000" b="1" i="0">
                <a:solidFill>
                  <a:schemeClr val="bg1"/>
                </a:solidFill>
                <a:latin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27015" y="4958531"/>
            <a:ext cx="1783159" cy="482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spcBef>
                <a:spcPts val="0"/>
              </a:spcBef>
              <a:defRPr sz="1000" baseline="0">
                <a:solidFill>
                  <a:srgbClr val="FFFFF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6009108-6411-0E4C-A023-D21FBD205D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317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" y="1"/>
            <a:ext cx="9153525" cy="6877051"/>
          </a:xfrm>
          <a:prstGeom prst="rect">
            <a:avLst/>
          </a:prstGeom>
          <a:solidFill>
            <a:srgbClr val="5706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8315325" y="389467"/>
            <a:ext cx="184666" cy="353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1800" smtClean="0"/>
          </a:p>
        </p:txBody>
      </p:sp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9638" y="317500"/>
            <a:ext cx="1689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Placeholder 2"/>
          <p:cNvSpPr>
            <a:spLocks noGrp="1"/>
          </p:cNvSpPr>
          <p:nvPr>
            <p:ph idx="11"/>
          </p:nvPr>
        </p:nvSpPr>
        <p:spPr>
          <a:xfrm>
            <a:off x="0" y="0"/>
            <a:ext cx="4480560" cy="687543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ctr">
              <a:defRPr sz="3000" b="1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>
                <a:solidFill>
                  <a:srgbClr val="FFFFFF"/>
                </a:solidFill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997268" y="2111809"/>
            <a:ext cx="3737844" cy="4174691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defRPr sz="3000" b="1" i="0">
                <a:solidFill>
                  <a:srgbClr val="FFFFFF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buNone/>
              <a:defRPr baseline="0"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50043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01795" y="2111809"/>
            <a:ext cx="3810941" cy="4174691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defRPr sz="2000" b="1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1"/>
          </p:nvPr>
        </p:nvSpPr>
        <p:spPr>
          <a:xfrm>
            <a:off x="4672577" y="950132"/>
            <a:ext cx="4480560" cy="5907869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ctr">
              <a:defRPr sz="3000" b="1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>
                <a:solidFill>
                  <a:srgbClr val="FFFFFF"/>
                </a:solidFill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76714" y="305319"/>
            <a:ext cx="2740741" cy="353484"/>
          </a:xfrm>
          <a:prstGeom prst="rect">
            <a:avLst/>
          </a:prstGeom>
        </p:spPr>
        <p:txBody>
          <a:bodyPr vert="horz" lIns="0" tIns="0" rIns="0" bIns="0"/>
          <a:lstStyle>
            <a:lvl1pPr marL="0" algn="r">
              <a:spcBef>
                <a:spcPts val="0"/>
              </a:spcBef>
              <a:defRPr sz="14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C2D5D-B8EE-B346-BF7A-D8D33E33429A}" type="datetime1">
              <a:rPr lang="en-US"/>
              <a:pPr>
                <a:defRPr/>
              </a:pPr>
              <a:t>3/25/15</a:t>
            </a:fld>
            <a:endParaRPr lang="en-US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8AD23-779C-5A42-B500-27E4018B91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41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01795" y="2111809"/>
            <a:ext cx="8315553" cy="4174691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defRPr sz="2000" b="1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6176714" y="305319"/>
            <a:ext cx="2740741" cy="353484"/>
          </a:xfrm>
          <a:prstGeom prst="rect">
            <a:avLst/>
          </a:prstGeom>
        </p:spPr>
        <p:txBody>
          <a:bodyPr vert="horz" lIns="0" tIns="0" rIns="0" bIns="0"/>
          <a:lstStyle>
            <a:lvl1pPr marL="0" algn="r">
              <a:spcBef>
                <a:spcPts val="0"/>
              </a:spcBef>
              <a:defRPr sz="14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9D9DC-ACC7-5D4D-A03C-ED13E3C6CD32}" type="datetime1">
              <a:rPr lang="en-US"/>
              <a:pPr>
                <a:defRPr/>
              </a:pPr>
              <a:t>3/25/15</a:t>
            </a:fld>
            <a:endParaRPr lang="en-US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ED969-DC60-E949-8040-AAC74CEA03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18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66510"/>
            <a:ext cx="2133600" cy="365125"/>
          </a:xfrm>
        </p:spPr>
        <p:txBody>
          <a:bodyPr/>
          <a:lstStyle/>
          <a:p>
            <a:fld id="{642E64D6-2E46-B644-B864-A9834A28743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57200" y="805768"/>
            <a:ext cx="2593975" cy="3276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57200" y="4109289"/>
            <a:ext cx="2593975" cy="104640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700" b="1">
                <a:latin typeface="Arial"/>
                <a:cs typeface="Arial"/>
              </a:defRPr>
            </a:lvl1pPr>
            <a:lvl2pPr>
              <a:defRPr sz="1700" b="1">
                <a:latin typeface="Arial"/>
                <a:cs typeface="Arial"/>
              </a:defRPr>
            </a:lvl2pPr>
            <a:lvl3pPr>
              <a:defRPr sz="1700" b="1">
                <a:latin typeface="Arial"/>
                <a:cs typeface="Arial"/>
              </a:defRPr>
            </a:lvl3pPr>
            <a:lvl4pPr>
              <a:defRPr sz="1700" b="1">
                <a:latin typeface="Arial"/>
                <a:cs typeface="Arial"/>
              </a:defRPr>
            </a:lvl4pPr>
            <a:lvl5pPr>
              <a:defRPr sz="1700" b="1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069580" y="805768"/>
            <a:ext cx="5493074" cy="4349930"/>
          </a:xfrm>
          <a:prstGeom prst="rect">
            <a:avLst/>
          </a:prstGeom>
        </p:spPr>
        <p:txBody>
          <a:bodyPr>
            <a:normAutofit/>
          </a:bodyPr>
          <a:lstStyle>
            <a:lvl1pPr algn="just">
              <a:lnSpc>
                <a:spcPct val="110000"/>
              </a:lnSpc>
              <a:defRPr>
                <a:latin typeface="Arial"/>
                <a:cs typeface="Arial"/>
              </a:defRPr>
            </a:lvl1pPr>
            <a:lvl2pPr algn="just">
              <a:lnSpc>
                <a:spcPct val="110000"/>
              </a:lnSpc>
              <a:defRPr/>
            </a:lvl2pPr>
            <a:lvl3pPr algn="just">
              <a:lnSpc>
                <a:spcPct val="110000"/>
              </a:lnSpc>
              <a:defRPr/>
            </a:lvl3pPr>
            <a:lvl4pPr algn="just">
              <a:lnSpc>
                <a:spcPct val="110000"/>
              </a:lnSpc>
              <a:defRPr/>
            </a:lvl4pPr>
            <a:lvl5pPr algn="just">
              <a:lnSpc>
                <a:spcPct val="11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457200" y="5155698"/>
            <a:ext cx="8105454" cy="1039271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90000"/>
              </a:lnSpc>
              <a:defRPr sz="2000">
                <a:latin typeface="Arial"/>
                <a:cs typeface="Arial"/>
              </a:defRPr>
            </a:lvl1pPr>
            <a:lvl2pPr>
              <a:lnSpc>
                <a:spcPct val="90000"/>
              </a:lnSpc>
              <a:defRPr sz="2000">
                <a:latin typeface="Arial"/>
                <a:cs typeface="Arial"/>
              </a:defRPr>
            </a:lvl2pPr>
            <a:lvl3pPr>
              <a:lnSpc>
                <a:spcPct val="90000"/>
              </a:lnSpc>
              <a:defRPr sz="2000">
                <a:latin typeface="Arial"/>
                <a:cs typeface="Arial"/>
              </a:defRPr>
            </a:lvl3pPr>
            <a:lvl4pPr>
              <a:lnSpc>
                <a:spcPct val="90000"/>
              </a:lnSpc>
              <a:defRPr sz="2000">
                <a:latin typeface="Arial"/>
                <a:cs typeface="Arial"/>
              </a:defRPr>
            </a:lvl4pPr>
            <a:lvl5pPr>
              <a:lnSpc>
                <a:spcPct val="90000"/>
              </a:lnSpc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623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nyu_white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313267"/>
            <a:ext cx="673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-9525" y="0"/>
            <a:ext cx="9153525" cy="950384"/>
          </a:xfrm>
          <a:prstGeom prst="rect">
            <a:avLst/>
          </a:prstGeom>
          <a:solidFill>
            <a:srgbClr val="5706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28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3" y="317500"/>
            <a:ext cx="1689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A50D096-D6C6-BF41-8A33-46B5B5FF1C9E}" type="datetime1">
              <a:rPr lang="en-US"/>
              <a:pPr>
                <a:defRPr/>
              </a:pPr>
              <a:t>3/25/15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6009108-6411-0E4C-A023-D21FBD205D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49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5" r:id="rId1"/>
    <p:sldLayoutId id="2147484026" r:id="rId2"/>
    <p:sldLayoutId id="2147484027" r:id="rId3"/>
    <p:sldLayoutId id="2147484028" r:id="rId4"/>
    <p:sldLayoutId id="2147484014" r:id="rId5"/>
  </p:sldLayoutIdLst>
  <p:hf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28650" indent="-1714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085850" indent="-1714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Courier New" charset="0"/>
        <a:buChar char="o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114550" indent="-285750" algn="l" defTabSz="457200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349395" y="2362200"/>
            <a:ext cx="8642205" cy="4174691"/>
          </a:xfrm>
        </p:spPr>
        <p:txBody>
          <a:bodyPr/>
          <a:lstStyle/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2400" b="0" dirty="0" smtClean="0">
                <a:latin typeface="Avenir Light"/>
                <a:cs typeface="Avenir Light"/>
              </a:rPr>
              <a:t>Given acces</a:t>
            </a:r>
            <a:r>
              <a:rPr lang="en-US" sz="2400" b="0" dirty="0" smtClean="0">
                <a:latin typeface="Avenir Light"/>
                <a:cs typeface="Avenir Light"/>
              </a:rPr>
              <a:t>s to an environment: what is the fastest way to …</a:t>
            </a:r>
            <a:endParaRPr lang="en-US" sz="1800" b="0" dirty="0">
              <a:latin typeface="Avenir Light"/>
              <a:cs typeface="Avenir Light"/>
            </a:endParaRP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sz="2000" dirty="0" smtClean="0">
                <a:latin typeface="Avenir Light"/>
                <a:cs typeface="Avenir Light"/>
              </a:rPr>
              <a:t>Determine the angle of strongest received power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sz="2000" b="0" dirty="0" smtClean="0">
                <a:latin typeface="Avenir Light"/>
                <a:cs typeface="Avenir Light"/>
              </a:rPr>
              <a:t>Determine the overall “Goodness of Signal”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endParaRPr lang="en-US" sz="2000" dirty="0">
              <a:latin typeface="Avenir Light"/>
              <a:cs typeface="Avenir Light"/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2400" b="0" dirty="0" smtClean="0">
                <a:latin typeface="Avenir Light"/>
                <a:cs typeface="Avenir Light"/>
              </a:rPr>
              <a:t>Benefits ...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endParaRPr lang="en-US" sz="2400" b="0" dirty="0" smtClean="0">
              <a:latin typeface="Avenir Light"/>
              <a:cs typeface="Avenir Light"/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2400" b="0" dirty="0" smtClean="0">
                <a:latin typeface="Avenir Light"/>
                <a:cs typeface="Avenir Light"/>
              </a:rPr>
              <a:t>Approach …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sz="2000" dirty="0" smtClean="0">
                <a:latin typeface="Avenir Light"/>
                <a:cs typeface="Avenir Light"/>
              </a:rPr>
              <a:t>Statistical Simulation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sz="2000" dirty="0" smtClean="0">
                <a:latin typeface="Avenir Light"/>
                <a:cs typeface="Avenir Light"/>
              </a:rPr>
              <a:t>Use driver to test 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sz="2000" dirty="0">
                <a:latin typeface="Avenir Light"/>
                <a:cs typeface="Avenir Light"/>
              </a:rPr>
              <a:t> </a:t>
            </a:r>
            <a:r>
              <a:rPr lang="en-US" sz="2000" dirty="0" smtClean="0">
                <a:latin typeface="Avenir Light"/>
                <a:cs typeface="Avenir Light"/>
              </a:rPr>
              <a:t>  adaptive algorithms</a:t>
            </a:r>
            <a:endParaRPr lang="en-US" sz="2000" b="0" dirty="0" smtClean="0">
              <a:latin typeface="Avenir Light"/>
              <a:cs typeface="Avenir Light"/>
            </a:endParaRPr>
          </a:p>
          <a:p>
            <a:pPr lvl="1">
              <a:lnSpc>
                <a:spcPct val="120000"/>
              </a:lnSpc>
              <a:buFont typeface="Arial"/>
              <a:buChar char="•"/>
            </a:pPr>
            <a:endParaRPr lang="en-US" b="0" dirty="0" smtClean="0">
              <a:latin typeface="Avenir Light"/>
              <a:cs typeface="Avenir Light"/>
            </a:endParaRPr>
          </a:p>
          <a:p>
            <a:pPr lvl="1">
              <a:lnSpc>
                <a:spcPct val="120000"/>
              </a:lnSpc>
              <a:buFont typeface="Arial"/>
              <a:buChar char="•"/>
            </a:pPr>
            <a:endParaRPr lang="en-US" b="0" dirty="0" smtClean="0">
              <a:latin typeface="Avenir Light"/>
              <a:cs typeface="Avenir Ligh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4C29D9DC-ACC7-5D4D-A03C-ED13E3C6CD32}" type="datetime1">
              <a:rPr lang="en-US" smtClean="0"/>
              <a:pPr>
                <a:defRPr/>
              </a:pPr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DEED969-DC60-E949-8040-AAC74CEA035A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1143000"/>
            <a:ext cx="8001000" cy="1129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1"/>
                </a:solidFill>
                <a:latin typeface="Avenir Light"/>
                <a:cs typeface="Avenir Light"/>
              </a:rPr>
              <a:t>Beamforming</a:t>
            </a:r>
            <a:r>
              <a:rPr lang="en-US" sz="3600" dirty="0" smtClean="0">
                <a:solidFill>
                  <a:schemeClr val="tx1"/>
                </a:solidFill>
                <a:latin typeface="Avenir Light"/>
                <a:cs typeface="Avenir Light"/>
              </a:rPr>
              <a:t> (Angular Search) &amp;</a:t>
            </a:r>
          </a:p>
          <a:p>
            <a:r>
              <a:rPr lang="en-US" sz="3600" dirty="0" smtClean="0">
                <a:solidFill>
                  <a:schemeClr val="tx1"/>
                </a:solidFill>
                <a:latin typeface="Avenir Light"/>
                <a:cs typeface="Avenir Light"/>
              </a:rPr>
              <a:t>Statistical Models</a:t>
            </a:r>
            <a:endParaRPr lang="en-US" sz="3600" dirty="0">
              <a:solidFill>
                <a:schemeClr val="tx1"/>
              </a:solidFill>
              <a:latin typeface="Avenir Light"/>
              <a:cs typeface="Avenir Light"/>
            </a:endParaRPr>
          </a:p>
        </p:txBody>
      </p:sp>
      <p:pic>
        <p:nvPicPr>
          <p:cNvPr id="7" name="Picture 63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7596" y="8660642"/>
            <a:ext cx="8101561" cy="6197617"/>
          </a:xfrm>
          <a:prstGeom prst="rect">
            <a:avLst/>
          </a:prstGeom>
        </p:spPr>
      </p:pic>
      <p:pic>
        <p:nvPicPr>
          <p:cNvPr id="8" name="Picture 63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9996" y="8813042"/>
            <a:ext cx="8101561" cy="6197617"/>
          </a:xfrm>
          <a:prstGeom prst="rect">
            <a:avLst/>
          </a:prstGeom>
        </p:spPr>
      </p:pic>
      <p:pic>
        <p:nvPicPr>
          <p:cNvPr id="9" name="Picture 63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3810000"/>
            <a:ext cx="44196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748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228600" y="1828800"/>
            <a:ext cx="8642205" cy="4174691"/>
          </a:xfrm>
        </p:spPr>
        <p:txBody>
          <a:bodyPr/>
          <a:lstStyle/>
          <a:p>
            <a:pPr marL="457200" lvl="1" indent="0">
              <a:lnSpc>
                <a:spcPct val="120000"/>
              </a:lnSpc>
              <a:buNone/>
            </a:pPr>
            <a:r>
              <a:rPr lang="en-US" b="0" dirty="0" smtClean="0">
                <a:latin typeface="Avenir Light"/>
                <a:cs typeface="Avenir Light"/>
              </a:rPr>
              <a:t>			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4C29D9DC-ACC7-5D4D-A03C-ED13E3C6CD32}" type="datetime1">
              <a:rPr lang="en-US" smtClean="0"/>
              <a:pPr>
                <a:defRPr/>
              </a:pPr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DEED969-DC60-E949-8040-AAC74CEA035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1143000"/>
            <a:ext cx="8001000" cy="614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Avenir Light"/>
                <a:cs typeface="Avenir Light"/>
              </a:rPr>
              <a:t>Statistical Model &amp; Algorithms</a:t>
            </a:r>
            <a:endParaRPr lang="en-US" sz="3600" dirty="0">
              <a:solidFill>
                <a:schemeClr val="tx1"/>
              </a:solidFill>
              <a:latin typeface="Avenir Light"/>
              <a:cs typeface="Avenir Light"/>
            </a:endParaRPr>
          </a:p>
        </p:txBody>
      </p:sp>
      <p:pic>
        <p:nvPicPr>
          <p:cNvPr id="7" name="Picture 63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7596" y="8660642"/>
            <a:ext cx="8101561" cy="6197617"/>
          </a:xfrm>
          <a:prstGeom prst="rect">
            <a:avLst/>
          </a:prstGeom>
        </p:spPr>
      </p:pic>
      <p:pic>
        <p:nvPicPr>
          <p:cNvPr id="8" name="Picture 63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9996" y="8813042"/>
            <a:ext cx="8101561" cy="619761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12776" y="18404928"/>
            <a:ext cx="6858000" cy="2371517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457200" y="3429000"/>
            <a:ext cx="3886200" cy="3048000"/>
            <a:chOff x="4038600" y="1905000"/>
            <a:chExt cx="4724400" cy="4167768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14800" y="1905000"/>
              <a:ext cx="4572000" cy="3429000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8600" y="5410200"/>
              <a:ext cx="4724400" cy="662568"/>
            </a:xfrm>
            <a:prstGeom prst="rect">
              <a:avLst/>
            </a:prstGeom>
          </p:spPr>
        </p:pic>
      </p:grpSp>
      <p:sp>
        <p:nvSpPr>
          <p:cNvPr id="15" name="Text Placeholder 1"/>
          <p:cNvSpPr txBox="1">
            <a:spLocks/>
          </p:cNvSpPr>
          <p:nvPr/>
        </p:nvSpPr>
        <p:spPr>
          <a:xfrm>
            <a:off x="501795" y="1845109"/>
            <a:ext cx="3536805" cy="4174691"/>
          </a:xfrm>
          <a:prstGeom prst="rect">
            <a:avLst/>
          </a:prstGeom>
        </p:spPr>
        <p:txBody>
          <a:bodyPr vert="horz" lIns="0" tIns="0" rIns="0" bIns="0"/>
          <a:lstStyle>
            <a:lvl1pPr marL="0" indent="-342900" algn="l" defTabSz="457200" rtl="0" eaLnBrk="0" fontAlgn="base" hangingPunct="0">
              <a:spcBef>
                <a:spcPts val="0"/>
              </a:spcBef>
              <a:spcAft>
                <a:spcPct val="0"/>
              </a:spcAft>
              <a:buFont typeface="Arial" charset="0"/>
              <a:defRPr sz="2000" b="1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28650" indent="-171450" algn="l" defTabSz="457200" rtl="0" eaLnBrk="0" fontAlgn="base" hangingPunct="0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085850" indent="-171450" algn="l" defTabSz="457200" rtl="0" eaLnBrk="0" fontAlgn="base" hangingPunct="0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0"/>
              </a:spcBef>
              <a:spcAft>
                <a:spcPct val="0"/>
              </a:spcAft>
              <a:buFont typeface="Courier New" charset="0"/>
              <a:buChar char="o"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114550" indent="-285750" algn="l" defTabSz="457200" rtl="0" eaLnBrk="0" fontAlgn="base" hangingPunct="0">
              <a:spcBef>
                <a:spcPts val="0"/>
              </a:spcBef>
              <a:spcAft>
                <a:spcPct val="0"/>
              </a:spcAft>
              <a:buFont typeface="Wingdings" charset="0"/>
              <a:buChar char="Ø"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2600" b="0" dirty="0" smtClean="0">
                <a:latin typeface="Avenir Light"/>
                <a:cs typeface="Avenir Light"/>
              </a:rPr>
              <a:t>Statistics …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sz="2000" dirty="0" smtClean="0">
                <a:latin typeface="Avenir Light"/>
                <a:cs typeface="Avenir Light"/>
              </a:rPr>
              <a:t>Store </a:t>
            </a:r>
            <a:endParaRPr lang="en-US" sz="2000" b="0" dirty="0" smtClean="0">
              <a:latin typeface="Avenir Light"/>
              <a:cs typeface="Avenir Light"/>
            </a:endParaRPr>
          </a:p>
          <a:p>
            <a:pPr indent="0">
              <a:lnSpc>
                <a:spcPct val="120000"/>
              </a:lnSpc>
            </a:pPr>
            <a:endParaRPr lang="en-US" sz="2600" b="0" dirty="0">
              <a:latin typeface="Avenir Light"/>
              <a:cs typeface="Avenir Light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0" y="2590800"/>
            <a:ext cx="1219200" cy="32243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800" y="2960166"/>
            <a:ext cx="1295400" cy="316434"/>
          </a:xfrm>
          <a:prstGeom prst="rect">
            <a:avLst/>
          </a:prstGeom>
        </p:spPr>
      </p:pic>
      <p:sp>
        <p:nvSpPr>
          <p:cNvPr id="19" name="Text Placeholder 1"/>
          <p:cNvSpPr txBox="1">
            <a:spLocks/>
          </p:cNvSpPr>
          <p:nvPr/>
        </p:nvSpPr>
        <p:spPr>
          <a:xfrm>
            <a:off x="4391262" y="2057400"/>
            <a:ext cx="4371738" cy="2019300"/>
          </a:xfrm>
          <a:prstGeom prst="rect">
            <a:avLst/>
          </a:prstGeom>
        </p:spPr>
        <p:txBody>
          <a:bodyPr vert="horz" lIns="0" tIns="0" rIns="0" bIns="0"/>
          <a:lstStyle>
            <a:lvl1pPr marL="0" indent="-342900" algn="l" defTabSz="457200" rtl="0" eaLnBrk="0" fontAlgn="base" hangingPunct="0">
              <a:spcBef>
                <a:spcPts val="0"/>
              </a:spcBef>
              <a:spcAft>
                <a:spcPct val="0"/>
              </a:spcAft>
              <a:buFont typeface="Arial" charset="0"/>
              <a:defRPr sz="2000" b="1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28650" indent="-171450" algn="l" defTabSz="457200" rtl="0" eaLnBrk="0" fontAlgn="base" hangingPunct="0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085850" indent="-171450" algn="l" defTabSz="457200" rtl="0" eaLnBrk="0" fontAlgn="base" hangingPunct="0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0"/>
              </a:spcBef>
              <a:spcAft>
                <a:spcPct val="0"/>
              </a:spcAft>
              <a:buFont typeface="Courier New" charset="0"/>
              <a:buChar char="o"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114550" indent="-285750" algn="l" defTabSz="457200" rtl="0" eaLnBrk="0" fontAlgn="base" hangingPunct="0">
              <a:spcBef>
                <a:spcPts val="0"/>
              </a:spcBef>
              <a:spcAft>
                <a:spcPct val="0"/>
              </a:spcAft>
              <a:buFont typeface="Wingdings" charset="0"/>
              <a:buChar char="Ø"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2600" b="0" dirty="0">
                <a:latin typeface="Avenir Light"/>
                <a:cs typeface="Avenir Light"/>
              </a:rPr>
              <a:t>Algorithm …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dirty="0">
                <a:latin typeface="Avenir Light"/>
                <a:cs typeface="Avenir Light"/>
              </a:rPr>
              <a:t>SCALINGS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dirty="0" smtClean="0">
                <a:latin typeface="Avenir Light"/>
                <a:cs typeface="Avenir Light"/>
              </a:rPr>
              <a:t>ROTATIONS</a:t>
            </a:r>
            <a:endParaRPr lang="en-US" sz="1200" b="0" dirty="0" smtClean="0">
              <a:latin typeface="Consolas"/>
              <a:cs typeface="Consolas"/>
            </a:endParaRPr>
          </a:p>
          <a:p>
            <a:pPr indent="0">
              <a:lnSpc>
                <a:spcPct val="140000"/>
              </a:lnSpc>
            </a:pPr>
            <a:endParaRPr lang="en-US" sz="1200" b="0" dirty="0">
              <a:latin typeface="Consolas"/>
              <a:cs typeface="Consolas"/>
            </a:endParaRPr>
          </a:p>
          <a:p>
            <a:pPr indent="0">
              <a:lnSpc>
                <a:spcPct val="140000"/>
              </a:lnSpc>
            </a:pPr>
            <a:r>
              <a:rPr lang="en-US" sz="1200" b="0" dirty="0" smtClean="0">
                <a:latin typeface="Consolas"/>
                <a:cs typeface="Consolas"/>
              </a:rPr>
              <a:t>GUESS = vector(36)</a:t>
            </a:r>
          </a:p>
          <a:p>
            <a:pPr indent="0">
              <a:lnSpc>
                <a:spcPct val="140000"/>
              </a:lnSpc>
            </a:pPr>
            <a:r>
              <a:rPr lang="en-US" sz="1200" b="0" dirty="0" smtClean="0">
                <a:latin typeface="Consolas"/>
                <a:cs typeface="Consolas"/>
              </a:rPr>
              <a:t>KNOWN = vector(36)</a:t>
            </a:r>
          </a:p>
          <a:p>
            <a:pPr indent="0">
              <a:lnSpc>
                <a:spcPct val="140000"/>
              </a:lnSpc>
            </a:pPr>
            <a:r>
              <a:rPr lang="en-US" sz="1200" b="0" dirty="0" smtClean="0">
                <a:latin typeface="Consolas"/>
                <a:cs typeface="Consolas"/>
              </a:rPr>
              <a:t>while (RUNNING) do</a:t>
            </a:r>
          </a:p>
          <a:p>
            <a:pPr indent="0">
              <a:lnSpc>
                <a:spcPct val="140000"/>
              </a:lnSpc>
            </a:pPr>
            <a:r>
              <a:rPr lang="en-US" sz="1200" b="0" dirty="0" smtClean="0">
                <a:latin typeface="Consolas"/>
                <a:cs typeface="Consolas"/>
              </a:rPr>
              <a:t>  </a:t>
            </a:r>
            <a:r>
              <a:rPr lang="en-US" sz="1200" b="0" dirty="0" err="1" smtClean="0">
                <a:latin typeface="Consolas"/>
                <a:cs typeface="Consolas"/>
              </a:rPr>
              <a:t>p,theta</a:t>
            </a:r>
            <a:r>
              <a:rPr lang="en-US" sz="1200" b="0" dirty="0" smtClean="0">
                <a:latin typeface="Consolas"/>
                <a:cs typeface="Consolas"/>
              </a:rPr>
              <a:t> = </a:t>
            </a:r>
            <a:r>
              <a:rPr lang="en-US" sz="1200" b="0" dirty="0" err="1" smtClean="0">
                <a:latin typeface="Consolas"/>
                <a:cs typeface="Consolas"/>
              </a:rPr>
              <a:t>query_channel</a:t>
            </a:r>
            <a:r>
              <a:rPr lang="en-US" sz="1200" b="0" dirty="0" smtClean="0">
                <a:latin typeface="Consolas"/>
                <a:cs typeface="Consolas"/>
              </a:rPr>
              <a:t>(optimize(GUESS,KNOWN))</a:t>
            </a:r>
          </a:p>
          <a:p>
            <a:pPr indent="0">
              <a:lnSpc>
                <a:spcPct val="140000"/>
              </a:lnSpc>
            </a:pPr>
            <a:r>
              <a:rPr lang="en-US" sz="1200" b="0" dirty="0" smtClean="0">
                <a:latin typeface="Consolas"/>
                <a:cs typeface="Consolas"/>
              </a:rPr>
              <a:t>  KNOWN[theta]++</a:t>
            </a:r>
          </a:p>
          <a:p>
            <a:pPr indent="0">
              <a:lnSpc>
                <a:spcPct val="140000"/>
              </a:lnSpc>
            </a:pPr>
            <a:r>
              <a:rPr lang="en-US" sz="1200" b="0" dirty="0" smtClean="0">
                <a:latin typeface="Consolas"/>
                <a:cs typeface="Consolas"/>
              </a:rPr>
              <a:t>  KNOWN[:]--</a:t>
            </a:r>
          </a:p>
          <a:p>
            <a:pPr indent="0">
              <a:lnSpc>
                <a:spcPct val="140000"/>
              </a:lnSpc>
            </a:pPr>
            <a:r>
              <a:rPr lang="en-US" sz="1200" b="0" dirty="0" smtClean="0">
                <a:latin typeface="Consolas"/>
                <a:cs typeface="Consolas"/>
              </a:rPr>
              <a:t>  </a:t>
            </a:r>
            <a:r>
              <a:rPr lang="en-US" sz="1200" b="0" dirty="0" err="1" smtClean="0">
                <a:latin typeface="Consolas"/>
                <a:cs typeface="Consolas"/>
              </a:rPr>
              <a:t>smart_rotate</a:t>
            </a:r>
            <a:r>
              <a:rPr lang="en-US" sz="1200" b="0" dirty="0" smtClean="0">
                <a:latin typeface="Consolas"/>
                <a:cs typeface="Consolas"/>
              </a:rPr>
              <a:t>(</a:t>
            </a:r>
            <a:r>
              <a:rPr lang="en-US" sz="1200" b="0" dirty="0" err="1" smtClean="0">
                <a:latin typeface="Consolas"/>
                <a:cs typeface="Consolas"/>
              </a:rPr>
              <a:t>guess,theta</a:t>
            </a:r>
            <a:r>
              <a:rPr lang="en-US" sz="1200" b="0" dirty="0" smtClean="0">
                <a:latin typeface="Consolas"/>
                <a:cs typeface="Consolas"/>
              </a:rPr>
              <a:t> – </a:t>
            </a:r>
            <a:r>
              <a:rPr lang="en-US" sz="1200" b="0" dirty="0" err="1" smtClean="0">
                <a:latin typeface="Consolas"/>
                <a:cs typeface="Consolas"/>
              </a:rPr>
              <a:t>nearest_max</a:t>
            </a:r>
            <a:r>
              <a:rPr lang="en-US" sz="1200" b="0" dirty="0" smtClean="0">
                <a:latin typeface="Consolas"/>
                <a:cs typeface="Consolas"/>
              </a:rPr>
              <a:t>(</a:t>
            </a:r>
            <a:r>
              <a:rPr lang="en-US" sz="1200" b="0" dirty="0" err="1" smtClean="0">
                <a:latin typeface="Consolas"/>
                <a:cs typeface="Consolas"/>
              </a:rPr>
              <a:t>guess,theta</a:t>
            </a:r>
            <a:r>
              <a:rPr lang="en-US" sz="1200" b="0" dirty="0" smtClean="0">
                <a:latin typeface="Consolas"/>
                <a:cs typeface="Consolas"/>
              </a:rPr>
              <a:t>))</a:t>
            </a:r>
          </a:p>
          <a:p>
            <a:pPr indent="0">
              <a:lnSpc>
                <a:spcPct val="140000"/>
              </a:lnSpc>
            </a:pPr>
            <a:r>
              <a:rPr lang="en-US" sz="1200" b="0" dirty="0" smtClean="0">
                <a:latin typeface="Consolas"/>
                <a:cs typeface="Consolas"/>
              </a:rPr>
              <a:t>  </a:t>
            </a:r>
            <a:r>
              <a:rPr lang="en-US" sz="1200" b="0" dirty="0" err="1" smtClean="0">
                <a:latin typeface="Consolas"/>
                <a:cs typeface="Consolas"/>
              </a:rPr>
              <a:t>smart_scale</a:t>
            </a:r>
            <a:r>
              <a:rPr lang="en-US" sz="1200" b="0" dirty="0" smtClean="0">
                <a:latin typeface="Consolas"/>
                <a:cs typeface="Consolas"/>
              </a:rPr>
              <a:t>(guess, (p-guess[theta])/guess[theta] )</a:t>
            </a:r>
          </a:p>
          <a:p>
            <a:pPr indent="0">
              <a:lnSpc>
                <a:spcPct val="140000"/>
              </a:lnSpc>
            </a:pPr>
            <a:r>
              <a:rPr lang="en-US" sz="1200" b="0" dirty="0" smtClean="0">
                <a:latin typeface="Consolas"/>
                <a:cs typeface="Consolas"/>
              </a:rPr>
              <a:t>end</a:t>
            </a:r>
            <a:endParaRPr lang="en-US" sz="1200" b="0" dirty="0" smtClean="0">
              <a:latin typeface="Consolas"/>
              <a:cs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035865636"/>
      </p:ext>
    </p:extLst>
  </p:cSld>
  <p:clrMapOvr>
    <a:masterClrMapping/>
  </p:clrMapOvr>
</p:sld>
</file>

<file path=ppt/theme/theme1.xml><?xml version="1.0" encoding="utf-8"?>
<a:theme xmlns:a="http://schemas.openxmlformats.org/drawingml/2006/main" name="NYU Schools Maste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32088</TotalTime>
  <Words>145</Words>
  <Application>Microsoft Macintosh PowerPoint</Application>
  <PresentationFormat>On-screen Show (4:3)</PresentationFormat>
  <Paragraphs>33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NYU Schools Master Template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for Samsung Multi-Gbps 60 GHz Wireless RFIC  Circuits and Antennas</dc:title>
  <dc:creator>Rappaport, Theodore S</dc:creator>
  <cp:lastModifiedBy>George</cp:lastModifiedBy>
  <cp:revision>388</cp:revision>
  <cp:lastPrinted>2013-05-08T02:29:32Z</cp:lastPrinted>
  <dcterms:created xsi:type="dcterms:W3CDTF">1601-01-01T00:00:00Z</dcterms:created>
  <dcterms:modified xsi:type="dcterms:W3CDTF">2015-03-25T16:14:33Z</dcterms:modified>
</cp:coreProperties>
</file>