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4024" r:id="rId1"/>
  </p:sldMasterIdLst>
  <p:notesMasterIdLst>
    <p:notesMasterId r:id="rId4"/>
  </p:notesMasterIdLst>
  <p:handoutMasterIdLst>
    <p:handoutMasterId r:id="rId5"/>
  </p:handoutMasterIdLst>
  <p:sldIdLst>
    <p:sldId id="541" r:id="rId2"/>
    <p:sldId id="549" r:id="rId3"/>
  </p:sldIdLst>
  <p:sldSz cx="9144000" cy="6858000" type="screen4x3"/>
  <p:notesSz cx="7010400" cy="9236075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F009F"/>
    <a:srgbClr val="3F2275"/>
    <a:srgbClr val="431076"/>
    <a:srgbClr val="489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10" autoAdjust="0"/>
    <p:restoredTop sz="91650" autoAdjust="0"/>
  </p:normalViewPr>
  <p:slideViewPr>
    <p:cSldViewPr>
      <p:cViewPr varScale="1">
        <p:scale>
          <a:sx n="73" d="100"/>
          <a:sy n="73" d="100"/>
        </p:scale>
        <p:origin x="-536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304"/>
    </p:cViewPr>
  </p:sorterViewPr>
  <p:notesViewPr>
    <p:cSldViewPr>
      <p:cViewPr varScale="1">
        <p:scale>
          <a:sx n="79" d="100"/>
          <a:sy n="79" d="100"/>
        </p:scale>
        <p:origin x="-1962" y="-102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F7FA69F6-4D57-D74F-AE77-1A60D2474B8A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17AC581-A886-5542-A35A-647F703E48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249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1"/>
          <p:cNvSpPr>
            <a:spLocks noChangeArrowheads="1"/>
          </p:cNvSpPr>
          <p:nvPr/>
        </p:nvSpPr>
        <p:spPr bwMode="auto">
          <a:xfrm>
            <a:off x="0" y="0"/>
            <a:ext cx="7010400" cy="92360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</p:spPr>
        <p:txBody>
          <a:bodyPr wrap="none" lIns="92830" tIns="46415" rIns="92830" bIns="46415" anchor="ctr"/>
          <a:lstStyle/>
          <a:p>
            <a:pPr>
              <a:buFont typeface="Times New Roman" pitchFamily="18" charset="0"/>
              <a:buNone/>
              <a:defRPr/>
            </a:pPr>
            <a:endParaRPr lang="en-US">
              <a:ea typeface="Microsoft YaHei" pitchFamily="34" charset="-122"/>
              <a:cs typeface="+mn-cs"/>
            </a:endParaRPr>
          </a:p>
        </p:txBody>
      </p:sp>
      <p:sp>
        <p:nvSpPr>
          <p:cNvPr id="44035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433513" y="771525"/>
            <a:ext cx="5075237" cy="380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95161" y="4824888"/>
            <a:ext cx="6353176" cy="45683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3445158" cy="5050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34903" algn="l"/>
                <a:tab pos="1469807" algn="l"/>
                <a:tab pos="2204710" algn="l"/>
                <a:tab pos="293961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496718" y="1"/>
            <a:ext cx="3445157" cy="5050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34903" algn="l"/>
                <a:tab pos="1469807" algn="l"/>
                <a:tab pos="2204710" algn="l"/>
                <a:tab pos="293961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651378"/>
            <a:ext cx="3445158" cy="50509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34903" algn="l"/>
                <a:tab pos="1469807" algn="l"/>
                <a:tab pos="2204710" algn="l"/>
                <a:tab pos="293961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496718" y="9651378"/>
            <a:ext cx="3445157" cy="50509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34903" algn="l"/>
                <a:tab pos="1469807" algn="l"/>
                <a:tab pos="2204710" algn="l"/>
                <a:tab pos="2939613" algn="l"/>
              </a:tabLst>
              <a:defRPr sz="1400">
                <a:solidFill>
                  <a:srgbClr val="000000"/>
                </a:solidFill>
                <a:latin typeface="Times New Roman" charset="0"/>
                <a:cs typeface="Arial Unicode MS" charset="0"/>
              </a:defRPr>
            </a:lvl1pPr>
          </a:lstStyle>
          <a:p>
            <a:fld id="{56241F6B-DC27-244A-A1F0-4CD5D3E26C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970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-9144" y="0"/>
            <a:ext cx="9153144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227755" y="2043259"/>
            <a:ext cx="3637261" cy="2415052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>
              <a:spcBef>
                <a:spcPts val="0"/>
              </a:spcBef>
              <a:defRPr sz="3000" b="1" i="0">
                <a:solidFill>
                  <a:schemeClr val="bg1"/>
                </a:solidFill>
                <a:latin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27015" y="4958531"/>
            <a:ext cx="1783159" cy="482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spcBef>
                <a:spcPts val="0"/>
              </a:spcBef>
              <a:defRPr sz="1000" baseline="0">
                <a:solidFill>
                  <a:srgbClr val="FFFFF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009108-6411-0E4C-A023-D21FBD205D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317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" y="1"/>
            <a:ext cx="9153525" cy="6877051"/>
          </a:xfrm>
          <a:prstGeom prst="rect">
            <a:avLst/>
          </a:prstGeom>
          <a:solidFill>
            <a:srgbClr val="570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8315325" y="389467"/>
            <a:ext cx="184666" cy="353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1800" smtClean="0"/>
          </a:p>
        </p:txBody>
      </p:sp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638" y="317500"/>
            <a:ext cx="1689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Placeholder 2"/>
          <p:cNvSpPr>
            <a:spLocks noGrp="1"/>
          </p:cNvSpPr>
          <p:nvPr>
            <p:ph idx="11"/>
          </p:nvPr>
        </p:nvSpPr>
        <p:spPr>
          <a:xfrm>
            <a:off x="0" y="0"/>
            <a:ext cx="4480560" cy="687543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ctr">
              <a:defRPr sz="3000" b="1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997268" y="2111809"/>
            <a:ext cx="3737844" cy="4174691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defRPr sz="3000" b="1" i="0">
                <a:solidFill>
                  <a:srgbClr val="FFFFFF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buNone/>
              <a:defRPr baseline="0"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5004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01795" y="2111809"/>
            <a:ext cx="3810941" cy="4174691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defRPr sz="2000" b="1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1"/>
          </p:nvPr>
        </p:nvSpPr>
        <p:spPr>
          <a:xfrm>
            <a:off x="4672577" y="950132"/>
            <a:ext cx="4480560" cy="5907869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ctr">
              <a:defRPr sz="30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6714" y="305319"/>
            <a:ext cx="2740741" cy="353484"/>
          </a:xfrm>
          <a:prstGeom prst="rect">
            <a:avLst/>
          </a:prstGeom>
        </p:spPr>
        <p:txBody>
          <a:bodyPr vert="horz" lIns="0" tIns="0" rIns="0" bIns="0"/>
          <a:lstStyle>
            <a:lvl1pPr marL="0" algn="r">
              <a:spcBef>
                <a:spcPts val="0"/>
              </a:spcBef>
              <a:defRPr sz="14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C2D5D-B8EE-B346-BF7A-D8D33E33429A}" type="datetime1">
              <a:rPr lang="en-US"/>
              <a:pPr>
                <a:defRPr/>
              </a:pPr>
              <a:t>3/25/15</a:t>
            </a:fld>
            <a:endParaRPr lang="en-US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8AD23-779C-5A42-B500-27E4018B9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1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01795" y="2111809"/>
            <a:ext cx="8315553" cy="4174691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defRPr sz="2000" b="1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6176714" y="305319"/>
            <a:ext cx="2740741" cy="353484"/>
          </a:xfrm>
          <a:prstGeom prst="rect">
            <a:avLst/>
          </a:prstGeom>
        </p:spPr>
        <p:txBody>
          <a:bodyPr vert="horz" lIns="0" tIns="0" rIns="0" bIns="0"/>
          <a:lstStyle>
            <a:lvl1pPr marL="0" algn="r">
              <a:spcBef>
                <a:spcPts val="0"/>
              </a:spcBef>
              <a:defRPr sz="14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9D9DC-ACC7-5D4D-A03C-ED13E3C6CD32}" type="datetime1">
              <a:rPr lang="en-US"/>
              <a:pPr>
                <a:defRPr/>
              </a:pPr>
              <a:t>3/25/15</a:t>
            </a:fld>
            <a:endParaRPr lang="en-US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ED969-DC60-E949-8040-AAC74CEA0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1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66510"/>
            <a:ext cx="2133600" cy="365125"/>
          </a:xfrm>
        </p:spPr>
        <p:txBody>
          <a:bodyPr/>
          <a:lstStyle/>
          <a:p>
            <a:fld id="{642E64D6-2E46-B644-B864-A9834A28743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57200" y="805768"/>
            <a:ext cx="2593975" cy="3276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57200" y="4109289"/>
            <a:ext cx="2593975" cy="104640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700" b="1">
                <a:latin typeface="Arial"/>
                <a:cs typeface="Arial"/>
              </a:defRPr>
            </a:lvl1pPr>
            <a:lvl2pPr>
              <a:defRPr sz="1700" b="1">
                <a:latin typeface="Arial"/>
                <a:cs typeface="Arial"/>
              </a:defRPr>
            </a:lvl2pPr>
            <a:lvl3pPr>
              <a:defRPr sz="1700" b="1">
                <a:latin typeface="Arial"/>
                <a:cs typeface="Arial"/>
              </a:defRPr>
            </a:lvl3pPr>
            <a:lvl4pPr>
              <a:defRPr sz="1700" b="1">
                <a:latin typeface="Arial"/>
                <a:cs typeface="Arial"/>
              </a:defRPr>
            </a:lvl4pPr>
            <a:lvl5pPr>
              <a:defRPr sz="1700" b="1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069580" y="805768"/>
            <a:ext cx="5493074" cy="4349930"/>
          </a:xfrm>
          <a:prstGeom prst="rect">
            <a:avLst/>
          </a:prstGeom>
        </p:spPr>
        <p:txBody>
          <a:bodyPr>
            <a:normAutofit/>
          </a:bodyPr>
          <a:lstStyle>
            <a:lvl1pPr algn="just">
              <a:lnSpc>
                <a:spcPct val="110000"/>
              </a:lnSpc>
              <a:defRPr>
                <a:latin typeface="Arial"/>
                <a:cs typeface="Arial"/>
              </a:defRPr>
            </a:lvl1pPr>
            <a:lvl2pPr algn="just">
              <a:lnSpc>
                <a:spcPct val="110000"/>
              </a:lnSpc>
              <a:defRPr/>
            </a:lvl2pPr>
            <a:lvl3pPr algn="just">
              <a:lnSpc>
                <a:spcPct val="110000"/>
              </a:lnSpc>
              <a:defRPr/>
            </a:lvl3pPr>
            <a:lvl4pPr algn="just">
              <a:lnSpc>
                <a:spcPct val="110000"/>
              </a:lnSpc>
              <a:defRPr/>
            </a:lvl4pPr>
            <a:lvl5pPr algn="just">
              <a:lnSpc>
                <a:spcPct val="11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57200" y="5155698"/>
            <a:ext cx="8105454" cy="1039271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90000"/>
              </a:lnSpc>
              <a:defRPr sz="2000">
                <a:latin typeface="Arial"/>
                <a:cs typeface="Arial"/>
              </a:defRPr>
            </a:lvl1pPr>
            <a:lvl2pPr>
              <a:lnSpc>
                <a:spcPct val="90000"/>
              </a:lnSpc>
              <a:defRPr sz="2000">
                <a:latin typeface="Arial"/>
                <a:cs typeface="Arial"/>
              </a:defRPr>
            </a:lvl2pPr>
            <a:lvl3pPr>
              <a:lnSpc>
                <a:spcPct val="90000"/>
              </a:lnSpc>
              <a:defRPr sz="2000">
                <a:latin typeface="Arial"/>
                <a:cs typeface="Arial"/>
              </a:defRPr>
            </a:lvl3pPr>
            <a:lvl4pPr>
              <a:lnSpc>
                <a:spcPct val="90000"/>
              </a:lnSpc>
              <a:defRPr sz="2000">
                <a:latin typeface="Arial"/>
                <a:cs typeface="Arial"/>
              </a:defRPr>
            </a:lvl4pPr>
            <a:lvl5pPr>
              <a:lnSpc>
                <a:spcPct val="90000"/>
              </a:lnSpc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2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nyu_white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313267"/>
            <a:ext cx="673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-9525" y="0"/>
            <a:ext cx="9153525" cy="950384"/>
          </a:xfrm>
          <a:prstGeom prst="rect">
            <a:avLst/>
          </a:prstGeom>
          <a:solidFill>
            <a:srgbClr val="570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28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317500"/>
            <a:ext cx="1689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50D096-D6C6-BF41-8A33-46B5B5FF1C9E}" type="datetime1">
              <a:rPr lang="en-US"/>
              <a:pPr>
                <a:defRPr/>
              </a:pPr>
              <a:t>3/25/15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009108-6411-0E4C-A023-D21FBD205D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49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26" r:id="rId2"/>
    <p:sldLayoutId id="2147484027" r:id="rId3"/>
    <p:sldLayoutId id="2147484028" r:id="rId4"/>
    <p:sldLayoutId id="2147484014" r:id="rId5"/>
  </p:sldLayoutIdLst>
  <p:hf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28650" indent="-1714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085850" indent="-1714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Courier New" charset="0"/>
        <a:buChar char="o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114550" indent="-285750" algn="l" defTabSz="457200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349395" y="2362200"/>
            <a:ext cx="8642205" cy="4174691"/>
          </a:xfrm>
        </p:spPr>
        <p:txBody>
          <a:bodyPr/>
          <a:lstStyle/>
          <a:p>
            <a:pPr lvl="1">
              <a:lnSpc>
                <a:spcPct val="120000"/>
              </a:lnSpc>
              <a:buFont typeface="Arial"/>
              <a:buChar char="•"/>
            </a:pPr>
            <a:endParaRPr lang="en-US" b="0" dirty="0" smtClean="0">
              <a:latin typeface="Avenir Light"/>
              <a:cs typeface="Avenir Light"/>
            </a:endParaRPr>
          </a:p>
          <a:p>
            <a:pPr lvl="1">
              <a:lnSpc>
                <a:spcPct val="120000"/>
              </a:lnSpc>
              <a:buFont typeface="Arial"/>
              <a:buChar char="•"/>
            </a:pPr>
            <a:endParaRPr lang="en-US" b="0" dirty="0" smtClean="0">
              <a:latin typeface="Avenir Light"/>
              <a:cs typeface="Avenir Ligh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4C29D9DC-ACC7-5D4D-A03C-ED13E3C6CD32}" type="datetime1">
              <a:rPr lang="en-US" smtClean="0"/>
              <a:pPr>
                <a:defRPr/>
              </a:pPr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DEED969-DC60-E949-8040-AAC74CEA035A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986186"/>
            <a:ext cx="8001000" cy="614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1"/>
                </a:solidFill>
                <a:latin typeface="Avenir Light"/>
                <a:cs typeface="Avenir Light"/>
              </a:rPr>
              <a:t>mmW</a:t>
            </a:r>
            <a:r>
              <a:rPr lang="en-US" sz="3600" dirty="0" smtClean="0">
                <a:solidFill>
                  <a:schemeClr val="tx1"/>
                </a:solidFill>
                <a:latin typeface="Avenir Light"/>
                <a:cs typeface="Avenir Light"/>
              </a:rPr>
              <a:t> Propagation Database</a:t>
            </a:r>
            <a:endParaRPr lang="en-US" sz="3600" dirty="0">
              <a:solidFill>
                <a:schemeClr val="tx1"/>
              </a:solidFill>
              <a:latin typeface="Avenir Light"/>
              <a:cs typeface="Avenir Light"/>
            </a:endParaRPr>
          </a:p>
        </p:txBody>
      </p:sp>
      <p:pic>
        <p:nvPicPr>
          <p:cNvPr id="7" name="Picture 6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7596" y="8660642"/>
            <a:ext cx="8101561" cy="6197617"/>
          </a:xfrm>
          <a:prstGeom prst="rect">
            <a:avLst/>
          </a:prstGeom>
        </p:spPr>
      </p:pic>
      <p:pic>
        <p:nvPicPr>
          <p:cNvPr id="8" name="Picture 6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9996" y="8813042"/>
            <a:ext cx="8101561" cy="6197617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212732" y="1678885"/>
            <a:ext cx="8702668" cy="5102915"/>
            <a:chOff x="6492711" y="4805226"/>
            <a:chExt cx="19916875" cy="10095030"/>
          </a:xfrm>
        </p:grpSpPr>
        <p:sp>
          <p:nvSpPr>
            <p:cNvPr id="14" name="Rectangle 13"/>
            <p:cNvSpPr/>
            <p:nvPr/>
          </p:nvSpPr>
          <p:spPr>
            <a:xfrm>
              <a:off x="6510869" y="4805226"/>
              <a:ext cx="19898717" cy="1009503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 descr="Screen Shot 2015-01-21 at 1.53.31 AM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92711" y="4805226"/>
              <a:ext cx="19898717" cy="100950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11748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4C29D9DC-ACC7-5D4D-A03C-ED13E3C6CD32}" type="datetime1">
              <a:rPr lang="en-US" smtClean="0"/>
              <a:pPr>
                <a:defRPr/>
              </a:pPr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DEED969-DC60-E949-8040-AAC74CEA035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1143000"/>
            <a:ext cx="8001000" cy="614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Avenir Light"/>
                <a:cs typeface="Avenir Light"/>
              </a:rPr>
              <a:t>Statistical Model &amp; Algorithms</a:t>
            </a:r>
            <a:endParaRPr lang="en-US" sz="3600" dirty="0">
              <a:solidFill>
                <a:schemeClr val="tx1"/>
              </a:solidFill>
              <a:latin typeface="Avenir Light"/>
              <a:cs typeface="Avenir Light"/>
            </a:endParaRPr>
          </a:p>
        </p:txBody>
      </p:sp>
      <p:pic>
        <p:nvPicPr>
          <p:cNvPr id="7" name="Picture 6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7596" y="8660642"/>
            <a:ext cx="8101561" cy="6197617"/>
          </a:xfrm>
          <a:prstGeom prst="rect">
            <a:avLst/>
          </a:prstGeom>
        </p:spPr>
      </p:pic>
      <p:pic>
        <p:nvPicPr>
          <p:cNvPr id="8" name="Picture 6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9996" y="8813042"/>
            <a:ext cx="8101561" cy="61976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12776" y="18404928"/>
            <a:ext cx="6858000" cy="2371517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674641" y="12856013"/>
            <a:ext cx="31708016" cy="8416394"/>
            <a:chOff x="3389058" y="16890415"/>
            <a:chExt cx="25271396" cy="11553647"/>
          </a:xfrm>
        </p:grpSpPr>
        <p:grpSp>
          <p:nvGrpSpPr>
            <p:cNvPr id="21" name="Group 20"/>
            <p:cNvGrpSpPr/>
            <p:nvPr/>
          </p:nvGrpSpPr>
          <p:grpSpPr>
            <a:xfrm>
              <a:off x="3389058" y="22887588"/>
              <a:ext cx="10429357" cy="5556474"/>
              <a:chOff x="1468332" y="21313057"/>
              <a:chExt cx="10429357" cy="5556474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468332" y="21313057"/>
                <a:ext cx="8286741" cy="555647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>
                <a:off x="1878656" y="21313059"/>
                <a:ext cx="10019033" cy="5150394"/>
                <a:chOff x="6357296" y="4759737"/>
                <a:chExt cx="8032605" cy="2757588"/>
              </a:xfrm>
            </p:grpSpPr>
            <p:sp>
              <p:nvSpPr>
                <p:cNvPr id="33" name="Text Placeholder 1"/>
                <p:cNvSpPr txBox="1">
                  <a:spLocks/>
                </p:cNvSpPr>
                <p:nvPr/>
              </p:nvSpPr>
              <p:spPr>
                <a:xfrm>
                  <a:off x="6357296" y="5510633"/>
                  <a:ext cx="5813915" cy="2006692"/>
                </a:xfrm>
                <a:prstGeom prst="rect">
                  <a:avLst/>
                </a:prstGeom>
              </p:spPr>
              <p:txBody>
                <a:bodyPr vert="horz" lIns="365760" tIns="182880" rIns="365760" bIns="182880" rtlCol="0" anchor="ctr"/>
                <a:lstStyle>
                  <a:defPPr>
                    <a:defRPr lang="en-US"/>
                  </a:defPPr>
                  <a:lvl1pPr marL="0" algn="r" defTabSz="1828800" rtl="0" eaLnBrk="1" latinLnBrk="0" hangingPunct="1">
                    <a:defRPr sz="4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18288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36576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54864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73152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91440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09728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28016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146304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>
                    <a:buFont typeface="Arial"/>
                    <a:buChar char="•"/>
                  </a:pP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28 GHz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</a:t>
                  </a: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One TX location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</a:t>
                  </a: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Four clusters of four RX locations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</a:t>
                  </a: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Linear track measurements in same positions  </a:t>
                  </a:r>
                  <a:endParaRPr 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venir Light"/>
                    <a:cs typeface="Avenir Light"/>
                  </a:endParaRPr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6388901" y="4759737"/>
                  <a:ext cx="8001000" cy="7690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6400" dirty="0" smtClean="0">
                      <a:solidFill>
                        <a:schemeClr val="tx1"/>
                      </a:solidFill>
                      <a:latin typeface="Avenir Light"/>
                      <a:cs typeface="Avenir Light"/>
                    </a:rPr>
                    <a:t>Future Measurements</a:t>
                  </a:r>
                  <a:endParaRPr lang="en-US" sz="6400" dirty="0">
                    <a:solidFill>
                      <a:schemeClr val="tx1"/>
                    </a:solidFill>
                    <a:latin typeface="Avenir Light"/>
                    <a:cs typeface="Avenir Light"/>
                  </a:endParaRPr>
                </a:p>
              </p:txBody>
            </p:sp>
          </p:grpSp>
        </p:grpSp>
        <p:grpSp>
          <p:nvGrpSpPr>
            <p:cNvPr id="22" name="Group 21"/>
            <p:cNvGrpSpPr/>
            <p:nvPr/>
          </p:nvGrpSpPr>
          <p:grpSpPr>
            <a:xfrm>
              <a:off x="3400587" y="16890415"/>
              <a:ext cx="9210068" cy="5557393"/>
              <a:chOff x="1468331" y="16628823"/>
              <a:chExt cx="9210068" cy="5557393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468331" y="16628823"/>
                <a:ext cx="8275212" cy="555739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27"/>
              <p:cNvGrpSpPr/>
              <p:nvPr/>
            </p:nvGrpSpPr>
            <p:grpSpPr>
              <a:xfrm>
                <a:off x="1829358" y="16999851"/>
                <a:ext cx="8849041" cy="4551340"/>
                <a:chOff x="6357296" y="4759737"/>
                <a:chExt cx="8642205" cy="2436847"/>
              </a:xfrm>
            </p:grpSpPr>
            <p:sp>
              <p:nvSpPr>
                <p:cNvPr id="29" name="Text Placeholder 1"/>
                <p:cNvSpPr txBox="1">
                  <a:spLocks/>
                </p:cNvSpPr>
                <p:nvPr/>
              </p:nvSpPr>
              <p:spPr>
                <a:xfrm>
                  <a:off x="6357296" y="5496578"/>
                  <a:ext cx="8642205" cy="1700006"/>
                </a:xfrm>
                <a:prstGeom prst="rect">
                  <a:avLst/>
                </a:prstGeom>
              </p:spPr>
              <p:txBody>
                <a:bodyPr vert="horz" lIns="365760" tIns="182880" rIns="365760" bIns="182880" rtlCol="0" anchor="ctr"/>
                <a:lstStyle>
                  <a:defPPr>
                    <a:defRPr lang="en-US"/>
                  </a:defPPr>
                  <a:lvl1pPr marL="0" algn="r" defTabSz="1828800" rtl="0" eaLnBrk="1" latinLnBrk="0" hangingPunct="1">
                    <a:defRPr sz="4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18288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36576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54864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73152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91440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09728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28016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146304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>
                    <a:buFont typeface="Arial"/>
                    <a:buChar char="•"/>
                  </a:pP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28 GHz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</a:t>
                  </a: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73 GHz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73 GHz Indoor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73 GHz Foliage</a:t>
                  </a:r>
                  <a:endParaRPr 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venir Light"/>
                    <a:cs typeface="Avenir Light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6388901" y="4759737"/>
                  <a:ext cx="8001000" cy="7690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6400" dirty="0" smtClean="0">
                      <a:solidFill>
                        <a:schemeClr val="tx1"/>
                      </a:solidFill>
                      <a:latin typeface="Avenir Light"/>
                      <a:cs typeface="Avenir Light"/>
                    </a:rPr>
                    <a:t>Current Online Data</a:t>
                  </a:r>
                  <a:endParaRPr lang="en-US" sz="6400" dirty="0">
                    <a:solidFill>
                      <a:schemeClr val="tx1"/>
                    </a:solidFill>
                    <a:latin typeface="Avenir Light"/>
                    <a:cs typeface="Avenir Light"/>
                  </a:endParaRPr>
                </a:p>
              </p:txBody>
            </p:sp>
          </p:grpSp>
        </p:grpSp>
        <p:grpSp>
          <p:nvGrpSpPr>
            <p:cNvPr id="23" name="Group 22"/>
            <p:cNvGrpSpPr/>
            <p:nvPr/>
          </p:nvGrpSpPr>
          <p:grpSpPr>
            <a:xfrm>
              <a:off x="11986465" y="16890416"/>
              <a:ext cx="16673989" cy="11514607"/>
              <a:chOff x="9484813" y="17743840"/>
              <a:chExt cx="17421881" cy="12263364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9484813" y="17743840"/>
                <a:ext cx="17421881" cy="1226336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5" name="Picture 24" descr="Screen Shot 2015-01-21 at 2.37.27 AM.png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484813" y="18097202"/>
                <a:ext cx="8598210" cy="11511004"/>
              </a:xfrm>
              <a:prstGeom prst="rect">
                <a:avLst/>
              </a:prstGeom>
            </p:spPr>
          </p:pic>
          <p:pic>
            <p:nvPicPr>
              <p:cNvPr id="26" name="Picture 25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083023" y="18138994"/>
                <a:ext cx="8649854" cy="11431629"/>
              </a:xfrm>
              <a:prstGeom prst="rect">
                <a:avLst/>
              </a:prstGeom>
            </p:spPr>
          </p:pic>
        </p:grpSp>
      </p:grpSp>
      <p:grpSp>
        <p:nvGrpSpPr>
          <p:cNvPr id="35" name="Group 34"/>
          <p:cNvGrpSpPr/>
          <p:nvPr/>
        </p:nvGrpSpPr>
        <p:grpSpPr>
          <a:xfrm>
            <a:off x="827041" y="13008413"/>
            <a:ext cx="31708016" cy="8416394"/>
            <a:chOff x="3389058" y="16890415"/>
            <a:chExt cx="25271396" cy="11553647"/>
          </a:xfrm>
        </p:grpSpPr>
        <p:grpSp>
          <p:nvGrpSpPr>
            <p:cNvPr id="36" name="Group 35"/>
            <p:cNvGrpSpPr/>
            <p:nvPr/>
          </p:nvGrpSpPr>
          <p:grpSpPr>
            <a:xfrm>
              <a:off x="3389058" y="22887588"/>
              <a:ext cx="10429357" cy="5556474"/>
              <a:chOff x="1468332" y="21313057"/>
              <a:chExt cx="10429357" cy="5556474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1468332" y="21313057"/>
                <a:ext cx="8286741" cy="555647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1878656" y="21313059"/>
                <a:ext cx="10019033" cy="5150394"/>
                <a:chOff x="6357296" y="4759737"/>
                <a:chExt cx="8032605" cy="2757588"/>
              </a:xfrm>
            </p:grpSpPr>
            <p:sp>
              <p:nvSpPr>
                <p:cNvPr id="48" name="Text Placeholder 1"/>
                <p:cNvSpPr txBox="1">
                  <a:spLocks/>
                </p:cNvSpPr>
                <p:nvPr/>
              </p:nvSpPr>
              <p:spPr>
                <a:xfrm>
                  <a:off x="6357296" y="5510633"/>
                  <a:ext cx="5813915" cy="2006692"/>
                </a:xfrm>
                <a:prstGeom prst="rect">
                  <a:avLst/>
                </a:prstGeom>
              </p:spPr>
              <p:txBody>
                <a:bodyPr vert="horz" lIns="365760" tIns="182880" rIns="365760" bIns="182880" rtlCol="0" anchor="ctr"/>
                <a:lstStyle>
                  <a:defPPr>
                    <a:defRPr lang="en-US"/>
                  </a:defPPr>
                  <a:lvl1pPr marL="0" algn="r" defTabSz="1828800" rtl="0" eaLnBrk="1" latinLnBrk="0" hangingPunct="1">
                    <a:defRPr sz="4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18288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36576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54864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73152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91440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09728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28016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146304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>
                    <a:buFont typeface="Arial"/>
                    <a:buChar char="•"/>
                  </a:pP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28 GHz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</a:t>
                  </a: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One TX location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</a:t>
                  </a: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Four clusters of four RX locations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</a:t>
                  </a: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Linear track measurements in same positions  </a:t>
                  </a:r>
                  <a:endParaRPr 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venir Light"/>
                    <a:cs typeface="Avenir Light"/>
                  </a:endParaRPr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6388901" y="4759737"/>
                  <a:ext cx="8001000" cy="7690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6400" dirty="0" smtClean="0">
                      <a:solidFill>
                        <a:schemeClr val="tx1"/>
                      </a:solidFill>
                      <a:latin typeface="Avenir Light"/>
                      <a:cs typeface="Avenir Light"/>
                    </a:rPr>
                    <a:t>Future Measurements</a:t>
                  </a:r>
                  <a:endParaRPr lang="en-US" sz="6400" dirty="0">
                    <a:solidFill>
                      <a:schemeClr val="tx1"/>
                    </a:solidFill>
                    <a:latin typeface="Avenir Light"/>
                    <a:cs typeface="Avenir Light"/>
                  </a:endParaRPr>
                </a:p>
              </p:txBody>
            </p:sp>
          </p:grpSp>
        </p:grpSp>
        <p:grpSp>
          <p:nvGrpSpPr>
            <p:cNvPr id="37" name="Group 36"/>
            <p:cNvGrpSpPr/>
            <p:nvPr/>
          </p:nvGrpSpPr>
          <p:grpSpPr>
            <a:xfrm>
              <a:off x="3400587" y="16890415"/>
              <a:ext cx="9210068" cy="5557393"/>
              <a:chOff x="1468331" y="16628823"/>
              <a:chExt cx="9210068" cy="5557393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1468331" y="16628823"/>
                <a:ext cx="8275212" cy="555739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3" name="Group 42"/>
              <p:cNvGrpSpPr/>
              <p:nvPr/>
            </p:nvGrpSpPr>
            <p:grpSpPr>
              <a:xfrm>
                <a:off x="1829358" y="16999851"/>
                <a:ext cx="8849041" cy="4551340"/>
                <a:chOff x="6357296" y="4759737"/>
                <a:chExt cx="8642205" cy="2436847"/>
              </a:xfrm>
            </p:grpSpPr>
            <p:sp>
              <p:nvSpPr>
                <p:cNvPr id="44" name="Text Placeholder 1"/>
                <p:cNvSpPr txBox="1">
                  <a:spLocks/>
                </p:cNvSpPr>
                <p:nvPr/>
              </p:nvSpPr>
              <p:spPr>
                <a:xfrm>
                  <a:off x="6357296" y="5496578"/>
                  <a:ext cx="8642205" cy="1700006"/>
                </a:xfrm>
                <a:prstGeom prst="rect">
                  <a:avLst/>
                </a:prstGeom>
              </p:spPr>
              <p:txBody>
                <a:bodyPr vert="horz" lIns="365760" tIns="182880" rIns="365760" bIns="182880" rtlCol="0" anchor="ctr"/>
                <a:lstStyle>
                  <a:defPPr>
                    <a:defRPr lang="en-US"/>
                  </a:defPPr>
                  <a:lvl1pPr marL="0" algn="r" defTabSz="1828800" rtl="0" eaLnBrk="1" latinLnBrk="0" hangingPunct="1">
                    <a:defRPr sz="4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18288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36576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54864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73152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91440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09728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28016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14630400" algn="l" defTabSz="1828800" rtl="0" eaLnBrk="1" latinLnBrk="0" hangingPunct="1">
                    <a:defRPr sz="7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>
                    <a:buFont typeface="Arial"/>
                    <a:buChar char="•"/>
                  </a:pP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28 GHz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</a:t>
                  </a: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73 GHz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73 GHz Indoor</a:t>
                  </a:r>
                </a:p>
                <a:p>
                  <a:pPr algn="l">
                    <a:buFont typeface="Arial"/>
                    <a:buChar char="•"/>
                  </a:pPr>
                  <a:r>
                    <a:rPr lang="en-US" sz="360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venir Light"/>
                      <a:cs typeface="Avenir Light"/>
                    </a:rPr>
                    <a:t> 73 GHz Foliage</a:t>
                  </a:r>
                  <a:endParaRPr 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venir Light"/>
                    <a:cs typeface="Avenir Light"/>
                  </a:endParaRP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6388901" y="4759737"/>
                  <a:ext cx="8001000" cy="7690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6400" dirty="0" smtClean="0">
                      <a:solidFill>
                        <a:schemeClr val="tx1"/>
                      </a:solidFill>
                      <a:latin typeface="Avenir Light"/>
                      <a:cs typeface="Avenir Light"/>
                    </a:rPr>
                    <a:t>Current Online Data</a:t>
                  </a:r>
                  <a:endParaRPr lang="en-US" sz="6400" dirty="0">
                    <a:solidFill>
                      <a:schemeClr val="tx1"/>
                    </a:solidFill>
                    <a:latin typeface="Avenir Light"/>
                    <a:cs typeface="Avenir Light"/>
                  </a:endParaRPr>
                </a:p>
              </p:txBody>
            </p:sp>
          </p:grpSp>
        </p:grpSp>
        <p:grpSp>
          <p:nvGrpSpPr>
            <p:cNvPr id="38" name="Group 37"/>
            <p:cNvGrpSpPr/>
            <p:nvPr/>
          </p:nvGrpSpPr>
          <p:grpSpPr>
            <a:xfrm>
              <a:off x="11986465" y="16890416"/>
              <a:ext cx="16673989" cy="11514607"/>
              <a:chOff x="9484813" y="17743840"/>
              <a:chExt cx="17421881" cy="12263364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9484813" y="17743840"/>
                <a:ext cx="17421881" cy="1226336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0" name="Picture 39" descr="Screen Shot 2015-01-21 at 2.37.27 AM.png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484813" y="18097202"/>
                <a:ext cx="8598210" cy="11511004"/>
              </a:xfrm>
              <a:prstGeom prst="rect">
                <a:avLst/>
              </a:prstGeom>
            </p:spPr>
          </p:pic>
          <p:pic>
            <p:nvPicPr>
              <p:cNvPr id="41" name="Picture 40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083023" y="18138994"/>
                <a:ext cx="8649854" cy="11431629"/>
              </a:xfrm>
              <a:prstGeom prst="rect">
                <a:avLst/>
              </a:prstGeom>
            </p:spPr>
          </p:pic>
        </p:grpSp>
      </p:grpSp>
      <p:sp>
        <p:nvSpPr>
          <p:cNvPr id="10" name="TextBox 9"/>
          <p:cNvSpPr txBox="1"/>
          <p:nvPr/>
        </p:nvSpPr>
        <p:spPr>
          <a:xfrm>
            <a:off x="2505911" y="3518023"/>
            <a:ext cx="265480" cy="353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8600" y="2057400"/>
            <a:ext cx="5942652" cy="18709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Avenir Light"/>
                <a:cs typeface="Avenir Light"/>
              </a:rPr>
              <a:t>Future </a:t>
            </a:r>
            <a:r>
              <a:rPr lang="en-US" sz="2800" b="1" dirty="0" smtClean="0">
                <a:solidFill>
                  <a:schemeClr val="tx1"/>
                </a:solidFill>
                <a:latin typeface="Avenir Light"/>
                <a:cs typeface="Avenir Light"/>
              </a:rPr>
              <a:t>Measurements</a:t>
            </a:r>
          </a:p>
          <a:p>
            <a:endParaRPr lang="en-US" sz="800" b="1" dirty="0" smtClean="0">
              <a:solidFill>
                <a:schemeClr val="tx1"/>
              </a:solidFill>
              <a:latin typeface="Avenir Light"/>
              <a:cs typeface="Avenir Light"/>
            </a:endParaRPr>
          </a:p>
          <a:p>
            <a:pPr>
              <a:buFont typeface="Arial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Light"/>
                <a:cs typeface="Avenir Light"/>
              </a:rPr>
              <a:t> 28 GHz</a:t>
            </a:r>
          </a:p>
          <a:p>
            <a:pPr>
              <a:buFont typeface="Arial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Light"/>
                <a:cs typeface="Avenir Light"/>
              </a:rPr>
              <a:t> One TX location</a:t>
            </a:r>
          </a:p>
          <a:p>
            <a:pPr>
              <a:buFont typeface="Arial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Light"/>
                <a:cs typeface="Avenir Light"/>
              </a:rPr>
              <a:t> Four clusters of four RX locations</a:t>
            </a:r>
          </a:p>
          <a:p>
            <a:pPr>
              <a:buFont typeface="Arial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Light"/>
                <a:cs typeface="Avenir Light"/>
              </a:rPr>
              <a:t> Linear track measurements in same positions  </a:t>
            </a:r>
            <a:endParaRPr lang="en-US" sz="2200" b="1" dirty="0">
              <a:solidFill>
                <a:schemeClr val="tx1"/>
              </a:solidFill>
              <a:latin typeface="Avenir Light"/>
              <a:cs typeface="Avenir Light"/>
            </a:endParaRPr>
          </a:p>
        </p:txBody>
      </p:sp>
      <p:pic>
        <p:nvPicPr>
          <p:cNvPr id="50" name="Picture 49" descr="Screen Shot 2015-01-21 at 2.37.27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6606" y="13402508"/>
            <a:ext cx="10325054" cy="787335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1660" y="13431093"/>
            <a:ext cx="10387071" cy="7819061"/>
          </a:xfrm>
          <a:prstGeom prst="rect">
            <a:avLst/>
          </a:prstGeom>
        </p:spPr>
      </p:pic>
      <p:pic>
        <p:nvPicPr>
          <p:cNvPr id="52" name="Picture 51" descr="Screen Shot 2015-01-21 at 2.37.27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9006" y="13554908"/>
            <a:ext cx="10325054" cy="7873352"/>
          </a:xfrm>
          <a:prstGeom prst="rect">
            <a:avLst/>
          </a:prstGeom>
        </p:spPr>
      </p:pic>
      <p:pic>
        <p:nvPicPr>
          <p:cNvPr id="53" name="Picture 52" descr="Screen Shot 2015-01-21 at 2.37.27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1406" y="13707308"/>
            <a:ext cx="10325054" cy="7873352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4060" y="13583493"/>
            <a:ext cx="10387071" cy="7819061"/>
          </a:xfrm>
          <a:prstGeom prst="rect">
            <a:avLst/>
          </a:prstGeom>
        </p:spPr>
      </p:pic>
      <p:pic>
        <p:nvPicPr>
          <p:cNvPr id="55" name="Picture 54" descr="Screen Shot 2015-01-21 at 2.37.27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730577"/>
            <a:ext cx="2868070" cy="2460423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1905" y="4101966"/>
            <a:ext cx="2885297" cy="24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865636"/>
      </p:ext>
    </p:extLst>
  </p:cSld>
  <p:clrMapOvr>
    <a:masterClrMapping/>
  </p:clrMapOvr>
</p:sld>
</file>

<file path=ppt/theme/theme1.xml><?xml version="1.0" encoding="utf-8"?>
<a:theme xmlns:a="http://schemas.openxmlformats.org/drawingml/2006/main" name="NYU Schools Maste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32116</TotalTime>
  <Words>114</Words>
  <Application>Microsoft Macintosh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NYU Schools Master Template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for Samsung Multi-Gbps 60 GHz Wireless RFIC  Circuits and Antennas</dc:title>
  <dc:creator>Rappaport, Theodore S</dc:creator>
  <cp:lastModifiedBy>George</cp:lastModifiedBy>
  <cp:revision>392</cp:revision>
  <cp:lastPrinted>2013-05-08T02:29:32Z</cp:lastPrinted>
  <dcterms:created xsi:type="dcterms:W3CDTF">1601-01-01T00:00:00Z</dcterms:created>
  <dcterms:modified xsi:type="dcterms:W3CDTF">2015-03-25T20:39:25Z</dcterms:modified>
</cp:coreProperties>
</file>