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png" ContentType="image/png"/>
  <Default Extension="rels" ContentType="application/vnd.openxmlformats-package.relationships+xml"/>
  <Default Extension="jpeg" ContentType="image/jpeg"/>
  <Default Extension="xml" ContentType="application/xml"/>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Layouts/slideLayout14.xml" ContentType="application/vnd.openxmlformats-officedocument.presentationml.slideLayout+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Default Extension="tiff" ContentType="image/tiff"/>
  <Override PartName="/ppt/notesSlides/notesSlide4.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presentation.xml" ContentType="application/vnd.openxmlformats-officedocument.presentationml.presentation.main+xml"/>
  <Override PartName="/ppt/notesSlides/notesSlide2.xml" ContentType="application/vnd.openxmlformats-officedocument.presentationml.notesSlide+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autoCompressPictures="0">
  <p:sldMasterIdLst>
    <p:sldMasterId id="2147483926" r:id="rId1"/>
  </p:sldMasterIdLst>
  <p:notesMasterIdLst>
    <p:notesMasterId r:id="rId7"/>
  </p:notesMasterIdLst>
  <p:handoutMasterIdLst>
    <p:handoutMasterId r:id="rId8"/>
  </p:handoutMasterIdLst>
  <p:sldIdLst>
    <p:sldId id="256" r:id="rId2"/>
    <p:sldId id="1038" r:id="rId3"/>
    <p:sldId id="1039" r:id="rId4"/>
    <p:sldId id="992" r:id="rId5"/>
    <p:sldId id="1041" r:id="rId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1pPr>
    <a:lvl2pPr marL="457200" algn="l"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2pPr>
    <a:lvl3pPr marL="914400" algn="l"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3pPr>
    <a:lvl4pPr marL="1371600" algn="l"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4pPr>
    <a:lvl5pPr marL="1828800" algn="l"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5pPr>
    <a:lvl6pPr marL="22860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6pPr>
    <a:lvl7pPr marL="27432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7pPr>
    <a:lvl8pPr marL="32004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8pPr>
    <a:lvl9pPr marL="36576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clrMru>
    <a:srgbClr val="38851C"/>
    <a:srgbClr val="F9E6D6"/>
    <a:srgbClr val="00FF00"/>
    <a:srgbClr val="FF8000"/>
    <a:srgbClr val="FF0000"/>
  </p:clrMru>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26056" autoAdjust="0"/>
    <p:restoredTop sz="75710" autoAdjust="0"/>
  </p:normalViewPr>
  <p:slideViewPr>
    <p:cSldViewPr showGuides="1">
      <p:cViewPr>
        <p:scale>
          <a:sx n="80" d="100"/>
          <a:sy n="80" d="100"/>
        </p:scale>
        <p:origin x="-1200" y="-3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8472"/>
    </p:cViewPr>
  </p:sorter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handoutMaster" Target="handoutMasters/handout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Arial" charset="0"/>
                <a:ea typeface="ＭＳ Ｐゴシック" charset="-128"/>
                <a:cs typeface="ＭＳ Ｐゴシック" charset="-128"/>
              </a:defRPr>
            </a:lvl1pPr>
          </a:lstStyle>
          <a:p>
            <a:pPr>
              <a:defRPr/>
            </a:pPr>
            <a:fld id="{9CE1EFB5-191D-E141-A2C8-DCA6877E1A2D}" type="datetime1">
              <a:rPr lang="en-US"/>
              <a:pPr>
                <a:defRPr/>
              </a:pPr>
              <a:t>4/5/13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atin typeface="Arial" charset="0"/>
                <a:ea typeface="ＭＳ Ｐゴシック" charset="-128"/>
                <a:cs typeface="ＭＳ Ｐゴシック" charset="-128"/>
              </a:defRPr>
            </a:lvl1pPr>
          </a:lstStyle>
          <a:p>
            <a:pPr>
              <a:defRPr/>
            </a:pPr>
            <a:fld id="{F25F23E2-3470-524B-ABB9-675981F99752}" type="slidenum">
              <a:rPr lang="en-US"/>
              <a:pPr>
                <a:defRPr/>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8119082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a:latin typeface="Arial" charset="0"/>
                <a:ea typeface="ＭＳ Ｐゴシック" charset="-128"/>
                <a:cs typeface="ＭＳ Ｐゴシック" charset="-128"/>
              </a:defRPr>
            </a:lvl1pPr>
          </a:lstStyle>
          <a:p>
            <a:pPr>
              <a:defRPr/>
            </a:pPr>
            <a:endParaRPr lang="en-US"/>
          </a:p>
        </p:txBody>
      </p:sp>
      <p:sp>
        <p:nvSpPr>
          <p:cNvPr id="4099"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00">
                <a:latin typeface="Arial" charset="0"/>
                <a:ea typeface="ＭＳ Ｐゴシック" charset="-128"/>
                <a:cs typeface="ＭＳ Ｐゴシック" charset="-128"/>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1200">
                <a:latin typeface="Arial" charset="0"/>
                <a:ea typeface="ＭＳ Ｐゴシック" charset="-128"/>
                <a:cs typeface="ＭＳ Ｐゴシック" charset="-128"/>
              </a:defRPr>
            </a:lvl1pPr>
          </a:lstStyle>
          <a:p>
            <a:pPr>
              <a:defRPr/>
            </a:pPr>
            <a:endParaRPr lang="en-US"/>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sz="1200">
                <a:latin typeface="Arial" charset="0"/>
                <a:ea typeface="ＭＳ Ｐゴシック" charset="-128"/>
                <a:cs typeface="ＭＳ Ｐゴシック" charset="-128"/>
              </a:defRPr>
            </a:lvl1pPr>
          </a:lstStyle>
          <a:p>
            <a:pPr>
              <a:defRPr/>
            </a:pPr>
            <a:fld id="{BB05E266-74C8-F949-8543-7BDC10B657BC}" type="slidenum">
              <a:rPr lang="en-US"/>
              <a:pPr>
                <a:defRPr/>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5451103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 Id="rId3" Type="http://schemas.openxmlformats.org/officeDocument/2006/relationships/hyperlink" Target="http://www.vistrails.org" TargetMode="Externa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9EB1A265-C41F-BD48-8D01-3095E5E49F80}" type="slidenum">
              <a:rPr lang="en-US">
                <a:latin typeface="Arial" pitchFamily="-65" charset="0"/>
                <a:ea typeface="ＭＳ Ｐゴシック" pitchFamily="-65" charset="-128"/>
                <a:cs typeface="ＭＳ Ｐゴシック" pitchFamily="-65" charset="-128"/>
              </a:rPr>
              <a:pPr/>
              <a:t>1</a:t>
            </a:fld>
            <a:endParaRPr lang="en-US">
              <a:latin typeface="Arial" pitchFamily="-65" charset="0"/>
              <a:ea typeface="ＭＳ Ｐゴシック" pitchFamily="-65" charset="-128"/>
              <a:cs typeface="ＭＳ Ｐゴシック" pitchFamily="-65" charset="-128"/>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dirty="0" smtClean="0">
              <a:latin typeface="Arial" pitchFamily="-65" charset="0"/>
              <a:ea typeface="ＭＳ Ｐゴシック" pitchFamily="-65" charset="-128"/>
              <a:cs typeface="ＭＳ Ｐゴシック" pitchFamily="-65"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i="1" kern="1200" dirty="0" smtClean="0">
                <a:solidFill>
                  <a:schemeClr val="tx1"/>
                </a:solidFill>
                <a:latin typeface="Arial" charset="0"/>
                <a:ea typeface="ＭＳ Ｐゴシック" charset="-128"/>
                <a:cs typeface="ＭＳ Ｐゴシック" charset="-128"/>
              </a:rPr>
              <a:t>Science has become data rich. The abundance of data opens up new opportunities but also brings  many challenges. In particular,</a:t>
            </a:r>
            <a:r>
              <a:rPr lang="en-US" sz="1200" i="1" kern="1200" baseline="0" dirty="0" smtClean="0">
                <a:solidFill>
                  <a:schemeClr val="tx1"/>
                </a:solidFill>
                <a:latin typeface="Arial" charset="0"/>
                <a:ea typeface="ＭＳ Ｐゴシック" charset="-128"/>
                <a:cs typeface="ＭＳ Ｐゴシック" charset="-128"/>
              </a:rPr>
              <a:t> making sense of data is difficult. To analyze data, scientists need to go through a long, iterative process. As they formulate and test hypotheses, they often have to manipulate multiple data sets and use a plethora of tools. As a result, it is easy for them to get lost: arrive at a promising result and not remember exactly how they got there, e.g., the exact version of the input data or the combination of values for configuration parameters.</a:t>
            </a:r>
            <a:endParaRPr lang="en-US" sz="1200" i="1" kern="1200" dirty="0" smtClean="0">
              <a:solidFill>
                <a:schemeClr val="tx1"/>
              </a:solidFill>
              <a:latin typeface="Arial" charset="0"/>
              <a:ea typeface="ＭＳ Ｐゴシック" charset="-128"/>
              <a:cs typeface="ＭＳ Ｐゴシック" charset="-128"/>
            </a:endParaRPr>
          </a:p>
          <a:p>
            <a:pPr marL="0" marR="0" indent="0" algn="l" defTabSz="914400" rtl="0" eaLnBrk="0" fontAlgn="base" latinLnBrk="0" hangingPunct="0">
              <a:lnSpc>
                <a:spcPct val="100000"/>
              </a:lnSpc>
              <a:spcBef>
                <a:spcPct val="30000"/>
              </a:spcBef>
              <a:spcAft>
                <a:spcPct val="0"/>
              </a:spcAft>
              <a:buClrTx/>
              <a:buSzTx/>
              <a:buFontTx/>
              <a:buChar char="•"/>
              <a:tabLst/>
              <a:defRPr/>
            </a:pPr>
            <a:endParaRPr lang="en-US" sz="1200" kern="1200" dirty="0" smtClean="0">
              <a:solidFill>
                <a:schemeClr val="tx1"/>
              </a:solidFill>
              <a:latin typeface="Arial" charset="0"/>
              <a:ea typeface="ＭＳ Ｐゴシック" charset="-128"/>
              <a:cs typeface="ＭＳ Ｐゴシック" charset="-128"/>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Arial" charset="0"/>
                <a:ea typeface="ＭＳ Ｐゴシック" charset="-128"/>
                <a:cs typeface="ＭＳ Ｐゴシック" charset="-128"/>
              </a:rPr>
              <a:t>Notes:</a:t>
            </a:r>
          </a:p>
          <a:p>
            <a:pPr marL="0" marR="0" indent="0" algn="l" defTabSz="914400" rtl="0" eaLnBrk="0" fontAlgn="base" latinLnBrk="0" hangingPunct="0">
              <a:lnSpc>
                <a:spcPct val="100000"/>
              </a:lnSpc>
              <a:spcBef>
                <a:spcPct val="30000"/>
              </a:spcBef>
              <a:spcAft>
                <a:spcPct val="0"/>
              </a:spcAft>
              <a:buClrTx/>
              <a:buSzTx/>
              <a:buFontTx/>
              <a:buChar char="•"/>
              <a:tabLst/>
              <a:defRPr/>
            </a:pPr>
            <a:r>
              <a:rPr lang="en-US" sz="1200" kern="1200" dirty="0" smtClean="0">
                <a:solidFill>
                  <a:schemeClr val="tx1"/>
                </a:solidFill>
                <a:latin typeface="Arial" charset="0"/>
                <a:ea typeface="ＭＳ Ｐゴシック" charset="-128"/>
                <a:cs typeface="ＭＳ Ｐゴシック" charset="-128"/>
              </a:rPr>
              <a:t>Data-</a:t>
            </a:r>
            <a:r>
              <a:rPr lang="en-US" sz="1200" kern="1200" baseline="0" dirty="0" smtClean="0">
                <a:solidFill>
                  <a:schemeClr val="tx1"/>
                </a:solidFill>
                <a:latin typeface="Arial" charset="0"/>
                <a:ea typeface="ＭＳ Ｐゴシック" charset="-128"/>
                <a:cs typeface="ＭＳ Ｐゴシック" charset="-128"/>
              </a:rPr>
              <a:t>intensive is the 4</a:t>
            </a:r>
            <a:r>
              <a:rPr lang="en-US" sz="1200" kern="1200" baseline="30000" dirty="0" smtClean="0">
                <a:solidFill>
                  <a:schemeClr val="tx1"/>
                </a:solidFill>
                <a:latin typeface="Arial" charset="0"/>
                <a:ea typeface="ＭＳ Ｐゴシック" charset="-128"/>
                <a:cs typeface="ＭＳ Ｐゴシック" charset="-128"/>
              </a:rPr>
              <a:t>th</a:t>
            </a:r>
            <a:r>
              <a:rPr lang="en-US" sz="1200" kern="1200" baseline="0" dirty="0" smtClean="0">
                <a:solidFill>
                  <a:schemeClr val="tx1"/>
                </a:solidFill>
                <a:latin typeface="Arial" charset="0"/>
                <a:ea typeface="ＭＳ Ｐゴシック" charset="-128"/>
                <a:cs typeface="ＭＳ Ｐゴシック" charset="-128"/>
              </a:rPr>
              <a:t> paradigm of science (Jim Gray), after </a:t>
            </a:r>
            <a:r>
              <a:rPr lang="en-US" sz="1200" kern="1200" dirty="0" smtClean="0">
                <a:solidFill>
                  <a:schemeClr val="tx1"/>
                </a:solidFill>
                <a:latin typeface="Arial" charset="0"/>
                <a:ea typeface="ＭＳ Ｐゴシック" charset="-128"/>
                <a:cs typeface="ＭＳ Ｐゴシック" charset="-128"/>
              </a:rPr>
              <a:t>experimentation, theory, and computer simulation</a:t>
            </a:r>
            <a:endParaRPr lang="en-US" sz="1200" kern="1200" dirty="0" smtClean="0">
              <a:solidFill>
                <a:schemeClr val="tx1"/>
              </a:solidFill>
              <a:effectLst/>
              <a:latin typeface="Arial" charset="0"/>
              <a:ea typeface="ＭＳ Ｐゴシック" charset="-128"/>
              <a:cs typeface="ＭＳ Ｐゴシック" charset="-128"/>
            </a:endParaRPr>
          </a:p>
          <a:p>
            <a:pPr marL="0" marR="0" indent="0" algn="l" defTabSz="914400" rtl="0" eaLnBrk="0" fontAlgn="base" latinLnBrk="0" hangingPunct="0">
              <a:lnSpc>
                <a:spcPct val="100000"/>
              </a:lnSpc>
              <a:spcBef>
                <a:spcPct val="30000"/>
              </a:spcBef>
              <a:spcAft>
                <a:spcPct val="0"/>
              </a:spcAft>
              <a:buClrTx/>
              <a:buSzTx/>
              <a:buFontTx/>
              <a:buChar char="•"/>
              <a:tabLst/>
              <a:defRPr/>
            </a:pPr>
            <a:r>
              <a:rPr lang="en-US" sz="1200" kern="1200" dirty="0" smtClean="0">
                <a:solidFill>
                  <a:schemeClr val="tx1"/>
                </a:solidFill>
                <a:effectLst/>
                <a:latin typeface="Arial" charset="0"/>
                <a:ea typeface="ＭＳ Ｐゴシック" charset="-128"/>
                <a:cs typeface="ＭＳ Ｐゴシック" charset="-128"/>
              </a:rPr>
              <a:t>Although empirical, analytical, and simulation methods have provided answers to many questions, a new scientific methodology driven by data- intensive problems is now emerging—the “fourth paradigm.” </a:t>
            </a:r>
            <a:endParaRPr lang="en-US" dirty="0" smtClean="0"/>
          </a:p>
          <a:p>
            <a:pPr>
              <a:buFontTx/>
              <a:buChar char="•"/>
            </a:pPr>
            <a:endParaRPr lang="en-US" dirty="0"/>
          </a:p>
        </p:txBody>
      </p:sp>
      <p:sp>
        <p:nvSpPr>
          <p:cNvPr id="4" name="Slide Number Placeholder 3"/>
          <p:cNvSpPr>
            <a:spLocks noGrp="1"/>
          </p:cNvSpPr>
          <p:nvPr>
            <p:ph type="sldNum" sz="quarter" idx="10"/>
          </p:nvPr>
        </p:nvSpPr>
        <p:spPr/>
        <p:txBody>
          <a:bodyPr/>
          <a:lstStyle/>
          <a:p>
            <a:pPr>
              <a:defRPr/>
            </a:pPr>
            <a:fld id="{BB05E266-74C8-F949-8543-7BDC10B657BC}"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This problem is propagated</a:t>
            </a:r>
            <a:r>
              <a:rPr lang="en-US" i="1" baseline="0" dirty="0" smtClean="0"/>
              <a:t> to publications. Currently publications that include computational results are often incomplete – they show just the tip of the iceberg and lack details of how the results were generated.  Consequently, there is little hope  that others will be able to reproduce, verify,  or re-use these results. And this greatly hinders scientific progress.</a:t>
            </a:r>
            <a:endParaRPr lang="en-US" i="1" dirty="0"/>
          </a:p>
        </p:txBody>
      </p:sp>
      <p:sp>
        <p:nvSpPr>
          <p:cNvPr id="4" name="Slide Number Placeholder 3"/>
          <p:cNvSpPr>
            <a:spLocks noGrp="1"/>
          </p:cNvSpPr>
          <p:nvPr>
            <p:ph type="sldNum" sz="quarter" idx="10"/>
          </p:nvPr>
        </p:nvSpPr>
        <p:spPr/>
        <p:txBody>
          <a:bodyPr/>
          <a:lstStyle/>
          <a:p>
            <a:pPr>
              <a:defRPr/>
            </a:pPr>
            <a:fld id="{BB05E266-74C8-F949-8543-7BDC10B657BC}" type="slidenum">
              <a:rPr lang="en-US" smtClean="0"/>
              <a:pPr>
                <a:defRPr/>
              </a:pPr>
              <a:t>3</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701412198"/>
      </p:ext>
    </p:extLst>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1B290D9E-BEBD-4443-A340-7BF5BF05CB07}" type="slidenum">
              <a:rPr lang="en-US"/>
              <a:pPr/>
              <a:t>4</a:t>
            </a:fld>
            <a:endParaRPr lang="en-US"/>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r>
              <a:rPr lang="en-US" i="1" dirty="0" smtClean="0"/>
              <a:t>To</a:t>
            </a:r>
            <a:r>
              <a:rPr lang="en-US" i="1" baseline="0" dirty="0" smtClean="0"/>
              <a:t> address these problems, it is crucial that provenance be at the center of the scientific process. Provenance of scientific explorations must be systematically captured. And once you have provenance, not only you can reproduce the results, but you can also reason about the trail followed to obtain them and assess their quality. Furthermore, it becomes easier (and possible!) to extend and modify previous work.</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My</a:t>
            </a:r>
            <a:r>
              <a:rPr lang="en-US" i="1" baseline="0" dirty="0" smtClean="0"/>
              <a:t> group has worked on many different aspects of provenance management, from automatic capture mechanisms and provenance  models, to query languages and efficient storage. We have also introduced novel uses of provenance, including how to use this information to streamline scientific, to enrich science education, and to support the publication of reproducible results.</a:t>
            </a:r>
          </a:p>
          <a:p>
            <a:r>
              <a:rPr lang="en-US" i="1" baseline="0" dirty="0" smtClean="0"/>
              <a:t>Last but not least, we have developed a number of systems, including </a:t>
            </a:r>
            <a:r>
              <a:rPr lang="en-US" i="1" baseline="0" dirty="0" err="1" smtClean="0"/>
              <a:t>VisTrails</a:t>
            </a:r>
            <a:r>
              <a:rPr lang="en-US" i="1" baseline="0" dirty="0" smtClean="0"/>
              <a:t>, an open-source data exploration system that has been downloaded 1000s of times  and has been adopted in many different scientific domains, from climate data analysis and quantum physics to ornithology.</a:t>
            </a:r>
          </a:p>
          <a:p>
            <a:r>
              <a:rPr lang="en-US" i="1" baseline="0" dirty="0" smtClean="0"/>
              <a:t>---------</a:t>
            </a:r>
          </a:p>
          <a:p>
            <a:r>
              <a:rPr lang="en-US" dirty="0" smtClean="0"/>
              <a:t>New provenance models: change-based provenance, OPM (Open Provenance Model)</a:t>
            </a:r>
          </a:p>
          <a:p>
            <a:r>
              <a:rPr lang="en-US" dirty="0" smtClean="0"/>
              <a:t>Querying and reusing provenance </a:t>
            </a:r>
          </a:p>
          <a:p>
            <a:r>
              <a:rPr lang="en-US" dirty="0" smtClean="0"/>
              <a:t>Support for collaborative data exploration and visualization</a:t>
            </a:r>
          </a:p>
          <a:p>
            <a:r>
              <a:rPr lang="en-US" dirty="0" smtClean="0"/>
              <a:t>Mining and analytics: knowledge discovery and re-use</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[Freire et al., IPAW 2006; </a:t>
            </a:r>
            <a:r>
              <a:rPr lang="en-US" sz="1200" dirty="0" err="1" smtClean="0"/>
              <a:t>Scheidegger</a:t>
            </a:r>
            <a:r>
              <a:rPr lang="en-US" sz="1200" dirty="0" smtClean="0"/>
              <a:t> et al., TVCG 2007; </a:t>
            </a:r>
            <a:r>
              <a:rPr lang="en-US" sz="1200" dirty="0" err="1" smtClean="0"/>
              <a:t>Scheidegger</a:t>
            </a:r>
            <a:r>
              <a:rPr lang="en-US" sz="1200" dirty="0" smtClean="0"/>
              <a:t> et al., CCPE 2008; Moreau et al., FGCS 2011; </a:t>
            </a:r>
            <a:r>
              <a:rPr lang="en-US" sz="1200" dirty="0" err="1" smtClean="0"/>
              <a:t>Lins</a:t>
            </a:r>
            <a:r>
              <a:rPr lang="en-US" sz="1200" dirty="0" smtClean="0"/>
              <a:t> et al., IPAW 2008; Koop et al., TVCG 2008]</a:t>
            </a:r>
          </a:p>
          <a:p>
            <a:r>
              <a:rPr lang="en-US" dirty="0" smtClean="0"/>
              <a:t>Reproducible Publications</a:t>
            </a:r>
          </a:p>
          <a:p>
            <a:pPr lvl="1"/>
            <a:r>
              <a:rPr lang="en-US" dirty="0" smtClean="0"/>
              <a:t>Infrastructure to enable the creation and sharing of reproducible results</a:t>
            </a:r>
          </a:p>
          <a:p>
            <a:r>
              <a:rPr lang="en-US" dirty="0" smtClean="0"/>
              <a:t>Teaching: </a:t>
            </a:r>
            <a:r>
              <a:rPr lang="en-US" dirty="0" smtClean="0">
                <a:solidFill>
                  <a:srgbClr val="000000"/>
                </a:solidFill>
                <a:ea typeface="ＭＳ Ｐゴシック" pitchFamily="-65" charset="-128"/>
                <a:cs typeface="ＭＳ Ｐゴシック" pitchFamily="-65" charset="-128"/>
              </a:rPr>
              <a:t>Leverage provenance to improve the way we teach data-intensive science </a:t>
            </a:r>
            <a:endParaRPr lang="en-US" dirty="0" smtClean="0"/>
          </a:p>
          <a:p>
            <a:r>
              <a:rPr lang="en-US" dirty="0" err="1" smtClean="0"/>
              <a:t>VisTrails</a:t>
            </a:r>
            <a:r>
              <a:rPr lang="en-US" dirty="0" smtClean="0"/>
              <a:t>: open-source data exploration system </a:t>
            </a:r>
            <a:r>
              <a:rPr lang="en-US" sz="2000" dirty="0" smtClean="0">
                <a:hlinkClick r:id="rId3"/>
              </a:rPr>
              <a:t>http://www.vistrails.org</a:t>
            </a:r>
            <a:endParaRPr lang="en-US" sz="2000" dirty="0" smtClean="0"/>
          </a:p>
          <a:p>
            <a:pPr lvl="1"/>
            <a:r>
              <a:rPr lang="en-US" dirty="0" smtClean="0"/>
              <a:t>Support for data analysis and visualization, and a comprehensive provenance infrastructure</a:t>
            </a:r>
          </a:p>
          <a:p>
            <a:pPr lvl="1"/>
            <a:r>
              <a:rPr lang="en-US" dirty="0" smtClean="0"/>
              <a:t>Ten’s of thousands of downloads</a:t>
            </a:r>
          </a:p>
          <a:p>
            <a:pPr lvl="1"/>
            <a:r>
              <a:rPr lang="en-US" dirty="0" smtClean="0"/>
              <a:t>Adopted in many different scientific domains, e.g., climate data analysis, biology, quantum physics, astronomy, psychiatry, habitat modeling.</a:t>
            </a:r>
          </a:p>
          <a:p>
            <a:pPr lvl="1"/>
            <a:endParaRPr lang="en-US" dirty="0" smtClean="0"/>
          </a:p>
          <a:p>
            <a:pPr marL="457200" lvl="1" indent="0">
              <a:buNone/>
            </a:pPr>
            <a:r>
              <a:rPr lang="en-US" sz="1600" dirty="0" smtClean="0"/>
              <a:t>[</a:t>
            </a:r>
            <a:r>
              <a:rPr lang="en-US" sz="1600" dirty="0" err="1" smtClean="0"/>
              <a:t>Chirigati</a:t>
            </a:r>
            <a:r>
              <a:rPr lang="en-US" sz="1600" dirty="0" smtClean="0"/>
              <a:t> et al. SIGMOD 2013; Silva &amp; Freire, CISE 2012; Freire et al., SIGMOD 2012; Silva et al., CGF 2011; Freire et al., VLDB 20011]</a:t>
            </a:r>
          </a:p>
          <a:p>
            <a:pPr lvl="1"/>
            <a:endParaRPr lang="en-US" sz="1600"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dirty="0" smtClean="0"/>
          </a:p>
          <a:p>
            <a:endParaRPr lang="en-US" dirty="0" smtClean="0"/>
          </a:p>
          <a:p>
            <a:endParaRPr lang="en-US" i="1" dirty="0" smtClean="0"/>
          </a:p>
          <a:p>
            <a:endParaRPr lang="en-US" dirty="0"/>
          </a:p>
        </p:txBody>
      </p:sp>
      <p:sp>
        <p:nvSpPr>
          <p:cNvPr id="4" name="Slide Number Placeholder 3"/>
          <p:cNvSpPr>
            <a:spLocks noGrp="1"/>
          </p:cNvSpPr>
          <p:nvPr>
            <p:ph type="sldNum" sz="quarter" idx="10"/>
          </p:nvPr>
        </p:nvSpPr>
        <p:spPr/>
        <p:txBody>
          <a:bodyPr/>
          <a:lstStyle/>
          <a:p>
            <a:pPr>
              <a:defRPr/>
            </a:pPr>
            <a:fld id="{BB05E266-74C8-F949-8543-7BDC10B657BC}" type="slidenum">
              <a:rPr lang="en-US" smtClean="0"/>
              <a:pPr>
                <a:defRPr/>
              </a:pPr>
              <a:t>5</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4727415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grpSp>
        <p:nvGrpSpPr>
          <p:cNvPr id="9" name="Group 8"/>
          <p:cNvGrpSpPr/>
          <p:nvPr/>
        </p:nvGrpSpPr>
        <p:grpSpPr>
          <a:xfrm>
            <a:off x="486873" y="411480"/>
            <a:ext cx="8170254" cy="6035040"/>
            <a:chOff x="486873" y="411480"/>
            <a:chExt cx="8170254" cy="6035040"/>
          </a:xfrm>
        </p:grpSpPr>
        <p:sp>
          <p:nvSpPr>
            <p:cNvPr id="8" name="Rectangle 7"/>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5" name="Straight Connector 14"/>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562843" y="457200"/>
              <a:ext cx="7982712" cy="2578608"/>
            </a:xfrm>
            <a:prstGeom prst="rect">
              <a:avLst/>
            </a:prstGeom>
            <a:solidFill>
              <a:srgbClr val="543280">
                <a:alpha val="36000"/>
              </a:srgb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914400" y="1123950"/>
            <a:ext cx="7342188" cy="1924050"/>
          </a:xfrm>
        </p:spPr>
        <p:txBody>
          <a:bodyPr anchor="b" anchorCtr="0">
            <a:noAutofit/>
          </a:bodyPr>
          <a:lstStyle>
            <a:lvl1pPr>
              <a:defRPr sz="5400" kern="1200">
                <a:solidFill>
                  <a:schemeClr val="tx1">
                    <a:lumMod val="75000"/>
                    <a:lumOff val="25000"/>
                  </a:schemeClr>
                </a:solidFill>
                <a:latin typeface="+mj-lt"/>
                <a:ea typeface="+mj-ea"/>
                <a:cs typeface="+mj-cs"/>
              </a:defRPr>
            </a:lvl1pPr>
          </a:lstStyle>
          <a:p>
            <a:r>
              <a:rPr lang="en-US" smtClean="0"/>
              <a:t>Click to edit Master title style</a:t>
            </a:r>
            <a:endParaRPr dirty="0"/>
          </a:p>
        </p:txBody>
      </p:sp>
      <p:sp>
        <p:nvSpPr>
          <p:cNvPr id="3" name="Subtitle 2"/>
          <p:cNvSpPr>
            <a:spLocks noGrp="1"/>
          </p:cNvSpPr>
          <p:nvPr>
            <p:ph type="subTitle" idx="1"/>
          </p:nvPr>
        </p:nvSpPr>
        <p:spPr>
          <a:xfrm>
            <a:off x="914400" y="3429000"/>
            <a:ext cx="7342188" cy="1752600"/>
          </a:xfrm>
        </p:spPr>
        <p:txBody>
          <a:bodyPr vert="horz" lIns="91440" tIns="45720" rIns="91440" bIns="45720" rtlCol="0">
            <a:normAutofit/>
          </a:bodyPr>
          <a:lstStyle>
            <a:lvl1pPr marL="0" indent="0" algn="ctr" defTabSz="914400" rtl="0" eaLnBrk="1" latinLnBrk="0" hangingPunct="1">
              <a:spcBef>
                <a:spcPts val="300"/>
              </a:spcBef>
              <a:buClr>
                <a:schemeClr val="tx1">
                  <a:lumMod val="75000"/>
                  <a:lumOff val="25000"/>
                </a:schemeClr>
              </a:buClr>
              <a:buFont typeface="Arial" pitchFamily="34" charset="0"/>
              <a:buNone/>
              <a:defRPr sz="2000" kern="1200">
                <a:solidFill>
                  <a:schemeClr val="tx1">
                    <a:lumMod val="75000"/>
                    <a:lumOff val="2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573741" y="6122894"/>
            <a:ext cx="2133600" cy="259317"/>
          </a:xfrm>
        </p:spPr>
        <p:txBody>
          <a:bodyPr/>
          <a:lstStyle/>
          <a:p>
            <a:fld id="{DA067891-7C2C-BB47-B9D9-3EFEDDDE8A05}" type="datetime1">
              <a:rPr lang="en-US" smtClean="0"/>
              <a:pPr/>
              <a:t>4/5/13</a:t>
            </a:fld>
            <a:endParaRPr lang="en-US"/>
          </a:p>
        </p:txBody>
      </p:sp>
      <p:sp>
        <p:nvSpPr>
          <p:cNvPr id="5" name="Footer Placeholder 4"/>
          <p:cNvSpPr>
            <a:spLocks noGrp="1"/>
          </p:cNvSpPr>
          <p:nvPr>
            <p:ph type="ftr" sz="quarter" idx="11"/>
          </p:nvPr>
        </p:nvSpPr>
        <p:spPr>
          <a:xfrm>
            <a:off x="5638800" y="6122894"/>
            <a:ext cx="2895600" cy="257810"/>
          </a:xfrm>
        </p:spPr>
        <p:txBody>
          <a:bodyPr/>
          <a:lstStyle/>
          <a:p>
            <a:r>
              <a:rPr lang="en-US" smtClean="0"/>
              <a:t>ReproZip: Using Provenance to Support Computational Reproducibility</a:t>
            </a:r>
            <a:endParaRPr lang="en-US"/>
          </a:p>
        </p:txBody>
      </p:sp>
      <p:sp>
        <p:nvSpPr>
          <p:cNvPr id="6" name="Slide Number Placeholder 5"/>
          <p:cNvSpPr>
            <a:spLocks noGrp="1"/>
          </p:cNvSpPr>
          <p:nvPr>
            <p:ph type="sldNum" sz="quarter" idx="12"/>
          </p:nvPr>
        </p:nvSpPr>
        <p:spPr>
          <a:xfrm>
            <a:off x="4191000" y="6122894"/>
            <a:ext cx="762000" cy="271463"/>
          </a:xfrm>
        </p:spPr>
        <p:txBody>
          <a:bodyPr/>
          <a:lstStyle/>
          <a:p>
            <a:fld id="{CFE4BAC9-6D41-4691-9299-18EF07EF017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Content, Picture, and Caption">
    <p:spTree>
      <p:nvGrpSpPr>
        <p:cNvPr id="1" name=""/>
        <p:cNvGrpSpPr/>
        <p:nvPr/>
      </p:nvGrpSpPr>
      <p:grpSpPr>
        <a:xfrm>
          <a:off x="0" y="0"/>
          <a:ext cx="0" cy="0"/>
          <a:chOff x="0" y="0"/>
          <a:chExt cx="0" cy="0"/>
        </a:xfrm>
      </p:grpSpPr>
      <p:grpSp>
        <p:nvGrpSpPr>
          <p:cNvPr id="8" name="Group 7"/>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grpSp>
            <p:nvGrpSpPr>
              <p:cNvPr id="27" name="Group 26"/>
              <p:cNvGrpSpPr/>
              <p:nvPr/>
            </p:nvGrpSpPr>
            <p:grpSpPr>
              <a:xfrm>
                <a:off x="182880" y="173699"/>
                <a:ext cx="8778240" cy="6510602"/>
                <a:chOff x="182880" y="173699"/>
                <a:chExt cx="8778240" cy="6510602"/>
              </a:xfrm>
            </p:grpSpPr>
            <p:sp>
              <p:nvSpPr>
                <p:cNvPr id="29" name="Rectangle 2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0" name="Group 10"/>
                <p:cNvGrpSpPr/>
                <p:nvPr/>
              </p:nvGrpSpPr>
              <p:grpSpPr>
                <a:xfrm>
                  <a:off x="256032" y="237744"/>
                  <a:ext cx="8622792" cy="6364224"/>
                  <a:chOff x="247157" y="247430"/>
                  <a:chExt cx="8622792" cy="6364224"/>
                </a:xfrm>
              </p:grpSpPr>
              <p:sp>
                <p:nvSpPr>
                  <p:cNvPr id="31" name="Rectangle 30"/>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2" name="Straight Connector 31"/>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8" name="Rectangle 27"/>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5" name="Rectangle 24"/>
            <p:cNvSpPr/>
            <p:nvPr/>
          </p:nvSpPr>
          <p:spPr>
            <a:xfrm rot="10800000">
              <a:off x="258763" y="1594462"/>
              <a:ext cx="357530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694329"/>
            <a:ext cx="3008313" cy="914400"/>
          </a:xfrm>
        </p:spPr>
        <p:txBody>
          <a:bodyPr anchor="b">
            <a:normAutofit/>
          </a:bodyPr>
          <a:lstStyle>
            <a:lvl1pPr algn="l">
              <a:defRPr sz="2800" b="0"/>
            </a:lvl1pPr>
          </a:lstStyle>
          <a:p>
            <a:r>
              <a:rPr lang="en-US" smtClean="0"/>
              <a:t>Click to edit Master title style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0225" y="2672323"/>
            <a:ext cx="3008313" cy="3403040"/>
          </a:xfrm>
        </p:spPr>
        <p:txBody>
          <a:bodyPr>
            <a:normAutofit/>
          </a:bodyPr>
          <a:lstStyle>
            <a:lvl1pPr marL="0" indent="0">
              <a:lnSpc>
                <a:spcPct val="120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7C88E7-D5AE-1643-9533-3124F5FA40A4}" type="datetime1">
              <a:rPr lang="en-US" smtClean="0"/>
              <a:pPr/>
              <a:t>4/5/13</a:t>
            </a:fld>
            <a:endParaRPr lang="en-US"/>
          </a:p>
        </p:txBody>
      </p:sp>
      <p:sp>
        <p:nvSpPr>
          <p:cNvPr id="6" name="Footer Placeholder 5"/>
          <p:cNvSpPr>
            <a:spLocks noGrp="1"/>
          </p:cNvSpPr>
          <p:nvPr>
            <p:ph type="ftr" sz="quarter" idx="11"/>
          </p:nvPr>
        </p:nvSpPr>
        <p:spPr/>
        <p:txBody>
          <a:bodyPr/>
          <a:lstStyle/>
          <a:p>
            <a:r>
              <a:rPr lang="en-US" smtClean="0"/>
              <a:t>ReproZip: Using Provenance to Support Computational Reproducibility</a:t>
            </a:r>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pPr/>
              <a:t>‹#›</a:t>
            </a:fld>
            <a:endParaRPr lang="en-US"/>
          </a:p>
        </p:txBody>
      </p:sp>
      <p:sp>
        <p:nvSpPr>
          <p:cNvPr id="17" name="Picture Placeholder 16"/>
          <p:cNvSpPr>
            <a:spLocks noGrp="1"/>
          </p:cNvSpPr>
          <p:nvPr>
            <p:ph type="pic" sz="quarter" idx="13"/>
          </p:nvPr>
        </p:nvSpPr>
        <p:spPr>
          <a:xfrm>
            <a:off x="352892" y="310123"/>
            <a:ext cx="3398837" cy="1204912"/>
          </a:xfrm>
        </p:spPr>
        <p:txBody>
          <a:bodyPr>
            <a:normAutofit/>
          </a:bodyPr>
          <a:lstStyle>
            <a:lvl1pPr>
              <a:buNone/>
              <a:defRPr sz="1800"/>
            </a:lvl1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grpSp>
        <p:nvGrpSpPr>
          <p:cNvPr id="15" name="Group 14"/>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8" name="Rectangle 17"/>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9" name="Group 10"/>
              <p:cNvGrpSpPr/>
              <p:nvPr/>
            </p:nvGrpSpPr>
            <p:grpSpPr>
              <a:xfrm>
                <a:off x="256032" y="237744"/>
                <a:ext cx="8622792" cy="6364224"/>
                <a:chOff x="247157" y="247430"/>
                <a:chExt cx="8622792" cy="6364224"/>
              </a:xfrm>
            </p:grpSpPr>
            <p:sp>
              <p:nvSpPr>
                <p:cNvPr id="20" name="Rectangle 19"/>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1" name="Straight Connector 2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7" name="Rectangle 16"/>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1691640"/>
            <a:ext cx="3008376" cy="914400"/>
          </a:xfrm>
        </p:spPr>
        <p:txBody>
          <a:bodyPr anchor="b">
            <a:noAutofit/>
          </a:bodyPr>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4338559" y="612775"/>
            <a:ext cx="4114800" cy="546811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30352" y="2670048"/>
            <a:ext cx="3008376" cy="3401568"/>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EF983D93-713D-624E-A67F-96D5A3E8C8EB}" type="datetime1">
              <a:rPr lang="en-US" smtClean="0"/>
              <a:pPr/>
              <a:t>4/5/13</a:t>
            </a:fld>
            <a:endParaRPr lang="en-US"/>
          </a:p>
        </p:txBody>
      </p:sp>
      <p:sp>
        <p:nvSpPr>
          <p:cNvPr id="6" name="Footer Placeholder 5"/>
          <p:cNvSpPr>
            <a:spLocks noGrp="1"/>
          </p:cNvSpPr>
          <p:nvPr>
            <p:ph type="ftr" sz="quarter" idx="11"/>
          </p:nvPr>
        </p:nvSpPr>
        <p:spPr/>
        <p:txBody>
          <a:bodyPr/>
          <a:lstStyle/>
          <a:p>
            <a:r>
              <a:rPr lang="en-US" smtClean="0"/>
              <a:t>ReproZip: Using Provenance to Support Computational Reproducibility</a:t>
            </a:r>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above Capti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17" name="Group 16"/>
            <p:cNvGrpSpPr/>
            <p:nvPr/>
          </p:nvGrpSpPr>
          <p:grpSpPr>
            <a:xfrm>
              <a:off x="182880" y="173699"/>
              <a:ext cx="8778240" cy="6510602"/>
              <a:chOff x="182880" y="173699"/>
              <a:chExt cx="8778240" cy="6510602"/>
            </a:xfrm>
          </p:grpSpPr>
          <p:sp>
            <p:nvSpPr>
              <p:cNvPr id="19" name="Rectangle 1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1" name="Group 10"/>
              <p:cNvGrpSpPr/>
              <p:nvPr/>
            </p:nvGrpSpPr>
            <p:grpSpPr>
              <a:xfrm>
                <a:off x="256032" y="237744"/>
                <a:ext cx="8622792" cy="6364224"/>
                <a:chOff x="247157" y="247430"/>
                <a:chExt cx="8622792" cy="6364224"/>
              </a:xfrm>
            </p:grpSpPr>
            <p:sp>
              <p:nvSpPr>
                <p:cNvPr id="22" name="Rectangle 21"/>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3" name="Straight Connector 22"/>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0" name="Rectangle 19"/>
            <p:cNvSpPr/>
            <p:nvPr/>
          </p:nvSpPr>
          <p:spPr>
            <a:xfrm>
              <a:off x="256032" y="42031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1" y="4287819"/>
            <a:ext cx="8021977" cy="916193"/>
          </a:xfrm>
        </p:spPr>
        <p:txBody>
          <a:bodyPr anchor="b">
            <a:noAutofit/>
          </a:bodyPr>
          <a:lstStyle>
            <a:lvl1pPr algn="l">
              <a:defRPr sz="3600" b="0"/>
            </a:lvl1pPr>
          </a:lstStyle>
          <a:p>
            <a:r>
              <a:rPr lang="en-US" smtClean="0"/>
              <a:t>Click to edit Master title style</a:t>
            </a:r>
            <a:endParaRPr dirty="0"/>
          </a:p>
        </p:txBody>
      </p:sp>
      <p:sp>
        <p:nvSpPr>
          <p:cNvPr id="3" name="Picture Placeholder 2"/>
          <p:cNvSpPr>
            <a:spLocks noGrp="1"/>
          </p:cNvSpPr>
          <p:nvPr>
            <p:ph type="pic" idx="1"/>
          </p:nvPr>
        </p:nvSpPr>
        <p:spPr>
          <a:xfrm>
            <a:off x="356347" y="331694"/>
            <a:ext cx="8421624" cy="3783106"/>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30351" y="5271247"/>
            <a:ext cx="8021977" cy="1013011"/>
          </a:xfrm>
        </p:spPr>
        <p:txBody>
          <a:bodyPr vert="horz" lIns="91440" tIns="45720" rIns="91440" bIns="45720" rtlCol="0">
            <a:normAutofit/>
          </a:bodyPr>
          <a:lstStyle>
            <a:lvl1pPr marL="0" indent="0">
              <a:spcBef>
                <a:spcPts val="0"/>
              </a:spcBef>
              <a:buNone/>
              <a:defRPr sz="18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787C88E7-D5AE-1643-9533-3124F5FA40A4}" type="datetime1">
              <a:rPr lang="en-US" smtClean="0"/>
              <a:pPr/>
              <a:t>4/5/13</a:t>
            </a:fld>
            <a:endParaRPr lang="en-US"/>
          </a:p>
        </p:txBody>
      </p:sp>
      <p:sp>
        <p:nvSpPr>
          <p:cNvPr id="6" name="Footer Placeholder 5"/>
          <p:cNvSpPr>
            <a:spLocks noGrp="1"/>
          </p:cNvSpPr>
          <p:nvPr>
            <p:ph type="ftr" sz="quarter" idx="11"/>
          </p:nvPr>
        </p:nvSpPr>
        <p:spPr/>
        <p:txBody>
          <a:bodyPr/>
          <a:lstStyle/>
          <a:p>
            <a:r>
              <a:rPr lang="en-US" smtClean="0"/>
              <a:t>ReproZip: Using Provenance to Support Computational Reproducibility</a:t>
            </a:r>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grpSp>
        <p:nvGrpSpPr>
          <p:cNvPr id="13" name="Group 12"/>
          <p:cNvGrpSpPr/>
          <p:nvPr/>
        </p:nvGrpSpPr>
        <p:grpSpPr>
          <a:xfrm>
            <a:off x="182880" y="173699"/>
            <a:ext cx="8778240" cy="6510602"/>
            <a:chOff x="182880" y="173699"/>
            <a:chExt cx="8778240" cy="6510602"/>
          </a:xfrm>
        </p:grpSpPr>
        <p:sp>
          <p:nvSpPr>
            <p:cNvPr id="14" name="Rectangle 13"/>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5" name="Group 10"/>
            <p:cNvGrpSpPr/>
            <p:nvPr/>
          </p:nvGrpSpPr>
          <p:grpSpPr>
            <a:xfrm>
              <a:off x="256032" y="237744"/>
              <a:ext cx="8622792" cy="6364224"/>
              <a:chOff x="247157" y="247430"/>
              <a:chExt cx="8622792" cy="6364224"/>
            </a:xfrm>
          </p:grpSpPr>
          <p:sp>
            <p:nvSpPr>
              <p:cNvPr id="16" name="Rectangle 15"/>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7" name="Straight Connector 16"/>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8" name="Rectangle 17"/>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4482945B-7BBD-5041-A8AF-3C13E1921023}" type="datetime1">
              <a:rPr lang="en-US" smtClean="0"/>
              <a:pPr/>
              <a:t>4/5/13</a:t>
            </a:fld>
            <a:endParaRPr lang="en-US"/>
          </a:p>
        </p:txBody>
      </p:sp>
      <p:sp>
        <p:nvSpPr>
          <p:cNvPr id="5" name="Footer Placeholder 4"/>
          <p:cNvSpPr>
            <a:spLocks noGrp="1"/>
          </p:cNvSpPr>
          <p:nvPr>
            <p:ph type="ftr" sz="quarter" idx="11"/>
          </p:nvPr>
        </p:nvSpPr>
        <p:spPr/>
        <p:txBody>
          <a:bodyPr/>
          <a:lstStyle/>
          <a:p>
            <a:r>
              <a:rPr lang="en-US" smtClean="0"/>
              <a:t>ReproZip: Using Provenance to Support Computational Reproducibility</a:t>
            </a:r>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grpSp>
          <p:nvGrpSpPr>
            <p:cNvPr id="14" name="Group 13"/>
            <p:cNvGrpSpPr/>
            <p:nvPr/>
          </p:nvGrpSpPr>
          <p:grpSpPr>
            <a:xfrm>
              <a:off x="182880" y="173699"/>
              <a:ext cx="8778240" cy="6510602"/>
              <a:chOff x="182880" y="173699"/>
              <a:chExt cx="8778240" cy="6510602"/>
            </a:xfrm>
          </p:grpSpPr>
          <p:sp>
            <p:nvSpPr>
              <p:cNvPr id="15" name="Rectangle 14"/>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6" name="Group 10"/>
              <p:cNvGrpSpPr/>
              <p:nvPr/>
            </p:nvGrpSpPr>
            <p:grpSpPr>
              <a:xfrm>
                <a:off x="256032" y="237744"/>
                <a:ext cx="8622792" cy="6364224"/>
                <a:chOff x="247157" y="247430"/>
                <a:chExt cx="8622792" cy="6364224"/>
              </a:xfrm>
            </p:grpSpPr>
            <p:sp>
              <p:nvSpPr>
                <p:cNvPr id="17" name="Rectangle 1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9" name="Straight Connector 18"/>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8" name="Rectangle 17"/>
            <p:cNvSpPr/>
            <p:nvPr/>
          </p:nvSpPr>
          <p:spPr>
            <a:xfrm rot="5400000">
              <a:off x="4242277"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Vertical Title 1"/>
          <p:cNvSpPr>
            <a:spLocks noGrp="1"/>
          </p:cNvSpPr>
          <p:nvPr>
            <p:ph type="title" orient="vert"/>
          </p:nvPr>
        </p:nvSpPr>
        <p:spPr>
          <a:xfrm>
            <a:off x="7391399" y="609600"/>
            <a:ext cx="1416423" cy="5516563"/>
          </a:xfrm>
        </p:spPr>
        <p:txBody>
          <a:bodyPr vert="eaVert">
            <a:normAutofit/>
          </a:bodyPr>
          <a:lstStyle>
            <a:lvl1pPr>
              <a:defRPr sz="3600"/>
            </a:lvl1pPr>
          </a:lstStyle>
          <a:p>
            <a:r>
              <a:rPr lang="en-US" smtClean="0"/>
              <a:t>Click to edit Master title style</a:t>
            </a:r>
            <a:endParaRPr/>
          </a:p>
        </p:txBody>
      </p:sp>
      <p:sp>
        <p:nvSpPr>
          <p:cNvPr id="3" name="Vertical Text Placeholder 2"/>
          <p:cNvSpPr>
            <a:spLocks noGrp="1"/>
          </p:cNvSpPr>
          <p:nvPr>
            <p:ph type="body" orient="vert" idx="1"/>
          </p:nvPr>
        </p:nvSpPr>
        <p:spPr>
          <a:xfrm>
            <a:off x="578222" y="609600"/>
            <a:ext cx="6279777" cy="5516563"/>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F8D232BF-A07F-9240-8227-2BD1732F2102}" type="datetime1">
              <a:rPr lang="en-US" smtClean="0"/>
              <a:pPr/>
              <a:t>4/5/13</a:t>
            </a:fld>
            <a:endParaRPr lang="en-US"/>
          </a:p>
        </p:txBody>
      </p:sp>
      <p:sp>
        <p:nvSpPr>
          <p:cNvPr id="5" name="Footer Placeholder 4"/>
          <p:cNvSpPr>
            <a:spLocks noGrp="1"/>
          </p:cNvSpPr>
          <p:nvPr>
            <p:ph type="ftr" sz="quarter" idx="11"/>
          </p:nvPr>
        </p:nvSpPr>
        <p:spPr/>
        <p:txBody>
          <a:bodyPr/>
          <a:lstStyle/>
          <a:p>
            <a:r>
              <a:rPr lang="en-US" smtClean="0"/>
              <a:t>ReproZip: Using Provenance to Support Computational Reproducibility</a:t>
            </a:r>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1" name="Rectangle 20"/>
              <p:cNvSpPr/>
              <p:nvPr/>
            </p:nvSpPr>
            <p:spPr>
              <a:xfrm>
                <a:off x="247157" y="1612392"/>
                <a:ext cx="8622792" cy="64008"/>
              </a:xfrm>
              <a:prstGeom prst="rect">
                <a:avLst/>
              </a:prstGeom>
              <a:solidFill>
                <a:srgbClr val="543280"/>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0AAC4029-D4AB-C549-AC78-B5A5A60BF343}" type="datetime1">
              <a:rPr lang="en-US" smtClean="0"/>
              <a:pPr/>
              <a:t>4/5/13</a:t>
            </a:fld>
            <a:endParaRPr lang="en-US"/>
          </a:p>
        </p:txBody>
      </p:sp>
      <p:sp>
        <p:nvSpPr>
          <p:cNvPr id="5" name="Footer Placeholder 4"/>
          <p:cNvSpPr>
            <a:spLocks noGrp="1"/>
          </p:cNvSpPr>
          <p:nvPr>
            <p:ph type="ftr" sz="quarter" idx="11"/>
          </p:nvPr>
        </p:nvSpPr>
        <p:spPr/>
        <p:txBody>
          <a:bodyPr/>
          <a:lstStyle/>
          <a:p>
            <a:r>
              <a:rPr lang="en-US" smtClean="0"/>
              <a:t>ReproZip: Using Provenance to Support Computational Reproducibility</a:t>
            </a:r>
            <a:endParaRPr lang="en-US" dirty="0"/>
          </a:p>
        </p:txBody>
      </p:sp>
      <p:sp>
        <p:nvSpPr>
          <p:cNvPr id="6" name="Slide Number Placeholder 5"/>
          <p:cNvSpPr>
            <a:spLocks noGrp="1"/>
          </p:cNvSpPr>
          <p:nvPr>
            <p:ph type="sldNum" sz="quarter" idx="12"/>
          </p:nvPr>
        </p:nvSpPr>
        <p:spPr/>
        <p:txBody>
          <a:bodyPr/>
          <a:lstStyle/>
          <a:p>
            <a:fld id="{CFE4BAC9-6D41-4691-9299-18EF07EF017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with Picture">
    <p:spTree>
      <p:nvGrpSpPr>
        <p:cNvPr id="1" name=""/>
        <p:cNvGrpSpPr/>
        <p:nvPr/>
      </p:nvGrpSpPr>
      <p:grpSpPr>
        <a:xfrm>
          <a:off x="0" y="0"/>
          <a:ext cx="0" cy="0"/>
          <a:chOff x="0" y="0"/>
          <a:chExt cx="0" cy="0"/>
        </a:xfrm>
      </p:grpSpPr>
      <p:grpSp>
        <p:nvGrpSpPr>
          <p:cNvPr id="10" name="Group 9"/>
          <p:cNvGrpSpPr/>
          <p:nvPr/>
        </p:nvGrpSpPr>
        <p:grpSpPr>
          <a:xfrm>
            <a:off x="486873" y="411480"/>
            <a:ext cx="8170254" cy="6035040"/>
            <a:chOff x="486873" y="411480"/>
            <a:chExt cx="8170254" cy="6035040"/>
          </a:xfrm>
        </p:grpSpPr>
        <p:sp>
          <p:nvSpPr>
            <p:cNvPr id="12" name="Rectangle 11"/>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 name="Group 11"/>
            <p:cNvGrpSpPr/>
            <p:nvPr/>
          </p:nvGrpSpPr>
          <p:grpSpPr>
            <a:xfrm>
              <a:off x="562842" y="475488"/>
              <a:ext cx="7982713" cy="5888736"/>
              <a:chOff x="562842" y="475488"/>
              <a:chExt cx="7982713" cy="5888736"/>
            </a:xfrm>
          </p:grpSpPr>
          <p:sp>
            <p:nvSpPr>
              <p:cNvPr id="8" name="Rectangle 7"/>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9" name="Straight Connector 8"/>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562842" y="3427528"/>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ctrTitle"/>
          </p:nvPr>
        </p:nvSpPr>
        <p:spPr>
          <a:xfrm>
            <a:off x="900113" y="3442447"/>
            <a:ext cx="7345362" cy="1532965"/>
          </a:xfrm>
        </p:spPr>
        <p:txBody>
          <a:bodyPr anchor="b" anchorCtr="0">
            <a:norm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900113" y="5029200"/>
            <a:ext cx="7345362" cy="990600"/>
          </a:xfrm>
        </p:spPr>
        <p:txBody>
          <a:bodyPr>
            <a:normAutofit/>
          </a:bodyPr>
          <a:lstStyle>
            <a:lvl1pPr marL="0" indent="0" algn="ctr">
              <a:spcBef>
                <a:spcPts val="300"/>
              </a:spcBef>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569259" y="6122894"/>
            <a:ext cx="2133600" cy="259317"/>
          </a:xfrm>
        </p:spPr>
        <p:txBody>
          <a:bodyPr/>
          <a:lstStyle/>
          <a:p>
            <a:fld id="{787C88E7-D5AE-1643-9533-3124F5FA40A4}" type="datetime1">
              <a:rPr lang="en-US" smtClean="0"/>
              <a:pPr/>
              <a:t>4/5/13</a:t>
            </a:fld>
            <a:endParaRPr lang="en-US"/>
          </a:p>
        </p:txBody>
      </p:sp>
      <p:sp>
        <p:nvSpPr>
          <p:cNvPr id="5" name="Footer Placeholder 4"/>
          <p:cNvSpPr>
            <a:spLocks noGrp="1"/>
          </p:cNvSpPr>
          <p:nvPr>
            <p:ph type="ftr" sz="quarter" idx="11"/>
          </p:nvPr>
        </p:nvSpPr>
        <p:spPr>
          <a:xfrm>
            <a:off x="5638800" y="6124401"/>
            <a:ext cx="2895600" cy="257810"/>
          </a:xfrm>
        </p:spPr>
        <p:txBody>
          <a:bodyPr/>
          <a:lstStyle/>
          <a:p>
            <a:r>
              <a:rPr lang="en-US" smtClean="0"/>
              <a:t>ReproZip: Using Provenance to Support Computational Reproducibility</a:t>
            </a:r>
            <a:endParaRPr lang="en-US"/>
          </a:p>
        </p:txBody>
      </p:sp>
      <p:sp>
        <p:nvSpPr>
          <p:cNvPr id="14" name="Picture Placeholder 13"/>
          <p:cNvSpPr>
            <a:spLocks noGrp="1"/>
          </p:cNvSpPr>
          <p:nvPr>
            <p:ph type="pic" sz="quarter" idx="12"/>
          </p:nvPr>
        </p:nvSpPr>
        <p:spPr>
          <a:xfrm>
            <a:off x="636493" y="533400"/>
            <a:ext cx="7836408" cy="2828925"/>
          </a:xfrm>
        </p:spPr>
        <p:txBody>
          <a:bodyPr>
            <a:normAutofit/>
          </a:bodyPr>
          <a:lstStyle>
            <a:lvl1pPr>
              <a:buNone/>
              <a:defRPr sz="2000"/>
            </a:lvl1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2" name="Rectangle 11"/>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27" name="Rectangle 2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8" name="Straight Connector 27"/>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900113" y="1371600"/>
            <a:ext cx="7345362" cy="1676400"/>
          </a:xfrm>
        </p:spPr>
        <p:txBody>
          <a:bodyPr anchor="b" anchorCtr="0">
            <a:noAutofit/>
          </a:bodyPr>
          <a:lstStyle>
            <a:lvl1pPr algn="ctr">
              <a:defRPr sz="5400" b="0" i="0" cap="none" baseline="0">
                <a:solidFill>
                  <a:schemeClr val="tx1">
                    <a:lumMod val="75000"/>
                    <a:lumOff val="25000"/>
                  </a:schemeClr>
                </a:solidFill>
              </a:defRPr>
            </a:lvl1pPr>
          </a:lstStyle>
          <a:p>
            <a:r>
              <a:rPr lang="en-US" smtClean="0"/>
              <a:t>Click to edit Master title style</a:t>
            </a:r>
            <a:endParaRPr dirty="0"/>
          </a:p>
        </p:txBody>
      </p:sp>
      <p:sp>
        <p:nvSpPr>
          <p:cNvPr id="3" name="Text Placeholder 2"/>
          <p:cNvSpPr>
            <a:spLocks noGrp="1"/>
          </p:cNvSpPr>
          <p:nvPr>
            <p:ph type="body" idx="1"/>
          </p:nvPr>
        </p:nvSpPr>
        <p:spPr>
          <a:xfrm>
            <a:off x="900113" y="3134566"/>
            <a:ext cx="7345362" cy="1500187"/>
          </a:xfrm>
        </p:spPr>
        <p:txBody>
          <a:bodyPr anchor="t" anchorCtr="0"/>
          <a:lstStyle>
            <a:lvl1pPr marL="0" indent="0" algn="ctr">
              <a:spcBef>
                <a:spcPts val="300"/>
              </a:spcBef>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EDC6DB-7B69-EC47-A77F-DFBFA7A62771}" type="datetime1">
              <a:rPr lang="en-US" smtClean="0"/>
              <a:pPr/>
              <a:t>4/5/13</a:t>
            </a:fld>
            <a:endParaRPr lang="en-US"/>
          </a:p>
        </p:txBody>
      </p:sp>
      <p:sp>
        <p:nvSpPr>
          <p:cNvPr id="5" name="Footer Placeholder 4"/>
          <p:cNvSpPr>
            <a:spLocks noGrp="1"/>
          </p:cNvSpPr>
          <p:nvPr>
            <p:ph type="ftr" sz="quarter" idx="11"/>
          </p:nvPr>
        </p:nvSpPr>
        <p:spPr/>
        <p:txBody>
          <a:bodyPr/>
          <a:lstStyle/>
          <a:p>
            <a:r>
              <a:rPr lang="en-US" smtClean="0"/>
              <a:t>ReproZip: Using Provenance to Support Computational Reproducibility</a:t>
            </a:r>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grpSp>
        <p:nvGrpSpPr>
          <p:cNvPr id="20" name="Group 19"/>
          <p:cNvGrpSpPr/>
          <p:nvPr/>
        </p:nvGrpSpPr>
        <p:grpSpPr>
          <a:xfrm>
            <a:off x="182880" y="173699"/>
            <a:ext cx="8778240" cy="6510602"/>
            <a:chOff x="182880" y="173699"/>
            <a:chExt cx="8778240" cy="6510602"/>
          </a:xfrm>
        </p:grpSpPr>
        <p:sp>
          <p:nvSpPr>
            <p:cNvPr id="21" name="Rectangle 2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2"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4" name="Straight Connector 2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5" name="Rectangle 24"/>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00111"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48199"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CDDEA123-D4B4-E943-97EE-F50F7A9BAFB5}" type="datetime1">
              <a:rPr lang="en-US" smtClean="0"/>
              <a:pPr/>
              <a:t>4/5/13</a:t>
            </a:fld>
            <a:endParaRPr lang="en-US"/>
          </a:p>
        </p:txBody>
      </p:sp>
      <p:sp>
        <p:nvSpPr>
          <p:cNvPr id="6" name="Footer Placeholder 5"/>
          <p:cNvSpPr>
            <a:spLocks noGrp="1"/>
          </p:cNvSpPr>
          <p:nvPr>
            <p:ph type="ftr" sz="quarter" idx="11"/>
          </p:nvPr>
        </p:nvSpPr>
        <p:spPr/>
        <p:txBody>
          <a:bodyPr/>
          <a:lstStyle/>
          <a:p>
            <a:r>
              <a:rPr lang="en-US" smtClean="0"/>
              <a:t>ReproZip: Using Provenance to Support Computational Reproducibility</a:t>
            </a:r>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sp>
            <p:nvSpPr>
              <p:cNvPr id="27" name="Rectangle 2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8" name="Group 10"/>
              <p:cNvGrpSpPr/>
              <p:nvPr/>
            </p:nvGrpSpPr>
            <p:grpSpPr>
              <a:xfrm>
                <a:off x="256032" y="237744"/>
                <a:ext cx="8622792" cy="6364224"/>
                <a:chOff x="247157" y="247430"/>
                <a:chExt cx="8622792" cy="6364224"/>
              </a:xfrm>
            </p:grpSpPr>
            <p:sp>
              <p:nvSpPr>
                <p:cNvPr id="29" name="Rectangle 2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1" name="Straight Connector 3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32" name="Rectangle 31"/>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cxnSp>
          <p:nvCxnSpPr>
            <p:cNvPr id="23" name="Straight Connector 22"/>
            <p:cNvCxnSpPr/>
            <p:nvPr/>
          </p:nvCxnSpPr>
          <p:spPr>
            <a:xfrm rot="16200000" flipH="1">
              <a:off x="2217480" y="4026438"/>
              <a:ext cx="4711326" cy="2286"/>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32301"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2301"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945539"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945539"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6B48C837-6A46-C447-9265-445FCFAD2528}" type="datetime1">
              <a:rPr lang="en-US" smtClean="0"/>
              <a:pPr/>
              <a:t>4/5/13</a:t>
            </a:fld>
            <a:endParaRPr lang="en-US"/>
          </a:p>
        </p:txBody>
      </p:sp>
      <p:sp>
        <p:nvSpPr>
          <p:cNvPr id="8" name="Footer Placeholder 7"/>
          <p:cNvSpPr>
            <a:spLocks noGrp="1"/>
          </p:cNvSpPr>
          <p:nvPr>
            <p:ph type="ftr" sz="quarter" idx="11"/>
          </p:nvPr>
        </p:nvSpPr>
        <p:spPr/>
        <p:txBody>
          <a:bodyPr/>
          <a:lstStyle/>
          <a:p>
            <a:r>
              <a:rPr lang="en-US" smtClean="0"/>
              <a:t>ReproZip: Using Provenance to Support Computational Reproducibility</a:t>
            </a:r>
            <a:endParaRPr lang="en-US"/>
          </a:p>
        </p:txBody>
      </p:sp>
      <p:sp>
        <p:nvSpPr>
          <p:cNvPr id="9" name="Slide Number Placeholder 8"/>
          <p:cNvSpPr>
            <a:spLocks noGrp="1"/>
          </p:cNvSpPr>
          <p:nvPr>
            <p:ph type="sldNum" sz="quarter" idx="12"/>
          </p:nvPr>
        </p:nvSpPr>
        <p:spPr/>
        <p:txBody>
          <a:bodyPr/>
          <a:lstStyle/>
          <a:p>
            <a:fld id="{CFE4BAC9-6D41-4691-9299-18EF07EF017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grpSp>
        <p:nvGrpSpPr>
          <p:cNvPr id="12" name="Group 11"/>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4" name="Group 10"/>
            <p:cNvGrpSpPr/>
            <p:nvPr/>
          </p:nvGrpSpPr>
          <p:grpSpPr>
            <a:xfrm>
              <a:off x="256032" y="237744"/>
              <a:ext cx="8622792" cy="6364224"/>
              <a:chOff x="247157" y="247430"/>
              <a:chExt cx="8622792" cy="6364224"/>
            </a:xfrm>
          </p:grpSpPr>
          <p:sp>
            <p:nvSpPr>
              <p:cNvPr id="15" name="Rectangle 14"/>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EBC3362E-BDE2-334F-99EB-274B357C3AA9}" type="datetime1">
              <a:rPr lang="en-US" smtClean="0"/>
              <a:pPr/>
              <a:t>4/5/13</a:t>
            </a:fld>
            <a:endParaRPr lang="en-US"/>
          </a:p>
        </p:txBody>
      </p:sp>
      <p:sp>
        <p:nvSpPr>
          <p:cNvPr id="4" name="Footer Placeholder 3"/>
          <p:cNvSpPr>
            <a:spLocks noGrp="1"/>
          </p:cNvSpPr>
          <p:nvPr>
            <p:ph type="ftr" sz="quarter" idx="11"/>
          </p:nvPr>
        </p:nvSpPr>
        <p:spPr/>
        <p:txBody>
          <a:bodyPr/>
          <a:lstStyle/>
          <a:p>
            <a:r>
              <a:rPr lang="en-US" smtClean="0"/>
              <a:t>ReproZip: Using Provenance to Support Computational Reproducibility</a:t>
            </a:r>
            <a:endParaRPr lang="en-US"/>
          </a:p>
        </p:txBody>
      </p:sp>
      <p:sp>
        <p:nvSpPr>
          <p:cNvPr id="5" name="Slide Number Placeholder 4"/>
          <p:cNvSpPr>
            <a:spLocks noGrp="1"/>
          </p:cNvSpPr>
          <p:nvPr>
            <p:ph type="sldNum" sz="quarter" idx="12"/>
          </p:nvPr>
        </p:nvSpPr>
        <p:spPr/>
        <p:txBody>
          <a:bodyPr/>
          <a:lstStyle/>
          <a:p>
            <a:fld id="{CFE4BAC9-6D41-4691-9299-18EF07EF017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sp>
          <p:nvSpPr>
            <p:cNvPr id="11" name="Rectangle 1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2" name="Group 10"/>
            <p:cNvGrpSpPr/>
            <p:nvPr/>
          </p:nvGrpSpPr>
          <p:grpSpPr>
            <a:xfrm>
              <a:off x="256032" y="237744"/>
              <a:ext cx="8622792" cy="6364224"/>
              <a:chOff x="247157" y="247430"/>
              <a:chExt cx="8622792" cy="6364224"/>
            </a:xfrm>
          </p:grpSpPr>
          <p:sp>
            <p:nvSpPr>
              <p:cNvPr id="13" name="Rectangle 1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4" name="Straight Connector 1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Date Placeholder 1"/>
          <p:cNvSpPr>
            <a:spLocks noGrp="1"/>
          </p:cNvSpPr>
          <p:nvPr>
            <p:ph type="dt" sz="half" idx="10"/>
          </p:nvPr>
        </p:nvSpPr>
        <p:spPr/>
        <p:txBody>
          <a:bodyPr/>
          <a:lstStyle/>
          <a:p>
            <a:fld id="{DD283DFC-3902-704C-9BE6-21EEEDC939F8}" type="datetime1">
              <a:rPr lang="en-US" smtClean="0"/>
              <a:pPr/>
              <a:t>4/5/13</a:t>
            </a:fld>
            <a:endParaRPr lang="en-US"/>
          </a:p>
        </p:txBody>
      </p:sp>
      <p:sp>
        <p:nvSpPr>
          <p:cNvPr id="3" name="Footer Placeholder 2"/>
          <p:cNvSpPr>
            <a:spLocks noGrp="1"/>
          </p:cNvSpPr>
          <p:nvPr>
            <p:ph type="ftr" sz="quarter" idx="11"/>
          </p:nvPr>
        </p:nvSpPr>
        <p:spPr/>
        <p:txBody>
          <a:bodyPr/>
          <a:lstStyle/>
          <a:p>
            <a:r>
              <a:rPr lang="en-US" smtClean="0"/>
              <a:t>ReproZip: Using Provenance to Support Computational Reproducibility</a:t>
            </a:r>
            <a:endParaRPr lang="en-US"/>
          </a:p>
        </p:txBody>
      </p:sp>
      <p:sp>
        <p:nvSpPr>
          <p:cNvPr id="4" name="Slide Number Placeholder 3"/>
          <p:cNvSpPr>
            <a:spLocks noGrp="1"/>
          </p:cNvSpPr>
          <p:nvPr>
            <p:ph type="sldNum" sz="quarter" idx="12"/>
          </p:nvPr>
        </p:nvSpPr>
        <p:spPr/>
        <p:txBody>
          <a:bodyPr/>
          <a:lstStyle/>
          <a:p>
            <a:fld id="{CFE4BAC9-6D41-4691-9299-18EF07EF017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7" name="Rectangle 1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33" name="Rectangle 32"/>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169892"/>
            <a:ext cx="3008313" cy="914400"/>
          </a:xfrm>
        </p:spPr>
        <p:txBody>
          <a:bodyPr anchor="b">
            <a:normAutofit/>
          </a:bodyPr>
          <a:lstStyle>
            <a:lvl1pPr algn="l">
              <a:defRPr sz="2800" b="0"/>
            </a:lvl1pPr>
          </a:lstStyle>
          <a:p>
            <a:r>
              <a:rPr lang="en-US" smtClean="0"/>
              <a:t>Click to edit Master title style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0225" y="2147888"/>
            <a:ext cx="3008313" cy="3262313"/>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9726F030-6DB9-A04D-89BC-5331007F7501}" type="datetime1">
              <a:rPr lang="en-US" smtClean="0"/>
              <a:pPr/>
              <a:t>4/5/13</a:t>
            </a:fld>
            <a:endParaRPr lang="en-US"/>
          </a:p>
        </p:txBody>
      </p:sp>
      <p:sp>
        <p:nvSpPr>
          <p:cNvPr id="6" name="Footer Placeholder 5"/>
          <p:cNvSpPr>
            <a:spLocks noGrp="1"/>
          </p:cNvSpPr>
          <p:nvPr>
            <p:ph type="ftr" sz="quarter" idx="11"/>
          </p:nvPr>
        </p:nvSpPr>
        <p:spPr/>
        <p:txBody>
          <a:bodyPr/>
          <a:lstStyle/>
          <a:p>
            <a:r>
              <a:rPr lang="en-US" smtClean="0"/>
              <a:t>ReproZip: Using Provenance to Support Computational Reproducibility</a:t>
            </a:r>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0113" y="244158"/>
            <a:ext cx="7345362" cy="1339850"/>
          </a:xfrm>
          <a:prstGeom prst="rect">
            <a:avLst/>
          </a:prstGeom>
        </p:spPr>
        <p:txBody>
          <a:bodyPr vert="horz" lIns="91440" tIns="45720" rIns="91440" bIns="45720" rtlCol="0" anchor="ctr">
            <a:normAutofit/>
          </a:bodyPr>
          <a:lstStyle/>
          <a:p>
            <a:r>
              <a:rPr lang="en-US" smtClean="0"/>
              <a:t>Click to edit Master title style</a:t>
            </a:r>
            <a:endParaRPr dirty="0"/>
          </a:p>
        </p:txBody>
      </p:sp>
      <p:sp>
        <p:nvSpPr>
          <p:cNvPr id="3" name="Text Placeholder 2"/>
          <p:cNvSpPr>
            <a:spLocks noGrp="1"/>
          </p:cNvSpPr>
          <p:nvPr>
            <p:ph type="body" idx="1"/>
          </p:nvPr>
        </p:nvSpPr>
        <p:spPr>
          <a:xfrm>
            <a:off x="900112" y="2133601"/>
            <a:ext cx="7345363"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243840" y="6371591"/>
            <a:ext cx="2133600" cy="259317"/>
          </a:xfrm>
          <a:prstGeom prst="rect">
            <a:avLst/>
          </a:prstGeom>
        </p:spPr>
        <p:txBody>
          <a:bodyPr vert="horz" lIns="91440" tIns="45720" rIns="91440" bIns="45720" rtlCol="0" anchor="ctr"/>
          <a:lstStyle>
            <a:lvl1pPr algn="l">
              <a:defRPr sz="1200">
                <a:solidFill>
                  <a:schemeClr val="bg2">
                    <a:lumMod val="60000"/>
                    <a:lumOff val="40000"/>
                  </a:schemeClr>
                </a:solidFill>
                <a:latin typeface="Brush Script MT" pitchFamily="66" charset="0"/>
              </a:defRPr>
            </a:lvl1pPr>
          </a:lstStyle>
          <a:p>
            <a:fld id="{787C88E7-D5AE-1643-9533-3124F5FA40A4}" type="datetime1">
              <a:rPr lang="en-US" smtClean="0"/>
              <a:pPr/>
              <a:t>4/5/13</a:t>
            </a:fld>
            <a:endParaRPr lang="en-US"/>
          </a:p>
        </p:txBody>
      </p:sp>
      <p:sp>
        <p:nvSpPr>
          <p:cNvPr id="5" name="Footer Placeholder 4"/>
          <p:cNvSpPr>
            <a:spLocks noGrp="1"/>
          </p:cNvSpPr>
          <p:nvPr>
            <p:ph type="ftr" sz="quarter" idx="3"/>
          </p:nvPr>
        </p:nvSpPr>
        <p:spPr>
          <a:xfrm>
            <a:off x="5958840" y="6371591"/>
            <a:ext cx="2895600" cy="257810"/>
          </a:xfrm>
          <a:prstGeom prst="rect">
            <a:avLst/>
          </a:prstGeom>
        </p:spPr>
        <p:txBody>
          <a:bodyPr vert="horz" lIns="91440" tIns="45720" rIns="91440" bIns="45720" rtlCol="0" anchor="ctr"/>
          <a:lstStyle>
            <a:lvl1pPr marL="0" algn="r" defTabSz="914400" rtl="0" eaLnBrk="1" latinLnBrk="0" hangingPunct="1">
              <a:defRPr sz="1200" kern="1200">
                <a:solidFill>
                  <a:schemeClr val="bg2">
                    <a:lumMod val="60000"/>
                    <a:lumOff val="40000"/>
                  </a:schemeClr>
                </a:solidFill>
                <a:latin typeface="Brush Script MT" pitchFamily="66" charset="0"/>
                <a:ea typeface="+mn-ea"/>
                <a:cs typeface="+mn-cs"/>
              </a:defRPr>
            </a:lvl1pPr>
          </a:lstStyle>
          <a:p>
            <a:r>
              <a:rPr lang="en-US" smtClean="0"/>
              <a:t>Juliana: Using Provenance to Support Computational Reproducibility</a:t>
            </a:r>
            <a:endParaRPr lang="en-US" dirty="0"/>
          </a:p>
        </p:txBody>
      </p:sp>
      <p:sp>
        <p:nvSpPr>
          <p:cNvPr id="6" name="Slide Number Placeholder 5"/>
          <p:cNvSpPr>
            <a:spLocks noGrp="1"/>
          </p:cNvSpPr>
          <p:nvPr>
            <p:ph type="sldNum" sz="quarter" idx="4"/>
          </p:nvPr>
        </p:nvSpPr>
        <p:spPr>
          <a:xfrm>
            <a:off x="4191000" y="6356350"/>
            <a:ext cx="762000" cy="271463"/>
          </a:xfrm>
          <a:prstGeom prst="rect">
            <a:avLst/>
          </a:prstGeom>
        </p:spPr>
        <p:txBody>
          <a:bodyPr vert="horz" lIns="91440" tIns="45720" rIns="91440" bIns="45720" rtlCol="0" anchor="ctr"/>
          <a:lstStyle>
            <a:lvl1pPr marL="0" algn="ctr" defTabSz="914400" rtl="0" eaLnBrk="1" latinLnBrk="0" hangingPunct="1">
              <a:defRPr sz="1200" kern="1200">
                <a:solidFill>
                  <a:schemeClr val="bg2">
                    <a:lumMod val="60000"/>
                    <a:lumOff val="40000"/>
                  </a:schemeClr>
                </a:solidFill>
                <a:latin typeface="+mn-lt"/>
                <a:ea typeface="+mn-ea"/>
                <a:cs typeface="+mn-cs"/>
              </a:defRPr>
            </a:lvl1pPr>
          </a:lstStyle>
          <a:p>
            <a:fld id="{CFE4BAC9-6D41-4691-9299-18EF07EF017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27" r:id="rId1"/>
    <p:sldLayoutId id="2147483928" r:id="rId2"/>
    <p:sldLayoutId id="2147483929" r:id="rId3"/>
    <p:sldLayoutId id="2147483930" r:id="rId4"/>
    <p:sldLayoutId id="2147483931" r:id="rId5"/>
    <p:sldLayoutId id="2147483932" r:id="rId6"/>
    <p:sldLayoutId id="2147483933" r:id="rId7"/>
    <p:sldLayoutId id="2147483934" r:id="rId8"/>
    <p:sldLayoutId id="2147483935" r:id="rId9"/>
    <p:sldLayoutId id="2147483936" r:id="rId10"/>
    <p:sldLayoutId id="2147483937" r:id="rId11"/>
    <p:sldLayoutId id="2147483938" r:id="rId12"/>
    <p:sldLayoutId id="2147483939" r:id="rId13"/>
    <p:sldLayoutId id="2147483940" r:id="rId14"/>
  </p:sldLayoutIdLst>
  <p:txStyles>
    <p:titleStyle>
      <a:lvl1pPr algn="ctr" defTabSz="914400" rtl="0" eaLnBrk="1" latinLnBrk="0" hangingPunct="1">
        <a:spcBef>
          <a:spcPct val="0"/>
        </a:spcBef>
        <a:buNone/>
        <a:defRPr sz="4800" kern="1200">
          <a:solidFill>
            <a:schemeClr val="tx1">
              <a:lumMod val="75000"/>
              <a:lumOff val="25000"/>
            </a:schemeClr>
          </a:solidFill>
          <a:latin typeface="+mj-lt"/>
          <a:ea typeface="+mj-ea"/>
          <a:cs typeface="+mj-cs"/>
        </a:defRPr>
      </a:lvl1pPr>
    </p:titleStyle>
    <p:body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mn-lt"/>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mn-lt"/>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mn-lt"/>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mn-lt"/>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mn-lt"/>
          <a:ea typeface="+mn-ea"/>
          <a:cs typeface="+mn-cs"/>
        </a:defRPr>
      </a:lvl5pPr>
      <a:lvl6pPr marL="1485900"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6pPr>
      <a:lvl7pPr marL="1712913"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7pPr>
      <a:lvl8pPr marL="1947863"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8pPr>
      <a:lvl9pPr marL="2174875"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uliana.freire@nyu.edu" TargetMode="External"/><Relationship Id="rId4" Type="http://schemas.openxmlformats.org/officeDocument/2006/relationships/hyperlink" Target="mailto:shasha@cs.nyu.edu" TargetMode="External"/><Relationship Id="rId5" Type="http://schemas.openxmlformats.org/officeDocument/2006/relationships/image" Target="../media/image4.png"/><Relationship Id="rId6" Type="http://schemas.openxmlformats.org/officeDocument/2006/relationships/image" Target="../media/image5.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1" Type="http://schemas.openxmlformats.org/officeDocument/2006/relationships/image" Target="../media/image14.png"/><Relationship Id="rId12" Type="http://schemas.openxmlformats.org/officeDocument/2006/relationships/image" Target="../media/image15.png"/><Relationship Id="rId13" Type="http://schemas.openxmlformats.org/officeDocument/2006/relationships/image" Target="../media/image16.png"/><Relationship Id="rId14" Type="http://schemas.openxmlformats.org/officeDocument/2006/relationships/image" Target="../media/image17.png"/><Relationship Id="rId15" Type="http://schemas.openxmlformats.org/officeDocument/2006/relationships/image" Target="../media/image18.png"/><Relationship Id="rId16" Type="http://schemas.openxmlformats.org/officeDocument/2006/relationships/image" Target="../media/image19.png"/><Relationship Id="rId17" Type="http://schemas.openxmlformats.org/officeDocument/2006/relationships/image" Target="../media/image20.tiff"/><Relationship Id="rId18" Type="http://schemas.openxmlformats.org/officeDocument/2006/relationships/hyperlink" Target="%5CUsers%5Cjuliana%5CWork%5CPapers%5CSubmitted%5CcrowdLabs%5Cp.pdf" TargetMode="External"/><Relationship Id="rId19" Type="http://schemas.openxmlformats.org/officeDocument/2006/relationships/image" Target="../media/image21.tiff"/><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6.png"/><Relationship Id="rId4" Type="http://schemas.openxmlformats.org/officeDocument/2006/relationships/image" Target="../media/image7.png"/><Relationship Id="rId5" Type="http://schemas.openxmlformats.org/officeDocument/2006/relationships/image" Target="../media/image8.png"/><Relationship Id="rId6" Type="http://schemas.openxmlformats.org/officeDocument/2006/relationships/image" Target="../media/image9.png"/><Relationship Id="rId7" Type="http://schemas.openxmlformats.org/officeDocument/2006/relationships/image" Target="../media/image10.png"/><Relationship Id="rId8" Type="http://schemas.openxmlformats.org/officeDocument/2006/relationships/image" Target="../media/image11.png"/><Relationship Id="rId9" Type="http://schemas.openxmlformats.org/officeDocument/2006/relationships/image" Target="../media/image12.png"/><Relationship Id="rId10" Type="http://schemas.openxmlformats.org/officeDocument/2006/relationships/image" Target="../media/image1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457200" y="1371600"/>
            <a:ext cx="8153400" cy="1603375"/>
          </a:xfrm>
        </p:spPr>
        <p:txBody>
          <a:bodyPr/>
          <a:lstStyle/>
          <a:p>
            <a:pPr algn="ctr"/>
            <a:r>
              <a:rPr lang="en-US" sz="4800" b="1" dirty="0" smtClean="0"/>
              <a:t>Provenance for </a:t>
            </a:r>
            <a:br>
              <a:rPr lang="en-US" sz="4800" b="1" dirty="0" smtClean="0"/>
            </a:br>
            <a:r>
              <a:rPr lang="en-US" sz="4800" b="1" dirty="0" smtClean="0"/>
              <a:t>Reproducibility and Beyond</a:t>
            </a:r>
            <a:endParaRPr lang="en-US" sz="4800" b="1" dirty="0" smtClean="0">
              <a:ea typeface="ＭＳ Ｐゴシック" pitchFamily="-65" charset="-128"/>
              <a:cs typeface="ＭＳ Ｐゴシック" pitchFamily="-65" charset="-128"/>
            </a:endParaRPr>
          </a:p>
        </p:txBody>
      </p:sp>
      <p:sp>
        <p:nvSpPr>
          <p:cNvPr id="16387" name="Rectangle 3"/>
          <p:cNvSpPr>
            <a:spLocks noGrp="1" noChangeArrowheads="1"/>
          </p:cNvSpPr>
          <p:nvPr>
            <p:ph type="subTitle" idx="1"/>
          </p:nvPr>
        </p:nvSpPr>
        <p:spPr>
          <a:xfrm>
            <a:off x="0" y="3429000"/>
            <a:ext cx="9144000" cy="1295400"/>
          </a:xfrm>
        </p:spPr>
        <p:txBody>
          <a:bodyPr>
            <a:normAutofit/>
          </a:bodyPr>
          <a:lstStyle/>
          <a:p>
            <a:pPr>
              <a:buFont typeface="Monotype Sorts" pitchFamily="-65" charset="2"/>
              <a:buNone/>
            </a:pPr>
            <a:r>
              <a:rPr lang="en-US" sz="1800" dirty="0" smtClean="0">
                <a:ea typeface="ＭＳ Ｐゴシック" pitchFamily="-65" charset="-128"/>
                <a:cs typeface="ＭＳ Ｐゴシック" pitchFamily="-65" charset="-128"/>
              </a:rPr>
              <a:t>Juliana </a:t>
            </a:r>
            <a:r>
              <a:rPr lang="en-US" sz="1800" dirty="0" err="1" smtClean="0">
                <a:ea typeface="ＭＳ Ｐゴシック" pitchFamily="-65" charset="-128"/>
                <a:cs typeface="ＭＳ Ｐゴシック" pitchFamily="-65" charset="-128"/>
              </a:rPr>
              <a:t>Freire</a:t>
            </a:r>
            <a:r>
              <a:rPr lang="en-US" sz="1800" dirty="0" smtClean="0">
                <a:ea typeface="ＭＳ Ｐゴシック" pitchFamily="-65" charset="-128"/>
                <a:cs typeface="ＭＳ Ｐゴシック" pitchFamily="-65" charset="-128"/>
              </a:rPr>
              <a:t> and Dennis Shasha</a:t>
            </a:r>
          </a:p>
          <a:p>
            <a:pPr>
              <a:buFont typeface="Monotype Sorts" pitchFamily="-65" charset="2"/>
              <a:buNone/>
            </a:pPr>
            <a:r>
              <a:rPr lang="en-US" sz="1800" i="1" dirty="0">
                <a:ea typeface="ＭＳ Ｐゴシック" pitchFamily="-65" charset="-128"/>
                <a:cs typeface="ＭＳ Ｐゴシック" pitchFamily="-65" charset="-128"/>
                <a:hlinkClick r:id="rId3"/>
              </a:rPr>
              <a:t>j</a:t>
            </a:r>
            <a:r>
              <a:rPr lang="en-US" sz="1800" i="1" dirty="0" smtClean="0">
                <a:ea typeface="ＭＳ Ｐゴシック" pitchFamily="-65" charset="-128"/>
                <a:cs typeface="ＭＳ Ｐゴシック" pitchFamily="-65" charset="-128"/>
                <a:hlinkClick r:id="rId3"/>
              </a:rPr>
              <a:t>uliana.freire@</a:t>
            </a:r>
            <a:r>
              <a:rPr lang="en-US" sz="1800" i="1" dirty="0" smtClean="0">
                <a:ea typeface="ＭＳ Ｐゴシック" pitchFamily="-65" charset="-128"/>
                <a:cs typeface="ＭＳ Ｐゴシック" pitchFamily="-65" charset="-128"/>
                <a:hlinkClick r:id="rId3"/>
              </a:rPr>
              <a:t>nyu.edu</a:t>
            </a:r>
            <a:r>
              <a:rPr lang="en-US" sz="1800" i="1" dirty="0" smtClean="0">
                <a:ea typeface="ＭＳ Ｐゴシック" pitchFamily="-65" charset="-128"/>
                <a:cs typeface="ＭＳ Ｐゴシック" pitchFamily="-65" charset="-128"/>
              </a:rPr>
              <a:t> </a:t>
            </a:r>
            <a:r>
              <a:rPr lang="en-US" sz="1800" i="1" dirty="0" smtClean="0">
                <a:ea typeface="ＭＳ Ｐゴシック" pitchFamily="-65" charset="-128"/>
                <a:cs typeface="ＭＳ Ｐゴシック" pitchFamily="-65" charset="-128"/>
                <a:hlinkClick r:id="rId4"/>
              </a:rPr>
              <a:t>shasha@cs.nyu.edu</a:t>
            </a:r>
            <a:endParaRPr lang="en-US" sz="1800" i="1" dirty="0" smtClean="0">
              <a:ea typeface="ＭＳ Ｐゴシック" pitchFamily="-65" charset="-128"/>
              <a:cs typeface="ＭＳ Ｐゴシック" pitchFamily="-65" charset="-128"/>
            </a:endParaRPr>
          </a:p>
          <a:p>
            <a:pPr>
              <a:buFont typeface="Monotype Sorts" pitchFamily="-65" charset="2"/>
              <a:buNone/>
            </a:pPr>
            <a:endParaRPr lang="en-US" sz="2000" dirty="0" smtClean="0">
              <a:ea typeface="ＭＳ Ｐゴシック" pitchFamily="-65" charset="-128"/>
              <a:cs typeface="ＭＳ Ｐゴシック" pitchFamily="-65" charset="-128"/>
            </a:endParaRPr>
          </a:p>
        </p:txBody>
      </p:sp>
      <p:pic>
        <p:nvPicPr>
          <p:cNvPr id="2" name="Picture 1"/>
          <p:cNvPicPr>
            <a:picLocks noChangeAspect="1"/>
          </p:cNvPicPr>
          <p:nvPr/>
        </p:nvPicPr>
        <p:blipFill>
          <a:blip r:embed="rId5"/>
          <a:stretch>
            <a:fillRect/>
          </a:stretch>
        </p:blipFill>
        <p:spPr>
          <a:xfrm>
            <a:off x="2057400" y="5410200"/>
            <a:ext cx="2197100" cy="584200"/>
          </a:xfrm>
          <a:prstGeom prst="rect">
            <a:avLst/>
          </a:prstGeom>
        </p:spPr>
      </p:pic>
      <p:pic>
        <p:nvPicPr>
          <p:cNvPr id="6" name="Picture 5"/>
          <p:cNvPicPr>
            <a:picLocks noChangeAspect="1"/>
          </p:cNvPicPr>
          <p:nvPr/>
        </p:nvPicPr>
        <p:blipFill>
          <a:blip r:embed="rId6"/>
          <a:stretch>
            <a:fillRect/>
          </a:stretch>
        </p:blipFill>
        <p:spPr>
          <a:xfrm>
            <a:off x="5356417" y="5486400"/>
            <a:ext cx="2644583" cy="429316"/>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Science Today: </a:t>
            </a:r>
            <a:br>
              <a:rPr lang="en-US" dirty="0" smtClean="0"/>
            </a:br>
            <a:r>
              <a:rPr lang="en-US" dirty="0" smtClean="0"/>
              <a:t>Data Intensive</a:t>
            </a:r>
            <a:endParaRPr lang="en-US" dirty="0"/>
          </a:p>
        </p:txBody>
      </p:sp>
      <p:sp>
        <p:nvSpPr>
          <p:cNvPr id="3" name="Content Placeholder 2"/>
          <p:cNvSpPr>
            <a:spLocks noGrp="1"/>
          </p:cNvSpPr>
          <p:nvPr>
            <p:ph idx="1"/>
          </p:nvPr>
        </p:nvSpPr>
        <p:spPr>
          <a:xfrm>
            <a:off x="900112" y="1752600"/>
            <a:ext cx="7345363" cy="3931920"/>
          </a:xfrm>
        </p:spPr>
        <p:txBody>
          <a:bodyPr/>
          <a:lstStyle/>
          <a:p>
            <a:pPr>
              <a:defRPr/>
            </a:pPr>
            <a:r>
              <a:rPr lang="en-US" dirty="0" smtClean="0">
                <a:cs typeface="Verdana"/>
              </a:rPr>
              <a:t>Big </a:t>
            </a:r>
            <a:r>
              <a:rPr lang="en-US" dirty="0">
                <a:cs typeface="Verdana"/>
              </a:rPr>
              <a:t>and small data, complex </a:t>
            </a:r>
            <a:r>
              <a:rPr lang="en-US" dirty="0" smtClean="0">
                <a:cs typeface="Verdana"/>
              </a:rPr>
              <a:t>computations</a:t>
            </a:r>
          </a:p>
          <a:p>
            <a:pPr>
              <a:defRPr/>
            </a:pPr>
            <a:r>
              <a:rPr lang="en-US" dirty="0" smtClean="0">
                <a:cs typeface="Verdana"/>
              </a:rPr>
              <a:t>Trial-and-error process to formulate and test hypotheses</a:t>
            </a:r>
          </a:p>
          <a:p>
            <a:pPr>
              <a:defRPr/>
            </a:pPr>
            <a:r>
              <a:rPr lang="en-US" dirty="0" smtClean="0">
                <a:cs typeface="Verdana"/>
              </a:rPr>
              <a:t>Easy </a:t>
            </a:r>
            <a:r>
              <a:rPr lang="en-US" dirty="0">
                <a:cs typeface="Verdana"/>
              </a:rPr>
              <a:t>to get lost---derive a result and not remember how you got there</a:t>
            </a:r>
          </a:p>
          <a:p>
            <a:endParaRPr lang="en-US" dirty="0"/>
          </a:p>
        </p:txBody>
      </p:sp>
      <p:sp>
        <p:nvSpPr>
          <p:cNvPr id="23" name="Rectangle 4"/>
          <p:cNvSpPr>
            <a:spLocks noChangeArrowheads="1"/>
          </p:cNvSpPr>
          <p:nvPr/>
        </p:nvSpPr>
        <p:spPr bwMode="auto">
          <a:xfrm>
            <a:off x="5105400" y="4251325"/>
            <a:ext cx="2714625" cy="2133600"/>
          </a:xfrm>
          <a:prstGeom prst="rect">
            <a:avLst/>
          </a:prstGeom>
          <a:solidFill>
            <a:srgbClr val="FFCC99">
              <a:alpha val="70195"/>
            </a:srgbClr>
          </a:solidFill>
          <a:ln w="9525">
            <a:noFill/>
            <a:miter lim="800000"/>
            <a:headEnd/>
            <a:tailEnd/>
          </a:ln>
        </p:spPr>
        <p:txBody>
          <a:bodyPr wrap="none" anchor="ctr">
            <a:prstTxWarp prst="textNoShape">
              <a:avLst/>
            </a:prstTxWarp>
          </a:bodyPr>
          <a:lstStyle/>
          <a:p>
            <a:pPr eaLnBrk="0" hangingPunct="0"/>
            <a:endParaRPr lang="en-US"/>
          </a:p>
        </p:txBody>
      </p:sp>
      <p:sp>
        <p:nvSpPr>
          <p:cNvPr id="24" name="Rectangle 5"/>
          <p:cNvSpPr>
            <a:spLocks noChangeArrowheads="1"/>
          </p:cNvSpPr>
          <p:nvPr/>
        </p:nvSpPr>
        <p:spPr bwMode="auto">
          <a:xfrm>
            <a:off x="2514600" y="4251325"/>
            <a:ext cx="1371600" cy="2133600"/>
          </a:xfrm>
          <a:prstGeom prst="rect">
            <a:avLst/>
          </a:prstGeom>
          <a:solidFill>
            <a:srgbClr val="FFCC99">
              <a:alpha val="70195"/>
            </a:srgbClr>
          </a:solidFill>
          <a:ln w="9525">
            <a:noFill/>
            <a:miter lim="800000"/>
            <a:headEnd/>
            <a:tailEnd/>
          </a:ln>
        </p:spPr>
        <p:txBody>
          <a:bodyPr wrap="none" anchor="ctr">
            <a:prstTxWarp prst="textNoShape">
              <a:avLst/>
            </a:prstTxWarp>
          </a:bodyPr>
          <a:lstStyle/>
          <a:p>
            <a:pPr eaLnBrk="0" hangingPunct="0"/>
            <a:endParaRPr lang="en-US"/>
          </a:p>
        </p:txBody>
      </p:sp>
      <p:sp>
        <p:nvSpPr>
          <p:cNvPr id="26" name="Rectangle 7"/>
          <p:cNvSpPr>
            <a:spLocks noChangeArrowheads="1"/>
          </p:cNvSpPr>
          <p:nvPr/>
        </p:nvSpPr>
        <p:spPr bwMode="auto">
          <a:xfrm>
            <a:off x="1524000" y="4403725"/>
            <a:ext cx="762000" cy="533400"/>
          </a:xfrm>
          <a:prstGeom prst="rect">
            <a:avLst/>
          </a:prstGeom>
          <a:solidFill>
            <a:schemeClr val="bg1"/>
          </a:solidFill>
          <a:ln w="9525">
            <a:solidFill>
              <a:schemeClr val="tx1"/>
            </a:solidFill>
            <a:miter lim="800000"/>
            <a:headEnd/>
            <a:tailEnd/>
          </a:ln>
        </p:spPr>
        <p:txBody>
          <a:bodyPr wrap="none" anchor="ctr">
            <a:prstTxWarp prst="textNoShape">
              <a:avLst/>
            </a:prstTxWarp>
          </a:bodyPr>
          <a:lstStyle/>
          <a:p>
            <a:pPr algn="ctr"/>
            <a:r>
              <a:rPr lang="en-US" sz="1400">
                <a:ea typeface="Arial" charset="0"/>
                <a:cs typeface="Arial" charset="0"/>
              </a:rPr>
              <a:t>Data</a:t>
            </a:r>
          </a:p>
        </p:txBody>
      </p:sp>
      <p:sp>
        <p:nvSpPr>
          <p:cNvPr id="27" name="Rectangle 8"/>
          <p:cNvSpPr>
            <a:spLocks noChangeArrowheads="1"/>
          </p:cNvSpPr>
          <p:nvPr/>
        </p:nvSpPr>
        <p:spPr bwMode="auto">
          <a:xfrm>
            <a:off x="4114800" y="4403725"/>
            <a:ext cx="762000" cy="533400"/>
          </a:xfrm>
          <a:prstGeom prst="rect">
            <a:avLst/>
          </a:prstGeom>
          <a:solidFill>
            <a:schemeClr val="bg1"/>
          </a:solidFill>
          <a:ln w="9525">
            <a:solidFill>
              <a:schemeClr val="tx1"/>
            </a:solidFill>
            <a:miter lim="800000"/>
            <a:headEnd/>
            <a:tailEnd/>
          </a:ln>
        </p:spPr>
        <p:txBody>
          <a:bodyPr wrap="none" anchor="ctr">
            <a:prstTxWarp prst="textNoShape">
              <a:avLst/>
            </a:prstTxWarp>
          </a:bodyPr>
          <a:lstStyle/>
          <a:p>
            <a:pPr algn="ctr"/>
            <a:r>
              <a:rPr lang="en-US" sz="1400">
                <a:ea typeface="Arial" charset="0"/>
                <a:cs typeface="Arial" charset="0"/>
              </a:rPr>
              <a:t>Data</a:t>
            </a:r>
          </a:p>
          <a:p>
            <a:pPr algn="ctr"/>
            <a:r>
              <a:rPr lang="en-US" sz="1400">
                <a:ea typeface="Arial" charset="0"/>
                <a:cs typeface="Arial" charset="0"/>
              </a:rPr>
              <a:t>Product</a:t>
            </a:r>
          </a:p>
        </p:txBody>
      </p:sp>
      <p:sp>
        <p:nvSpPr>
          <p:cNvPr id="28" name="Rectangle 9"/>
          <p:cNvSpPr>
            <a:spLocks noChangeArrowheads="1"/>
          </p:cNvSpPr>
          <p:nvPr/>
        </p:nvSpPr>
        <p:spPr bwMode="auto">
          <a:xfrm>
            <a:off x="2628900" y="5394325"/>
            <a:ext cx="1143000" cy="533400"/>
          </a:xfrm>
          <a:prstGeom prst="rect">
            <a:avLst/>
          </a:prstGeom>
          <a:solidFill>
            <a:schemeClr val="bg1"/>
          </a:solidFill>
          <a:ln w="9525">
            <a:solidFill>
              <a:schemeClr val="tx1"/>
            </a:solidFill>
            <a:miter lim="800000"/>
            <a:headEnd/>
            <a:tailEnd/>
          </a:ln>
        </p:spPr>
        <p:txBody>
          <a:bodyPr wrap="none" anchor="ctr">
            <a:prstTxWarp prst="textNoShape">
              <a:avLst/>
            </a:prstTxWarp>
          </a:bodyPr>
          <a:lstStyle/>
          <a:p>
            <a:pPr algn="ctr"/>
            <a:r>
              <a:rPr lang="en-US" sz="1400">
                <a:ea typeface="Arial" charset="0"/>
                <a:cs typeface="Arial" charset="0"/>
              </a:rPr>
              <a:t>Specification</a:t>
            </a:r>
          </a:p>
        </p:txBody>
      </p:sp>
      <p:sp>
        <p:nvSpPr>
          <p:cNvPr id="29" name="Rectangle 10"/>
          <p:cNvSpPr>
            <a:spLocks noChangeArrowheads="1"/>
          </p:cNvSpPr>
          <p:nvPr/>
        </p:nvSpPr>
        <p:spPr bwMode="auto">
          <a:xfrm>
            <a:off x="6629400" y="4403725"/>
            <a:ext cx="1143000" cy="533400"/>
          </a:xfrm>
          <a:prstGeom prst="rect">
            <a:avLst/>
          </a:prstGeom>
          <a:solidFill>
            <a:schemeClr val="bg1"/>
          </a:solidFill>
          <a:ln w="9525">
            <a:solidFill>
              <a:schemeClr val="tx1"/>
            </a:solidFill>
            <a:miter lim="800000"/>
            <a:headEnd/>
            <a:tailEnd/>
          </a:ln>
        </p:spPr>
        <p:txBody>
          <a:bodyPr wrap="none" anchor="ctr">
            <a:prstTxWarp prst="textNoShape">
              <a:avLst/>
            </a:prstTxWarp>
          </a:bodyPr>
          <a:lstStyle/>
          <a:p>
            <a:pPr algn="ctr"/>
            <a:r>
              <a:rPr lang="en-US" sz="1400">
                <a:ea typeface="Arial" charset="0"/>
                <a:cs typeface="Arial" charset="0"/>
              </a:rPr>
              <a:t>Knowledge</a:t>
            </a:r>
          </a:p>
        </p:txBody>
      </p:sp>
      <p:sp>
        <p:nvSpPr>
          <p:cNvPr id="30" name="AutoShape 11"/>
          <p:cNvSpPr>
            <a:spLocks noChangeArrowheads="1"/>
          </p:cNvSpPr>
          <p:nvPr/>
        </p:nvSpPr>
        <p:spPr bwMode="auto">
          <a:xfrm>
            <a:off x="2667000" y="4403725"/>
            <a:ext cx="1066800" cy="533400"/>
          </a:xfrm>
          <a:prstGeom prst="roundRect">
            <a:avLst>
              <a:gd name="adj" fmla="val 16667"/>
            </a:avLst>
          </a:prstGeom>
          <a:solidFill>
            <a:schemeClr val="bg1"/>
          </a:solidFill>
          <a:ln w="9525">
            <a:solidFill>
              <a:schemeClr val="tx1"/>
            </a:solidFill>
            <a:round/>
            <a:headEnd/>
            <a:tailEnd/>
          </a:ln>
        </p:spPr>
        <p:txBody>
          <a:bodyPr wrap="none" anchor="ctr">
            <a:prstTxWarp prst="textNoShape">
              <a:avLst/>
            </a:prstTxWarp>
          </a:bodyPr>
          <a:lstStyle/>
          <a:p>
            <a:pPr algn="ctr"/>
            <a:r>
              <a:rPr lang="en-US" sz="1400" dirty="0" smtClean="0">
                <a:ea typeface="Arial" charset="0"/>
                <a:cs typeface="Arial" charset="0"/>
              </a:rPr>
              <a:t>Computation</a:t>
            </a:r>
            <a:endParaRPr lang="en-US" sz="1400" dirty="0">
              <a:ea typeface="Arial" charset="0"/>
              <a:cs typeface="Arial" charset="0"/>
            </a:endParaRPr>
          </a:p>
        </p:txBody>
      </p:sp>
      <p:sp>
        <p:nvSpPr>
          <p:cNvPr id="33" name="AutoShape 12"/>
          <p:cNvSpPr>
            <a:spLocks noChangeArrowheads="1"/>
          </p:cNvSpPr>
          <p:nvPr/>
        </p:nvSpPr>
        <p:spPr bwMode="auto">
          <a:xfrm>
            <a:off x="5257800" y="4403725"/>
            <a:ext cx="1066800" cy="533400"/>
          </a:xfrm>
          <a:prstGeom prst="roundRect">
            <a:avLst>
              <a:gd name="adj" fmla="val 16667"/>
            </a:avLst>
          </a:prstGeom>
          <a:solidFill>
            <a:schemeClr val="bg1"/>
          </a:solidFill>
          <a:ln w="9525">
            <a:solidFill>
              <a:schemeClr val="tx1"/>
            </a:solidFill>
            <a:round/>
            <a:headEnd/>
            <a:tailEnd/>
          </a:ln>
        </p:spPr>
        <p:txBody>
          <a:bodyPr wrap="none" anchor="ctr">
            <a:prstTxWarp prst="textNoShape">
              <a:avLst/>
            </a:prstTxWarp>
          </a:bodyPr>
          <a:lstStyle/>
          <a:p>
            <a:pPr algn="ctr"/>
            <a:r>
              <a:rPr lang="en-US" sz="1400">
                <a:ea typeface="Arial" charset="0"/>
                <a:cs typeface="Arial" charset="0"/>
              </a:rPr>
              <a:t>Perception &amp;</a:t>
            </a:r>
          </a:p>
          <a:p>
            <a:pPr algn="ctr"/>
            <a:r>
              <a:rPr lang="en-US" sz="1400">
                <a:ea typeface="Arial" charset="0"/>
                <a:cs typeface="Arial" charset="0"/>
              </a:rPr>
              <a:t>Cognition</a:t>
            </a:r>
          </a:p>
        </p:txBody>
      </p:sp>
      <p:sp>
        <p:nvSpPr>
          <p:cNvPr id="34" name="AutoShape 13"/>
          <p:cNvSpPr>
            <a:spLocks noChangeArrowheads="1"/>
          </p:cNvSpPr>
          <p:nvPr/>
        </p:nvSpPr>
        <p:spPr bwMode="auto">
          <a:xfrm>
            <a:off x="5257800" y="5394325"/>
            <a:ext cx="1066800" cy="533400"/>
          </a:xfrm>
          <a:prstGeom prst="roundRect">
            <a:avLst>
              <a:gd name="adj" fmla="val 16667"/>
            </a:avLst>
          </a:prstGeom>
          <a:solidFill>
            <a:schemeClr val="bg1"/>
          </a:solidFill>
          <a:ln w="9525">
            <a:solidFill>
              <a:schemeClr val="tx1"/>
            </a:solidFill>
            <a:round/>
            <a:headEnd/>
            <a:tailEnd/>
          </a:ln>
        </p:spPr>
        <p:txBody>
          <a:bodyPr wrap="none" anchor="ctr">
            <a:prstTxWarp prst="textNoShape">
              <a:avLst/>
            </a:prstTxWarp>
          </a:bodyPr>
          <a:lstStyle/>
          <a:p>
            <a:pPr algn="ctr"/>
            <a:r>
              <a:rPr lang="en-US" sz="1400">
                <a:ea typeface="Arial" charset="0"/>
                <a:cs typeface="Arial" charset="0"/>
              </a:rPr>
              <a:t>Exploration</a:t>
            </a:r>
          </a:p>
        </p:txBody>
      </p:sp>
      <p:cxnSp>
        <p:nvCxnSpPr>
          <p:cNvPr id="35" name="AutoShape 14"/>
          <p:cNvCxnSpPr>
            <a:cxnSpLocks noChangeShapeType="1"/>
            <a:stCxn id="26" idx="3"/>
            <a:endCxn id="30" idx="1"/>
          </p:cNvCxnSpPr>
          <p:nvPr/>
        </p:nvCxnSpPr>
        <p:spPr bwMode="auto">
          <a:xfrm>
            <a:off x="2286000" y="4670425"/>
            <a:ext cx="381000" cy="0"/>
          </a:xfrm>
          <a:prstGeom prst="straightConnector1">
            <a:avLst/>
          </a:prstGeom>
          <a:noFill/>
          <a:ln w="19050">
            <a:solidFill>
              <a:srgbClr val="983E06"/>
            </a:solidFill>
            <a:round/>
            <a:headEnd/>
            <a:tailEnd type="triangle" w="med" len="med"/>
          </a:ln>
        </p:spPr>
      </p:cxnSp>
      <p:cxnSp>
        <p:nvCxnSpPr>
          <p:cNvPr id="36" name="AutoShape 15"/>
          <p:cNvCxnSpPr>
            <a:cxnSpLocks noChangeShapeType="1"/>
            <a:stCxn id="30" idx="3"/>
            <a:endCxn id="27" idx="1"/>
          </p:cNvCxnSpPr>
          <p:nvPr/>
        </p:nvCxnSpPr>
        <p:spPr bwMode="auto">
          <a:xfrm>
            <a:off x="3733800" y="4670425"/>
            <a:ext cx="381000" cy="0"/>
          </a:xfrm>
          <a:prstGeom prst="straightConnector1">
            <a:avLst/>
          </a:prstGeom>
          <a:noFill/>
          <a:ln w="19050">
            <a:solidFill>
              <a:srgbClr val="983E06"/>
            </a:solidFill>
            <a:round/>
            <a:headEnd/>
            <a:tailEnd type="triangle" w="med" len="med"/>
          </a:ln>
        </p:spPr>
      </p:cxnSp>
      <p:cxnSp>
        <p:nvCxnSpPr>
          <p:cNvPr id="37" name="AutoShape 16"/>
          <p:cNvCxnSpPr>
            <a:cxnSpLocks noChangeShapeType="1"/>
            <a:stCxn id="28" idx="0"/>
            <a:endCxn id="30" idx="2"/>
          </p:cNvCxnSpPr>
          <p:nvPr/>
        </p:nvCxnSpPr>
        <p:spPr bwMode="auto">
          <a:xfrm flipV="1">
            <a:off x="3200400" y="4937125"/>
            <a:ext cx="0" cy="457200"/>
          </a:xfrm>
          <a:prstGeom prst="straightConnector1">
            <a:avLst/>
          </a:prstGeom>
          <a:noFill/>
          <a:ln w="19050">
            <a:solidFill>
              <a:srgbClr val="983E06"/>
            </a:solidFill>
            <a:round/>
            <a:headEnd/>
            <a:tailEnd type="triangle" w="med" len="med"/>
          </a:ln>
        </p:spPr>
      </p:cxnSp>
      <p:cxnSp>
        <p:nvCxnSpPr>
          <p:cNvPr id="39" name="AutoShape 17"/>
          <p:cNvCxnSpPr>
            <a:cxnSpLocks noChangeShapeType="1"/>
            <a:stCxn id="34" idx="1"/>
            <a:endCxn id="28" idx="3"/>
          </p:cNvCxnSpPr>
          <p:nvPr/>
        </p:nvCxnSpPr>
        <p:spPr bwMode="auto">
          <a:xfrm flipH="1">
            <a:off x="3771900" y="5661025"/>
            <a:ext cx="1485900" cy="0"/>
          </a:xfrm>
          <a:prstGeom prst="straightConnector1">
            <a:avLst/>
          </a:prstGeom>
          <a:noFill/>
          <a:ln w="19050">
            <a:solidFill>
              <a:srgbClr val="983E06"/>
            </a:solidFill>
            <a:round/>
            <a:headEnd/>
            <a:tailEnd type="triangle" w="med" len="med"/>
          </a:ln>
        </p:spPr>
      </p:cxnSp>
      <p:cxnSp>
        <p:nvCxnSpPr>
          <p:cNvPr id="40" name="AutoShape 18"/>
          <p:cNvCxnSpPr>
            <a:cxnSpLocks noChangeShapeType="1"/>
            <a:stCxn id="29" idx="0"/>
            <a:endCxn id="33" idx="0"/>
          </p:cNvCxnSpPr>
          <p:nvPr/>
        </p:nvCxnSpPr>
        <p:spPr bwMode="auto">
          <a:xfrm rot="16200000" flipH="1" flipV="1">
            <a:off x="6495256" y="3699669"/>
            <a:ext cx="1588" cy="1409700"/>
          </a:xfrm>
          <a:prstGeom prst="bentConnector3">
            <a:avLst>
              <a:gd name="adj1" fmla="val -14400000"/>
            </a:avLst>
          </a:prstGeom>
          <a:noFill/>
          <a:ln w="19050">
            <a:solidFill>
              <a:srgbClr val="983E06"/>
            </a:solidFill>
            <a:miter lim="800000"/>
            <a:headEnd/>
            <a:tailEnd type="triangle" w="med" len="med"/>
          </a:ln>
        </p:spPr>
      </p:cxnSp>
      <p:cxnSp>
        <p:nvCxnSpPr>
          <p:cNvPr id="42" name="AutoShape 19"/>
          <p:cNvCxnSpPr>
            <a:cxnSpLocks noChangeShapeType="1"/>
            <a:stCxn id="27" idx="3"/>
            <a:endCxn id="33" idx="1"/>
          </p:cNvCxnSpPr>
          <p:nvPr/>
        </p:nvCxnSpPr>
        <p:spPr bwMode="auto">
          <a:xfrm>
            <a:off x="4876800" y="4670425"/>
            <a:ext cx="381000" cy="0"/>
          </a:xfrm>
          <a:prstGeom prst="straightConnector1">
            <a:avLst/>
          </a:prstGeom>
          <a:noFill/>
          <a:ln w="19050">
            <a:solidFill>
              <a:srgbClr val="983E06"/>
            </a:solidFill>
            <a:round/>
            <a:headEnd/>
            <a:tailEnd type="triangle" w="med" len="med"/>
          </a:ln>
        </p:spPr>
      </p:cxnSp>
      <p:cxnSp>
        <p:nvCxnSpPr>
          <p:cNvPr id="43" name="AutoShape 20"/>
          <p:cNvCxnSpPr>
            <a:cxnSpLocks noChangeShapeType="1"/>
            <a:stCxn id="33" idx="3"/>
            <a:endCxn id="29" idx="1"/>
          </p:cNvCxnSpPr>
          <p:nvPr/>
        </p:nvCxnSpPr>
        <p:spPr bwMode="auto">
          <a:xfrm>
            <a:off x="6324600" y="4670425"/>
            <a:ext cx="304800" cy="0"/>
          </a:xfrm>
          <a:prstGeom prst="straightConnector1">
            <a:avLst/>
          </a:prstGeom>
          <a:noFill/>
          <a:ln w="19050">
            <a:solidFill>
              <a:srgbClr val="983E06"/>
            </a:solidFill>
            <a:round/>
            <a:headEnd/>
            <a:tailEnd type="triangle" w="med" len="med"/>
          </a:ln>
        </p:spPr>
      </p:cxnSp>
      <p:cxnSp>
        <p:nvCxnSpPr>
          <p:cNvPr id="45" name="AutoShape 21"/>
          <p:cNvCxnSpPr>
            <a:cxnSpLocks noChangeShapeType="1"/>
            <a:stCxn id="29" idx="2"/>
            <a:endCxn id="34" idx="3"/>
          </p:cNvCxnSpPr>
          <p:nvPr/>
        </p:nvCxnSpPr>
        <p:spPr bwMode="auto">
          <a:xfrm rot="5400000">
            <a:off x="6400800" y="4860925"/>
            <a:ext cx="723900" cy="876300"/>
          </a:xfrm>
          <a:prstGeom prst="bentConnector2">
            <a:avLst/>
          </a:prstGeom>
          <a:noFill/>
          <a:ln w="19050">
            <a:solidFill>
              <a:srgbClr val="983E06"/>
            </a:solidFill>
            <a:miter lim="800000"/>
            <a:headEnd/>
            <a:tailEnd type="triangle" w="med" len="med"/>
          </a:ln>
        </p:spPr>
      </p:cxnSp>
      <p:sp>
        <p:nvSpPr>
          <p:cNvPr id="49" name="Text Box 24"/>
          <p:cNvSpPr txBox="1">
            <a:spLocks noChangeArrowheads="1"/>
          </p:cNvSpPr>
          <p:nvPr/>
        </p:nvSpPr>
        <p:spPr bwMode="auto">
          <a:xfrm>
            <a:off x="6126163" y="6080125"/>
            <a:ext cx="579437" cy="304800"/>
          </a:xfrm>
          <a:prstGeom prst="rect">
            <a:avLst/>
          </a:prstGeom>
          <a:noFill/>
          <a:ln w="9525">
            <a:noFill/>
            <a:miter lim="800000"/>
            <a:headEnd/>
            <a:tailEnd/>
          </a:ln>
        </p:spPr>
        <p:txBody>
          <a:bodyPr wrap="none">
            <a:prstTxWarp prst="textNoShape">
              <a:avLst/>
            </a:prstTxWarp>
            <a:spAutoFit/>
          </a:bodyPr>
          <a:lstStyle/>
          <a:p>
            <a:r>
              <a:rPr lang="en-US" sz="1400" dirty="0">
                <a:ea typeface="Arial" charset="0"/>
                <a:cs typeface="Arial" charset="0"/>
              </a:rPr>
              <a:t>User</a:t>
            </a:r>
          </a:p>
        </p:txBody>
      </p:sp>
      <p:sp>
        <p:nvSpPr>
          <p:cNvPr id="51" name="Rectangle 25"/>
          <p:cNvSpPr>
            <a:spLocks noChangeArrowheads="1"/>
          </p:cNvSpPr>
          <p:nvPr/>
        </p:nvSpPr>
        <p:spPr bwMode="auto">
          <a:xfrm>
            <a:off x="5013325" y="6461125"/>
            <a:ext cx="2911475" cy="244475"/>
          </a:xfrm>
          <a:prstGeom prst="rect">
            <a:avLst/>
          </a:prstGeom>
          <a:noFill/>
          <a:ln w="22225">
            <a:noFill/>
            <a:miter lim="800000"/>
            <a:headEnd/>
            <a:tailEnd/>
          </a:ln>
        </p:spPr>
        <p:txBody>
          <a:bodyPr>
            <a:prstTxWarp prst="textNoShape">
              <a:avLst/>
            </a:prstTxWarp>
            <a:spAutoFit/>
          </a:bodyPr>
          <a:lstStyle/>
          <a:p>
            <a:pPr algn="ctr" eaLnBrk="0" hangingPunct="0"/>
            <a:r>
              <a:rPr lang="en-US" sz="1000">
                <a:latin typeface="Times New Roman" charset="0"/>
              </a:rPr>
              <a:t>Figure modified from J. van Wijk, IEEE Vis 2005</a:t>
            </a:r>
          </a:p>
        </p:txBody>
      </p:sp>
      <p:sp>
        <p:nvSpPr>
          <p:cNvPr id="31" name="Text Box 24"/>
          <p:cNvSpPr txBox="1">
            <a:spLocks noChangeArrowheads="1"/>
          </p:cNvSpPr>
          <p:nvPr/>
        </p:nvSpPr>
        <p:spPr bwMode="auto">
          <a:xfrm>
            <a:off x="2607289" y="6019800"/>
            <a:ext cx="1202711" cy="307777"/>
          </a:xfrm>
          <a:prstGeom prst="rect">
            <a:avLst/>
          </a:prstGeom>
          <a:noFill/>
          <a:ln w="9525">
            <a:noFill/>
            <a:miter lim="800000"/>
            <a:headEnd/>
            <a:tailEnd/>
          </a:ln>
        </p:spPr>
        <p:txBody>
          <a:bodyPr wrap="none">
            <a:prstTxWarp prst="textNoShape">
              <a:avLst/>
            </a:prstTxWarp>
            <a:spAutoFit/>
          </a:bodyPr>
          <a:lstStyle/>
          <a:p>
            <a:r>
              <a:rPr lang="en-US" sz="1400" dirty="0" smtClean="0">
                <a:ea typeface="Arial" charset="0"/>
                <a:cs typeface="Arial" charset="0"/>
              </a:rPr>
              <a:t>Manipulation</a:t>
            </a:r>
            <a:endParaRPr lang="en-US" sz="1400" dirty="0">
              <a:ea typeface="Arial" charset="0"/>
              <a:cs typeface="Arial"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502438542"/>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20" name="Group 19"/>
          <p:cNvGrpSpPr/>
          <p:nvPr/>
        </p:nvGrpSpPr>
        <p:grpSpPr>
          <a:xfrm>
            <a:off x="5257800" y="3206750"/>
            <a:ext cx="2933700" cy="3467100"/>
            <a:chOff x="5829300" y="3086100"/>
            <a:chExt cx="2933700" cy="3467100"/>
          </a:xfrm>
        </p:grpSpPr>
        <p:pic>
          <p:nvPicPr>
            <p:cNvPr id="4" name="Picture 3"/>
            <p:cNvPicPr>
              <a:picLocks noChangeAspect="1"/>
            </p:cNvPicPr>
            <p:nvPr/>
          </p:nvPicPr>
          <p:blipFill>
            <a:blip r:embed="rId3"/>
            <a:stretch>
              <a:fillRect/>
            </a:stretch>
          </p:blipFill>
          <p:spPr>
            <a:xfrm>
              <a:off x="5829300" y="3086100"/>
              <a:ext cx="2933700" cy="3467100"/>
            </a:xfrm>
            <a:prstGeom prst="rect">
              <a:avLst/>
            </a:prstGeom>
          </p:spPr>
        </p:pic>
        <p:pic>
          <p:nvPicPr>
            <p:cNvPr id="5" name="Picture 4"/>
            <p:cNvPicPr>
              <a:picLocks noChangeAspect="1"/>
            </p:cNvPicPr>
            <p:nvPr/>
          </p:nvPicPr>
          <p:blipFill>
            <a:blip r:embed="rId4"/>
            <a:stretch>
              <a:fillRect/>
            </a:stretch>
          </p:blipFill>
          <p:spPr>
            <a:xfrm>
              <a:off x="5981700" y="4305300"/>
              <a:ext cx="900332" cy="365760"/>
            </a:xfrm>
            <a:prstGeom prst="rect">
              <a:avLst/>
            </a:prstGeom>
          </p:spPr>
        </p:pic>
        <p:pic>
          <p:nvPicPr>
            <p:cNvPr id="7" name="Picture 6"/>
            <p:cNvPicPr>
              <a:picLocks noChangeAspect="1"/>
            </p:cNvPicPr>
            <p:nvPr/>
          </p:nvPicPr>
          <p:blipFill>
            <a:blip r:embed="rId5"/>
            <a:stretch>
              <a:fillRect/>
            </a:stretch>
          </p:blipFill>
          <p:spPr>
            <a:xfrm>
              <a:off x="6972300" y="4305300"/>
              <a:ext cx="364135" cy="365760"/>
            </a:xfrm>
            <a:prstGeom prst="rect">
              <a:avLst/>
            </a:prstGeom>
          </p:spPr>
        </p:pic>
        <p:pic>
          <p:nvPicPr>
            <p:cNvPr id="8" name="Picture 12"/>
            <p:cNvPicPr>
              <a:picLocks noChangeAspect="1" noChangeArrowheads="1"/>
            </p:cNvPicPr>
            <p:nvPr/>
          </p:nvPicPr>
          <p:blipFill>
            <a:blip r:embed="rId6"/>
            <a:srcRect/>
            <a:stretch>
              <a:fillRect/>
            </a:stretch>
          </p:blipFill>
          <p:spPr bwMode="auto">
            <a:xfrm>
              <a:off x="7581900" y="4396740"/>
              <a:ext cx="365760" cy="365760"/>
            </a:xfrm>
            <a:prstGeom prst="rect">
              <a:avLst/>
            </a:prstGeom>
            <a:noFill/>
            <a:ln w="9525">
              <a:noFill/>
              <a:miter lim="800000"/>
              <a:headEnd/>
              <a:tailEnd/>
            </a:ln>
            <a:effectLst/>
          </p:spPr>
        </p:pic>
        <p:pic>
          <p:nvPicPr>
            <p:cNvPr id="9" name="Picture 8"/>
            <p:cNvPicPr>
              <a:picLocks noChangeAspect="1"/>
            </p:cNvPicPr>
            <p:nvPr/>
          </p:nvPicPr>
          <p:blipFill>
            <a:blip r:embed="rId7"/>
            <a:stretch>
              <a:fillRect/>
            </a:stretch>
          </p:blipFill>
          <p:spPr>
            <a:xfrm>
              <a:off x="6591300" y="4686300"/>
              <a:ext cx="395882" cy="365760"/>
            </a:xfrm>
            <a:prstGeom prst="rect">
              <a:avLst/>
            </a:prstGeom>
          </p:spPr>
        </p:pic>
        <p:pic>
          <p:nvPicPr>
            <p:cNvPr id="10" name="Picture 9"/>
            <p:cNvPicPr>
              <a:picLocks noChangeAspect="1"/>
            </p:cNvPicPr>
            <p:nvPr/>
          </p:nvPicPr>
          <p:blipFill>
            <a:blip r:embed="rId8"/>
            <a:stretch>
              <a:fillRect/>
            </a:stretch>
          </p:blipFill>
          <p:spPr>
            <a:xfrm>
              <a:off x="7734300" y="4991100"/>
              <a:ext cx="481263" cy="365760"/>
            </a:xfrm>
            <a:prstGeom prst="rect">
              <a:avLst/>
            </a:prstGeom>
          </p:spPr>
        </p:pic>
        <p:pic>
          <p:nvPicPr>
            <p:cNvPr id="11" name="Picture 10"/>
            <p:cNvPicPr>
              <a:picLocks noChangeAspect="1"/>
            </p:cNvPicPr>
            <p:nvPr/>
          </p:nvPicPr>
          <p:blipFill>
            <a:blip r:embed="rId9"/>
            <a:stretch>
              <a:fillRect/>
            </a:stretch>
          </p:blipFill>
          <p:spPr>
            <a:xfrm>
              <a:off x="7429500" y="4249611"/>
              <a:ext cx="822960" cy="111378"/>
            </a:xfrm>
            <a:prstGeom prst="rect">
              <a:avLst/>
            </a:prstGeom>
          </p:spPr>
        </p:pic>
        <p:pic>
          <p:nvPicPr>
            <p:cNvPr id="12" name="Picture 11"/>
            <p:cNvPicPr>
              <a:picLocks noChangeAspect="1"/>
            </p:cNvPicPr>
            <p:nvPr/>
          </p:nvPicPr>
          <p:blipFill>
            <a:blip r:embed="rId10"/>
            <a:stretch>
              <a:fillRect/>
            </a:stretch>
          </p:blipFill>
          <p:spPr>
            <a:xfrm>
              <a:off x="8039100" y="4533900"/>
              <a:ext cx="459813" cy="365760"/>
            </a:xfrm>
            <a:prstGeom prst="rect">
              <a:avLst/>
            </a:prstGeom>
          </p:spPr>
        </p:pic>
        <p:pic>
          <p:nvPicPr>
            <p:cNvPr id="13" name="Picture 12"/>
            <p:cNvPicPr>
              <a:picLocks noChangeAspect="1"/>
            </p:cNvPicPr>
            <p:nvPr/>
          </p:nvPicPr>
          <p:blipFill>
            <a:blip r:embed="rId11"/>
            <a:stretch>
              <a:fillRect/>
            </a:stretch>
          </p:blipFill>
          <p:spPr>
            <a:xfrm>
              <a:off x="7200900" y="4762500"/>
              <a:ext cx="327483" cy="365760"/>
            </a:xfrm>
            <a:prstGeom prst="rect">
              <a:avLst/>
            </a:prstGeom>
          </p:spPr>
        </p:pic>
        <p:pic>
          <p:nvPicPr>
            <p:cNvPr id="14" name="Picture 19"/>
            <p:cNvPicPr>
              <a:picLocks noChangeAspect="1" noChangeArrowheads="1"/>
            </p:cNvPicPr>
            <p:nvPr/>
          </p:nvPicPr>
          <p:blipFill>
            <a:blip r:embed="rId12"/>
            <a:srcRect/>
            <a:stretch>
              <a:fillRect/>
            </a:stretch>
          </p:blipFill>
          <p:spPr bwMode="auto">
            <a:xfrm>
              <a:off x="6134100" y="4762500"/>
              <a:ext cx="335280" cy="365760"/>
            </a:xfrm>
            <a:prstGeom prst="rect">
              <a:avLst/>
            </a:prstGeom>
            <a:noFill/>
            <a:ln w="9525">
              <a:noFill/>
              <a:miter lim="800000"/>
              <a:headEnd/>
              <a:tailEnd/>
            </a:ln>
            <a:effectLst/>
          </p:spPr>
        </p:pic>
        <p:pic>
          <p:nvPicPr>
            <p:cNvPr id="15" name="Picture 9"/>
            <p:cNvPicPr>
              <a:picLocks noChangeAspect="1" noChangeArrowheads="1"/>
            </p:cNvPicPr>
            <p:nvPr/>
          </p:nvPicPr>
          <p:blipFill>
            <a:blip r:embed="rId13"/>
            <a:srcRect/>
            <a:stretch>
              <a:fillRect/>
            </a:stretch>
          </p:blipFill>
          <p:spPr bwMode="auto">
            <a:xfrm>
              <a:off x="6591300" y="5067300"/>
              <a:ext cx="468173" cy="365760"/>
            </a:xfrm>
            <a:prstGeom prst="rect">
              <a:avLst/>
            </a:prstGeom>
            <a:noFill/>
            <a:ln w="9525">
              <a:noFill/>
              <a:miter lim="800000"/>
              <a:headEnd/>
              <a:tailEnd/>
            </a:ln>
            <a:effectLst/>
          </p:spPr>
        </p:pic>
        <p:pic>
          <p:nvPicPr>
            <p:cNvPr id="16" name="Picture 15"/>
            <p:cNvPicPr>
              <a:picLocks noChangeAspect="1"/>
            </p:cNvPicPr>
            <p:nvPr/>
          </p:nvPicPr>
          <p:blipFill>
            <a:blip r:embed="rId14"/>
            <a:stretch>
              <a:fillRect/>
            </a:stretch>
          </p:blipFill>
          <p:spPr>
            <a:xfrm>
              <a:off x="6819900" y="5753100"/>
              <a:ext cx="816634" cy="365760"/>
            </a:xfrm>
            <a:prstGeom prst="rect">
              <a:avLst/>
            </a:prstGeom>
          </p:spPr>
        </p:pic>
        <p:pic>
          <p:nvPicPr>
            <p:cNvPr id="17" name="Picture 16"/>
            <p:cNvPicPr>
              <a:picLocks noChangeAspect="1"/>
            </p:cNvPicPr>
            <p:nvPr/>
          </p:nvPicPr>
          <p:blipFill>
            <a:blip r:embed="rId15"/>
            <a:stretch>
              <a:fillRect/>
            </a:stretch>
          </p:blipFill>
          <p:spPr>
            <a:xfrm>
              <a:off x="7048500" y="5234940"/>
              <a:ext cx="582507" cy="365760"/>
            </a:xfrm>
            <a:prstGeom prst="rect">
              <a:avLst/>
            </a:prstGeom>
          </p:spPr>
        </p:pic>
        <p:pic>
          <p:nvPicPr>
            <p:cNvPr id="18" name="Picture 17"/>
            <p:cNvPicPr>
              <a:picLocks noChangeAspect="1"/>
            </p:cNvPicPr>
            <p:nvPr/>
          </p:nvPicPr>
          <p:blipFill>
            <a:blip r:embed="rId16"/>
            <a:stretch>
              <a:fillRect/>
            </a:stretch>
          </p:blipFill>
          <p:spPr>
            <a:xfrm>
              <a:off x="7734300" y="5448300"/>
              <a:ext cx="391609" cy="365760"/>
            </a:xfrm>
            <a:prstGeom prst="rect">
              <a:avLst/>
            </a:prstGeom>
          </p:spPr>
        </p:pic>
      </p:grpSp>
      <p:sp>
        <p:nvSpPr>
          <p:cNvPr id="2" name="Title 1"/>
          <p:cNvSpPr>
            <a:spLocks noGrp="1"/>
          </p:cNvSpPr>
          <p:nvPr>
            <p:ph type="title"/>
          </p:nvPr>
        </p:nvSpPr>
        <p:spPr/>
        <p:txBody>
          <a:bodyPr>
            <a:normAutofit fontScale="90000"/>
          </a:bodyPr>
          <a:lstStyle/>
          <a:p>
            <a:r>
              <a:rPr lang="en-US" dirty="0" smtClean="0"/>
              <a:t>Science Today: </a:t>
            </a:r>
            <a:br>
              <a:rPr lang="en-US" dirty="0" smtClean="0"/>
            </a:br>
            <a:r>
              <a:rPr lang="en-US" dirty="0" smtClean="0"/>
              <a:t>Incomplete Publications</a:t>
            </a:r>
            <a:endParaRPr lang="en-US" dirty="0"/>
          </a:p>
        </p:txBody>
      </p:sp>
      <p:sp>
        <p:nvSpPr>
          <p:cNvPr id="3" name="Content Placeholder 2"/>
          <p:cNvSpPr>
            <a:spLocks noGrp="1"/>
          </p:cNvSpPr>
          <p:nvPr>
            <p:ph idx="1"/>
          </p:nvPr>
        </p:nvSpPr>
        <p:spPr>
          <a:xfrm>
            <a:off x="503237" y="2133601"/>
            <a:ext cx="7345363" cy="3931920"/>
          </a:xfrm>
        </p:spPr>
        <p:txBody>
          <a:bodyPr/>
          <a:lstStyle/>
          <a:p>
            <a:r>
              <a:rPr lang="en-US" dirty="0" smtClean="0">
                <a:cs typeface="Verdana"/>
              </a:rPr>
              <a:t>Scientific </a:t>
            </a:r>
            <a:r>
              <a:rPr lang="en-US" dirty="0">
                <a:cs typeface="Verdana"/>
              </a:rPr>
              <a:t>record is </a:t>
            </a:r>
            <a:r>
              <a:rPr lang="en-US" dirty="0" smtClean="0">
                <a:cs typeface="Verdana"/>
              </a:rPr>
              <a:t>incomplete</a:t>
            </a:r>
          </a:p>
          <a:p>
            <a:r>
              <a:rPr lang="en-US" dirty="0" smtClean="0">
                <a:cs typeface="Verdana"/>
              </a:rPr>
              <a:t>Can’t (easily) reproduce or re-use</a:t>
            </a:r>
          </a:p>
          <a:p>
            <a:pPr marL="0" indent="0">
              <a:spcBef>
                <a:spcPts val="1000"/>
              </a:spcBef>
              <a:buNone/>
            </a:pPr>
            <a:r>
              <a:rPr lang="en-US" dirty="0" smtClean="0">
                <a:cs typeface="Verdana"/>
              </a:rPr>
              <a:t> results</a:t>
            </a:r>
            <a:endParaRPr lang="en-US" dirty="0">
              <a:cs typeface="Verdana"/>
            </a:endParaRPr>
          </a:p>
          <a:p>
            <a:pPr lvl="1"/>
            <a:endParaRPr lang="en-US" dirty="0" smtClean="0">
              <a:cs typeface="Verdana"/>
            </a:endParaRPr>
          </a:p>
          <a:p>
            <a:endParaRPr lang="en-US" dirty="0" smtClean="0"/>
          </a:p>
          <a:p>
            <a:pPr lvl="1"/>
            <a:endParaRPr lang="en-US" dirty="0"/>
          </a:p>
        </p:txBody>
      </p:sp>
      <p:pic>
        <p:nvPicPr>
          <p:cNvPr id="6" name="Picture 5" descr="crowdlabs-paper.tiff"/>
          <p:cNvPicPr>
            <a:picLocks noChangeAspect="1"/>
          </p:cNvPicPr>
          <p:nvPr/>
        </p:nvPicPr>
        <p:blipFill>
          <a:blip r:embed="rId17"/>
          <a:stretch>
            <a:fillRect/>
          </a:stretch>
        </p:blipFill>
        <p:spPr>
          <a:xfrm>
            <a:off x="5498087" y="1911350"/>
            <a:ext cx="1436113" cy="1828800"/>
          </a:xfrm>
          <a:prstGeom prst="rect">
            <a:avLst/>
          </a:prstGeom>
        </p:spPr>
      </p:pic>
      <p:pic>
        <p:nvPicPr>
          <p:cNvPr id="19" name="Content Placeholder 3" descr="crowdlabs-paper-figs.tiff">
            <a:hlinkClick r:id="rId18" action="ppaction://hlinkfile"/>
          </p:cNvPr>
          <p:cNvPicPr>
            <a:picLocks noChangeAspect="1"/>
          </p:cNvPicPr>
          <p:nvPr/>
        </p:nvPicPr>
        <p:blipFill>
          <a:blip r:embed="rId19"/>
          <a:srcRect l="-60575" r="-60575"/>
          <a:stretch>
            <a:fillRect/>
          </a:stretch>
        </p:blipFill>
        <p:spPr bwMode="auto">
          <a:xfrm>
            <a:off x="5562600" y="1676400"/>
            <a:ext cx="3131127" cy="1828800"/>
          </a:xfrm>
          <a:prstGeom prst="rect">
            <a:avLst/>
          </a:prstGeom>
          <a:noFill/>
          <a:ln w="12700">
            <a:noFill/>
            <a:miter lim="800000"/>
            <a:headEnd/>
            <a:tailEnd/>
          </a:ln>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02405693"/>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884238" y="244158"/>
            <a:ext cx="7345362" cy="1339850"/>
          </a:xfrm>
        </p:spPr>
        <p:txBody>
          <a:bodyPr/>
          <a:lstStyle/>
          <a:p>
            <a:r>
              <a:rPr lang="en-US" dirty="0" smtClean="0"/>
              <a:t>Computational Provenance</a:t>
            </a:r>
            <a:endParaRPr lang="en-US" dirty="0"/>
          </a:p>
        </p:txBody>
      </p:sp>
      <p:sp>
        <p:nvSpPr>
          <p:cNvPr id="26627" name="Rectangle 3"/>
          <p:cNvSpPr>
            <a:spLocks noGrp="1" noChangeArrowheads="1"/>
          </p:cNvSpPr>
          <p:nvPr>
            <p:ph idx="1"/>
          </p:nvPr>
        </p:nvSpPr>
        <p:spPr>
          <a:xfrm>
            <a:off x="457200" y="1676400"/>
            <a:ext cx="8229600" cy="4876800"/>
          </a:xfrm>
        </p:spPr>
        <p:txBody>
          <a:bodyPr>
            <a:normAutofit/>
          </a:bodyPr>
          <a:lstStyle/>
          <a:p>
            <a:r>
              <a:rPr lang="en-US" dirty="0" smtClean="0"/>
              <a:t>Essential for science: systematically track how data is created and transformed during its life cycle</a:t>
            </a:r>
          </a:p>
          <a:p>
            <a:r>
              <a:rPr lang="en-US" dirty="0" smtClean="0"/>
              <a:t>Interpret and </a:t>
            </a:r>
            <a:r>
              <a:rPr lang="en-US" i="1" dirty="0" smtClean="0"/>
              <a:t>reproduce </a:t>
            </a:r>
            <a:r>
              <a:rPr lang="en-US" dirty="0" smtClean="0"/>
              <a:t>results:</a:t>
            </a:r>
            <a:r>
              <a:rPr lang="en-US" dirty="0"/>
              <a:t> </a:t>
            </a:r>
            <a:r>
              <a:rPr lang="en-US" dirty="0" smtClean="0"/>
              <a:t>Understand the trail followed to produce a result, assess its </a:t>
            </a:r>
            <a:r>
              <a:rPr lang="en-US" i="1" dirty="0" smtClean="0"/>
              <a:t>quality </a:t>
            </a:r>
          </a:p>
          <a:p>
            <a:r>
              <a:rPr lang="en-US" dirty="0"/>
              <a:t>M</a:t>
            </a:r>
            <a:r>
              <a:rPr lang="en-US" dirty="0" smtClean="0"/>
              <a:t>ore easily extend/modify previous work</a:t>
            </a:r>
          </a:p>
          <a:p>
            <a:pPr lvl="1"/>
            <a:endParaRPr lang="en-US" dirty="0" smtClean="0"/>
          </a:p>
        </p:txBody>
      </p:sp>
      <p:grpSp>
        <p:nvGrpSpPr>
          <p:cNvPr id="2" name="Group 1"/>
          <p:cNvGrpSpPr/>
          <p:nvPr/>
        </p:nvGrpSpPr>
        <p:grpSpPr>
          <a:xfrm>
            <a:off x="914400" y="5105400"/>
            <a:ext cx="7696200" cy="1143000"/>
            <a:chOff x="1219200" y="2286000"/>
            <a:chExt cx="7696200" cy="1143000"/>
          </a:xfrm>
        </p:grpSpPr>
        <p:sp>
          <p:nvSpPr>
            <p:cNvPr id="26" name="Rectangle 4"/>
            <p:cNvSpPr>
              <a:spLocks noChangeArrowheads="1"/>
            </p:cNvSpPr>
            <p:nvPr/>
          </p:nvSpPr>
          <p:spPr bwMode="auto">
            <a:xfrm>
              <a:off x="1219200" y="2286000"/>
              <a:ext cx="5181600" cy="1143000"/>
            </a:xfrm>
            <a:prstGeom prst="rect">
              <a:avLst/>
            </a:prstGeom>
            <a:solidFill>
              <a:srgbClr val="FFCC99">
                <a:alpha val="70195"/>
              </a:srgbClr>
            </a:solidFill>
            <a:ln w="9525">
              <a:noFill/>
              <a:miter lim="800000"/>
              <a:headEnd/>
              <a:tailEnd/>
            </a:ln>
          </p:spPr>
          <p:txBody>
            <a:bodyPr wrap="none" anchor="ctr">
              <a:prstTxWarp prst="textNoShape">
                <a:avLst/>
              </a:prstTxWarp>
            </a:bodyPr>
            <a:lstStyle/>
            <a:p>
              <a:pPr eaLnBrk="0" hangingPunct="0"/>
              <a:endParaRPr lang="en-US"/>
            </a:p>
          </p:txBody>
        </p:sp>
        <p:sp>
          <p:nvSpPr>
            <p:cNvPr id="27" name="Rectangle 7"/>
            <p:cNvSpPr>
              <a:spLocks noChangeArrowheads="1"/>
            </p:cNvSpPr>
            <p:nvPr/>
          </p:nvSpPr>
          <p:spPr bwMode="auto">
            <a:xfrm>
              <a:off x="1371600" y="2514600"/>
              <a:ext cx="762000" cy="533400"/>
            </a:xfrm>
            <a:prstGeom prst="rect">
              <a:avLst/>
            </a:prstGeom>
            <a:solidFill>
              <a:schemeClr val="bg1"/>
            </a:solidFill>
            <a:ln w="9525">
              <a:solidFill>
                <a:schemeClr val="tx1"/>
              </a:solidFill>
              <a:miter lim="800000"/>
              <a:headEnd/>
              <a:tailEnd/>
            </a:ln>
          </p:spPr>
          <p:txBody>
            <a:bodyPr wrap="none" anchor="ctr">
              <a:prstTxWarp prst="textNoShape">
                <a:avLst/>
              </a:prstTxWarp>
            </a:bodyPr>
            <a:lstStyle/>
            <a:p>
              <a:pPr algn="ctr"/>
              <a:r>
                <a:rPr lang="en-US" sz="1400" dirty="0">
                  <a:ea typeface="Arial" charset="0"/>
                  <a:cs typeface="Arial" charset="0"/>
                </a:rPr>
                <a:t>Data</a:t>
              </a:r>
            </a:p>
          </p:txBody>
        </p:sp>
        <p:sp>
          <p:nvSpPr>
            <p:cNvPr id="28" name="Rectangle 8"/>
            <p:cNvSpPr>
              <a:spLocks noChangeArrowheads="1"/>
            </p:cNvSpPr>
            <p:nvPr/>
          </p:nvSpPr>
          <p:spPr bwMode="auto">
            <a:xfrm>
              <a:off x="3962400" y="2514600"/>
              <a:ext cx="762000" cy="533400"/>
            </a:xfrm>
            <a:prstGeom prst="rect">
              <a:avLst/>
            </a:prstGeom>
            <a:solidFill>
              <a:schemeClr val="bg1"/>
            </a:solidFill>
            <a:ln w="9525">
              <a:solidFill>
                <a:schemeClr val="tx1"/>
              </a:solidFill>
              <a:miter lim="800000"/>
              <a:headEnd/>
              <a:tailEnd/>
            </a:ln>
          </p:spPr>
          <p:txBody>
            <a:bodyPr wrap="none" anchor="ctr">
              <a:prstTxWarp prst="textNoShape">
                <a:avLst/>
              </a:prstTxWarp>
            </a:bodyPr>
            <a:lstStyle/>
            <a:p>
              <a:pPr algn="ctr"/>
              <a:r>
                <a:rPr lang="en-US" sz="1400">
                  <a:ea typeface="Arial" charset="0"/>
                  <a:cs typeface="Arial" charset="0"/>
                </a:rPr>
                <a:t>Data</a:t>
              </a:r>
            </a:p>
            <a:p>
              <a:pPr algn="ctr"/>
              <a:r>
                <a:rPr lang="en-US" sz="1400">
                  <a:ea typeface="Arial" charset="0"/>
                  <a:cs typeface="Arial" charset="0"/>
                </a:rPr>
                <a:t>Product</a:t>
              </a:r>
            </a:p>
          </p:txBody>
        </p:sp>
        <p:sp>
          <p:nvSpPr>
            <p:cNvPr id="29" name="AutoShape 11"/>
            <p:cNvSpPr>
              <a:spLocks noChangeArrowheads="1"/>
            </p:cNvSpPr>
            <p:nvPr/>
          </p:nvSpPr>
          <p:spPr bwMode="auto">
            <a:xfrm>
              <a:off x="2514600" y="2514600"/>
              <a:ext cx="1066800" cy="533400"/>
            </a:xfrm>
            <a:prstGeom prst="roundRect">
              <a:avLst>
                <a:gd name="adj" fmla="val 16667"/>
              </a:avLst>
            </a:prstGeom>
            <a:solidFill>
              <a:schemeClr val="bg1"/>
            </a:solidFill>
            <a:ln w="9525">
              <a:solidFill>
                <a:schemeClr val="tx1"/>
              </a:solidFill>
              <a:round/>
              <a:headEnd/>
              <a:tailEnd/>
            </a:ln>
          </p:spPr>
          <p:txBody>
            <a:bodyPr wrap="none" anchor="ctr">
              <a:prstTxWarp prst="textNoShape">
                <a:avLst/>
              </a:prstTxWarp>
            </a:bodyPr>
            <a:lstStyle/>
            <a:p>
              <a:pPr algn="ctr"/>
              <a:r>
                <a:rPr lang="en-US" sz="1400" dirty="0" smtClean="0">
                  <a:ea typeface="Arial" charset="0"/>
                  <a:cs typeface="Arial" charset="0"/>
                </a:rPr>
                <a:t>Manipulation</a:t>
              </a:r>
              <a:endParaRPr lang="en-US" sz="1400" dirty="0">
                <a:ea typeface="Arial" charset="0"/>
                <a:cs typeface="Arial" charset="0"/>
              </a:endParaRPr>
            </a:p>
          </p:txBody>
        </p:sp>
        <p:sp>
          <p:nvSpPr>
            <p:cNvPr id="30" name="AutoShape 13"/>
            <p:cNvSpPr>
              <a:spLocks noChangeArrowheads="1"/>
            </p:cNvSpPr>
            <p:nvPr/>
          </p:nvSpPr>
          <p:spPr bwMode="auto">
            <a:xfrm>
              <a:off x="5105400" y="2514600"/>
              <a:ext cx="1066800" cy="533400"/>
            </a:xfrm>
            <a:prstGeom prst="roundRect">
              <a:avLst>
                <a:gd name="adj" fmla="val 16667"/>
              </a:avLst>
            </a:prstGeom>
            <a:solidFill>
              <a:schemeClr val="bg1"/>
            </a:solidFill>
            <a:ln w="9525">
              <a:solidFill>
                <a:schemeClr val="tx1"/>
              </a:solidFill>
              <a:round/>
              <a:headEnd/>
              <a:tailEnd/>
            </a:ln>
          </p:spPr>
          <p:txBody>
            <a:bodyPr wrap="none" anchor="ctr">
              <a:prstTxWarp prst="textNoShape">
                <a:avLst/>
              </a:prstTxWarp>
            </a:bodyPr>
            <a:lstStyle/>
            <a:p>
              <a:pPr algn="ctr"/>
              <a:r>
                <a:rPr lang="en-US" sz="1400">
                  <a:ea typeface="Arial" charset="0"/>
                  <a:cs typeface="Arial" charset="0"/>
                </a:rPr>
                <a:t>Exploration</a:t>
              </a:r>
            </a:p>
          </p:txBody>
        </p:sp>
        <p:cxnSp>
          <p:nvCxnSpPr>
            <p:cNvPr id="31" name="AutoShape 14"/>
            <p:cNvCxnSpPr>
              <a:cxnSpLocks noChangeShapeType="1"/>
              <a:stCxn id="27" idx="3"/>
              <a:endCxn id="29" idx="1"/>
            </p:cNvCxnSpPr>
            <p:nvPr/>
          </p:nvCxnSpPr>
          <p:spPr bwMode="auto">
            <a:xfrm>
              <a:off x="2133600" y="2781300"/>
              <a:ext cx="381000" cy="0"/>
            </a:xfrm>
            <a:prstGeom prst="straightConnector1">
              <a:avLst/>
            </a:prstGeom>
            <a:noFill/>
            <a:ln w="19050">
              <a:solidFill>
                <a:srgbClr val="983E06"/>
              </a:solidFill>
              <a:round/>
              <a:headEnd/>
              <a:tailEnd type="triangle" w="med" len="med"/>
            </a:ln>
          </p:spPr>
        </p:cxnSp>
        <p:cxnSp>
          <p:nvCxnSpPr>
            <p:cNvPr id="32" name="AutoShape 15"/>
            <p:cNvCxnSpPr>
              <a:cxnSpLocks noChangeShapeType="1"/>
              <a:stCxn id="29" idx="3"/>
              <a:endCxn id="28" idx="1"/>
            </p:cNvCxnSpPr>
            <p:nvPr/>
          </p:nvCxnSpPr>
          <p:spPr bwMode="auto">
            <a:xfrm>
              <a:off x="3581400" y="2781300"/>
              <a:ext cx="381000" cy="0"/>
            </a:xfrm>
            <a:prstGeom prst="straightConnector1">
              <a:avLst/>
            </a:prstGeom>
            <a:noFill/>
            <a:ln w="19050">
              <a:solidFill>
                <a:srgbClr val="983E06"/>
              </a:solidFill>
              <a:round/>
              <a:headEnd/>
              <a:tailEnd type="triangle" w="med" len="med"/>
            </a:ln>
          </p:spPr>
        </p:cxnSp>
        <p:cxnSp>
          <p:nvCxnSpPr>
            <p:cNvPr id="33" name="AutoShape 19"/>
            <p:cNvCxnSpPr>
              <a:cxnSpLocks noChangeShapeType="1"/>
              <a:stCxn id="28" idx="3"/>
            </p:cNvCxnSpPr>
            <p:nvPr/>
          </p:nvCxnSpPr>
          <p:spPr bwMode="auto">
            <a:xfrm>
              <a:off x="4724400" y="2781300"/>
              <a:ext cx="381000" cy="0"/>
            </a:xfrm>
            <a:prstGeom prst="straightConnector1">
              <a:avLst/>
            </a:prstGeom>
            <a:noFill/>
            <a:ln w="19050">
              <a:solidFill>
                <a:srgbClr val="983E06"/>
              </a:solidFill>
              <a:round/>
              <a:headEnd/>
              <a:tailEnd type="triangle" w="med" len="med"/>
            </a:ln>
          </p:spPr>
        </p:cxnSp>
        <p:cxnSp>
          <p:nvCxnSpPr>
            <p:cNvPr id="34" name="AutoShape 21"/>
            <p:cNvCxnSpPr>
              <a:cxnSpLocks noChangeShapeType="1"/>
              <a:stCxn id="30" idx="2"/>
              <a:endCxn id="29" idx="2"/>
            </p:cNvCxnSpPr>
            <p:nvPr/>
          </p:nvCxnSpPr>
          <p:spPr bwMode="auto">
            <a:xfrm rot="5400000">
              <a:off x="4343400" y="1752600"/>
              <a:ext cx="12700" cy="2590800"/>
            </a:xfrm>
            <a:prstGeom prst="bentConnector3">
              <a:avLst>
                <a:gd name="adj1" fmla="val 1800000"/>
              </a:avLst>
            </a:prstGeom>
            <a:noFill/>
            <a:ln w="19050">
              <a:solidFill>
                <a:srgbClr val="983E06"/>
              </a:solidFill>
              <a:miter lim="800000"/>
              <a:headEnd/>
              <a:tailEnd type="triangle" w="med" len="med"/>
            </a:ln>
          </p:spPr>
        </p:cxnSp>
        <p:sp>
          <p:nvSpPr>
            <p:cNvPr id="35" name="Can 34"/>
            <p:cNvSpPr/>
            <p:nvPr/>
          </p:nvSpPr>
          <p:spPr>
            <a:xfrm>
              <a:off x="7162800" y="2428875"/>
              <a:ext cx="1752600" cy="838200"/>
            </a:xfrm>
            <a:prstGeom prst="can">
              <a:avLst/>
            </a:prstGeom>
            <a:solidFill>
              <a:srgbClr val="FF8000">
                <a:alpha val="45000"/>
              </a:srgbClr>
            </a:solidFill>
            <a:ln>
              <a:noFill/>
            </a:ln>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sz="1600" dirty="0" smtClean="0">
                  <a:latin typeface="Arial"/>
                  <a:cs typeface="Arial"/>
                </a:rPr>
                <a:t>Provenance</a:t>
              </a:r>
              <a:endParaRPr lang="en-US" sz="1600" dirty="0">
                <a:latin typeface="Arial"/>
                <a:cs typeface="Arial"/>
              </a:endParaRPr>
            </a:p>
          </p:txBody>
        </p:sp>
        <p:cxnSp>
          <p:nvCxnSpPr>
            <p:cNvPr id="36" name="AutoShape 15"/>
            <p:cNvCxnSpPr>
              <a:cxnSpLocks noChangeShapeType="1"/>
              <a:stCxn id="26" idx="3"/>
              <a:endCxn id="35" idx="2"/>
            </p:cNvCxnSpPr>
            <p:nvPr/>
          </p:nvCxnSpPr>
          <p:spPr bwMode="auto">
            <a:xfrm flipV="1">
              <a:off x="6400800" y="2847975"/>
              <a:ext cx="762000" cy="9525"/>
            </a:xfrm>
            <a:prstGeom prst="straightConnector1">
              <a:avLst/>
            </a:prstGeom>
            <a:noFill/>
            <a:ln w="19050">
              <a:solidFill>
                <a:srgbClr val="983E06"/>
              </a:solidFill>
              <a:round/>
              <a:headEnd/>
              <a:tailEnd type="triangle" w="med" len="med"/>
            </a:ln>
          </p:spPr>
        </p:cxnSp>
      </p:grpSp>
      <p:sp>
        <p:nvSpPr>
          <p:cNvPr id="16" name="TextBox 15"/>
          <p:cNvSpPr txBox="1"/>
          <p:nvPr/>
        </p:nvSpPr>
        <p:spPr>
          <a:xfrm>
            <a:off x="990600" y="4267200"/>
            <a:ext cx="6946121" cy="707886"/>
          </a:xfrm>
          <a:prstGeom prst="rect">
            <a:avLst/>
          </a:prstGeom>
          <a:noFill/>
        </p:spPr>
        <p:txBody>
          <a:bodyPr wrap="none" rtlCol="0">
            <a:spAutoFit/>
          </a:bodyPr>
          <a:lstStyle/>
          <a:p>
            <a:pPr algn="r"/>
            <a:r>
              <a:rPr lang="en-US" sz="2000" i="1" dirty="0">
                <a:latin typeface="Calisto MT"/>
                <a:cs typeface="Calisto MT"/>
              </a:rPr>
              <a:t>“If I have seen </a:t>
            </a:r>
            <a:r>
              <a:rPr lang="en-US" sz="2000" i="1" dirty="0" smtClean="0">
                <a:latin typeface="Calisto MT"/>
                <a:cs typeface="Calisto MT"/>
              </a:rPr>
              <a:t>further, </a:t>
            </a:r>
            <a:r>
              <a:rPr lang="en-US" sz="2000" i="1" dirty="0">
                <a:latin typeface="Calisto MT"/>
                <a:cs typeface="Calisto MT"/>
              </a:rPr>
              <a:t>it is by standing on the shoulders of giants.</a:t>
            </a:r>
            <a:r>
              <a:rPr lang="en-US" sz="2000" i="1" dirty="0" smtClean="0">
                <a:latin typeface="Calisto MT"/>
                <a:cs typeface="Calisto MT"/>
              </a:rPr>
              <a:t>”</a:t>
            </a:r>
          </a:p>
          <a:p>
            <a:pPr algn="r"/>
            <a:r>
              <a:rPr lang="en-US" sz="2000" i="1" dirty="0" smtClean="0">
                <a:latin typeface="Calisto MT"/>
                <a:cs typeface="Calisto MT"/>
              </a:rPr>
              <a:t>Isaac Newton</a:t>
            </a:r>
          </a:p>
        </p:txBody>
      </p:sp>
    </p:spTree>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 name="Rectangle 4"/>
          <p:cNvSpPr>
            <a:spLocks noChangeArrowheads="1"/>
          </p:cNvSpPr>
          <p:nvPr/>
        </p:nvSpPr>
        <p:spPr bwMode="auto">
          <a:xfrm>
            <a:off x="609600" y="5023763"/>
            <a:ext cx="8077200" cy="1143000"/>
          </a:xfrm>
          <a:prstGeom prst="rect">
            <a:avLst/>
          </a:prstGeom>
          <a:solidFill>
            <a:srgbClr val="543280">
              <a:alpha val="29000"/>
            </a:srgbClr>
          </a:solidFill>
          <a:ln w="9525">
            <a:solidFill>
              <a:srgbClr val="660066"/>
            </a:solidFill>
            <a:miter lim="800000"/>
            <a:headEnd/>
            <a:tailEnd/>
          </a:ln>
        </p:spPr>
        <p:txBody>
          <a:bodyPr wrap="none" anchor="ctr">
            <a:prstTxWarp prst="textNoShape">
              <a:avLst/>
            </a:prstTxWarp>
          </a:bodyPr>
          <a:lstStyle/>
          <a:p>
            <a:pPr eaLnBrk="0" hangingPunct="0"/>
            <a:endParaRPr lang="en-US"/>
          </a:p>
        </p:txBody>
      </p:sp>
      <p:sp>
        <p:nvSpPr>
          <p:cNvPr id="17" name="Rectangle 4"/>
          <p:cNvSpPr>
            <a:spLocks noChangeArrowheads="1"/>
          </p:cNvSpPr>
          <p:nvPr/>
        </p:nvSpPr>
        <p:spPr bwMode="auto">
          <a:xfrm>
            <a:off x="609600" y="3880763"/>
            <a:ext cx="8077200" cy="1143000"/>
          </a:xfrm>
          <a:prstGeom prst="rect">
            <a:avLst/>
          </a:prstGeom>
          <a:solidFill>
            <a:srgbClr val="543280">
              <a:alpha val="29000"/>
            </a:srgbClr>
          </a:solidFill>
          <a:ln w="9525">
            <a:solidFill>
              <a:srgbClr val="660066"/>
            </a:solidFill>
            <a:miter lim="800000"/>
            <a:headEnd/>
            <a:tailEnd/>
          </a:ln>
        </p:spPr>
        <p:txBody>
          <a:bodyPr wrap="none" anchor="ctr">
            <a:prstTxWarp prst="textNoShape">
              <a:avLst/>
            </a:prstTxWarp>
          </a:bodyPr>
          <a:lstStyle/>
          <a:p>
            <a:pPr eaLnBrk="0" hangingPunct="0"/>
            <a:endParaRPr lang="en-US"/>
          </a:p>
        </p:txBody>
      </p:sp>
      <p:sp>
        <p:nvSpPr>
          <p:cNvPr id="16" name="Rectangle 4"/>
          <p:cNvSpPr>
            <a:spLocks noChangeArrowheads="1"/>
          </p:cNvSpPr>
          <p:nvPr/>
        </p:nvSpPr>
        <p:spPr bwMode="auto">
          <a:xfrm>
            <a:off x="609600" y="1823363"/>
            <a:ext cx="8077200" cy="2057400"/>
          </a:xfrm>
          <a:prstGeom prst="rect">
            <a:avLst/>
          </a:prstGeom>
          <a:solidFill>
            <a:srgbClr val="543280">
              <a:alpha val="29000"/>
            </a:srgbClr>
          </a:solidFill>
          <a:ln w="9525">
            <a:solidFill>
              <a:srgbClr val="660066"/>
            </a:solidFill>
            <a:miter lim="800000"/>
            <a:headEnd/>
            <a:tailEnd/>
          </a:ln>
        </p:spPr>
        <p:txBody>
          <a:bodyPr wrap="none" anchor="ctr">
            <a:prstTxWarp prst="textNoShape">
              <a:avLst/>
            </a:prstTxWarp>
          </a:bodyPr>
          <a:lstStyle/>
          <a:p>
            <a:pPr eaLnBrk="0" hangingPunct="0"/>
            <a:endParaRPr lang="en-US" dirty="0"/>
          </a:p>
        </p:txBody>
      </p:sp>
      <p:sp>
        <p:nvSpPr>
          <p:cNvPr id="2" name="Title 1"/>
          <p:cNvSpPr>
            <a:spLocks noGrp="1"/>
          </p:cNvSpPr>
          <p:nvPr>
            <p:ph type="title"/>
          </p:nvPr>
        </p:nvSpPr>
        <p:spPr/>
        <p:txBody>
          <a:bodyPr>
            <a:normAutofit fontScale="90000"/>
          </a:bodyPr>
          <a:lstStyle/>
          <a:p>
            <a:r>
              <a:rPr lang="en-US" dirty="0"/>
              <a:t>Our</a:t>
            </a:r>
            <a:r>
              <a:rPr lang="en-US" dirty="0" smtClean="0"/>
              <a:t> Proposal: Capture Data and Workflows</a:t>
            </a:r>
            <a:endParaRPr lang="en-US" dirty="0"/>
          </a:p>
        </p:txBody>
      </p:sp>
      <p:sp>
        <p:nvSpPr>
          <p:cNvPr id="4" name="Rectangle 3"/>
          <p:cNvSpPr/>
          <p:nvPr/>
        </p:nvSpPr>
        <p:spPr>
          <a:xfrm>
            <a:off x="3733800" y="2819400"/>
            <a:ext cx="1600200" cy="914400"/>
          </a:xfrm>
          <a:prstGeom prst="rect">
            <a:avLst/>
          </a:prstGeom>
          <a:ln>
            <a:solidFill>
              <a:srgbClr val="660066"/>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1800" dirty="0" smtClean="0"/>
              <a:t>Provenance Management</a:t>
            </a:r>
            <a:endParaRPr lang="en-US" sz="1800" dirty="0"/>
          </a:p>
        </p:txBody>
      </p:sp>
      <p:sp>
        <p:nvSpPr>
          <p:cNvPr id="5" name="Oval 4"/>
          <p:cNvSpPr/>
          <p:nvPr/>
        </p:nvSpPr>
        <p:spPr>
          <a:xfrm>
            <a:off x="762000" y="2667000"/>
            <a:ext cx="2441448" cy="685800"/>
          </a:xfrm>
          <a:prstGeom prst="ellipse">
            <a:avLst/>
          </a:prstGeom>
          <a:ln>
            <a:solidFill>
              <a:srgbClr val="660066"/>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1800" dirty="0" smtClean="0"/>
              <a:t>Querying</a:t>
            </a:r>
            <a:endParaRPr lang="en-US" sz="1800" dirty="0"/>
          </a:p>
        </p:txBody>
      </p:sp>
      <p:sp>
        <p:nvSpPr>
          <p:cNvPr id="6" name="Oval 5"/>
          <p:cNvSpPr/>
          <p:nvPr/>
        </p:nvSpPr>
        <p:spPr>
          <a:xfrm>
            <a:off x="762000" y="1899563"/>
            <a:ext cx="2441448" cy="685800"/>
          </a:xfrm>
          <a:prstGeom prst="ellipse">
            <a:avLst/>
          </a:prstGeom>
          <a:ln>
            <a:solidFill>
              <a:srgbClr val="660066"/>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1800" dirty="0" smtClean="0"/>
              <a:t>Storage and Indexing</a:t>
            </a:r>
            <a:endParaRPr lang="en-US" sz="1800" dirty="0"/>
          </a:p>
        </p:txBody>
      </p:sp>
      <p:sp>
        <p:nvSpPr>
          <p:cNvPr id="7" name="Oval 6"/>
          <p:cNvSpPr/>
          <p:nvPr/>
        </p:nvSpPr>
        <p:spPr>
          <a:xfrm>
            <a:off x="6016752" y="1899563"/>
            <a:ext cx="2441448" cy="685800"/>
          </a:xfrm>
          <a:prstGeom prst="ellipse">
            <a:avLst/>
          </a:prstGeom>
          <a:ln>
            <a:solidFill>
              <a:srgbClr val="660066"/>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1800" dirty="0" smtClean="0"/>
              <a:t>Models</a:t>
            </a:r>
            <a:endParaRPr lang="en-US" sz="1800" dirty="0"/>
          </a:p>
        </p:txBody>
      </p:sp>
      <p:sp>
        <p:nvSpPr>
          <p:cNvPr id="8" name="Oval 7"/>
          <p:cNvSpPr/>
          <p:nvPr/>
        </p:nvSpPr>
        <p:spPr>
          <a:xfrm>
            <a:off x="6016752" y="2667000"/>
            <a:ext cx="2441448" cy="685800"/>
          </a:xfrm>
          <a:prstGeom prst="ellipse">
            <a:avLst/>
          </a:prstGeom>
          <a:ln>
            <a:solidFill>
              <a:srgbClr val="660066"/>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1800" dirty="0" smtClean="0"/>
              <a:t>Analytics and Visualization</a:t>
            </a:r>
            <a:endParaRPr lang="en-US" sz="1800" dirty="0"/>
          </a:p>
        </p:txBody>
      </p:sp>
      <p:sp>
        <p:nvSpPr>
          <p:cNvPr id="9" name="Oval 8"/>
          <p:cNvSpPr/>
          <p:nvPr/>
        </p:nvSpPr>
        <p:spPr>
          <a:xfrm>
            <a:off x="762000" y="3956963"/>
            <a:ext cx="2441448" cy="685800"/>
          </a:xfrm>
          <a:prstGeom prst="ellipse">
            <a:avLst/>
          </a:prstGeom>
          <a:ln>
            <a:solidFill>
              <a:srgbClr val="660066"/>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1800" dirty="0" smtClean="0"/>
              <a:t>Teaching</a:t>
            </a:r>
            <a:endParaRPr lang="en-US" sz="1800" dirty="0"/>
          </a:p>
        </p:txBody>
      </p:sp>
      <p:sp>
        <p:nvSpPr>
          <p:cNvPr id="10" name="Oval 9"/>
          <p:cNvSpPr/>
          <p:nvPr/>
        </p:nvSpPr>
        <p:spPr>
          <a:xfrm>
            <a:off x="3422904" y="3956963"/>
            <a:ext cx="2441448" cy="685800"/>
          </a:xfrm>
          <a:prstGeom prst="ellipse">
            <a:avLst/>
          </a:prstGeom>
          <a:ln>
            <a:solidFill>
              <a:srgbClr val="660066"/>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1800" dirty="0" smtClean="0"/>
              <a:t>Computational Reproducibility</a:t>
            </a:r>
            <a:endParaRPr lang="en-US" sz="1800" dirty="0"/>
          </a:p>
        </p:txBody>
      </p:sp>
      <p:sp>
        <p:nvSpPr>
          <p:cNvPr id="11" name="Oval 10"/>
          <p:cNvSpPr/>
          <p:nvPr/>
        </p:nvSpPr>
        <p:spPr>
          <a:xfrm>
            <a:off x="6016752" y="3956963"/>
            <a:ext cx="2441448" cy="685800"/>
          </a:xfrm>
          <a:prstGeom prst="ellipse">
            <a:avLst/>
          </a:prstGeom>
          <a:ln>
            <a:solidFill>
              <a:srgbClr val="660066"/>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1800" dirty="0" smtClean="0"/>
              <a:t>Scientific Exploration</a:t>
            </a:r>
            <a:endParaRPr lang="en-US" sz="1800" dirty="0"/>
          </a:p>
        </p:txBody>
      </p:sp>
      <p:sp>
        <p:nvSpPr>
          <p:cNvPr id="13" name="Oval 12"/>
          <p:cNvSpPr/>
          <p:nvPr/>
        </p:nvSpPr>
        <p:spPr>
          <a:xfrm>
            <a:off x="6016752" y="5099963"/>
            <a:ext cx="2441448" cy="685800"/>
          </a:xfrm>
          <a:prstGeom prst="ellipse">
            <a:avLst/>
          </a:prstGeom>
          <a:ln>
            <a:solidFill>
              <a:srgbClr val="660066"/>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1800" dirty="0" err="1" smtClean="0"/>
              <a:t>VisTrails</a:t>
            </a:r>
            <a:endParaRPr lang="en-US" sz="1800" dirty="0"/>
          </a:p>
        </p:txBody>
      </p:sp>
      <p:sp>
        <p:nvSpPr>
          <p:cNvPr id="14" name="Oval 13"/>
          <p:cNvSpPr/>
          <p:nvPr/>
        </p:nvSpPr>
        <p:spPr>
          <a:xfrm>
            <a:off x="3429000" y="5099963"/>
            <a:ext cx="2441448" cy="685800"/>
          </a:xfrm>
          <a:prstGeom prst="ellipse">
            <a:avLst/>
          </a:prstGeom>
          <a:ln>
            <a:solidFill>
              <a:srgbClr val="660066"/>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1800" dirty="0" smtClean="0"/>
              <a:t>Provenance SDK</a:t>
            </a:r>
            <a:endParaRPr lang="en-US" sz="1800" dirty="0"/>
          </a:p>
        </p:txBody>
      </p:sp>
      <p:sp>
        <p:nvSpPr>
          <p:cNvPr id="15" name="Oval 14"/>
          <p:cNvSpPr/>
          <p:nvPr/>
        </p:nvSpPr>
        <p:spPr>
          <a:xfrm>
            <a:off x="762000" y="5099963"/>
            <a:ext cx="2441448" cy="685800"/>
          </a:xfrm>
          <a:prstGeom prst="ellipse">
            <a:avLst/>
          </a:prstGeom>
          <a:ln>
            <a:solidFill>
              <a:srgbClr val="660066"/>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1800" dirty="0" err="1" smtClean="0"/>
              <a:t>ReproZip</a:t>
            </a:r>
            <a:endParaRPr lang="en-US" sz="1800" dirty="0"/>
          </a:p>
        </p:txBody>
      </p:sp>
      <p:sp>
        <p:nvSpPr>
          <p:cNvPr id="21" name="Rectangle 20"/>
          <p:cNvSpPr/>
          <p:nvPr/>
        </p:nvSpPr>
        <p:spPr>
          <a:xfrm>
            <a:off x="6553200" y="3423563"/>
            <a:ext cx="2160392" cy="430887"/>
          </a:xfrm>
          <a:prstGeom prst="rect">
            <a:avLst/>
          </a:prstGeom>
        </p:spPr>
        <p:txBody>
          <a:bodyPr wrap="none">
            <a:spAutoFit/>
          </a:bodyPr>
          <a:lstStyle/>
          <a:p>
            <a:r>
              <a:rPr lang="en-US" sz="2200" dirty="0" smtClean="0"/>
              <a:t>Basic Research</a:t>
            </a:r>
            <a:endParaRPr lang="en-US" sz="2200" dirty="0"/>
          </a:p>
        </p:txBody>
      </p:sp>
      <p:sp>
        <p:nvSpPr>
          <p:cNvPr id="22" name="Rectangle 21"/>
          <p:cNvSpPr/>
          <p:nvPr/>
        </p:nvSpPr>
        <p:spPr>
          <a:xfrm>
            <a:off x="7010400" y="4592876"/>
            <a:ext cx="1718752" cy="430887"/>
          </a:xfrm>
          <a:prstGeom prst="rect">
            <a:avLst/>
          </a:prstGeom>
        </p:spPr>
        <p:txBody>
          <a:bodyPr wrap="none">
            <a:spAutoFit/>
          </a:bodyPr>
          <a:lstStyle/>
          <a:p>
            <a:r>
              <a:rPr lang="en-US" sz="2200" dirty="0" smtClean="0"/>
              <a:t>Applications</a:t>
            </a:r>
            <a:endParaRPr lang="en-US" sz="2200" dirty="0"/>
          </a:p>
        </p:txBody>
      </p:sp>
      <p:sp>
        <p:nvSpPr>
          <p:cNvPr id="23" name="Rectangle 22"/>
          <p:cNvSpPr/>
          <p:nvPr/>
        </p:nvSpPr>
        <p:spPr>
          <a:xfrm>
            <a:off x="7420458" y="5741313"/>
            <a:ext cx="1266342" cy="430887"/>
          </a:xfrm>
          <a:prstGeom prst="rect">
            <a:avLst/>
          </a:prstGeom>
        </p:spPr>
        <p:txBody>
          <a:bodyPr wrap="none">
            <a:spAutoFit/>
          </a:bodyPr>
          <a:lstStyle/>
          <a:p>
            <a:r>
              <a:rPr lang="en-US" sz="2200" dirty="0" smtClean="0"/>
              <a:t>Systems</a:t>
            </a:r>
            <a:endParaRPr lang="en-US" sz="2200" dirty="0"/>
          </a:p>
        </p:txBody>
      </p:sp>
      <p:sp>
        <p:nvSpPr>
          <p:cNvPr id="24" name="Oval 23"/>
          <p:cNvSpPr/>
          <p:nvPr/>
        </p:nvSpPr>
        <p:spPr>
          <a:xfrm>
            <a:off x="3352800" y="1899563"/>
            <a:ext cx="2441448" cy="685800"/>
          </a:xfrm>
          <a:prstGeom prst="ellipse">
            <a:avLst/>
          </a:prstGeom>
          <a:ln>
            <a:solidFill>
              <a:srgbClr val="660066"/>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1800" dirty="0" smtClean="0"/>
              <a:t>Capture</a:t>
            </a:r>
            <a:endParaRPr lang="en-US" sz="18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59571262"/>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slow" p14:dur="2000"/>
    </mc:Choice>
    <mc:Fallback>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reprozip-tapp">
  <a:themeElements>
    <a:clrScheme name="Capital">
      <a:dk1>
        <a:srgbClr val="000000"/>
      </a:dk1>
      <a:lt1>
        <a:srgbClr val="FFFFFF"/>
      </a:lt1>
      <a:dk2>
        <a:srgbClr val="6F6D5D"/>
      </a:dk2>
      <a:lt2>
        <a:srgbClr val="7C8F97"/>
      </a:lt2>
      <a:accent1>
        <a:srgbClr val="4B5A60"/>
      </a:accent1>
      <a:accent2>
        <a:srgbClr val="9C5238"/>
      </a:accent2>
      <a:accent3>
        <a:srgbClr val="504539"/>
      </a:accent3>
      <a:accent4>
        <a:srgbClr val="C1AD79"/>
      </a:accent4>
      <a:accent5>
        <a:srgbClr val="667559"/>
      </a:accent5>
      <a:accent6>
        <a:srgbClr val="BAD6AD"/>
      </a:accent6>
      <a:hlink>
        <a:srgbClr val="524A82"/>
      </a:hlink>
      <a:folHlink>
        <a:srgbClr val="8F9954"/>
      </a:folHlink>
    </a:clrScheme>
    <a:fontScheme name="C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C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nyu-moore-sloan.thmx</Template>
  <TotalTime>82640</TotalTime>
  <Words>844</Words>
  <Application>Microsoft Macintosh PowerPoint</Application>
  <PresentationFormat>On-screen Show (4:3)</PresentationFormat>
  <Paragraphs>84</Paragraphs>
  <Slides>5</Slides>
  <Notes>5</Notes>
  <HiddenSlides>0</HiddenSlides>
  <MMClips>0</MMClips>
  <ScaleCrop>false</ScaleCrop>
  <HeadingPairs>
    <vt:vector size="4" baseType="variant">
      <vt:variant>
        <vt:lpstr>Design Template</vt:lpstr>
      </vt:variant>
      <vt:variant>
        <vt:i4>1</vt:i4>
      </vt:variant>
      <vt:variant>
        <vt:lpstr>Slide Titles</vt:lpstr>
      </vt:variant>
      <vt:variant>
        <vt:i4>5</vt:i4>
      </vt:variant>
    </vt:vector>
  </HeadingPairs>
  <TitlesOfParts>
    <vt:vector size="6" baseType="lpstr">
      <vt:lpstr>reprozip-tapp</vt:lpstr>
      <vt:lpstr>Provenance for  Reproducibility and Beyond</vt:lpstr>
      <vt:lpstr>Science Today:  Data Intensive</vt:lpstr>
      <vt:lpstr>Science Today:  Incomplete Publications</vt:lpstr>
      <vt:lpstr>Computational Provenance</vt:lpstr>
      <vt:lpstr>Our Proposal: Capture Data and Workflows</vt:lpstr>
    </vt:vector>
  </TitlesOfParts>
  <Company>Juliana Freire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Provenance:  What, Why and How</dc:title>
  <dc:creator>Juliana Freire</dc:creator>
  <cp:lastModifiedBy>Dennis Shasha</cp:lastModifiedBy>
  <cp:revision>837</cp:revision>
  <cp:lastPrinted>2013-03-27T14:05:05Z</cp:lastPrinted>
  <dcterms:created xsi:type="dcterms:W3CDTF">2013-04-05T21:15:08Z</dcterms:created>
  <dcterms:modified xsi:type="dcterms:W3CDTF">2013-04-05T21:20:02Z</dcterms:modified>
</cp:coreProperties>
</file>