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914400" y="4343400"/>
            <a:ext cx="5021400" cy="410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0" y="-6470650"/>
            <a:ext cx="0" cy="143271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Shape 58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3" type="body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Shape 10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8" name="Shape 108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jpg"/><Relationship Id="rId5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"/>
              <a:t>SIGMOD Reproducibility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1293650" y="1846925"/>
            <a:ext cx="8229600" cy="30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Program Committee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rial"/>
                <a:ea typeface="Arial"/>
                <a:cs typeface="Arial"/>
                <a:sym typeface="Arial"/>
              </a:rPr>
              <a:t>Chair: </a:t>
            </a:r>
            <a:r>
              <a:rPr b="1" lang="en" sz="1200">
                <a:latin typeface="Arial"/>
                <a:ea typeface="Arial"/>
                <a:cs typeface="Arial"/>
                <a:sym typeface="Arial"/>
              </a:rPr>
              <a:t>Stratos Idreos</a:t>
            </a:r>
            <a:r>
              <a:rPr lang="en" sz="1200">
                <a:latin typeface="Arial"/>
                <a:ea typeface="Arial"/>
                <a:cs typeface="Arial"/>
                <a:sym typeface="Arial"/>
              </a:rPr>
              <a:t>, Harvard</a:t>
            </a:r>
            <a:endParaRPr b="1" i="1" sz="1200"/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University of Buffalo, USA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Oliver Kenedy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UMass Dartmouth, USA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David Koop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 Dresden, Germany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Wolfgang Lehner, Thomas Kissinger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University of Glasgow, UK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Peter Triantafillou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Harvard University, USA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Abdul Wasay Wilson Qin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EPF Lausanne, Switzerland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Anastasia Ailamaki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Oxford, UK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Dan Olteanu, Haozhe Zhang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Sungkyunkwan University, Korea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Sang Won Lee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ETH Zurich, Switzerland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Lefteris Sidirourgos</a:t>
            </a:r>
            <a:endParaRPr b="1"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3429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i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NYU Abu Dhabi, UAE</a:t>
            </a:r>
            <a:r>
              <a:rPr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1" lang="en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Azza Abouzied </a:t>
            </a:r>
            <a:endParaRPr b="1" i="1" sz="1200">
              <a:solidFill>
                <a:srgbClr val="000000"/>
              </a:solidFill>
            </a:endParaRPr>
          </a:p>
        </p:txBody>
      </p:sp>
      <p:sp>
        <p:nvSpPr>
          <p:cNvPr id="131" name="Shape 131"/>
          <p:cNvSpPr txBox="1"/>
          <p:nvPr/>
        </p:nvSpPr>
        <p:spPr>
          <a:xfrm>
            <a:off x="938225" y="973588"/>
            <a:ext cx="7126200" cy="5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Each paper was reviewed in Fall/Winter 2017 by a database group. Participation is voluntary. Authors package their code, data, scripts and reviewers work with the authors to independently verify all results:    http://db-reproducibility.seas.harvard.edu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457200" y="18328"/>
            <a:ext cx="8229600" cy="85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ACM DL: Reproducibility Badges</a:t>
            </a:r>
            <a:endParaRPr/>
          </a:p>
        </p:txBody>
      </p:sp>
      <p:pic>
        <p:nvPicPr>
          <p:cNvPr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9750" y="2538525"/>
            <a:ext cx="6858000" cy="247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95750" y="764309"/>
            <a:ext cx="1857375" cy="1850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45650" y="735734"/>
            <a:ext cx="1885950" cy="18788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145200" y="172481"/>
            <a:ext cx="8998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en"/>
              <a:t>Most Reproducible Paper</a:t>
            </a:r>
            <a:r>
              <a:rPr b="1" i="0" lang="en" sz="4400" u="none" cap="none" strike="noStrike">
                <a:solidFill>
                  <a:schemeClr val="dk1"/>
                </a:solidFill>
              </a:rPr>
              <a:t> Award</a:t>
            </a:r>
            <a:endParaRPr b="1" i="0" sz="4400" u="none" cap="none" strike="noStrike">
              <a:solidFill>
                <a:schemeClr val="dk1"/>
              </a:solidFill>
            </a:endParaRP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227100" y="1031963"/>
            <a:ext cx="8835000" cy="3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/>
              <a:t>Awards Chair: Dennis Shasha</a:t>
            </a:r>
            <a:endParaRPr sz="2400"/>
          </a:p>
          <a:p>
            <a:pPr indent="-2921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/>
              <a:t>Top three papers; $750 each paper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2921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Criteria (reviewer survey/comments):</a:t>
            </a:r>
            <a:endParaRPr sz="2400"/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Coverage (ideal: all results can be verified)</a:t>
            </a:r>
            <a:endParaRPr sz="2400"/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Ease of reproducibility (ideal: just works)</a:t>
            </a:r>
            <a:endParaRPr sz="2400"/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Flexibility (ideal: can change workloads, queries, data)</a:t>
            </a:r>
            <a:endParaRPr sz="2400"/>
          </a:p>
          <a:p>
            <a:pPr indent="-2603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Portability (ideal: linux, mac, windows)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457200" marR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marR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</p:txBody>
      </p:sp>
      <p:sp>
        <p:nvSpPr>
          <p:cNvPr id="146" name="Shape 146"/>
          <p:cNvSpPr txBox="1"/>
          <p:nvPr/>
        </p:nvSpPr>
        <p:spPr>
          <a:xfrm>
            <a:off x="2214700" y="4291900"/>
            <a:ext cx="8464200" cy="7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>
              <a:spcBef>
                <a:spcPts val="560"/>
              </a:spcBef>
              <a:spcAft>
                <a:spcPts val="0"/>
              </a:spcAft>
              <a:buNone/>
            </a:pPr>
            <a:r>
              <a:rPr b="1" i="1" lang="e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Thanks to IBM and SAP!</a:t>
            </a:r>
            <a:endParaRPr b="1" i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457200" y="-79772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Winners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260500" y="1408675"/>
            <a:ext cx="9054600" cy="40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Transaction Repair for Multi-Version Concurrency Control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Mohammad Dashti (EPFL), Sachin Basil John (EPFL), Amir Shaikhha (EPFL), Christoph Koch (EPFL)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Data Canopy: Accelerating Exploratory Statistical Analysis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Abdul Wasay (Harvard), Xinding Wei (Harvard), Niv Dayan (Harvard), Stratos Idreos (Harvard)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Arial"/>
                <a:ea typeface="Arial"/>
                <a:cs typeface="Arial"/>
                <a:sym typeface="Arial"/>
              </a:rPr>
              <a:t>Debunking the Myths of Influence Maximization: An In-Depth Benchmarking Study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Arial"/>
                <a:ea typeface="Arial"/>
                <a:cs typeface="Arial"/>
                <a:sym typeface="Arial"/>
              </a:rPr>
              <a:t>Akhil Arora (Xerox Research Centre India), Sainyam Galhotra (University of Massachusetts, Amherst), Sayan Ranu (Indian Institute of Technology, Delhi)</a:t>
            </a:r>
            <a:endParaRPr b="1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