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3.xml" ContentType="application/vnd.openxmlformats-officedocument.presentationml.tags+xml"/>
  <Override PartName="/ppt/notesSlides/notesSlide31.xml" ContentType="application/vnd.openxmlformats-officedocument.presentationml.notesSlide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2" r:id="rId3"/>
    <p:sldId id="435" r:id="rId4"/>
    <p:sldId id="394" r:id="rId5"/>
    <p:sldId id="259" r:id="rId6"/>
    <p:sldId id="381" r:id="rId7"/>
    <p:sldId id="261" r:id="rId8"/>
    <p:sldId id="395" r:id="rId9"/>
    <p:sldId id="258" r:id="rId10"/>
    <p:sldId id="382" r:id="rId11"/>
    <p:sldId id="279" r:id="rId12"/>
    <p:sldId id="280" r:id="rId13"/>
    <p:sldId id="264" r:id="rId14"/>
    <p:sldId id="430" r:id="rId15"/>
    <p:sldId id="265" r:id="rId16"/>
    <p:sldId id="431" r:id="rId17"/>
    <p:sldId id="266" r:id="rId18"/>
    <p:sldId id="361" r:id="rId19"/>
    <p:sldId id="363" r:id="rId20"/>
    <p:sldId id="362" r:id="rId21"/>
    <p:sldId id="407" r:id="rId22"/>
    <p:sldId id="408" r:id="rId23"/>
    <p:sldId id="409" r:id="rId24"/>
    <p:sldId id="410" r:id="rId25"/>
    <p:sldId id="411" r:id="rId26"/>
    <p:sldId id="400" r:id="rId27"/>
    <p:sldId id="401" r:id="rId28"/>
    <p:sldId id="402" r:id="rId29"/>
    <p:sldId id="403" r:id="rId30"/>
    <p:sldId id="412" r:id="rId31"/>
    <p:sldId id="404" r:id="rId32"/>
    <p:sldId id="405" r:id="rId33"/>
    <p:sldId id="432" r:id="rId34"/>
    <p:sldId id="398" r:id="rId35"/>
    <p:sldId id="378" r:id="rId36"/>
    <p:sldId id="434" r:id="rId37"/>
    <p:sldId id="424" r:id="rId38"/>
    <p:sldId id="286" r:id="rId39"/>
    <p:sldId id="415" r:id="rId40"/>
    <p:sldId id="41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CC"/>
    <a:srgbClr val="E7E7E7"/>
    <a:srgbClr val="32F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96"/>
    <p:restoredTop sz="75229"/>
  </p:normalViewPr>
  <p:slideViewPr>
    <p:cSldViewPr snapToGrid="0" snapToObjects="1">
      <p:cViewPr varScale="1">
        <p:scale>
          <a:sx n="83" d="100"/>
          <a:sy n="83" d="100"/>
        </p:scale>
        <p:origin x="1008" y="200"/>
      </p:cViewPr>
      <p:guideLst/>
    </p:cSldViewPr>
  </p:slideViewPr>
  <p:outlineViewPr>
    <p:cViewPr>
      <p:scale>
        <a:sx n="33" d="100"/>
        <a:sy n="33" d="100"/>
      </p:scale>
      <p:origin x="0" y="-83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78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Light" panose="020B0402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Light" panose="020B0402020203020204" pitchFamily="34" charset="77"/>
              </a:defRPr>
            </a:lvl1pPr>
          </a:lstStyle>
          <a:p>
            <a:fld id="{2F9BCADD-CB81-B441-BB53-4E75CD63B5C5}" type="datetimeFigureOut">
              <a:rPr lang="en-US" smtClean="0"/>
              <a:pPr/>
              <a:t>5/27/20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Light" panose="020B0402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Light" panose="020B0402020203020204" pitchFamily="34" charset="77"/>
              </a:defRPr>
            </a:lvl1pPr>
          </a:lstStyle>
          <a:p>
            <a:fld id="{0557DAED-4714-1348-86B7-79471EFF8DF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7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Light" panose="020B04020202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Light" panose="020B04020202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Light" panose="020B04020202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Light" panose="020B04020202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Light" panose="020B04020202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7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9b35305f1_6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59b35305f1_6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79" name="Google Shape;379;g59b35305f1_6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67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9b35305f1_6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59b35305f1_6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</a:p>
        </p:txBody>
      </p:sp>
      <p:sp>
        <p:nvSpPr>
          <p:cNvPr id="388" name="Google Shape;388;g59b35305f1_6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27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9b35305f1_6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9b35305f1_6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204" name="Google Shape;204;g59b35305f1_6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442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9b35305f1_6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9b35305f1_6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204" name="Google Shape;204;g59b35305f1_6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9b35305f1_6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59b35305f1_6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12" name="Google Shape;212;g59b35305f1_6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688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9b35305f1_6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59b35305f1_6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212" name="Google Shape;212;g59b35305f1_6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752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9b35305f1_6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9" name="Google Shape;219;g59b35305f1_6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85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5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9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06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5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0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55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3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48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27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7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8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4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algorithms generate concise explanations. We give both shorter and fewer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0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96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8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9b35305f1_6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59b35305f1_6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" name="Google Shape;412;g59b35305f1_6_3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348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5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6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9b35305f1_6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59b35305f1_6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159" name="Google Shape;159;g59b35305f1_6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27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1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9b35305f1_6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59b35305f1_6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59b35305f1_6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67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6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9b35305f1_6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59b35305f1_6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g59b35305f1_6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42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7DAED-4714-1348-86B7-79471EFF8D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0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990D-9ED1-334A-90C7-C5E31A819CAD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9FCC-4DBA-DD4C-B4C3-46F301373256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B1F9-BDBF-CE4A-B6FA-C20A41C44480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5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FF4762-8DBF-5944-9122-764B85AE2A59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1378" y="635634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32DE71C-175B-F347-9513-135E030C6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2124-8140-4D42-8132-47A0C79BDF64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29C-B5A8-FF46-8D26-E5A0B65DD655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AEE-9240-8D49-B24E-738032B67D47}" type="datetime1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EEB8-23F9-6642-AD71-14158151FFE1}" type="datetime1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E847-3ACE-5C4F-9A2A-111ECAF6AA79}" type="datetime1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AAA5-29BA-8546-B706-D6FE699A7E11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E8AE-DF9B-814A-872A-77BD47479119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9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D9710A84-8628-E54D-8615-884EFB99A5CD}" type="datetime1">
              <a:rPr lang="en-US" smtClean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8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F32DE71C-175B-F347-9513-135E030C68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9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fchirigati@nyu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hyperlink" Target="https://github.com/VIDA-NYU/BugDo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62" y="1288267"/>
            <a:ext cx="11598876" cy="2387600"/>
          </a:xfrm>
        </p:spPr>
        <p:txBody>
          <a:bodyPr>
            <a:noAutofit/>
          </a:bodyPr>
          <a:lstStyle/>
          <a:p>
            <a:r>
              <a:rPr lang="en-US" sz="4400" dirty="0"/>
              <a:t>BugDoc: Algorithms to Debug Computational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719" y="4074447"/>
            <a:ext cx="6780628" cy="413908"/>
          </a:xfrm>
        </p:spPr>
        <p:txBody>
          <a:bodyPr>
            <a:noAutofit/>
          </a:bodyPr>
          <a:lstStyle/>
          <a:p>
            <a:r>
              <a:rPr lang="en-US" i="1" dirty="0"/>
              <a:t>Raoni Lourenço</a:t>
            </a:r>
          </a:p>
          <a:p>
            <a:r>
              <a:rPr lang="en-US" i="1" dirty="0"/>
              <a:t>Juliana Freire </a:t>
            </a:r>
          </a:p>
          <a:p>
            <a:r>
              <a:rPr lang="en-US" i="1" dirty="0"/>
              <a:t>Dennis Shasha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62" y="276998"/>
            <a:ext cx="3948015" cy="612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840" y="6368547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06/16/2020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A9BE6-2F4E-2F4A-8E2E-0E469B1D9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96" y="-514459"/>
            <a:ext cx="2738842" cy="21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"/>
    </mc:Choice>
    <mc:Fallback xmlns="">
      <p:transition spd="slow" advTm="3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E3C9-51DF-6540-AE25-7DCBBF67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8A48-F9F3-7B43-B6A7-549287D72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75" y="1825625"/>
            <a:ext cx="77492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propose BugDoc, an autonomous tool that</a:t>
            </a:r>
          </a:p>
          <a:p>
            <a:pPr marL="0" indent="0">
              <a:buNone/>
            </a:pPr>
            <a:r>
              <a:rPr lang="en-US" dirty="0"/>
              <a:t>             (</a:t>
            </a:r>
            <a:r>
              <a:rPr lang="en-US" dirty="0" err="1"/>
              <a:t>i</a:t>
            </a:r>
            <a:r>
              <a:rPr lang="en-US" dirty="0"/>
              <a:t>) reports minimal failure root causes</a:t>
            </a:r>
          </a:p>
          <a:p>
            <a:pPr marL="0" indent="0">
              <a:buNone/>
            </a:pPr>
            <a:r>
              <a:rPr lang="en-US" dirty="0"/>
              <a:t>by</a:t>
            </a:r>
          </a:p>
          <a:p>
            <a:pPr marL="0" indent="0">
              <a:buNone/>
            </a:pPr>
            <a:r>
              <a:rPr lang="en-US" dirty="0"/>
              <a:t>             (ii) iteratively selecting instances to test </a:t>
            </a:r>
          </a:p>
          <a:p>
            <a:pPr marL="0" indent="0">
              <a:buNone/>
            </a:pPr>
            <a:r>
              <a:rPr lang="en-US" dirty="0"/>
              <a:t>                  property-value combinations unseen</a:t>
            </a:r>
          </a:p>
          <a:p>
            <a:pPr marL="0" indent="0">
              <a:buNone/>
            </a:pPr>
            <a:r>
              <a:rPr lang="en-US" dirty="0"/>
              <a:t>                  in provenance </a:t>
            </a:r>
          </a:p>
          <a:p>
            <a:pPr marL="0" indent="0">
              <a:buNone/>
            </a:pPr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dirty="0"/>
              <a:t>             (iii) is able to run instances in parallel.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0CA7E-FD4C-044C-B322-5CDE023E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Google Shape;384;p48">
            <a:extLst>
              <a:ext uri="{FF2B5EF4-FFF2-40B4-BE49-F238E27FC236}">
                <a16:creationId xmlns:a16="http://schemas.microsoft.com/office/drawing/2014/main" id="{DCF1091C-311C-CE44-AD85-9531479F54AE}"/>
              </a:ext>
            </a:extLst>
          </p:cNvPr>
          <p:cNvSpPr txBox="1"/>
          <p:nvPr/>
        </p:nvSpPr>
        <p:spPr>
          <a:xfrm>
            <a:off x="9773047" y="2257234"/>
            <a:ext cx="15807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Challenge 1</a:t>
            </a:r>
            <a:endParaRPr sz="1467" dirty="0">
              <a:latin typeface="Avenir Light" panose="020B0402020203020204" pitchFamily="34" charset="77"/>
            </a:endParaRPr>
          </a:p>
        </p:txBody>
      </p:sp>
      <p:sp>
        <p:nvSpPr>
          <p:cNvPr id="10" name="Google Shape;393;p49">
            <a:extLst>
              <a:ext uri="{FF2B5EF4-FFF2-40B4-BE49-F238E27FC236}">
                <a16:creationId xmlns:a16="http://schemas.microsoft.com/office/drawing/2014/main" id="{C55424C5-80AB-7549-BACD-C4EE7C1189A2}"/>
              </a:ext>
            </a:extLst>
          </p:cNvPr>
          <p:cNvSpPr txBox="1"/>
          <p:nvPr/>
        </p:nvSpPr>
        <p:spPr>
          <a:xfrm>
            <a:off x="9789672" y="3764340"/>
            <a:ext cx="15807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Challenge 2</a:t>
            </a:r>
            <a:endParaRPr sz="1467" dirty="0">
              <a:latin typeface="Avenir Light" panose="020B0402020203020204" pitchFamily="34" charset="77"/>
            </a:endParaRPr>
          </a:p>
        </p:txBody>
      </p:sp>
      <p:sp>
        <p:nvSpPr>
          <p:cNvPr id="12" name="Google Shape;393;p49">
            <a:extLst>
              <a:ext uri="{FF2B5EF4-FFF2-40B4-BE49-F238E27FC236}">
                <a16:creationId xmlns:a16="http://schemas.microsoft.com/office/drawing/2014/main" id="{2610F72D-5E37-8248-9561-61CF498B46C5}"/>
              </a:ext>
            </a:extLst>
          </p:cNvPr>
          <p:cNvSpPr txBox="1"/>
          <p:nvPr/>
        </p:nvSpPr>
        <p:spPr>
          <a:xfrm>
            <a:off x="9773046" y="5272623"/>
            <a:ext cx="15807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Challenge 2</a:t>
            </a:r>
            <a:endParaRPr sz="1467" dirty="0">
              <a:latin typeface="Avenir Light" panose="020B0402020203020204" pitchFamily="34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6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76"/>
    </mc:Choice>
    <mc:Fallback xmlns="">
      <p:transition spd="slow" advTm="36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4800"/>
              <a:t>Related Work – Root Cause Identification</a:t>
            </a:r>
            <a:endParaRPr sz="4800"/>
          </a:p>
        </p:txBody>
      </p:sp>
      <p:sp>
        <p:nvSpPr>
          <p:cNvPr id="382" name="Google Shape;382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en" sz="2400" dirty="0"/>
              <a:t>Explaining relational query results.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 err="1"/>
              <a:t>Meliou</a:t>
            </a:r>
            <a:r>
              <a:rPr lang="en" sz="2000" b="1" i="1" dirty="0"/>
              <a:t>  et al. </a:t>
            </a:r>
            <a:r>
              <a:rPr lang="en" sz="2000" dirty="0"/>
              <a:t>[VLDB 2014]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/>
              <a:t>Roy and </a:t>
            </a:r>
            <a:r>
              <a:rPr lang="en" sz="2000" b="1" i="1" dirty="0" err="1"/>
              <a:t>Suciu</a:t>
            </a:r>
            <a:r>
              <a:rPr lang="en" sz="2000" dirty="0"/>
              <a:t> [SIGMOD 2014]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/>
              <a:t>Wang et al. </a:t>
            </a:r>
            <a:r>
              <a:rPr lang="en" sz="2000" dirty="0"/>
              <a:t>[SIGMOD 2017] 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/>
              <a:t>Wu and Madden </a:t>
            </a:r>
            <a:r>
              <a:rPr lang="en" sz="2000" dirty="0"/>
              <a:t>[VLDB 2013]</a:t>
            </a:r>
            <a:endParaRPr sz="1467" dirty="0"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" sz="2400" dirty="0"/>
              <a:t>Discovering relationships between attribute values.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 err="1"/>
              <a:t>Bailis</a:t>
            </a:r>
            <a:r>
              <a:rPr lang="en" sz="2000" b="1" i="1" dirty="0"/>
              <a:t> et al. </a:t>
            </a:r>
            <a:r>
              <a:rPr lang="en" sz="2000" dirty="0"/>
              <a:t>[SIGMOD 2017]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/>
              <a:t>Chirigati et al. </a:t>
            </a:r>
            <a:r>
              <a:rPr lang="en" sz="2000" dirty="0"/>
              <a:t>[SIGMOD 2016]</a:t>
            </a:r>
            <a:endParaRPr sz="1467" dirty="0"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" sz="2400" dirty="0"/>
              <a:t>Finding common features among defective tuples.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/>
              <a:t>El </a:t>
            </a:r>
            <a:r>
              <a:rPr lang="en" sz="2000" b="1" i="1" dirty="0" err="1"/>
              <a:t>Gebaly</a:t>
            </a:r>
            <a:r>
              <a:rPr lang="en" sz="2000" b="1" i="1" dirty="0"/>
              <a:t> et al.</a:t>
            </a:r>
            <a:r>
              <a:rPr lang="en" sz="2000" dirty="0"/>
              <a:t> [VLDB 2014] – Explanation Tables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/>
              <a:t>Wang et al. </a:t>
            </a:r>
            <a:r>
              <a:rPr lang="en" sz="2000" dirty="0"/>
              <a:t>[SIGMOD 2015] – Data X-Ray</a:t>
            </a:r>
            <a:endParaRPr sz="1467" dirty="0"/>
          </a:p>
        </p:txBody>
      </p:sp>
      <p:sp>
        <p:nvSpPr>
          <p:cNvPr id="383" name="Google Shape;383;p48"/>
          <p:cNvSpPr txBox="1">
            <a:spLocks noGrp="1"/>
          </p:cNvSpPr>
          <p:nvPr>
            <p:ph type="sldNum" idx="12"/>
          </p:nvPr>
        </p:nvSpPr>
        <p:spPr>
          <a:xfrm>
            <a:off x="18137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11</a:t>
            </a:fld>
            <a:endParaRPr sz="1467"/>
          </a:p>
        </p:txBody>
      </p:sp>
      <p:sp>
        <p:nvSpPr>
          <p:cNvPr id="384" name="Google Shape;384;p48"/>
          <p:cNvSpPr txBox="1"/>
          <p:nvPr/>
        </p:nvSpPr>
        <p:spPr>
          <a:xfrm>
            <a:off x="9773048" y="6031212"/>
            <a:ext cx="15807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Challenge 1</a:t>
            </a:r>
            <a:endParaRPr sz="1467" dirty="0">
              <a:latin typeface="Avenir Light" panose="020B0402020203020204" pitchFamily="34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52"/>
    </mc:Choice>
    <mc:Fallback xmlns="">
      <p:transition spd="slow" advTm="55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4800" dirty="0"/>
              <a:t>Related Work – Configuration Selection</a:t>
            </a:r>
            <a:endParaRPr sz="4800" dirty="0"/>
          </a:p>
        </p:txBody>
      </p:sp>
      <p:sp>
        <p:nvSpPr>
          <p:cNvPr id="391" name="Google Shape;39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en" sz="2400" dirty="0"/>
              <a:t>Tuning machine learning hyperparameters.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 err="1"/>
              <a:t>Bergstra</a:t>
            </a:r>
            <a:r>
              <a:rPr lang="en" sz="2000" b="1" i="1" dirty="0"/>
              <a:t>  et al. </a:t>
            </a:r>
            <a:r>
              <a:rPr lang="en" sz="2000" dirty="0"/>
              <a:t>[NIPS 2011]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/>
              <a:t>Snoek et al. </a:t>
            </a:r>
            <a:r>
              <a:rPr lang="en" sz="2000" dirty="0"/>
              <a:t>[NIPS 2012] </a:t>
            </a:r>
            <a:endParaRPr sz="1467" dirty="0"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endParaRPr sz="2400" dirty="0"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" sz="2400" dirty="0"/>
              <a:t>Tuning databases with Bayesian Optimization.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 err="1"/>
              <a:t>Dalibard</a:t>
            </a:r>
            <a:r>
              <a:rPr lang="en" sz="2000" b="1" i="1" dirty="0"/>
              <a:t> et al. </a:t>
            </a:r>
            <a:r>
              <a:rPr lang="en" sz="2000" dirty="0"/>
              <a:t>[WWW 2017]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/>
              <a:t>Van </a:t>
            </a:r>
            <a:r>
              <a:rPr lang="en" sz="2000" b="1" i="1" dirty="0" err="1"/>
              <a:t>Aken</a:t>
            </a:r>
            <a:r>
              <a:rPr lang="en" sz="2000" b="1" i="1" dirty="0"/>
              <a:t> et al. </a:t>
            </a:r>
            <a:r>
              <a:rPr lang="en" sz="2000" dirty="0"/>
              <a:t>[SIGMOD 2017]</a:t>
            </a:r>
            <a:endParaRPr sz="1467" dirty="0"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endParaRPr sz="2400" dirty="0"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" sz="2400" dirty="0"/>
              <a:t>Configuring algorithms with Bayesian Optimization.</a:t>
            </a:r>
            <a:endParaRPr sz="1467" dirty="0"/>
          </a:p>
          <a:p>
            <a:pPr marL="457189" lvl="1" indent="0">
              <a:spcBef>
                <a:spcPts val="533"/>
              </a:spcBef>
              <a:buClr>
                <a:schemeClr val="dk1"/>
              </a:buClr>
              <a:buSzPts val="1500"/>
              <a:buNone/>
            </a:pPr>
            <a:r>
              <a:rPr lang="en" sz="2000" b="1" i="1" dirty="0" err="1"/>
              <a:t>Hutter</a:t>
            </a:r>
            <a:r>
              <a:rPr lang="en" sz="2000" b="1" i="1" dirty="0"/>
              <a:t> et al.</a:t>
            </a:r>
            <a:r>
              <a:rPr lang="en" sz="2000" dirty="0"/>
              <a:t> [LION 2011] - SMAC</a:t>
            </a:r>
            <a:endParaRPr sz="1467" dirty="0"/>
          </a:p>
        </p:txBody>
      </p:sp>
      <p:sp>
        <p:nvSpPr>
          <p:cNvPr id="392" name="Google Shape;392;p49"/>
          <p:cNvSpPr txBox="1">
            <a:spLocks noGrp="1"/>
          </p:cNvSpPr>
          <p:nvPr>
            <p:ph type="sldNum" idx="12"/>
          </p:nvPr>
        </p:nvSpPr>
        <p:spPr>
          <a:xfrm>
            <a:off x="18137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12</a:t>
            </a:fld>
            <a:endParaRPr sz="1467"/>
          </a:p>
        </p:txBody>
      </p:sp>
      <p:sp>
        <p:nvSpPr>
          <p:cNvPr id="393" name="Google Shape;393;p49"/>
          <p:cNvSpPr txBox="1"/>
          <p:nvPr/>
        </p:nvSpPr>
        <p:spPr>
          <a:xfrm>
            <a:off x="9773048" y="6031212"/>
            <a:ext cx="15807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Challenge 2</a:t>
            </a:r>
            <a:endParaRPr sz="1467" dirty="0">
              <a:latin typeface="Avenir Light" panose="020B0402020203020204" pitchFamily="34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9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5"/>
    </mc:Choice>
    <mc:Fallback xmlns="">
      <p:transition spd="slow" advTm="65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604067" y="272300"/>
            <a:ext cx="11204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dirty="0"/>
              <a:t>Definitions – Pipeline, Parameters, Instances</a:t>
            </a:r>
            <a:endParaRPr dirty="0"/>
          </a:p>
        </p:txBody>
      </p:sp>
      <p:sp>
        <p:nvSpPr>
          <p:cNvPr id="207" name="Google Shape;207;p33"/>
          <p:cNvSpPr txBox="1">
            <a:spLocks noGrp="1"/>
          </p:cNvSpPr>
          <p:nvPr>
            <p:ph type="sldNum" idx="12"/>
          </p:nvPr>
        </p:nvSpPr>
        <p:spPr>
          <a:xfrm>
            <a:off x="18137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13</a:t>
            </a:fld>
            <a:endParaRPr sz="1467"/>
          </a:p>
        </p:txBody>
      </p:sp>
      <p:sp>
        <p:nvSpPr>
          <p:cNvPr id="208" name="Google Shape;208;p33"/>
          <p:cNvSpPr txBox="1"/>
          <p:nvPr/>
        </p:nvSpPr>
        <p:spPr>
          <a:xfrm>
            <a:off x="604067" y="1729300"/>
            <a:ext cx="11204800" cy="4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15000"/>
              </a:lnSpc>
            </a:pPr>
            <a:endParaRPr lang="en"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</a:pP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A </a:t>
            </a:r>
            <a:r>
              <a:rPr lang="en" sz="2667" b="1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computational pipeline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CP is a procedure consisting of a set of </a:t>
            </a:r>
            <a:r>
              <a:rPr lang="en" sz="2667" b="1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parameters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P, we denote </a:t>
            </a:r>
            <a:r>
              <a:rPr lang="en" sz="2667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CP</a:t>
            </a:r>
            <a:r>
              <a:rPr lang="en" sz="2667" baseline="-25000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i</a:t>
            </a:r>
            <a:r>
              <a:rPr lang="en" sz="2667" baseline="-25000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an </a:t>
            </a:r>
            <a:r>
              <a:rPr lang="en" sz="2667" b="1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instance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of CP that defines values for the parameters for a particular run of CP. </a:t>
            </a:r>
          </a:p>
          <a:p>
            <a:pPr algn="just">
              <a:lnSpc>
                <a:spcPct val="115000"/>
              </a:lnSpc>
            </a:pPr>
            <a:endParaRPr lang="en"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</a:pP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Thus, a pipeline instance </a:t>
            </a:r>
            <a:r>
              <a:rPr lang="en" sz="2667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CP</a:t>
            </a:r>
            <a:r>
              <a:rPr lang="en" sz="2667" baseline="-25000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i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is associated with a list of parameter-value pairs containing the assignments (</a:t>
            </a:r>
            <a:r>
              <a:rPr lang="en" sz="2667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p,v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) for all p ∈ P.</a:t>
            </a:r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</a:pPr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endParaRPr sz="2400" dirty="0"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8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5"/>
    </mc:Choice>
    <mc:Fallback xmlns="">
      <p:transition spd="slow" advTm="2609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604067" y="272300"/>
            <a:ext cx="11204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dirty="0"/>
              <a:t>Definitions – Evaluation</a:t>
            </a:r>
            <a:endParaRPr dirty="0"/>
          </a:p>
        </p:txBody>
      </p:sp>
      <p:sp>
        <p:nvSpPr>
          <p:cNvPr id="207" name="Google Shape;207;p33"/>
          <p:cNvSpPr txBox="1">
            <a:spLocks noGrp="1"/>
          </p:cNvSpPr>
          <p:nvPr>
            <p:ph type="sldNum" idx="12"/>
          </p:nvPr>
        </p:nvSpPr>
        <p:spPr>
          <a:xfrm>
            <a:off x="18137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14</a:t>
            </a:fld>
            <a:endParaRPr sz="1467"/>
          </a:p>
        </p:txBody>
      </p:sp>
      <p:sp>
        <p:nvSpPr>
          <p:cNvPr id="208" name="Google Shape;208;p33"/>
          <p:cNvSpPr txBox="1"/>
          <p:nvPr/>
        </p:nvSpPr>
        <p:spPr>
          <a:xfrm>
            <a:off x="604067" y="1729300"/>
            <a:ext cx="11204800" cy="4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15000"/>
              </a:lnSpc>
            </a:pPr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</a:pP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Let E be a procedure that </a:t>
            </a:r>
            <a:r>
              <a:rPr lang="en" sz="2667" b="1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evaluates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the results of a pipeline instance such that:</a:t>
            </a:r>
          </a:p>
          <a:p>
            <a:pPr algn="just">
              <a:lnSpc>
                <a:spcPct val="115000"/>
              </a:lnSpc>
            </a:pPr>
            <a:endParaRPr lang="en"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</a:pP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   	E(</a:t>
            </a:r>
            <a:r>
              <a:rPr lang="en" sz="2667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CP</a:t>
            </a:r>
            <a:r>
              <a:rPr lang="en" sz="2667" baseline="-25000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i</a:t>
            </a:r>
            <a:r>
              <a:rPr lang="en" sz="2667" baseline="-25000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)=success if the results are acceptable, and </a:t>
            </a:r>
          </a:p>
          <a:p>
            <a:pPr algn="just">
              <a:lnSpc>
                <a:spcPct val="115000"/>
              </a:lnSpc>
            </a:pP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	E(</a:t>
            </a:r>
            <a:r>
              <a:rPr lang="en" sz="2667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CP</a:t>
            </a:r>
            <a:r>
              <a:rPr lang="en" sz="2667" baseline="-25000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i</a:t>
            </a:r>
            <a:r>
              <a:rPr lang="en" sz="2667" baseline="-25000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)=failure otherwise.</a:t>
            </a:r>
            <a:r>
              <a:rPr lang="en" sz="3733" dirty="0">
                <a:solidFill>
                  <a:schemeClr val="dk1"/>
                </a:solidFill>
                <a:latin typeface="Avenir Light" panose="020B0402020203020204" pitchFamily="34" charset="77"/>
              </a:rPr>
              <a:t>  </a:t>
            </a:r>
            <a:endParaRPr sz="3733" dirty="0">
              <a:solidFill>
                <a:schemeClr val="dk1"/>
              </a:solidFill>
              <a:latin typeface="Avenir Light" panose="020B0402020203020204" pitchFamily="34" charset="77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endParaRPr sz="2400" dirty="0"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7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1"/>
    </mc:Choice>
    <mc:Fallback xmlns="">
      <p:transition spd="slow" advTm="127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dirty="0"/>
              <a:t>Definition - </a:t>
            </a:r>
            <a:r>
              <a:rPr lang="en-US" dirty="0"/>
              <a:t>Definitive root cause</a:t>
            </a:r>
            <a:endParaRPr dirty="0"/>
          </a:p>
        </p:txBody>
      </p:sp>
      <p:sp>
        <p:nvSpPr>
          <p:cNvPr id="215" name="Google Shape;215;p34"/>
          <p:cNvSpPr txBox="1">
            <a:spLocks noGrp="1"/>
          </p:cNvSpPr>
          <p:nvPr>
            <p:ph type="sldNum" idx="12"/>
          </p:nvPr>
        </p:nvSpPr>
        <p:spPr>
          <a:xfrm>
            <a:off x="18137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15</a:t>
            </a:fld>
            <a:endParaRPr sz="1467"/>
          </a:p>
        </p:txBody>
      </p:sp>
      <p:sp>
        <p:nvSpPr>
          <p:cNvPr id="216" name="Google Shape;216;p34"/>
          <p:cNvSpPr txBox="1"/>
          <p:nvPr/>
        </p:nvSpPr>
        <p:spPr>
          <a:xfrm>
            <a:off x="971267" y="2108333"/>
            <a:ext cx="10589200" cy="38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667" dirty="0"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just"/>
            <a:r>
              <a:rPr lang="en-US" sz="2667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A </a:t>
            </a:r>
            <a:r>
              <a:rPr lang="en-US" sz="2667" b="1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definitive root cause</a:t>
            </a:r>
            <a:r>
              <a:rPr lang="en-US" sz="2667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is a set D</a:t>
            </a:r>
            <a:r>
              <a:rPr lang="en-US" sz="2667" baseline="-25000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f</a:t>
            </a:r>
            <a:r>
              <a:rPr lang="en-US" sz="2667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consisting of Boolean conjunctions of parameter-comparator-value triples (e.g., A &gt; 5 and B = 7) that represent a sufficient condition for a pipeline to fail. </a:t>
            </a:r>
          </a:p>
          <a:p>
            <a:pPr algn="just"/>
            <a:endParaRPr lang="en-US" sz="2667" dirty="0"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just"/>
            <a:r>
              <a:rPr lang="en-US" sz="2667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Hence, if the parameter-value pairs of an instance, (</a:t>
            </a:r>
            <a:r>
              <a:rPr lang="en-US" sz="2667" dirty="0" err="1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p,v</a:t>
            </a:r>
            <a:r>
              <a:rPr lang="en-US" sz="2667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) 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∈ </a:t>
            </a:r>
            <a:r>
              <a:rPr lang="en-US" sz="2667" dirty="0" err="1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CP</a:t>
            </a:r>
            <a:r>
              <a:rPr lang="en-US" sz="2667" baseline="-25000" dirty="0" err="1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i</a:t>
            </a:r>
            <a:r>
              <a:rPr lang="en-US" sz="2667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, satisfy D</a:t>
            </a:r>
            <a:r>
              <a:rPr lang="en-US" sz="2667" baseline="-25000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f</a:t>
            </a:r>
            <a:r>
              <a:rPr lang="en-US" sz="2667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, we have:</a:t>
            </a:r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ctr"/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E(</a:t>
            </a:r>
            <a:r>
              <a:rPr lang="en" sz="2667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CP</a:t>
            </a:r>
            <a:r>
              <a:rPr lang="en" sz="2667" baseline="-25000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i</a:t>
            </a:r>
            <a:r>
              <a:rPr lang="en" sz="2667" baseline="-25000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) = failure. </a:t>
            </a:r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5"/>
    </mc:Choice>
    <mc:Fallback xmlns="">
      <p:transition spd="slow" advTm="3250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4800"/>
              <a:t>Problem Definition</a:t>
            </a:r>
            <a:endParaRPr sz="4800"/>
          </a:p>
        </p:txBody>
      </p:sp>
      <p:sp>
        <p:nvSpPr>
          <p:cNvPr id="215" name="Google Shape;215;p34"/>
          <p:cNvSpPr txBox="1">
            <a:spLocks noGrp="1"/>
          </p:cNvSpPr>
          <p:nvPr>
            <p:ph type="sldNum" idx="12"/>
          </p:nvPr>
        </p:nvSpPr>
        <p:spPr>
          <a:xfrm>
            <a:off x="18137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16</a:t>
            </a:fld>
            <a:endParaRPr sz="1467"/>
          </a:p>
        </p:txBody>
      </p:sp>
      <p:sp>
        <p:nvSpPr>
          <p:cNvPr id="216" name="Google Shape;216;p34"/>
          <p:cNvSpPr txBox="1"/>
          <p:nvPr/>
        </p:nvSpPr>
        <p:spPr>
          <a:xfrm>
            <a:off x="971267" y="2108333"/>
            <a:ext cx="10589200" cy="38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667" dirty="0"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r>
              <a:rPr lang="en" sz="2667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Given a computational pipeline, a history of previously-run instances and an evaluation function, we set two goals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:</a:t>
            </a:r>
          </a:p>
          <a:p>
            <a:endParaRPr lang="en"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	(</a:t>
            </a:r>
            <a:r>
              <a:rPr lang="en" sz="2667" dirty="0" err="1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i</a:t>
            </a:r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) Finding at least one minimal definitive root cause;</a:t>
            </a:r>
          </a:p>
          <a:p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	</a:t>
            </a:r>
          </a:p>
          <a:p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	(ii) Finding all minimal definitive root causes.</a:t>
            </a:r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pPr algn="ctr"/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87"/>
    </mc:Choice>
    <mc:Fallback xmlns="">
      <p:transition spd="slow" advTm="42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3;p35">
            <a:extLst>
              <a:ext uri="{FF2B5EF4-FFF2-40B4-BE49-F238E27FC236}">
                <a16:creationId xmlns:a16="http://schemas.microsoft.com/office/drawing/2014/main" id="{FFCC82DC-8A7D-B14D-A961-11BC051329D2}"/>
              </a:ext>
            </a:extLst>
          </p:cNvPr>
          <p:cNvSpPr txBox="1">
            <a:spLocks/>
          </p:cNvSpPr>
          <p:nvPr/>
        </p:nvSpPr>
        <p:spPr>
          <a:xfrm>
            <a:off x="3185654" y="6356350"/>
            <a:ext cx="6377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Debugging Machine Learning Pipelines. </a:t>
            </a:r>
            <a:r>
              <a:rPr lang="en-US" dirty="0">
                <a:solidFill>
                  <a:schemeClr val="tx1"/>
                </a:solidFill>
              </a:rPr>
              <a:t>Raoni Lourenço, Juliana Freire, and Dennis Shasha.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In ACM SIGMOD Workshop on Data Management for End-to-End Machine Learning,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2019.</a:t>
            </a:r>
            <a:endParaRPr lang="en-US" sz="1467" dirty="0">
              <a:solidFill>
                <a:schemeClr val="tx1"/>
              </a:solidFill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lIns="91433" tIns="45700" rIns="91433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 dirty="0"/>
              <a:t>Previous work: </a:t>
            </a:r>
            <a:br>
              <a:rPr lang="en-US" dirty="0"/>
            </a:br>
            <a:r>
              <a:rPr lang="en-US" dirty="0"/>
              <a:t>Debugging Decision Trees</a:t>
            </a:r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15484" cy="4351338"/>
          </a:xfrm>
          <a:prstGeom prst="rect">
            <a:avLst/>
          </a:prstGeom>
        </p:spPr>
        <p:txBody>
          <a:bodyPr spcFirstLastPara="1" vert="horz" lIns="91433" tIns="45700" rIns="91433" bIns="45700" rtlCol="0" anchorCtr="0">
            <a:normAutofit/>
          </a:bodyPr>
          <a:lstStyle/>
          <a:p>
            <a:pPr marL="237061" indent="-50799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lang="en-US" sz="2000" dirty="0"/>
          </a:p>
          <a:p>
            <a:pPr marL="237061" indent="-50799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 lang="en-US" sz="2000" dirty="0"/>
          </a:p>
          <a:p>
            <a:pPr marL="16933" indent="0">
              <a:spcBef>
                <a:spcPts val="1067"/>
              </a:spcBef>
              <a:buClr>
                <a:schemeClr val="dk1"/>
              </a:buClr>
              <a:buSzPts val="2000"/>
              <a:buNone/>
            </a:pPr>
            <a:r>
              <a:rPr lang="en-US" sz="2000" dirty="0"/>
              <a:t>Represent the parameter-values associated with each instance as the input.</a:t>
            </a:r>
          </a:p>
          <a:p>
            <a:pPr marL="16933" indent="0">
              <a:spcBef>
                <a:spcPts val="1067"/>
              </a:spcBef>
              <a:buClr>
                <a:schemeClr val="dk1"/>
              </a:buClr>
              <a:buSzPts val="2000"/>
              <a:buNone/>
            </a:pPr>
            <a:r>
              <a:rPr lang="en-US" sz="2000" dirty="0"/>
              <a:t>The result of the evaluation function (success or failure) is the output.</a:t>
            </a:r>
          </a:p>
          <a:p>
            <a:pPr marL="16933" indent="0">
              <a:spcBef>
                <a:spcPts val="1067"/>
              </a:spcBef>
              <a:buClr>
                <a:schemeClr val="dk1"/>
              </a:buClr>
              <a:buSzPts val="2000"/>
              <a:buNone/>
            </a:pPr>
            <a:r>
              <a:rPr lang="en-US" sz="2000" dirty="0"/>
              <a:t>Construct a decision tree.</a:t>
            </a:r>
          </a:p>
          <a:p>
            <a:pPr marL="16933" indent="0">
              <a:spcBef>
                <a:spcPts val="1067"/>
              </a:spcBef>
              <a:buClr>
                <a:schemeClr val="dk1"/>
              </a:buClr>
              <a:buSzPts val="2000"/>
              <a:buNone/>
            </a:pPr>
            <a:r>
              <a:rPr lang="en-US" sz="2000" dirty="0"/>
              <a:t>The path leading to any “pure” failing leaf is a candidate explanation.</a:t>
            </a:r>
          </a:p>
          <a:p>
            <a:pPr marL="16933" indent="0">
              <a:spcBef>
                <a:spcPts val="1067"/>
              </a:spcBef>
              <a:buClr>
                <a:schemeClr val="dk1"/>
              </a:buClr>
              <a:buSzPts val="2000"/>
              <a:buNone/>
            </a:pPr>
            <a:r>
              <a:rPr lang="en-US" sz="2000" dirty="0"/>
              <a:t>Iterate on that. </a:t>
            </a:r>
          </a:p>
          <a:p>
            <a:pPr marL="237061" indent="0">
              <a:spcBef>
                <a:spcPts val="1067"/>
              </a:spcBef>
              <a:buNone/>
            </a:pPr>
            <a:endParaRPr lang="en-US" sz="2000" dirty="0"/>
          </a:p>
        </p:txBody>
      </p:sp>
      <p:pic>
        <p:nvPicPr>
          <p:cNvPr id="6" name="Google Shape;406;p51">
            <a:extLst>
              <a:ext uri="{FF2B5EF4-FFF2-40B4-BE49-F238E27FC236}">
                <a16:creationId xmlns:a16="http://schemas.microsoft.com/office/drawing/2014/main" id="{1144E152-B932-9949-8ED9-437FCFCE7F6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6468943" y="2005468"/>
            <a:ext cx="4812816" cy="4070306"/>
          </a:xfrm>
          <a:prstGeom prst="rect">
            <a:avLst/>
          </a:prstGeom>
          <a:noFill/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9000C15-64EA-2045-AA9B-F08BCEA195AD}"/>
              </a:ext>
            </a:extLst>
          </p:cNvPr>
          <p:cNvSpPr txBox="1">
            <a:spLocks/>
          </p:cNvSpPr>
          <p:nvPr/>
        </p:nvSpPr>
        <p:spPr>
          <a:xfrm>
            <a:off x="181378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2DE71C-175B-F347-9513-135E030C68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39"/>
    </mc:Choice>
    <mc:Fallback xmlns="">
      <p:transition spd="slow" advTm="74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495" y="640722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2DE71C-175B-F347-9513-135E030C68BF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0DD484-7342-4E42-B5B3-6CBD91482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988899"/>
            <a:ext cx="5447070" cy="48509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92DFB0-50E8-4A46-886A-EFA9995FA226}"/>
              </a:ext>
            </a:extLst>
          </p:cNvPr>
          <p:cNvSpPr txBox="1"/>
          <p:nvPr/>
        </p:nvSpPr>
        <p:spPr>
          <a:xfrm>
            <a:off x="648930" y="2840477"/>
            <a:ext cx="2833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venir Light" panose="020B0402020203020204" pitchFamily="34" charset="77"/>
              </a:rPr>
              <a:t>The Shortcut Algorithm relies on </a:t>
            </a:r>
            <a:r>
              <a:rPr lang="en-US" b="1">
                <a:latin typeface="Avenir Light" panose="020B0402020203020204" pitchFamily="34" charset="77"/>
              </a:rPr>
              <a:t>disjoint</a:t>
            </a:r>
            <a:r>
              <a:rPr lang="en-US">
                <a:latin typeface="Avenir Light" panose="020B0402020203020204" pitchFamily="34" charset="77"/>
              </a:rPr>
              <a:t> </a:t>
            </a:r>
            <a:r>
              <a:rPr lang="en-US" b="1">
                <a:latin typeface="Avenir Light" panose="020B0402020203020204" pitchFamily="34" charset="77"/>
              </a:rPr>
              <a:t>instances</a:t>
            </a:r>
            <a:r>
              <a:rPr lang="en-US">
                <a:latin typeface="Avenir Light" panose="020B0402020203020204" pitchFamily="34" charset="77"/>
              </a:rPr>
              <a:t> and generates precisely as many new configurations as the same number of parameters. </a:t>
            </a:r>
            <a:endParaRPr lang="en-US" dirty="0">
              <a:latin typeface="Avenir Light" panose="020B040202020302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CB2636-B879-9246-9443-C20EC537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Shortcut Algorithm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82"/>
    </mc:Choice>
    <mc:Fallback xmlns="">
      <p:transition spd="slow" advTm="11778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Algorithm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Parameters:</a:t>
            </a:r>
          </a:p>
          <a:p>
            <a:pPr marL="457200" lvl="1" indent="0">
              <a:buNone/>
            </a:pPr>
            <a:r>
              <a:rPr lang="en-US" dirty="0"/>
              <a:t>Dataset</a:t>
            </a:r>
          </a:p>
          <a:p>
            <a:pPr marL="457200" lvl="1" indent="0">
              <a:buNone/>
            </a:pPr>
            <a:r>
              <a:rPr lang="en-US" dirty="0"/>
              <a:t>Library Version</a:t>
            </a:r>
          </a:p>
          <a:p>
            <a:pPr marL="457200" lvl="1" indent="0">
              <a:buNone/>
            </a:pPr>
            <a:r>
              <a:rPr lang="en-US" dirty="0"/>
              <a:t>Estimator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Evaluation function:</a:t>
            </a:r>
          </a:p>
          <a:p>
            <a:pPr marL="457200" lvl="1" indent="0">
              <a:buNone/>
            </a:pPr>
            <a:r>
              <a:rPr lang="en-US" dirty="0"/>
              <a:t>Score &gt;= 0.6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86" y="1148899"/>
            <a:ext cx="2286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0"/>
    </mc:Choice>
    <mc:Fallback xmlns="">
      <p:transition spd="slow" advTm="137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Computational pipelines are widely used in many domains.</a:t>
            </a:r>
          </a:p>
          <a:p>
            <a:pPr marL="0" indent="0">
              <a:buNone/>
            </a:pPr>
            <a:r>
              <a:rPr lang="en-US" sz="2000" dirty="0"/>
              <a:t>A particular execution of a pipeline is characterized by a set of parameter-values (e.g. instances of files, machine learning hyperparameters).</a:t>
            </a:r>
          </a:p>
          <a:p>
            <a:pPr marL="0" indent="0">
              <a:buNone/>
            </a:pPr>
            <a:r>
              <a:rPr lang="en-US" sz="2000" dirty="0"/>
              <a:t>When an execution fails, it’s not clear why.</a:t>
            </a:r>
          </a:p>
          <a:p>
            <a:pPr marL="0" indent="0">
              <a:buNone/>
            </a:pPr>
            <a:r>
              <a:rPr lang="en-US" sz="2000" dirty="0" err="1"/>
              <a:t>BugDoc</a:t>
            </a:r>
            <a:r>
              <a:rPr lang="en-US" sz="2000" dirty="0"/>
              <a:t> will use an iterative approach to find minimal root causes.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5137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75" y="637650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32DE71C-175B-F347-9513-135E030C68BF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"/>
    </mc:Choice>
    <mc:Fallback xmlns="">
      <p:transition spd="slow" advTm="334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02" y="365125"/>
            <a:ext cx="10614498" cy="1325563"/>
          </a:xfrm>
        </p:spPr>
        <p:txBody>
          <a:bodyPr/>
          <a:lstStyle/>
          <a:p>
            <a:r>
              <a:rPr lang="en-US"/>
              <a:t>Shortcut Algorithm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65" y="1186505"/>
            <a:ext cx="2263701" cy="43513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20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5558" y="1268130"/>
            <a:ext cx="936170" cy="6520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Light" panose="020B0402020203020204" pitchFamily="34" charset="7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271" y="2764719"/>
            <a:ext cx="71845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1.0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7576" y="4511016"/>
            <a:ext cx="226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Logistic Regression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6774" y="5145594"/>
            <a:ext cx="56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FF32"/>
                </a:solidFill>
                <a:latin typeface="Avenir Light" panose="020B0402020203020204" pitchFamily="34" charset="77"/>
              </a:rPr>
              <a:t>0.9</a:t>
            </a:r>
          </a:p>
        </p:txBody>
      </p:sp>
      <p:pic>
        <p:nvPicPr>
          <p:cNvPr id="1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59" y="1186505"/>
            <a:ext cx="2263701" cy="43513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600981" y="1268130"/>
            <a:ext cx="936170" cy="6520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Light" panose="020B0402020203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3665" y="2764719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1.0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39011" y="4529868"/>
            <a:ext cx="226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Decision Tree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07168" y="5145594"/>
            <a:ext cx="56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FF32"/>
                </a:solidFill>
                <a:latin typeface="Avenir Light" panose="020B0402020203020204" pitchFamily="34" charset="77"/>
              </a:rPr>
              <a:t>0.8</a:t>
            </a:r>
          </a:p>
        </p:txBody>
      </p:sp>
      <p:pic>
        <p:nvPicPr>
          <p:cNvPr id="2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60" y="1167322"/>
            <a:ext cx="2263701" cy="43513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819653" y="1248947"/>
            <a:ext cx="936170" cy="6520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Light" panose="020B0402020203020204" pitchFamily="34" charset="7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37366" y="2745536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2.0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21032" y="4540815"/>
            <a:ext cx="226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Gradient Boosting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70869" y="5126411"/>
            <a:ext cx="56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Light" panose="020B0402020203020204" pitchFamily="34" charset="77"/>
              </a:rPr>
              <a:t>0.2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C7698-3B29-6445-9958-99CBEFF4E733}"/>
              </a:ext>
            </a:extLst>
          </p:cNvPr>
          <p:cNvSpPr/>
          <p:nvPr/>
        </p:nvSpPr>
        <p:spPr>
          <a:xfrm>
            <a:off x="582386" y="2398522"/>
            <a:ext cx="42003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g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(Dataset, Dataset 2),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(Estimator, Decision Tree),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(Library Version, 1.0)</a:t>
            </a:r>
          </a:p>
          <a:p>
            <a:r>
              <a:rPr lang="en-US" dirty="0">
                <a:latin typeface="Avenir Light" panose="020B0402020203020204" pitchFamily="34" charset="77"/>
              </a:rPr>
              <a:t>}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 </a:t>
            </a:r>
          </a:p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f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(Dataset, Dataset 1),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(Estimator, Gradient Boosting),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(Library Version, 2.0)</a:t>
            </a:r>
          </a:p>
          <a:p>
            <a:r>
              <a:rPr lang="en-US" dirty="0">
                <a:latin typeface="Avenir Light" panose="020B0402020203020204" pitchFamily="34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59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71"/>
    </mc:Choice>
    <mc:Fallback xmlns="">
      <p:transition spd="slow" advTm="3657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02" y="365125"/>
            <a:ext cx="10614498" cy="1325563"/>
          </a:xfrm>
        </p:spPr>
        <p:txBody>
          <a:bodyPr/>
          <a:lstStyle/>
          <a:p>
            <a:r>
              <a:rPr lang="en-US"/>
              <a:t>Shortcut Algorithm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21</a:t>
            </a:fld>
            <a:endParaRPr lang="en-US"/>
          </a:p>
        </p:txBody>
      </p:sp>
      <p:pic>
        <p:nvPicPr>
          <p:cNvPr id="2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48" y="1690688"/>
            <a:ext cx="2263701" cy="43513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63118" y="1772313"/>
            <a:ext cx="936170" cy="6520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Light" panose="020B0402020203020204" pitchFamily="34" charset="7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5754" y="3268902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2.0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9420" y="5064181"/>
            <a:ext cx="226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Gradient Boosting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9257" y="5649777"/>
            <a:ext cx="56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Light" panose="020B0402020203020204" pitchFamily="34" charset="77"/>
              </a:rPr>
              <a:t>0.2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C7698-3B29-6445-9958-99CBEFF4E733}"/>
              </a:ext>
            </a:extLst>
          </p:cNvPr>
          <p:cNvSpPr/>
          <p:nvPr/>
        </p:nvSpPr>
        <p:spPr>
          <a:xfrm>
            <a:off x="582386" y="2398522"/>
            <a:ext cx="42003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g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</a:t>
            </a:r>
            <a:r>
              <a:rPr lang="en-US" b="1" dirty="0">
                <a:latin typeface="Avenir Light" panose="020B0402020203020204" pitchFamily="34" charset="77"/>
              </a:rPr>
              <a:t>Dataset, Dataset 2</a:t>
            </a:r>
            <a:r>
              <a:rPr lang="en-US" dirty="0">
                <a:latin typeface="Avenir Light" panose="020B0402020203020204" pitchFamily="34" charset="77"/>
              </a:rPr>
              <a:t>),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(Estimator, Decision Tree),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(Library Version, 1.0)</a:t>
            </a:r>
          </a:p>
          <a:p>
            <a:r>
              <a:rPr lang="en-US" dirty="0">
                <a:latin typeface="Avenir Light" panose="020B0402020203020204" pitchFamily="34" charset="77"/>
              </a:rPr>
              <a:t>}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 </a:t>
            </a:r>
          </a:p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f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</a:t>
            </a:r>
            <a:r>
              <a:rPr lang="en-US" strike="sngStrike" dirty="0">
                <a:latin typeface="Avenir Light" panose="020B0402020203020204" pitchFamily="34" charset="77"/>
              </a:rPr>
              <a:t>Dataset, Dataset 1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(Estimator, Gradient Boosting),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(Library Version, 2.0)</a:t>
            </a:r>
          </a:p>
          <a:p>
            <a:r>
              <a:rPr lang="en-US" dirty="0">
                <a:latin typeface="Avenir Light" panose="020B0402020203020204" pitchFamily="34" charset="77"/>
              </a:rPr>
              <a:t>}</a:t>
            </a:r>
          </a:p>
        </p:txBody>
      </p:sp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41F0594A-A0FC-944C-BD22-126864EC7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157322"/>
              </p:ext>
            </p:extLst>
          </p:nvPr>
        </p:nvGraphicFramePr>
        <p:xfrm>
          <a:off x="7450488" y="1772315"/>
          <a:ext cx="4503104" cy="1913014"/>
        </p:xfrm>
        <a:graphic>
          <a:graphicData uri="http://schemas.openxmlformats.org/drawingml/2006/table">
            <a:tbl>
              <a:tblPr/>
              <a:tblGrid>
                <a:gridCol w="86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Estimator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Library Version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Evaluation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1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Logistic regression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1.0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Success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2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Decision tree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1.0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Success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1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Gradient boosting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2.0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Failure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2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Gradient boosting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2.0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Failure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4"/>
    </mc:Choice>
    <mc:Fallback xmlns="">
      <p:transition spd="slow" advTm="2514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02" y="365125"/>
            <a:ext cx="10614498" cy="1325563"/>
          </a:xfrm>
        </p:spPr>
        <p:txBody>
          <a:bodyPr/>
          <a:lstStyle/>
          <a:p>
            <a:r>
              <a:rPr lang="en-US"/>
              <a:t>Shortcut Algorithm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22</a:t>
            </a:fld>
            <a:endParaRPr lang="en-US"/>
          </a:p>
        </p:txBody>
      </p:sp>
      <p:pic>
        <p:nvPicPr>
          <p:cNvPr id="2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42" y="1690688"/>
            <a:ext cx="2263701" cy="43513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46412" y="1772313"/>
            <a:ext cx="936170" cy="6520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Light" panose="020B0402020203020204" pitchFamily="34" charset="7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9048" y="3268902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2.0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9093" y="5064181"/>
            <a:ext cx="226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Decision Tree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2551" y="5649777"/>
            <a:ext cx="56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Light" panose="020B0402020203020204" pitchFamily="34" charset="77"/>
              </a:rPr>
              <a:t>0.3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C7698-3B29-6445-9958-99CBEFF4E733}"/>
              </a:ext>
            </a:extLst>
          </p:cNvPr>
          <p:cNvSpPr/>
          <p:nvPr/>
        </p:nvSpPr>
        <p:spPr>
          <a:xfrm>
            <a:off x="582386" y="2398522"/>
            <a:ext cx="42003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g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</a:t>
            </a:r>
            <a:r>
              <a:rPr lang="en-US" b="1" dirty="0">
                <a:latin typeface="Avenir Light" panose="020B0402020203020204" pitchFamily="34" charset="77"/>
              </a:rPr>
              <a:t>Dataset, Dataset 2</a:t>
            </a:r>
            <a:r>
              <a:rPr lang="en-US" dirty="0">
                <a:latin typeface="Avenir Light" panose="020B0402020203020204" pitchFamily="34" charset="77"/>
              </a:rPr>
              <a:t>),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</a:t>
            </a:r>
            <a:r>
              <a:rPr lang="en-US" b="1" dirty="0">
                <a:latin typeface="Avenir Light" panose="020B0402020203020204" pitchFamily="34" charset="77"/>
              </a:rPr>
              <a:t>Estimator, Decision Tree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(Library Version, 1.0)</a:t>
            </a:r>
          </a:p>
          <a:p>
            <a:r>
              <a:rPr lang="en-US" dirty="0">
                <a:latin typeface="Avenir Light" panose="020B0402020203020204" pitchFamily="34" charset="77"/>
              </a:rPr>
              <a:t>}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 </a:t>
            </a:r>
          </a:p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f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</a:t>
            </a:r>
            <a:r>
              <a:rPr lang="en-US" strike="sngStrike" dirty="0">
                <a:latin typeface="Avenir Light" panose="020B0402020203020204" pitchFamily="34" charset="77"/>
              </a:rPr>
              <a:t>Dataset, Dataset 1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</a:t>
            </a:r>
            <a:r>
              <a:rPr lang="en-US" strike="sngStrike" dirty="0">
                <a:latin typeface="Avenir Light" panose="020B0402020203020204" pitchFamily="34" charset="77"/>
              </a:rPr>
              <a:t>Estimator, Gradient Boosting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(Library Version, 2.0)</a:t>
            </a:r>
          </a:p>
          <a:p>
            <a:r>
              <a:rPr lang="en-US" dirty="0">
                <a:latin typeface="Avenir Light" panose="020B0402020203020204" pitchFamily="34" charset="77"/>
              </a:rPr>
              <a:t>}</a:t>
            </a:r>
          </a:p>
        </p:txBody>
      </p:sp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5E4ACEE5-CC3B-1441-B350-67512022C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167922"/>
              </p:ext>
            </p:extLst>
          </p:nvPr>
        </p:nvGraphicFramePr>
        <p:xfrm>
          <a:off x="7450488" y="1772315"/>
          <a:ext cx="4503104" cy="2332414"/>
        </p:xfrm>
        <a:graphic>
          <a:graphicData uri="http://schemas.openxmlformats.org/drawingml/2006/table">
            <a:tbl>
              <a:tblPr/>
              <a:tblGrid>
                <a:gridCol w="86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Estimator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Library Version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Evaluation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1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Logistic regression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1.0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Success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2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Decision tree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1.0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Success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1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Gradient boosting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2.0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Failure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2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Gradient boosting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2.0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Failure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latin typeface="Avenir Light" panose="020B0402020203020204" pitchFamily="34" charset="77"/>
                        </a:rPr>
                        <a:t>Dataset 2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Decision tree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2.0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Failure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5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2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8"/>
    </mc:Choice>
    <mc:Fallback xmlns="">
      <p:transition spd="slow" advTm="1823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02" y="365125"/>
            <a:ext cx="10614498" cy="1325563"/>
          </a:xfrm>
        </p:spPr>
        <p:txBody>
          <a:bodyPr/>
          <a:lstStyle/>
          <a:p>
            <a:r>
              <a:rPr lang="en-US"/>
              <a:t>Shortcut Algorithm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23</a:t>
            </a:fld>
            <a:endParaRPr lang="en-US"/>
          </a:p>
        </p:txBody>
      </p:sp>
      <p:pic>
        <p:nvPicPr>
          <p:cNvPr id="2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43" y="1596326"/>
            <a:ext cx="2263701" cy="43513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84513" y="1677951"/>
            <a:ext cx="936170" cy="6520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Light" panose="020B0402020203020204" pitchFamily="34" charset="7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7149" y="3174540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1.0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20747" y="4947581"/>
            <a:ext cx="226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Decision Tree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0652" y="5555415"/>
            <a:ext cx="56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FF32"/>
                </a:solidFill>
                <a:latin typeface="Avenir Light" panose="020B0402020203020204" pitchFamily="34" charset="77"/>
              </a:rPr>
              <a:t>0.8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C7698-3B29-6445-9958-99CBEFF4E733}"/>
              </a:ext>
            </a:extLst>
          </p:cNvPr>
          <p:cNvSpPr/>
          <p:nvPr/>
        </p:nvSpPr>
        <p:spPr>
          <a:xfrm>
            <a:off x="582386" y="2398522"/>
            <a:ext cx="42003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g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</a:t>
            </a:r>
            <a:r>
              <a:rPr lang="en-US" b="1" dirty="0">
                <a:latin typeface="Avenir Light" panose="020B0402020203020204" pitchFamily="34" charset="77"/>
              </a:rPr>
              <a:t>Dataset, Dataset 2</a:t>
            </a:r>
            <a:r>
              <a:rPr lang="en-US" dirty="0">
                <a:latin typeface="Avenir Light" panose="020B0402020203020204" pitchFamily="34" charset="77"/>
              </a:rPr>
              <a:t>),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</a:t>
            </a:r>
            <a:r>
              <a:rPr lang="en-US" b="1" dirty="0">
                <a:latin typeface="Avenir Light" panose="020B0402020203020204" pitchFamily="34" charset="77"/>
              </a:rPr>
              <a:t>Estimator, Decision Tree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</a:t>
            </a:r>
            <a:r>
              <a:rPr lang="en-US" b="1" dirty="0">
                <a:latin typeface="Avenir Light" panose="020B0402020203020204" pitchFamily="34" charset="77"/>
              </a:rPr>
              <a:t>Library Version, 1.0</a:t>
            </a:r>
            <a:r>
              <a:rPr lang="en-US" dirty="0">
                <a:latin typeface="Avenir Light" panose="020B0402020203020204" pitchFamily="34" charset="77"/>
              </a:rPr>
              <a:t>)</a:t>
            </a:r>
          </a:p>
          <a:p>
            <a:r>
              <a:rPr lang="en-US" dirty="0">
                <a:latin typeface="Avenir Light" panose="020B0402020203020204" pitchFamily="34" charset="77"/>
              </a:rPr>
              <a:t>}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 </a:t>
            </a:r>
          </a:p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f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</a:t>
            </a:r>
            <a:r>
              <a:rPr lang="en-US" strike="sngStrike" dirty="0">
                <a:latin typeface="Avenir Light" panose="020B0402020203020204" pitchFamily="34" charset="77"/>
              </a:rPr>
              <a:t>Dataset, Dataset 1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</a:t>
            </a:r>
            <a:r>
              <a:rPr lang="en-US" strike="sngStrike" dirty="0">
                <a:latin typeface="Avenir Light" panose="020B0402020203020204" pitchFamily="34" charset="77"/>
              </a:rPr>
              <a:t>Estimator, Gradient Boosting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</a:t>
            </a:r>
            <a:r>
              <a:rPr lang="en-US" strike="sngStrike" dirty="0">
                <a:latin typeface="Avenir Light" panose="020B0402020203020204" pitchFamily="34" charset="77"/>
              </a:rPr>
              <a:t>Library Version, 2.0</a:t>
            </a:r>
            <a:r>
              <a:rPr lang="en-US" dirty="0">
                <a:latin typeface="Avenir Light" panose="020B0402020203020204" pitchFamily="34" charset="77"/>
              </a:rPr>
              <a:t>)</a:t>
            </a:r>
          </a:p>
          <a:p>
            <a:r>
              <a:rPr lang="en-US" dirty="0">
                <a:latin typeface="Avenir Light" panose="020B0402020203020204" pitchFamily="34" charset="77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3C2E5E-035B-8C4C-BFF2-F0390B467DE7}"/>
              </a:ext>
            </a:extLst>
          </p:cNvPr>
          <p:cNvSpPr txBox="1"/>
          <p:nvPr/>
        </p:nvSpPr>
        <p:spPr>
          <a:xfrm>
            <a:off x="7130640" y="6015691"/>
            <a:ext cx="479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venir Light" panose="020B0402020203020204" pitchFamily="34" charset="77"/>
              </a:rPr>
              <a:t>Discard (Library Version, 1.0).</a:t>
            </a:r>
          </a:p>
        </p:txBody>
      </p:sp>
      <p:graphicFrame>
        <p:nvGraphicFramePr>
          <p:cNvPr id="11" name="Table 1">
            <a:extLst>
              <a:ext uri="{FF2B5EF4-FFF2-40B4-BE49-F238E27FC236}">
                <a16:creationId xmlns:a16="http://schemas.microsoft.com/office/drawing/2014/main" id="{50F952A9-CDC8-534E-BFA2-5853CF12C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237807"/>
              </p:ext>
            </p:extLst>
          </p:nvPr>
        </p:nvGraphicFramePr>
        <p:xfrm>
          <a:off x="7450488" y="1772315"/>
          <a:ext cx="4503104" cy="2332414"/>
        </p:xfrm>
        <a:graphic>
          <a:graphicData uri="http://schemas.openxmlformats.org/drawingml/2006/table">
            <a:tbl>
              <a:tblPr/>
              <a:tblGrid>
                <a:gridCol w="86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Estimator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Library Version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Evaluation</a:t>
                      </a:r>
                      <a:endParaRPr lang="en-US" sz="1200" b="1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1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Logistic regression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1.0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Success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2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Decision tree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1.0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Success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1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Gradient boosting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2.0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Failure</a:t>
                      </a:r>
                      <a:endParaRPr lang="en-US" sz="1200" b="0" i="0" strike="noStrike" spc="-1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Dataset 2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Gradient boosting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2.0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Failure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i="0" strike="noStrike" spc="-1" dirty="0">
                          <a:latin typeface="Avenir Light" panose="020B0402020203020204" pitchFamily="34" charset="77"/>
                        </a:rPr>
                        <a:t>Dataset 2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Decision tree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2.0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Avenir Light" panose="020B0402020203020204" pitchFamily="34" charset="77"/>
                        </a:rPr>
                        <a:t>Failure</a:t>
                      </a:r>
                      <a:endParaRPr lang="en-US" sz="1200" b="0" i="0" strike="noStrike" spc="-1" dirty="0">
                        <a:latin typeface="Avenir Light" panose="020B0402020203020204" pitchFamily="34" charset="77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58265"/>
                  </a:ext>
                </a:extLst>
              </a:tr>
            </a:tbl>
          </a:graphicData>
        </a:graphic>
      </p:graphicFrame>
      <p:sp>
        <p:nvSpPr>
          <p:cNvPr id="12" name="Google Shape;180;p30">
            <a:extLst>
              <a:ext uri="{FF2B5EF4-FFF2-40B4-BE49-F238E27FC236}">
                <a16:creationId xmlns:a16="http://schemas.microsoft.com/office/drawing/2014/main" id="{51DFB170-B142-774B-A75B-ABC6E3779202}"/>
              </a:ext>
            </a:extLst>
          </p:cNvPr>
          <p:cNvSpPr/>
          <p:nvPr/>
        </p:nvSpPr>
        <p:spPr>
          <a:xfrm>
            <a:off x="7130640" y="2363624"/>
            <a:ext cx="4794216" cy="616966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28"/>
    </mc:Choice>
    <mc:Fallback xmlns="">
      <p:transition spd="slow" advTm="24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02" y="365125"/>
            <a:ext cx="10614498" cy="1325563"/>
          </a:xfrm>
        </p:spPr>
        <p:txBody>
          <a:bodyPr/>
          <a:lstStyle/>
          <a:p>
            <a:r>
              <a:rPr lang="en-US"/>
              <a:t>Shortcut Algorithm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24</a:t>
            </a:fld>
            <a:endParaRPr lang="en-US"/>
          </a:p>
        </p:txBody>
      </p:sp>
      <p:pic>
        <p:nvPicPr>
          <p:cNvPr id="2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39" y="1167322"/>
            <a:ext cx="2263701" cy="43513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356609" y="1248947"/>
            <a:ext cx="936170" cy="6520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Light" panose="020B0402020203020204" pitchFamily="34" charset="7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9245" y="2745536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2.0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02911" y="4540815"/>
            <a:ext cx="226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Light" panose="020B0402020203020204" pitchFamily="34" charset="77"/>
              </a:rPr>
              <a:t>Decision Tree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52748" y="5126411"/>
            <a:ext cx="56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Light" panose="020B0402020203020204" pitchFamily="34" charset="77"/>
              </a:rPr>
              <a:t>0.2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C7698-3B29-6445-9958-99CBEFF4E733}"/>
              </a:ext>
            </a:extLst>
          </p:cNvPr>
          <p:cNvSpPr/>
          <p:nvPr/>
        </p:nvSpPr>
        <p:spPr>
          <a:xfrm>
            <a:off x="582386" y="2398522"/>
            <a:ext cx="42003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g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</a:t>
            </a:r>
            <a:r>
              <a:rPr lang="en-US" b="1" dirty="0">
                <a:latin typeface="Avenir Light" panose="020B0402020203020204" pitchFamily="34" charset="77"/>
              </a:rPr>
              <a:t>Dataset, Dataset 2</a:t>
            </a:r>
            <a:r>
              <a:rPr lang="en-US" dirty="0">
                <a:latin typeface="Avenir Light" panose="020B0402020203020204" pitchFamily="34" charset="77"/>
              </a:rPr>
              <a:t>),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</a:t>
            </a:r>
            <a:r>
              <a:rPr lang="en-US" b="1" dirty="0">
                <a:latin typeface="Avenir Light" panose="020B0402020203020204" pitchFamily="34" charset="77"/>
              </a:rPr>
              <a:t>Estimator, Decision Tree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(Library Version, 1.0)</a:t>
            </a:r>
          </a:p>
          <a:p>
            <a:r>
              <a:rPr lang="en-US" dirty="0">
                <a:latin typeface="Avenir Light" panose="020B0402020203020204" pitchFamily="34" charset="77"/>
              </a:rPr>
              <a:t>}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 </a:t>
            </a:r>
          </a:p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f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</a:t>
            </a:r>
            <a:r>
              <a:rPr lang="en-US" strike="sngStrike" dirty="0">
                <a:latin typeface="Avenir Light" panose="020B0402020203020204" pitchFamily="34" charset="77"/>
              </a:rPr>
              <a:t>Dataset, Dataset 1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</a:t>
            </a:r>
            <a:r>
              <a:rPr lang="en-US" strike="sngStrike" dirty="0">
                <a:latin typeface="Avenir Light" panose="020B0402020203020204" pitchFamily="34" charset="77"/>
              </a:rPr>
              <a:t>Estimator, Gradient Boosting</a:t>
            </a:r>
            <a:r>
              <a:rPr lang="en-US" dirty="0">
                <a:latin typeface="Avenir Light" panose="020B0402020203020204" pitchFamily="34" charset="77"/>
              </a:rPr>
              <a:t>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(Library Version, 2.0)</a:t>
            </a:r>
          </a:p>
          <a:p>
            <a:r>
              <a:rPr lang="en-US" dirty="0">
                <a:latin typeface="Avenir Light" panose="020B0402020203020204" pitchFamily="34" charset="77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1D3ED-B7B2-CB48-BDF3-38655D7AA1FB}"/>
              </a:ext>
            </a:extLst>
          </p:cNvPr>
          <p:cNvSpPr txBox="1"/>
          <p:nvPr/>
        </p:nvSpPr>
        <p:spPr>
          <a:xfrm>
            <a:off x="1444250" y="5807480"/>
            <a:ext cx="930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Light" panose="020B0402020203020204" pitchFamily="34" charset="77"/>
              </a:rPr>
              <a:t>The algorithm yields the following root cause: (Library Version , 2.0). </a:t>
            </a:r>
          </a:p>
        </p:txBody>
      </p:sp>
    </p:spTree>
    <p:extLst>
      <p:ext uri="{BB962C8B-B14F-4D97-AF65-F5344CB8AC3E}">
        <p14:creationId xmlns:p14="http://schemas.microsoft.com/office/powerpoint/2010/main" val="15309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7"/>
    </mc:Choice>
    <mc:Fallback xmlns="">
      <p:transition spd="slow" advTm="3006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EFD5-BF8F-F141-9855-6C58DBD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Algorithm -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7F92-96FE-7944-B001-B5DE96E52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if there were two root causes as follows?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= {(Library Version , 2.0) , (Estimator, Gradient Boosting)}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= {(Library Version , 2.0) , (Estimator, Decision Tree)}</a:t>
            </a:r>
          </a:p>
          <a:p>
            <a:pPr marL="457200" lvl="1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B8A9-D7C5-E249-AE50-3E4056E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96"/>
    </mc:Choice>
    <mc:Fallback xmlns="">
      <p:transition spd="slow" advTm="4649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EFD5-BF8F-F141-9855-6C58DBD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7F92-96FE-7944-B001-B5DE96E52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Shortcut Algorithm may yield a root cause that is too short, a </a:t>
            </a:r>
            <a:r>
              <a:rPr lang="en-US" b="1" dirty="0"/>
              <a:t>truncated assertion</a:t>
            </a:r>
            <a:r>
              <a:rPr lang="en-US" dirty="0"/>
              <a:t>. However, it is never too long.</a:t>
            </a:r>
            <a:endParaRPr lang="en-US" b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Theorem.</a:t>
            </a:r>
            <a:r>
              <a:rPr lang="en-US" dirty="0"/>
              <a:t> The Shortcut algorithm never asserts a superset of a minimal root cause.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B8A9-D7C5-E249-AE50-3E4056E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5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24"/>
    </mc:Choice>
    <mc:Fallback xmlns="">
      <p:transition spd="slow" advTm="47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EFD5-BF8F-F141-9855-6C58DBD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Shortcut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7F92-96FE-7944-B001-B5DE96E52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dirty="0"/>
              <a:t>But how to avoid truncated assertions?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      </a:t>
            </a:r>
            <a:r>
              <a:rPr lang="en-US" dirty="0"/>
              <a:t>Let’s first see the cases when they do not occur!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B8A9-D7C5-E249-AE50-3E4056E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6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4"/>
    </mc:Choice>
    <mc:Fallback xmlns="">
      <p:transition spd="slow" advTm="21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EFD5-BF8F-F141-9855-6C58DBD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Shortcut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7F92-96FE-7944-B001-B5DE96E52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definitive root causes are </a:t>
            </a:r>
            <a:r>
              <a:rPr lang="en-US" b="1" dirty="0"/>
              <a:t>sufficiently different</a:t>
            </a:r>
            <a:r>
              <a:rPr lang="en-US" dirty="0"/>
              <a:t> if they have at least two parameters in common and are disjoint.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Example:</a:t>
            </a:r>
          </a:p>
          <a:p>
            <a:pPr marL="1371600" lvl="3" indent="0"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= {(Library Version , 2.0) , (Estimator, Gradient Boosting)}</a:t>
            </a:r>
          </a:p>
          <a:p>
            <a:pPr marL="1371600" lvl="3" indent="0"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= {(Library Version , 2.0) , (Estimator, Decision Tree)}</a:t>
            </a:r>
          </a:p>
          <a:p>
            <a:pPr marL="1371600" lvl="3" indent="0">
              <a:buNone/>
            </a:pPr>
            <a:r>
              <a:rPr lang="en-US" b="1" dirty="0"/>
              <a:t>D</a:t>
            </a:r>
            <a:r>
              <a:rPr lang="en-US" b="1" baseline="-25000" dirty="0"/>
              <a:t>3</a:t>
            </a:r>
            <a:r>
              <a:rPr lang="en-US" b="1" dirty="0"/>
              <a:t> = {(Dataset , Dataset 1) , (Estimator, Decision Tree)}</a:t>
            </a:r>
          </a:p>
          <a:p>
            <a:pPr marL="1371600" lvl="3" indent="0">
              <a:buNone/>
            </a:pPr>
            <a:r>
              <a:rPr lang="en-US" b="1" dirty="0"/>
              <a:t>D</a:t>
            </a:r>
            <a:r>
              <a:rPr lang="en-US" b="1" baseline="-25000" dirty="0"/>
              <a:t>4</a:t>
            </a:r>
            <a:r>
              <a:rPr lang="en-US" b="1" dirty="0"/>
              <a:t> = {(Dataset , Dataset 2) , (Estimator, Logistic Regression)}</a:t>
            </a:r>
          </a:p>
          <a:p>
            <a:pPr marL="1371600" lvl="3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Theorem.</a:t>
            </a:r>
            <a:r>
              <a:rPr lang="en-US" dirty="0"/>
              <a:t> If all root causes are pairwise sufficiently different, then</a:t>
            </a:r>
          </a:p>
          <a:p>
            <a:pPr marL="0" indent="0">
              <a:buNone/>
            </a:pPr>
            <a:r>
              <a:rPr lang="en-US" dirty="0"/>
              <a:t>the shortcut algorithm will never produce a truncated assertion.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B8A9-D7C5-E249-AE50-3E4056E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4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75"/>
    </mc:Choice>
    <mc:Fallback xmlns="">
      <p:transition spd="slow" advTm="150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EFD5-BF8F-F141-9855-6C58DBD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Shortcut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F7F92-96FE-7944-B001-B5DE96E52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So, when do truncated assertions happen?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r>
                  <a:rPr lang="en-US" b="1" i="1" dirty="0"/>
                  <a:t>Theorem. </a:t>
                </a:r>
                <a:r>
                  <a:rPr lang="en-US" dirty="0"/>
                  <a:t>The</a:t>
                </a:r>
                <a:r>
                  <a:rPr lang="en-US" b="1" dirty="0"/>
                  <a:t> </a:t>
                </a:r>
                <a:r>
                  <a:rPr lang="en-US" dirty="0"/>
                  <a:t>shortcut algorithm will yield a truncated assertion </a:t>
                </a:r>
              </a:p>
              <a:p>
                <a:pPr marL="0" indent="0">
                  <a:buNone/>
                </a:pPr>
                <a:r>
                  <a:rPr lang="en-US" dirty="0"/>
                  <a:t>for a given </a:t>
                </a:r>
                <a:r>
                  <a:rPr lang="en-US" dirty="0" err="1"/>
                  <a:t>CP</a:t>
                </a:r>
                <a:r>
                  <a:rPr lang="en-US" baseline="-25000" dirty="0" err="1"/>
                  <a:t>f</a:t>
                </a:r>
                <a:r>
                  <a:rPr lang="en-US" dirty="0"/>
                  <a:t> and </a:t>
                </a:r>
                <a:r>
                  <a:rPr lang="en-US" dirty="0" err="1"/>
                  <a:t>CP</a:t>
                </a:r>
                <a:r>
                  <a:rPr lang="en-US" baseline="-25000" dirty="0" err="1"/>
                  <a:t>g</a:t>
                </a:r>
                <a:r>
                  <a:rPr lang="en-US" dirty="0"/>
                  <a:t> if, and only if, there is a definitive minimal root cause D, such that  …</a:t>
                </a:r>
              </a:p>
              <a:p>
                <a:pPr marL="0" indent="0">
                  <a:buNone/>
                </a:pPr>
                <a:r>
                  <a:rPr lang="en-US" dirty="0"/>
                  <a:t>… 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CP</a:t>
                </a:r>
                <a:r>
                  <a:rPr lang="en-US" baseline="-25000" dirty="0" err="1"/>
                  <a:t>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CPg</a:t>
                </a:r>
                <a:r>
                  <a:rPr lang="en-US" dirty="0"/>
                  <a:t>, and …</a:t>
                </a:r>
              </a:p>
              <a:p>
                <a:pPr marL="0" indent="0">
                  <a:buNone/>
                </a:pPr>
                <a:r>
                  <a:rPr lang="en-US" dirty="0"/>
                  <a:t> …  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 </m:t>
                    </m:r>
                  </m:oMath>
                </a14:m>
                <a:r>
                  <a:rPr lang="en-US" dirty="0"/>
                  <a:t>CP</a:t>
                </a:r>
                <a:r>
                  <a:rPr lang="en-US" baseline="-25000" dirty="0"/>
                  <a:t>f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D is in the </a:t>
                </a:r>
                <a:r>
                  <a:rPr lang="en-US" b="1" dirty="0"/>
                  <a:t>union property</a:t>
                </a:r>
                <a:r>
                  <a:rPr lang="en-US" dirty="0"/>
                  <a:t> of </a:t>
                </a:r>
                <a:r>
                  <a:rPr lang="en-US" dirty="0" err="1"/>
                  <a:t>CP</a:t>
                </a:r>
                <a:r>
                  <a:rPr lang="en-US" baseline="-25000" dirty="0" err="1"/>
                  <a:t>f</a:t>
                </a:r>
                <a:r>
                  <a:rPr lang="en-US" dirty="0"/>
                  <a:t> and </a:t>
                </a:r>
                <a:r>
                  <a:rPr lang="en-US" dirty="0" err="1"/>
                  <a:t>CP</a:t>
                </a:r>
                <a:r>
                  <a:rPr lang="en-US" baseline="-25000" dirty="0" err="1"/>
                  <a:t>g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F7F92-96FE-7944-B001-B5DE96E52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924" r="-844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B8A9-D7C5-E249-AE50-3E4056E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8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33"/>
    </mc:Choice>
    <mc:Fallback xmlns="">
      <p:transition spd="slow" advTm="62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0D213-842B-EC44-B6E6-BE01E604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H" dirty="0"/>
              <a:t>BugDoc Contribution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C911F8-2931-CB41-A7A3-65EE12ECC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H" dirty="0"/>
              <a:t>Naive Solution:</a:t>
            </a:r>
          </a:p>
          <a:p>
            <a:pPr lvl="1"/>
            <a:r>
              <a:rPr lang="es-BH" dirty="0"/>
              <a:t>Try all possible parameter-value combinations.</a:t>
            </a:r>
          </a:p>
          <a:p>
            <a:pPr lvl="1"/>
            <a:r>
              <a:rPr lang="es-BH" dirty="0"/>
              <a:t>Exponential in the number of parameters.</a:t>
            </a:r>
          </a:p>
          <a:p>
            <a:r>
              <a:rPr lang="es-BH" dirty="0"/>
              <a:t>BugDoc Approach:</a:t>
            </a:r>
          </a:p>
          <a:p>
            <a:pPr lvl="1"/>
            <a:r>
              <a:rPr lang="es-BH" dirty="0"/>
              <a:t>Combinatorial design to flush out failures</a:t>
            </a:r>
          </a:p>
          <a:p>
            <a:pPr lvl="1"/>
            <a:r>
              <a:rPr lang="es-BH" dirty="0"/>
              <a:t>”Shortcut” approach to find root causes in time </a:t>
            </a:r>
            <a:r>
              <a:rPr lang="es-BH" sz="2800" dirty="0"/>
              <a:t>linear</a:t>
            </a:r>
            <a:r>
              <a:rPr lang="es-BH" dirty="0"/>
              <a:t> in the number of parameters.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657574-DE7C-4A4F-89FE-DDF7FA0F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5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EFD5-BF8F-F141-9855-6C58DBD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Shortcut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7F92-96FE-7944-B001-B5DE96E52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9643"/>
            <a:ext cx="4732606" cy="375732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= {(Library Version , 2.0) , (Estimator, Gradient Boosting)}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= {(Library Version , 2.0) , (Estimator, Decision Tree)}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B8A9-D7C5-E249-AE50-3E4056E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7F755-6B7E-314D-BBEF-B0F0B3B3BFF6}"/>
              </a:ext>
            </a:extLst>
          </p:cNvPr>
          <p:cNvSpPr/>
          <p:nvPr/>
        </p:nvSpPr>
        <p:spPr>
          <a:xfrm>
            <a:off x="7153443" y="2728642"/>
            <a:ext cx="42003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g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(Dataset, Dataset 2),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(Estimator, Decision Tree),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(Library Version, 1.0)</a:t>
            </a:r>
          </a:p>
          <a:p>
            <a:r>
              <a:rPr lang="en-US" dirty="0">
                <a:latin typeface="Avenir Light" panose="020B0402020203020204" pitchFamily="34" charset="77"/>
              </a:rPr>
              <a:t>} 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  </a:t>
            </a:r>
          </a:p>
          <a:p>
            <a:r>
              <a:rPr lang="en-US" dirty="0" err="1">
                <a:latin typeface="Avenir Light" panose="020B0402020203020204" pitchFamily="34" charset="77"/>
              </a:rPr>
              <a:t>CP</a:t>
            </a:r>
            <a:r>
              <a:rPr lang="en-US" baseline="-25000" dirty="0" err="1">
                <a:latin typeface="Avenir Light" panose="020B0402020203020204" pitchFamily="34" charset="77"/>
              </a:rPr>
              <a:t>f</a:t>
            </a:r>
            <a:r>
              <a:rPr lang="en-US" dirty="0">
                <a:latin typeface="Avenir Light" panose="020B0402020203020204" pitchFamily="34" charset="77"/>
              </a:rPr>
              <a:t> = {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(Dataset, Dataset 1),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(Estimator, Gradient Boosting),</a:t>
            </a:r>
          </a:p>
          <a:p>
            <a:r>
              <a:rPr lang="en-US" dirty="0">
                <a:latin typeface="Avenir Light" panose="020B0402020203020204" pitchFamily="34" charset="77"/>
              </a:rPr>
              <a:t>      (Library Version, 2.0)</a:t>
            </a:r>
          </a:p>
          <a:p>
            <a:r>
              <a:rPr lang="en-US" dirty="0">
                <a:latin typeface="Avenir Light" panose="020B0402020203020204" pitchFamily="34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685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66"/>
    </mc:Choice>
    <mc:Fallback xmlns="">
      <p:transition spd="slow" advTm="4026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7F92-96FE-7944-B001-B5DE96E52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6392"/>
            <a:ext cx="2770632" cy="3081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generalize the shortcut algorithm to the </a:t>
            </a:r>
            <a:r>
              <a:rPr lang="en-US" sz="1800" b="1" dirty="0"/>
              <a:t>Stacked Shortcut Algorithm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4BECAA-57F3-BD4E-A0F0-B355532C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21" y="1690688"/>
            <a:ext cx="6988100" cy="42976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B8A9-D7C5-E249-AE50-3E4056E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250" y="63598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2DE71C-175B-F347-9513-135E030C68BF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41F2D-1514-0040-BA6E-210691DF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Stacked Shortcut Algorithm </a:t>
            </a:r>
          </a:p>
        </p:txBody>
      </p:sp>
    </p:spTree>
    <p:extLst>
      <p:ext uri="{BB962C8B-B14F-4D97-AF65-F5344CB8AC3E}">
        <p14:creationId xmlns:p14="http://schemas.microsoft.com/office/powerpoint/2010/main" val="16562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31"/>
    </mc:Choice>
    <mc:Fallback xmlns="">
      <p:transition spd="slow" advTm="3573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EFD5-BF8F-F141-9855-6C58DBD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Shortcut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7F92-96FE-7944-B001-B5DE96E52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/>
          </a:p>
          <a:p>
            <a:pPr marL="0" indent="0" algn="just">
              <a:buNone/>
            </a:pPr>
            <a:r>
              <a:rPr lang="en-US" b="1" i="1" dirty="0"/>
              <a:t>Theorem. </a:t>
            </a:r>
            <a:r>
              <a:rPr lang="en-US" dirty="0"/>
              <a:t>The Stacked Shortcut Algorithm is guaranteed to produce a correct solution if </a:t>
            </a:r>
            <a:r>
              <a:rPr lang="en-US" b="1" dirty="0"/>
              <a:t>we can find k mutually disjoint</a:t>
            </a:r>
            <a:r>
              <a:rPr lang="en-US" dirty="0"/>
              <a:t> successful instances,  …</a:t>
            </a:r>
          </a:p>
          <a:p>
            <a:pPr marL="0" indent="0" algn="just">
              <a:buNone/>
            </a:pPr>
            <a:r>
              <a:rPr lang="en-US" dirty="0"/>
              <a:t>… and there are </a:t>
            </a:r>
            <a:r>
              <a:rPr lang="en-US" b="1" dirty="0"/>
              <a:t>at most k distinct</a:t>
            </a:r>
            <a:r>
              <a:rPr lang="en-US" dirty="0"/>
              <a:t> minimal root causes.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B8A9-D7C5-E249-AE50-3E4056E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16"/>
    </mc:Choice>
    <mc:Fallback xmlns="">
      <p:transition spd="slow" advTm="4131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4988-D893-3348-884F-D602A167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Experiments - Scalability</a:t>
            </a:r>
            <a:endParaRPr lang="en-US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66C09699-45C4-4B14-B9A0-8CDBD651D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81"/>
            <a:ext cx="3859306" cy="4272681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Shortcut and Stacked Shortcut increase the number of instances linearly as the number of parameter grows.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Debugging Decision Trees could grow exponentially, depending on the root cause.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D76D261-5E04-B849-9ED9-57E5B4A01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" r="1" b="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D3CC1-7EC7-F641-AAC6-9CB7FF56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2DE71C-175B-F347-9513-135E030C68BF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55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C330-8E61-934F-A1AA-D08C49AC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 - Baselines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5E7B2-9AE1-AB4E-A4E3-0C19139B3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B707C-F6DB-5043-B89C-5167CA7E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A5962F-BDD7-574F-BB15-1C6B031B4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55938"/>
              </p:ext>
            </p:extLst>
          </p:nvPr>
        </p:nvGraphicFramePr>
        <p:xfrm>
          <a:off x="838200" y="2865972"/>
          <a:ext cx="40324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38">
                  <a:extLst>
                    <a:ext uri="{9D8B030D-6E8A-4147-A177-3AD203B41FA5}">
                      <a16:colId xmlns:a16="http://schemas.microsoft.com/office/drawing/2014/main" val="643810863"/>
                    </a:ext>
                  </a:extLst>
                </a:gridCol>
              </a:tblGrid>
              <a:tr h="3894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0" i="0" dirty="0">
                          <a:latin typeface="Avenir Light" panose="020B0402020203020204" pitchFamily="34" charset="77"/>
                        </a:rPr>
                        <a:t>Data 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79182"/>
                  </a:ext>
                </a:extLst>
              </a:tr>
              <a:tr h="389457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venir Light" panose="020B0402020203020204" pitchFamily="34" charset="77"/>
                        </a:rPr>
                        <a:t>Data X-Ray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77668"/>
                  </a:ext>
                </a:extLst>
              </a:tr>
              <a:tr h="389457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venir Light" panose="020B0402020203020204" pitchFamily="34" charset="77"/>
                        </a:rPr>
                        <a:t>Explanation 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30262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ED53F9-321A-9A48-B672-676B7776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13210"/>
              </p:ext>
            </p:extLst>
          </p:nvPr>
        </p:nvGraphicFramePr>
        <p:xfrm>
          <a:off x="6813899" y="2865972"/>
          <a:ext cx="403887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875">
                  <a:extLst>
                    <a:ext uri="{9D8B030D-6E8A-4147-A177-3AD203B41FA5}">
                      <a16:colId xmlns:a16="http://schemas.microsoft.com/office/drawing/2014/main" val="2549874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0" i="0" dirty="0">
                          <a:latin typeface="Avenir Light" panose="020B0402020203020204" pitchFamily="34" charset="77"/>
                        </a:rPr>
                        <a:t>Configuration selection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329145"/>
                  </a:ext>
                </a:extLst>
              </a:tr>
              <a:tr h="401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latin typeface="Avenir Light" panose="020B0402020203020204" pitchFamily="34" charset="77"/>
                        </a:rPr>
                        <a:t>BugDoc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484680"/>
                  </a:ext>
                </a:extLst>
              </a:tr>
              <a:tr h="401306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venir Light" panose="020B0402020203020204" pitchFamily="34" charset="77"/>
                        </a:rPr>
                        <a:t>SMAC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52635"/>
                  </a:ext>
                </a:extLst>
              </a:tr>
            </a:tbl>
          </a:graphicData>
        </a:graphic>
      </p:graphicFrame>
      <p:pic>
        <p:nvPicPr>
          <p:cNvPr id="9" name="Graphic 8" descr="Close">
            <a:extLst>
              <a:ext uri="{FF2B5EF4-FFF2-40B4-BE49-F238E27FC236}">
                <a16:creationId xmlns:a16="http://schemas.microsoft.com/office/drawing/2014/main" id="{8BB8F811-E3CB-3748-AB17-FB844FE4B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5336" y="3246279"/>
            <a:ext cx="793865" cy="793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5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13"/>
    </mc:Choice>
    <mc:Fallback xmlns="">
      <p:transition spd="slow" advTm="66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D822-E635-CD43-8AFE-BA1FC7AD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- Scenarios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8AA29-BB37-6747-8A91-217D7A01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B2D405-A9A1-824D-B734-4A183CBE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Synthetic pipelines.</a:t>
            </a:r>
          </a:p>
          <a:p>
            <a:pPr marL="457200" lvl="1" indent="0">
              <a:buNone/>
            </a:pPr>
            <a:r>
              <a:rPr lang="en-US" dirty="0"/>
              <a:t>Different number of parameters and value ranges.</a:t>
            </a:r>
          </a:p>
          <a:p>
            <a:pPr marL="457200" lvl="1" indent="0">
              <a:buNone/>
            </a:pPr>
            <a:r>
              <a:rPr lang="en-US" dirty="0"/>
              <a:t>Categorical and numerical parameters.</a:t>
            </a:r>
          </a:p>
          <a:p>
            <a:pPr marL="457200" lvl="1" indent="0">
              <a:buNone/>
            </a:pPr>
            <a:r>
              <a:rPr lang="en-US" dirty="0"/>
              <a:t>Root causes with equalities, inequalities and negations.</a:t>
            </a:r>
          </a:p>
          <a:p>
            <a:pPr marL="0" indent="0">
              <a:buNone/>
            </a:pPr>
            <a:r>
              <a:rPr lang="en-US" dirty="0"/>
              <a:t>Various budgets (Maximum number of instances).</a:t>
            </a:r>
          </a:p>
          <a:p>
            <a:pPr marL="0" indent="0">
              <a:buNone/>
            </a:pPr>
            <a:r>
              <a:rPr lang="en-US" dirty="0"/>
              <a:t>Two debugging goals.</a:t>
            </a:r>
          </a:p>
          <a:p>
            <a:pPr marL="457200" lvl="1" indent="0">
              <a:buNone/>
            </a:pPr>
            <a:r>
              <a:rPr lang="en-US" dirty="0"/>
              <a:t>Find one root cause.</a:t>
            </a:r>
          </a:p>
          <a:p>
            <a:pPr marL="457200" lvl="1" indent="0">
              <a:buNone/>
            </a:pPr>
            <a:r>
              <a:rPr lang="en-US" dirty="0"/>
              <a:t>Find all root causes.</a:t>
            </a:r>
          </a:p>
          <a:p>
            <a:pPr marL="0" indent="0">
              <a:buNone/>
            </a:pPr>
            <a:r>
              <a:rPr lang="en-US" dirty="0"/>
              <a:t>Three different cases of root causes.</a:t>
            </a:r>
          </a:p>
          <a:p>
            <a:pPr marL="457200" lvl="1" indent="0">
              <a:buNone/>
            </a:pPr>
            <a:r>
              <a:rPr lang="en-US" dirty="0"/>
              <a:t>Single parameter-value pair.</a:t>
            </a:r>
          </a:p>
          <a:p>
            <a:pPr marL="457200" lvl="1" indent="0">
              <a:buNone/>
            </a:pPr>
            <a:r>
              <a:rPr lang="en-US" dirty="0"/>
              <a:t>Conjunction of parameter-value pairs.</a:t>
            </a:r>
          </a:p>
          <a:p>
            <a:pPr marL="457200" lvl="1" indent="0">
              <a:buNone/>
            </a:pPr>
            <a:r>
              <a:rPr lang="en-US" dirty="0"/>
              <a:t>Disjunction of conjunctions of parameter-value pairs.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6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74"/>
    </mc:Choice>
    <mc:Fallback xmlns="">
      <p:transition spd="slow" advTm="122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FA0B-0892-D04E-AB3C-21610FE6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- Conciseness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A3A-BDF8-484D-9CF8-80B5439F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2CF4D7-C7A7-9945-B5D7-F7EFE1532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805" y="2597149"/>
            <a:ext cx="4902200" cy="319405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5EEA50-8A2B-DB44-88F9-1CF1429EB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3" y="2597149"/>
            <a:ext cx="5022850" cy="3194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96A43-7626-EC4A-9F56-BB5CE28E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93" y="2255837"/>
            <a:ext cx="10006013" cy="2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16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8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8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04E77-9508-BB4F-AB0A-407B1BB2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09" y="483816"/>
            <a:ext cx="5273212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Summary of Results </a:t>
            </a:r>
          </a:p>
        </p:txBody>
      </p:sp>
      <p:sp>
        <p:nvSpPr>
          <p:cNvPr id="55" name="Content Placeholder 12">
            <a:extLst>
              <a:ext uri="{FF2B5EF4-FFF2-40B4-BE49-F238E27FC236}">
                <a16:creationId xmlns:a16="http://schemas.microsoft.com/office/drawing/2014/main" id="{8A102CAF-0DBD-4ECF-8C9D-EF006EEB4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</a:rPr>
              <a:t>All</a:t>
            </a:r>
            <a:r>
              <a:rPr lang="en-US" sz="1700" dirty="0">
                <a:solidFill>
                  <a:srgbClr val="000000"/>
                </a:solidFill>
              </a:rPr>
              <a:t> our algorithms have </a:t>
            </a:r>
            <a:r>
              <a:rPr lang="en-US" sz="1700" b="1" dirty="0">
                <a:solidFill>
                  <a:srgbClr val="000000"/>
                </a:solidFill>
              </a:rPr>
              <a:t>perfect precision and recall</a:t>
            </a:r>
            <a:r>
              <a:rPr lang="en-US" sz="1700" dirty="0">
                <a:solidFill>
                  <a:srgbClr val="000000"/>
                </a:solidFill>
              </a:rPr>
              <a:t> when there is a </a:t>
            </a:r>
            <a:r>
              <a:rPr lang="en-US" sz="1700" b="1" dirty="0">
                <a:solidFill>
                  <a:srgbClr val="000000"/>
                </a:solidFill>
              </a:rPr>
              <a:t>single</a:t>
            </a:r>
            <a:r>
              <a:rPr lang="en-US" sz="1700" dirty="0">
                <a:solidFill>
                  <a:srgbClr val="000000"/>
                </a:solidFill>
              </a:rPr>
              <a:t> parameter-value pair as root cause.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</a:rPr>
              <a:t>Shortcut</a:t>
            </a:r>
            <a:r>
              <a:rPr lang="en-US" sz="1700" dirty="0">
                <a:solidFill>
                  <a:srgbClr val="000000"/>
                </a:solidFill>
              </a:rPr>
              <a:t> algorithms have </a:t>
            </a:r>
            <a:r>
              <a:rPr lang="en-US" sz="1700" b="1" dirty="0">
                <a:solidFill>
                  <a:srgbClr val="000000"/>
                </a:solidFill>
              </a:rPr>
              <a:t>comparable</a:t>
            </a:r>
            <a:r>
              <a:rPr lang="en-US" sz="1700" dirty="0">
                <a:solidFill>
                  <a:srgbClr val="000000"/>
                </a:solidFill>
              </a:rPr>
              <a:t> performance to Debugging Decision Trees for the </a:t>
            </a:r>
            <a:r>
              <a:rPr lang="en-US" sz="1700" b="1" dirty="0">
                <a:solidFill>
                  <a:srgbClr val="000000"/>
                </a:solidFill>
              </a:rPr>
              <a:t>Find One </a:t>
            </a:r>
            <a:r>
              <a:rPr lang="en-US" sz="1700" dirty="0">
                <a:solidFill>
                  <a:srgbClr val="000000"/>
                </a:solidFill>
              </a:rPr>
              <a:t>goal. 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Our algorithms combined </a:t>
            </a:r>
            <a:r>
              <a:rPr lang="en-US" sz="1700" b="1" dirty="0">
                <a:solidFill>
                  <a:srgbClr val="000000"/>
                </a:solidFill>
              </a:rPr>
              <a:t>dominate</a:t>
            </a:r>
            <a:r>
              <a:rPr lang="en-US" sz="1700" dirty="0">
                <a:solidFill>
                  <a:srgbClr val="000000"/>
                </a:solidFill>
              </a:rPr>
              <a:t> all other scenarios.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Our approach produces more </a:t>
            </a:r>
            <a:r>
              <a:rPr lang="en-US" sz="1700" b="1" dirty="0">
                <a:solidFill>
                  <a:srgbClr val="000000"/>
                </a:solidFill>
              </a:rPr>
              <a:t>concise</a:t>
            </a:r>
            <a:r>
              <a:rPr lang="en-US" sz="1700" dirty="0">
                <a:solidFill>
                  <a:srgbClr val="000000"/>
                </a:solidFill>
              </a:rPr>
              <a:t> explanations </a:t>
            </a:r>
          </a:p>
        </p:txBody>
      </p:sp>
      <p:sp>
        <p:nvSpPr>
          <p:cNvPr id="9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C33A10E-0B09-1A48-B109-F4CA98F781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96" r="11169" b="5"/>
          <a:stretch/>
        </p:blipFill>
        <p:spPr>
          <a:xfrm>
            <a:off x="8788482" y="1629089"/>
            <a:ext cx="2286508" cy="3620021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CF83A57-EEF5-CB42-88CF-63698C17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378" y="6356349"/>
            <a:ext cx="2743200" cy="365125"/>
          </a:xfrm>
        </p:spPr>
        <p:txBody>
          <a:bodyPr/>
          <a:lstStyle/>
          <a:p>
            <a:fld id="{F32DE71C-175B-F347-9513-135E030C68B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54"/>
    </mc:Choice>
    <mc:Fallback xmlns="">
      <p:transition spd="slow" advTm="16265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4800"/>
              <a:t>Conclusion</a:t>
            </a:r>
            <a:endParaRPr sz="4800"/>
          </a:p>
        </p:txBody>
      </p:sp>
      <p:sp>
        <p:nvSpPr>
          <p:cNvPr id="415" name="Google Shape;415;p52"/>
          <p:cNvSpPr txBox="1">
            <a:spLocks noGrp="1"/>
          </p:cNvSpPr>
          <p:nvPr>
            <p:ph type="body" idx="1"/>
          </p:nvPr>
        </p:nvSpPr>
        <p:spPr>
          <a:xfrm>
            <a:off x="838200" y="1345631"/>
            <a:ext cx="10669438" cy="46656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sz="1467" dirty="0"/>
          </a:p>
          <a:p>
            <a:pPr marL="0" indent="0">
              <a:buSzPts val="2000"/>
              <a:buNone/>
            </a:pPr>
            <a:r>
              <a:rPr lang="en" sz="2667" dirty="0"/>
              <a:t>We developed BugDoc, a framework  to discover minimal root causes from provenance and test them by generating new instances.</a:t>
            </a:r>
          </a:p>
          <a:p>
            <a:pPr marL="0" indent="0">
              <a:buSzPts val="2000"/>
              <a:buNone/>
            </a:pPr>
            <a:endParaRPr lang="en" sz="2667" dirty="0"/>
          </a:p>
          <a:p>
            <a:pPr marL="0" indent="0">
              <a:buSzPts val="2000"/>
              <a:buNone/>
            </a:pPr>
            <a:r>
              <a:rPr lang="en" sz="2667" dirty="0"/>
              <a:t>We evaluated BugDoc across different types of pipelines, and over a variety of sources of errors.</a:t>
            </a:r>
          </a:p>
          <a:p>
            <a:pPr marL="0" indent="0">
              <a:buSzPts val="2000"/>
              <a:buNone/>
            </a:pPr>
            <a:endParaRPr lang="en-US" sz="2667" dirty="0"/>
          </a:p>
          <a:p>
            <a:pPr marL="0" indent="0">
              <a:buSzPts val="2000"/>
              <a:buNone/>
            </a:pPr>
            <a:r>
              <a:rPr lang="en-US" sz="2667" dirty="0"/>
              <a:t>Instances can run in parallel, enabling the exploration of large parameter spaces.</a:t>
            </a:r>
          </a:p>
          <a:p>
            <a:pPr marL="0" indent="0">
              <a:buSzPts val="2000"/>
              <a:buNone/>
            </a:pPr>
            <a:endParaRPr lang="en-US" sz="2667" dirty="0"/>
          </a:p>
          <a:p>
            <a:pPr marL="0" indent="0">
              <a:buSzPts val="2000"/>
              <a:buNone/>
            </a:pPr>
            <a:r>
              <a:rPr lang="en-US" sz="2667" dirty="0"/>
              <a:t>Our approach makes no statistical assumptions and achieves better precision and recall than the state of the art.</a:t>
            </a:r>
          </a:p>
          <a:p>
            <a:pPr marL="0" indent="0">
              <a:buSzPts val="2000"/>
              <a:buNone/>
            </a:pPr>
            <a:endParaRPr lang="en-US" sz="2667" dirty="0"/>
          </a:p>
        </p:txBody>
      </p:sp>
      <p:sp>
        <p:nvSpPr>
          <p:cNvPr id="416" name="Google Shape;416;p52"/>
          <p:cNvSpPr txBox="1">
            <a:spLocks noGrp="1"/>
          </p:cNvSpPr>
          <p:nvPr>
            <p:ph type="sldNum" idx="12"/>
          </p:nvPr>
        </p:nvSpPr>
        <p:spPr>
          <a:xfrm>
            <a:off x="18137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38</a:t>
            </a:fld>
            <a:endParaRPr sz="1467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6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04"/>
    </mc:Choice>
    <mc:Fallback xmlns="">
      <p:transition spd="slow" advTm="72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Data debugging.</a:t>
            </a:r>
          </a:p>
          <a:p>
            <a:pPr marL="457200" lvl="1" indent="0" algn="just">
              <a:buNone/>
            </a:pPr>
            <a:r>
              <a:rPr lang="en-US" dirty="0"/>
              <a:t>Dataset profiling.</a:t>
            </a:r>
          </a:p>
          <a:p>
            <a:pPr marL="457200" lvl="1" indent="0" algn="just">
              <a:buNone/>
            </a:pPr>
            <a:r>
              <a:rPr lang="en-US" dirty="0"/>
              <a:t>Outlier detection.</a:t>
            </a:r>
          </a:p>
          <a:p>
            <a:pPr marL="457200" lvl="1" indent="0" algn="just">
              <a:buNone/>
            </a:pPr>
            <a:r>
              <a:rPr lang="en-US" dirty="0"/>
              <a:t>Group testing.  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Observable variables.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Causality.</a:t>
            </a:r>
          </a:p>
          <a:p>
            <a:pPr marL="457200" lvl="1" indent="0" algn="just">
              <a:buNone/>
            </a:pPr>
            <a:endParaRPr lang="en-US" dirty="0"/>
          </a:p>
          <a:p>
            <a:pPr lvl="1"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t>39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370399-91E5-F743-85CF-9F16FCF4E60F}"/>
              </a:ext>
            </a:extLst>
          </p:cNvPr>
          <p:cNvSpPr/>
          <p:nvPr/>
        </p:nvSpPr>
        <p:spPr>
          <a:xfrm>
            <a:off x="2668385" y="3225711"/>
            <a:ext cx="2801389" cy="503081"/>
          </a:xfrm>
          <a:prstGeom prst="rect">
            <a:avLst/>
          </a:prstGeom>
          <a:noFill/>
          <a:ln>
            <a:noFill/>
          </a:ln>
        </p:spPr>
        <p:txBody>
          <a:bodyPr wrap="square">
            <a:normAutofit/>
          </a:bodyPr>
          <a:lstStyle/>
          <a:p>
            <a:pPr lvl="1" algn="ctr">
              <a:spcAft>
                <a:spcPts val="600"/>
              </a:spcAft>
            </a:pPr>
            <a:r>
              <a:rPr lang="en-US" sz="1400" b="1" i="1" dirty="0">
                <a:latin typeface="Avenir Light" panose="020B0402020203020204" pitchFamily="34" charset="77"/>
              </a:rPr>
              <a:t>Lee et al.</a:t>
            </a:r>
            <a:r>
              <a:rPr lang="en-US" sz="1400" dirty="0">
                <a:latin typeface="Avenir Light" panose="020B0402020203020204" pitchFamily="34" charset="77"/>
              </a:rPr>
              <a:t> [IEEE TSP 2015]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4C524C-CDD0-7541-8FB5-8C8B519C3E8E}"/>
              </a:ext>
            </a:extLst>
          </p:cNvPr>
          <p:cNvSpPr/>
          <p:nvPr/>
        </p:nvSpPr>
        <p:spPr>
          <a:xfrm>
            <a:off x="3566160" y="4047801"/>
            <a:ext cx="3092334" cy="503081"/>
          </a:xfrm>
          <a:prstGeom prst="rect">
            <a:avLst/>
          </a:prstGeom>
          <a:noFill/>
          <a:ln>
            <a:noFill/>
          </a:ln>
        </p:spPr>
        <p:txBody>
          <a:bodyPr wrap="square">
            <a:normAutofit/>
          </a:bodyPr>
          <a:lstStyle/>
          <a:p>
            <a:pPr lvl="1" algn="ctr">
              <a:spcAft>
                <a:spcPts val="600"/>
              </a:spcAft>
            </a:pPr>
            <a:r>
              <a:rPr lang="en-US" sz="1400" b="1" i="1" dirty="0">
                <a:latin typeface="Avenir Light" panose="020B0402020203020204" pitchFamily="34" charset="77"/>
              </a:rPr>
              <a:t>El </a:t>
            </a:r>
            <a:r>
              <a:rPr lang="en-US" sz="1400" b="1" i="1" dirty="0" err="1">
                <a:latin typeface="Avenir Light" panose="020B0402020203020204" pitchFamily="34" charset="77"/>
              </a:rPr>
              <a:t>Gebaly</a:t>
            </a:r>
            <a:r>
              <a:rPr lang="en-US" sz="1400" b="1" i="1" dirty="0">
                <a:latin typeface="Avenir Light" panose="020B0402020203020204" pitchFamily="34" charset="77"/>
              </a:rPr>
              <a:t> et al.</a:t>
            </a:r>
            <a:r>
              <a:rPr lang="en-US" sz="1400" dirty="0">
                <a:latin typeface="Avenir Light" panose="020B0402020203020204" pitchFamily="34" charset="77"/>
              </a:rPr>
              <a:t> [VLDB 2014]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67F170-15F6-BF46-9243-97BE5A375181}"/>
              </a:ext>
            </a:extLst>
          </p:cNvPr>
          <p:cNvSpPr/>
          <p:nvPr/>
        </p:nvSpPr>
        <p:spPr>
          <a:xfrm>
            <a:off x="1404851" y="4837587"/>
            <a:ext cx="3707476" cy="503081"/>
          </a:xfrm>
          <a:prstGeom prst="rect">
            <a:avLst/>
          </a:prstGeom>
          <a:noFill/>
          <a:ln>
            <a:noFill/>
          </a:ln>
        </p:spPr>
        <p:txBody>
          <a:bodyPr wrap="square">
            <a:normAutofit/>
          </a:bodyPr>
          <a:lstStyle/>
          <a:p>
            <a:pPr lvl="1" algn="ctr">
              <a:spcAft>
                <a:spcPts val="600"/>
              </a:spcAft>
            </a:pPr>
            <a:r>
              <a:rPr lang="en-US" sz="1400" b="1" i="1" dirty="0" err="1">
                <a:latin typeface="Avenir Light" panose="020B0402020203020204" pitchFamily="34" charset="77"/>
              </a:rPr>
              <a:t>Fariha</a:t>
            </a:r>
            <a:r>
              <a:rPr lang="en-US" sz="1400" b="1" i="1" dirty="0">
                <a:latin typeface="Avenir Light" panose="020B0402020203020204" pitchFamily="34" charset="77"/>
              </a:rPr>
              <a:t> et al.</a:t>
            </a:r>
            <a:r>
              <a:rPr lang="en-US" sz="1400" dirty="0">
                <a:latin typeface="Avenir Light" panose="020B0402020203020204" pitchFamily="34" charset="77"/>
              </a:rPr>
              <a:t> [SIGMOD 2020]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6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84"/>
    </mc:Choice>
    <mc:Fallback xmlns="">
      <p:transition spd="slow" advTm="3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EF0F09-BF43-034C-B121-69A95BE4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19" y="3602038"/>
            <a:ext cx="4497883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provenance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automatically execute different configurations of computational pipelines.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61A5CF9-CDAB-7249-90FA-7C540813F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853" y="444923"/>
            <a:ext cx="2438262" cy="1371521"/>
          </a:xfrm>
          <a:prstGeom prst="rect">
            <a:avLst/>
          </a:prstGeom>
        </p:spPr>
      </p:pic>
      <p:pic>
        <p:nvPicPr>
          <p:cNvPr id="22" name="Picture 21" descr="A picture containing drawing, kite&#10;&#10;Description automatically generated">
            <a:extLst>
              <a:ext uri="{FF2B5EF4-FFF2-40B4-BE49-F238E27FC236}">
                <a16:creationId xmlns:a16="http://schemas.microsoft.com/office/drawing/2014/main" id="{9932BDBD-9579-2E42-BA3C-A694E3DD1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486" y="2557929"/>
            <a:ext cx="1702135" cy="1702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92CC51-0573-6F48-ABDC-9B2B5C289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477" y="2517903"/>
            <a:ext cx="1742162" cy="174216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AC00B9-0567-3840-9D6C-5CB485FCF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365574"/>
            <a:ext cx="2439106" cy="6524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0041F9-A726-394F-A496-85A530B2D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044" y="4903538"/>
            <a:ext cx="1641028" cy="15765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6858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86CAFD-AB0C-FE48-9632-915980EFA3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5238" y="321732"/>
            <a:ext cx="1617907" cy="161790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228770"/>
            <a:ext cx="609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750" y="4581803"/>
            <a:ext cx="60552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162;p28">
            <a:extLst>
              <a:ext uri="{FF2B5EF4-FFF2-40B4-BE49-F238E27FC236}">
                <a16:creationId xmlns:a16="http://schemas.microsoft.com/office/drawing/2014/main" id="{515C4EB5-2ADB-DA49-9032-8659356579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6250" y="63514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4</a:t>
            </a:fld>
            <a:endParaRPr sz="1467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62B0C79-9861-F84E-A33D-E947087D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540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4"/>
    </mc:Choice>
    <mc:Fallback xmlns="">
      <p:transition spd="slow" advTm="1382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DC974-07B2-1347-9D43-01DA771B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2C6D22-1F98-BC4D-9340-4CDD5BCBD51B}"/>
              </a:ext>
            </a:extLst>
          </p:cNvPr>
          <p:cNvSpPr txBox="1">
            <a:spLocks/>
          </p:cNvSpPr>
          <p:nvPr/>
        </p:nvSpPr>
        <p:spPr>
          <a:xfrm>
            <a:off x="1524000" y="671259"/>
            <a:ext cx="9144000" cy="1467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C217FFA-CE2A-E24D-914B-0BB942F4ABE8}"/>
              </a:ext>
            </a:extLst>
          </p:cNvPr>
          <p:cNvSpPr txBox="1">
            <a:spLocks/>
          </p:cNvSpPr>
          <p:nvPr/>
        </p:nvSpPr>
        <p:spPr>
          <a:xfrm>
            <a:off x="609601" y="2615087"/>
            <a:ext cx="3556781" cy="86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/>
              <a:t>Contact Information:</a:t>
            </a:r>
            <a:endParaRPr lang="en-US" i="1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2D90DE-5BA3-1F4F-9158-CA9D3ECE830B}"/>
              </a:ext>
            </a:extLst>
          </p:cNvPr>
          <p:cNvSpPr txBox="1">
            <a:spLocks/>
          </p:cNvSpPr>
          <p:nvPr/>
        </p:nvSpPr>
        <p:spPr>
          <a:xfrm>
            <a:off x="4166382" y="2671359"/>
            <a:ext cx="4711611" cy="1084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>
                <a:latin typeface="Avenir Light" panose="020B0402020203020204" pitchFamily="34" charset="77"/>
                <a:hlinkClick r:id="rId3"/>
              </a:rPr>
              <a:t>raoni@nyu.edu</a:t>
            </a:r>
            <a:endParaRPr lang="en-US" i="1" dirty="0">
              <a:latin typeface="Avenir Light" panose="020B0402020203020204" pitchFamily="34" charset="77"/>
            </a:endParaRPr>
          </a:p>
          <a:p>
            <a:pPr algn="l"/>
            <a:r>
              <a:rPr lang="en-US" dirty="0">
                <a:hlinkClick r:id="rId4"/>
              </a:rPr>
              <a:t>https://github.com/VIDA-NYU/BugDoc</a:t>
            </a:r>
            <a:endParaRPr lang="en-US" b="1" i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8402EE6-06B3-1449-B81A-E3CB8135DC31}"/>
              </a:ext>
            </a:extLst>
          </p:cNvPr>
          <p:cNvSpPr txBox="1">
            <a:spLocks/>
          </p:cNvSpPr>
          <p:nvPr/>
        </p:nvSpPr>
        <p:spPr>
          <a:xfrm>
            <a:off x="609602" y="3954416"/>
            <a:ext cx="3556781" cy="86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>
                <a:latin typeface="Avenir Light" panose="020B0402020203020204" pitchFamily="34" charset="77"/>
              </a:rPr>
              <a:t>Acknowledgements: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2F4501A-B8F0-604C-9DD6-21B8BC9AF5EE}"/>
              </a:ext>
            </a:extLst>
          </p:cNvPr>
          <p:cNvSpPr txBox="1">
            <a:spLocks/>
          </p:cNvSpPr>
          <p:nvPr/>
        </p:nvSpPr>
        <p:spPr>
          <a:xfrm>
            <a:off x="4166383" y="3996620"/>
            <a:ext cx="7214382" cy="122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CNPq</a:t>
            </a:r>
            <a:r>
              <a:rPr lang="en-US" dirty="0"/>
              <a:t> (Brazil), DARPA, National Science Foundation and NYU Wireless.</a:t>
            </a:r>
          </a:p>
          <a:p>
            <a:pPr algn="l"/>
            <a:r>
              <a:rPr lang="en-US" dirty="0"/>
              <a:t>VIDA Lab.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097EDB-683B-704C-8ADD-A2B68D56E83B}"/>
              </a:ext>
            </a:extLst>
          </p:cNvPr>
          <p:cNvGrpSpPr/>
          <p:nvPr/>
        </p:nvGrpSpPr>
        <p:grpSpPr>
          <a:xfrm>
            <a:off x="2594184" y="5090274"/>
            <a:ext cx="7003633" cy="2195601"/>
            <a:chOff x="2546501" y="5090274"/>
            <a:chExt cx="7003633" cy="21956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2748A9-B2A4-2949-92BA-7D74EF6CC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292" y="5090274"/>
              <a:ext cx="2738842" cy="21956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4A365E-D493-7C48-8FBE-7761B0FC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501" y="5961421"/>
              <a:ext cx="3549499" cy="550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4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"/>
    </mc:Choice>
    <mc:Fallback xmlns="">
      <p:transition spd="slow" advTm="60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4800" dirty="0"/>
              <a:t>Example</a:t>
            </a:r>
            <a:endParaRPr sz="4800" dirty="0"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166250" y="63514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5</a:t>
            </a:fld>
            <a:endParaRPr sz="1467"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897082" y="1494312"/>
            <a:ext cx="9828764" cy="50584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80;p30">
            <a:extLst>
              <a:ext uri="{FF2B5EF4-FFF2-40B4-BE49-F238E27FC236}">
                <a16:creationId xmlns:a16="http://schemas.microsoft.com/office/drawing/2014/main" id="{351AF3E4-F930-B94C-BF27-6BC251953486}"/>
              </a:ext>
            </a:extLst>
          </p:cNvPr>
          <p:cNvSpPr/>
          <p:nvPr/>
        </p:nvSpPr>
        <p:spPr>
          <a:xfrm>
            <a:off x="10294918" y="3710595"/>
            <a:ext cx="1190300" cy="1325600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81;p30">
            <a:extLst>
              <a:ext uri="{FF2B5EF4-FFF2-40B4-BE49-F238E27FC236}">
                <a16:creationId xmlns:a16="http://schemas.microsoft.com/office/drawing/2014/main" id="{58A6322A-9009-DF46-98AE-67307F201A97}"/>
              </a:ext>
            </a:extLst>
          </p:cNvPr>
          <p:cNvSpPr/>
          <p:nvPr/>
        </p:nvSpPr>
        <p:spPr>
          <a:xfrm>
            <a:off x="1897082" y="3052632"/>
            <a:ext cx="3011364" cy="29063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03591-4FAE-9844-87EF-061B9A25E1F0}"/>
              </a:ext>
            </a:extLst>
          </p:cNvPr>
          <p:cNvSpPr txBox="1"/>
          <p:nvPr/>
        </p:nvSpPr>
        <p:spPr>
          <a:xfrm>
            <a:off x="838200" y="3429000"/>
            <a:ext cx="421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ight" panose="020B0402020203020204" pitchFamily="34" charset="77"/>
              </a:rPr>
              <a:t>Parameters = {Data, Library, Estimator}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4CCDB-D6A1-1A44-94B9-3FCE3C3F5E02}"/>
              </a:ext>
            </a:extLst>
          </p:cNvPr>
          <p:cNvSpPr txBox="1"/>
          <p:nvPr/>
        </p:nvSpPr>
        <p:spPr>
          <a:xfrm>
            <a:off x="838199" y="4356633"/>
            <a:ext cx="393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ight" panose="020B0402020203020204" pitchFamily="34" charset="77"/>
              </a:rPr>
              <a:t>Evaluation = Score &gt; 0.6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8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40"/>
    </mc:Choice>
    <mc:Fallback xmlns="">
      <p:transition spd="slow" advTm="67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DA33-BC85-9644-9714-971AB882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289CB-6A77-224A-A1BE-65E8032C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en-US" dirty="0"/>
              <a:t>How to identify root causes of errors?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Many properties may appear in failing configurations …</a:t>
            </a:r>
          </a:p>
          <a:p>
            <a:pPr marL="457200" lvl="1" indent="0">
              <a:buNone/>
            </a:pPr>
            <a:r>
              <a:rPr lang="en-US" dirty="0"/>
              <a:t>       … but which ones are decisive for a failure?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6823-B40C-2743-BD31-9FC27B25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378" y="6389599"/>
            <a:ext cx="2743200" cy="365125"/>
          </a:xfrm>
        </p:spPr>
        <p:txBody>
          <a:bodyPr/>
          <a:lstStyle/>
          <a:p>
            <a:fld id="{F32DE71C-175B-F347-9513-135E030C68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04"/>
    </mc:Choice>
    <mc:Fallback xmlns="">
      <p:transition spd="slow" advTm="154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45922" y="1382373"/>
            <a:ext cx="9664700" cy="497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4800"/>
              <a:t>Challenges</a:t>
            </a:r>
            <a:endParaRPr sz="4800"/>
          </a:p>
        </p:txBody>
      </p:sp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18137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7</a:t>
            </a:fld>
            <a:endParaRPr sz="1467"/>
          </a:p>
        </p:txBody>
      </p:sp>
      <p:sp>
        <p:nvSpPr>
          <p:cNvPr id="180" name="Google Shape;180;p30"/>
          <p:cNvSpPr/>
          <p:nvPr/>
        </p:nvSpPr>
        <p:spPr>
          <a:xfrm>
            <a:off x="7232787" y="3540169"/>
            <a:ext cx="2914103" cy="1325600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2713703" y="2831690"/>
            <a:ext cx="3011364" cy="29063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550361" y="3540170"/>
            <a:ext cx="474843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Previous work can identify common information among failing configurations. </a:t>
            </a:r>
            <a:endParaRPr sz="2667" dirty="0"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endParaRPr sz="2667" dirty="0">
              <a:solidFill>
                <a:schemeClr val="dk1"/>
              </a:solidFill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  <a:p>
            <a:r>
              <a:rPr lang="en" sz="2667" dirty="0">
                <a:solidFill>
                  <a:schemeClr val="dk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But patterns can change with more instances.</a:t>
            </a:r>
            <a:endParaRPr sz="2667" dirty="0">
              <a:latin typeface="Avenir Light" panose="020B0402020203020204" pitchFamily="34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5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95"/>
    </mc:Choice>
    <mc:Fallback xmlns="">
      <p:transition spd="slow" advTm="3389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DA33-BC85-9644-9714-971AB882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289CB-6A77-224A-A1BE-65E8032C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(2) How to select new configurations to test?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just">
              <a:buNone/>
            </a:pPr>
            <a:r>
              <a:rPr lang="en-US" dirty="0"/>
              <a:t>	Executing pipelines is expensive, new configurations should </a:t>
            </a:r>
          </a:p>
          <a:p>
            <a:pPr marL="457200" lvl="1" indent="0" algn="just">
              <a:buNone/>
            </a:pPr>
            <a:r>
              <a:rPr lang="en-US" dirty="0"/>
              <a:t>      be carefully selected to avoid non–informative executions.  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r>
              <a:rPr lang="en-US" dirty="0"/>
              <a:t>	This is algorithmically related to works on parameter tuning,</a:t>
            </a:r>
          </a:p>
          <a:p>
            <a:pPr marL="457200" lvl="1" indent="0" algn="just">
              <a:buNone/>
            </a:pPr>
            <a:r>
              <a:rPr lang="en-US" dirty="0"/>
              <a:t>      but such works focus on finding good configurations, not on</a:t>
            </a:r>
          </a:p>
          <a:p>
            <a:pPr marL="457200" lvl="1" indent="0" algn="just">
              <a:buNone/>
            </a:pPr>
            <a:r>
              <a:rPr lang="en-US" dirty="0"/>
              <a:t>      explaining them.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6823-B40C-2743-BD31-9FC27B25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E71C-175B-F347-9513-135E030C68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77"/>
    </mc:Choice>
    <mc:Fallback xmlns="">
      <p:transition spd="slow" advTm="284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4800"/>
              <a:t>Our Approach</a:t>
            </a:r>
            <a:endParaRPr sz="4800"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18137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467"/>
              <a:pPr/>
              <a:t>9</a:t>
            </a:fld>
            <a:endParaRPr sz="1467"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1504267" y="2485700"/>
            <a:ext cx="101272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" sz="2667" dirty="0"/>
              <a:t>Using provenance, identify the parameter-values used for each component and then iteratively execute and test to identify minimal root cause(s). </a:t>
            </a: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33593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1"/>
    </mc:Choice>
    <mc:Fallback xmlns="">
      <p:transition spd="slow" advTm="2299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2.6|2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4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4|54|1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0.6|14|1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4.2|3.7|9.8|1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0|5.6|2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8|9.9|1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3.4|20.7|1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2106</Words>
  <Application>Microsoft Macintosh PowerPoint</Application>
  <PresentationFormat>Panorámica</PresentationFormat>
  <Paragraphs>497</Paragraphs>
  <Slides>40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Avenir Book</vt:lpstr>
      <vt:lpstr>Avenir Light</vt:lpstr>
      <vt:lpstr>Calibri</vt:lpstr>
      <vt:lpstr>Calibri Light</vt:lpstr>
      <vt:lpstr>Cambria Math</vt:lpstr>
      <vt:lpstr>Garamond</vt:lpstr>
      <vt:lpstr>Office Theme</vt:lpstr>
      <vt:lpstr>BugDoc: Algorithms to Debug Computational Processes</vt:lpstr>
      <vt:lpstr>Motivation</vt:lpstr>
      <vt:lpstr>BugDoc Contribution</vt:lpstr>
      <vt:lpstr>Opportunity</vt:lpstr>
      <vt:lpstr>Example</vt:lpstr>
      <vt:lpstr>Challenges</vt:lpstr>
      <vt:lpstr>Challenges</vt:lpstr>
      <vt:lpstr>Challenges</vt:lpstr>
      <vt:lpstr>Our Approach</vt:lpstr>
      <vt:lpstr>Contributions</vt:lpstr>
      <vt:lpstr>Related Work – Root Cause Identification</vt:lpstr>
      <vt:lpstr>Related Work – Configuration Selection</vt:lpstr>
      <vt:lpstr>Definitions – Pipeline, Parameters, Instances</vt:lpstr>
      <vt:lpstr>Definitions – Evaluation</vt:lpstr>
      <vt:lpstr>Definition - Definitive root cause</vt:lpstr>
      <vt:lpstr>Problem Definition</vt:lpstr>
      <vt:lpstr>Previous work:  Debugging Decision Trees</vt:lpstr>
      <vt:lpstr>Shortcut Algorithm </vt:lpstr>
      <vt:lpstr>Shortcut Algorithm </vt:lpstr>
      <vt:lpstr>Shortcut Algorithm</vt:lpstr>
      <vt:lpstr>Shortcut Algorithm</vt:lpstr>
      <vt:lpstr>Shortcut Algorithm</vt:lpstr>
      <vt:lpstr>Shortcut Algorithm</vt:lpstr>
      <vt:lpstr>Shortcut Algorithm</vt:lpstr>
      <vt:lpstr>Shortcut Algorithm - Limitation</vt:lpstr>
      <vt:lpstr>Shortcut Algorithm </vt:lpstr>
      <vt:lpstr>Shortcut Algorithm </vt:lpstr>
      <vt:lpstr>Shortcut Algorithm </vt:lpstr>
      <vt:lpstr>Shortcut Algorithm </vt:lpstr>
      <vt:lpstr>Shortcut Algorithm </vt:lpstr>
      <vt:lpstr>Stacked Shortcut Algorithm </vt:lpstr>
      <vt:lpstr>Stacked Shortcut Algorithm </vt:lpstr>
      <vt:lpstr>Experiments - Scalability</vt:lpstr>
      <vt:lpstr>Experiments  - Baselines</vt:lpstr>
      <vt:lpstr>Experiments - Scenarios </vt:lpstr>
      <vt:lpstr>Experiments - Conciseness</vt:lpstr>
      <vt:lpstr>Summary of Results </vt:lpstr>
      <vt:lpstr>Conclusion</vt:lpstr>
      <vt:lpstr>Future Work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BugDoc: Algorithms to Debug Computational Processes</dc:title>
  <dc:creator>Raoni Lourenco</dc:creator>
  <cp:lastModifiedBy>Dennis Shasha</cp:lastModifiedBy>
  <cp:revision>5</cp:revision>
  <dcterms:created xsi:type="dcterms:W3CDTF">2020-05-27T04:37:47Z</dcterms:created>
  <dcterms:modified xsi:type="dcterms:W3CDTF">2020-05-27T15:47:45Z</dcterms:modified>
</cp:coreProperties>
</file>