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8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326" r:id="rId4"/>
    <p:sldId id="327" r:id="rId5"/>
    <p:sldId id="329" r:id="rId6"/>
    <p:sldId id="330" r:id="rId7"/>
    <p:sldId id="332" r:id="rId8"/>
    <p:sldId id="331" r:id="rId9"/>
    <p:sldId id="333" r:id="rId10"/>
    <p:sldId id="286" r:id="rId11"/>
    <p:sldId id="262" r:id="rId12"/>
    <p:sldId id="287" r:id="rId13"/>
    <p:sldId id="334" r:id="rId14"/>
    <p:sldId id="337" r:id="rId15"/>
    <p:sldId id="338" r:id="rId16"/>
    <p:sldId id="339" r:id="rId17"/>
    <p:sldId id="340" r:id="rId18"/>
    <p:sldId id="341" r:id="rId19"/>
    <p:sldId id="342" r:id="rId20"/>
    <p:sldId id="344" r:id="rId21"/>
    <p:sldId id="343" r:id="rId22"/>
    <p:sldId id="335" r:id="rId23"/>
    <p:sldId id="289" r:id="rId24"/>
    <p:sldId id="276" r:id="rId25"/>
    <p:sldId id="275" r:id="rId26"/>
    <p:sldId id="33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  <p:embeddedFont>
      <p:font typeface="Lato" panose="020F0502020204030203" pitchFamily="34" charset="77"/>
      <p:regular r:id="rId37"/>
      <p:bold r:id="rId38"/>
      <p:italic r:id="rId39"/>
      <p:boldItalic r:id="rId40"/>
    </p:embeddedFont>
  </p:embeddedFontLst>
  <p:defaultTextStyle>
    <a:defPPr>
      <a:defRPr lang="es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0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/>
    </p:cSldViewPr>
  </p:slideViewPr>
  <p:outlineViewPr>
    <p:cViewPr>
      <p:scale>
        <a:sx n="33" d="100"/>
        <a:sy n="33" d="100"/>
      </p:scale>
      <p:origin x="0" y="-67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42B7-3D78-4CDE-BD12-7564B63F4A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E979-5D74-413D-9EDA-F7BD453017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97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69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02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Problems: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Font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</a:t>
            </a:r>
            <a:r>
              <a:rPr lang="zh-Hans" altLang="en-US" dirty="0"/>
              <a:t> </a:t>
            </a:r>
            <a:r>
              <a:rPr lang="en-US" altLang="zh-Hans" dirty="0"/>
              <a:t>font.</a:t>
            </a:r>
            <a:r>
              <a:rPr lang="zh-Hans" altLang="en-US" dirty="0"/>
              <a:t> </a:t>
            </a:r>
            <a:r>
              <a:rPr lang="en-US" altLang="zh-Hans" dirty="0"/>
              <a:t>Lacking</a:t>
            </a:r>
            <a:r>
              <a:rPr lang="zh-Hans" altLang="en-US" dirty="0"/>
              <a:t> </a:t>
            </a:r>
            <a:r>
              <a:rPr lang="en-US" altLang="zh-Hans" dirty="0"/>
              <a:t>x-axis</a:t>
            </a:r>
            <a:r>
              <a:rPr lang="zh-Hans" altLang="en-US" dirty="0"/>
              <a:t> </a:t>
            </a:r>
            <a:r>
              <a:rPr lang="en-US" altLang="zh-Hans" dirty="0"/>
              <a:t>name.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no</a:t>
            </a:r>
            <a:r>
              <a:rPr lang="zh-Hans" altLang="en-US" dirty="0"/>
              <a:t> </a:t>
            </a:r>
            <a:r>
              <a:rPr lang="en-US" altLang="zh-Hans" dirty="0"/>
              <a:t>explanation: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efficiency?</a:t>
            </a:r>
            <a:r>
              <a:rPr lang="zh-Hans" altLang="en-US" dirty="0"/>
              <a:t> </a:t>
            </a:r>
            <a:r>
              <a:rPr lang="en-US" altLang="zh-Hans" dirty="0"/>
              <a:t>Explain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names</a:t>
            </a:r>
            <a:r>
              <a:rPr lang="zh-Hans" altLang="en-US" dirty="0"/>
              <a:t> </a:t>
            </a:r>
            <a:r>
              <a:rPr lang="en-US" altLang="zh-Hans" dirty="0"/>
              <a:t>(</a:t>
            </a:r>
            <a:r>
              <a:rPr lang="en-US" altLang="zh-Hans" dirty="0" err="1"/>
              <a:t>arf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altLang="zh-Hans" dirty="0"/>
              <a:t>hat).</a:t>
            </a:r>
            <a:r>
              <a:rPr lang="zh-Hans" altLang="en-US" dirty="0"/>
              <a:t> </a:t>
            </a:r>
            <a:r>
              <a:rPr lang="en-US" altLang="zh-Hans" dirty="0"/>
              <a:t>Change</a:t>
            </a:r>
            <a:r>
              <a:rPr lang="zh-Hans" altLang="en-US" dirty="0"/>
              <a:t> </a:t>
            </a:r>
            <a:r>
              <a:rPr lang="en-US" altLang="zh-Hans" dirty="0" err="1"/>
              <a:t>sp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sf.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only</a:t>
            </a:r>
            <a:r>
              <a:rPr lang="zh-Hans" altLang="en-US" dirty="0"/>
              <a:t> </a:t>
            </a:r>
            <a:r>
              <a:rPr lang="en-US" altLang="zh-Hans" dirty="0"/>
              <a:t>one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(wireless):</a:t>
            </a:r>
            <a:r>
              <a:rPr lang="zh-Hans" altLang="en-US" dirty="0"/>
              <a:t> </a:t>
            </a: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plot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0" indent="0">
              <a:buNone/>
            </a:pPr>
            <a:r>
              <a:rPr lang="en-US" altLang="zh-Hans" dirty="0"/>
              <a:t>Stashed</a:t>
            </a:r>
            <a:r>
              <a:rPr lang="zh-Hans" altLang="en-US" dirty="0"/>
              <a:t> </a:t>
            </a:r>
            <a:r>
              <a:rPr lang="en-US" altLang="zh-Hans" dirty="0"/>
              <a:t>text: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2:</a:t>
            </a:r>
            <a:r>
              <a:rPr lang="zh-Hans" altLang="en-US" dirty="0"/>
              <a:t> </a:t>
            </a:r>
            <a:r>
              <a:rPr lang="en-US" altLang="zh-Hans" sz="1200" dirty="0"/>
              <a:t>Input variables are prices and demands in New South Whales and Victoria, and the amount of power transferred between the states. </a:t>
            </a:r>
          </a:p>
          <a:p>
            <a:pPr marL="0" indent="0">
              <a:buNone/>
            </a:pPr>
            <a:r>
              <a:rPr lang="en-US" altLang="zh-Hans" sz="1200" dirty="0"/>
              <a:t>The class label identifies the change of the transfer price relative to a moving average of the last 24 hours (increase or decrease). </a:t>
            </a:r>
          </a:p>
          <a:p>
            <a:pPr marL="228600" indent="-228600">
              <a:buAutoNum type="arabicPeriod"/>
            </a:pPr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B8C4-BDA2-DB4D-B453-998804B0F4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48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Problems: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Font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</a:t>
            </a:r>
            <a:r>
              <a:rPr lang="zh-Hans" altLang="en-US" dirty="0"/>
              <a:t> </a:t>
            </a:r>
            <a:r>
              <a:rPr lang="en-US" altLang="zh-Hans" dirty="0"/>
              <a:t>font.</a:t>
            </a:r>
            <a:r>
              <a:rPr lang="zh-Hans" altLang="en-US" dirty="0"/>
              <a:t> </a:t>
            </a:r>
            <a:r>
              <a:rPr lang="en-US" altLang="zh-Hans" dirty="0"/>
              <a:t>Lacking</a:t>
            </a:r>
            <a:r>
              <a:rPr lang="zh-Hans" altLang="en-US" dirty="0"/>
              <a:t> </a:t>
            </a:r>
            <a:r>
              <a:rPr lang="en-US" altLang="zh-Hans" dirty="0"/>
              <a:t>x-axis</a:t>
            </a:r>
            <a:r>
              <a:rPr lang="zh-Hans" altLang="en-US" dirty="0"/>
              <a:t> </a:t>
            </a:r>
            <a:r>
              <a:rPr lang="en-US" altLang="zh-Hans" dirty="0"/>
              <a:t>name.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no</a:t>
            </a:r>
            <a:r>
              <a:rPr lang="zh-Hans" altLang="en-US" dirty="0"/>
              <a:t> </a:t>
            </a:r>
            <a:r>
              <a:rPr lang="en-US" altLang="zh-Hans" dirty="0"/>
              <a:t>explanation: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efficiency?</a:t>
            </a:r>
            <a:r>
              <a:rPr lang="zh-Hans" altLang="en-US" dirty="0"/>
              <a:t> </a:t>
            </a:r>
            <a:r>
              <a:rPr lang="en-US" altLang="zh-Hans" dirty="0"/>
              <a:t>Explain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names</a:t>
            </a:r>
            <a:r>
              <a:rPr lang="zh-Hans" altLang="en-US" dirty="0"/>
              <a:t> </a:t>
            </a:r>
            <a:r>
              <a:rPr lang="en-US" altLang="zh-Hans" dirty="0"/>
              <a:t>(</a:t>
            </a:r>
            <a:r>
              <a:rPr lang="en-US" altLang="zh-Hans" dirty="0" err="1"/>
              <a:t>arf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altLang="zh-Hans" dirty="0"/>
              <a:t>hat).</a:t>
            </a:r>
            <a:r>
              <a:rPr lang="zh-Hans" altLang="en-US" dirty="0"/>
              <a:t> </a:t>
            </a:r>
            <a:r>
              <a:rPr lang="en-US" altLang="zh-Hans" dirty="0"/>
              <a:t>Change</a:t>
            </a:r>
            <a:r>
              <a:rPr lang="zh-Hans" altLang="en-US" dirty="0"/>
              <a:t> </a:t>
            </a:r>
            <a:r>
              <a:rPr lang="en-US" altLang="zh-Hans" dirty="0" err="1"/>
              <a:t>sp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sf.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only</a:t>
            </a:r>
            <a:r>
              <a:rPr lang="zh-Hans" altLang="en-US" dirty="0"/>
              <a:t> </a:t>
            </a:r>
            <a:r>
              <a:rPr lang="en-US" altLang="zh-Hans" dirty="0"/>
              <a:t>one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(wireless):</a:t>
            </a:r>
            <a:r>
              <a:rPr lang="zh-Hans" altLang="en-US" dirty="0"/>
              <a:t> </a:t>
            </a: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plot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0" indent="0">
              <a:buNone/>
            </a:pPr>
            <a:r>
              <a:rPr lang="en-US" altLang="zh-Hans" dirty="0"/>
              <a:t>Stashed</a:t>
            </a:r>
            <a:r>
              <a:rPr lang="zh-Hans" altLang="en-US" dirty="0"/>
              <a:t> </a:t>
            </a:r>
            <a:r>
              <a:rPr lang="en-US" altLang="zh-Hans" dirty="0"/>
              <a:t>text: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2:</a:t>
            </a:r>
            <a:r>
              <a:rPr lang="zh-Hans" altLang="en-US" dirty="0"/>
              <a:t> </a:t>
            </a:r>
            <a:r>
              <a:rPr lang="en-US" altLang="zh-Hans" sz="1200" dirty="0"/>
              <a:t>Input variables are prices and demands in New South Whales and Victoria, and the amount of power transferred between the states. </a:t>
            </a:r>
          </a:p>
          <a:p>
            <a:pPr marL="0" indent="0">
              <a:buNone/>
            </a:pPr>
            <a:r>
              <a:rPr lang="en-US" altLang="zh-Hans" sz="1200" dirty="0"/>
              <a:t>The class label identifies the change of the transfer price relative to a moving average of the last 24 hours (increase or decrease). </a:t>
            </a:r>
          </a:p>
          <a:p>
            <a:pPr marL="228600" indent="-228600">
              <a:buAutoNum type="arabicPeriod"/>
            </a:pPr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B8C4-BDA2-DB4D-B453-998804B0F4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7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628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156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44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02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27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803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446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659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8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4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64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14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76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52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75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3F735-EF49-3F4A-AC60-7F43797EA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86EA6E-D81B-624D-83D4-A95AD9AF2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4FE82-51B4-7344-96DA-D79B2244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3FF89-5B28-9E4D-8A46-1B998B55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46B31-4032-5540-97D5-57E4B617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415231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CD0D9-B4C8-7848-8BAA-49156AE9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E631F3-98BE-9A4A-8C2C-00D212488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B180D-A2D9-F849-B91D-20DAF099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A0347-60B9-0C44-87B6-CFDE3158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A5A913-4D8A-D445-92FB-9AFEEB14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891664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FC6358-DD5B-F84A-9F05-A1DB5E87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EFEAC-6FCF-2F48-88D8-8D131ABE8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B392E-B03B-9B4A-A347-8AC83326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85488-33A5-AA49-BF10-E39E578F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97284-3256-034A-BD68-752EA6B0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020981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B2F28-03D3-654F-B827-F6CD0130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921984-6573-B945-B999-E5EFA9DF5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97048-EE03-8F42-AC96-EE9E11F6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281E9-66ED-E84A-8D74-60C57318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5AE51-EFF9-A749-A6E6-066E7D3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190167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17D88-4AD9-BA4A-ABF9-810F826E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0A2EAF-B610-2F42-A9D8-9D29D14D2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CA0E7-4AFE-AA40-A2F3-F05C107A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0B174-40E9-EB4F-A249-60A021CA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D4EF2-DC3C-1D41-A6D4-CF62CB49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567922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7D3D2-22AC-8247-9879-B2052D6D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7C81E2-A2F4-A641-AA72-22CE70A15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B1385A-6501-544B-8201-D43D3A1E3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CD9C1A-C04B-9E40-96F5-458547AD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B595F-9758-3A4B-B65F-983B1C5D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6DC68-A495-4544-8B43-F76ED59D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789383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209CC-C819-FF48-B7BE-2F81AF3F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9424CA-5B3A-9244-BC80-F1358676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BB79A4-8877-CB4E-9B83-796151C4E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2CB8E7-A16D-524A-A226-A0CD1672F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63EB87-AAEE-CA46-8FFB-AC2119CFF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A5DBF3-A35A-1849-8560-31A13A2B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85E465-7AF7-8C4B-ADA8-D1E763C3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0D6071-C586-4848-91B6-9D7C532F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2736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771A6-D0B9-164E-9E21-0F91EFC2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383A87-E3EF-6A4F-8A0C-5F6FFB4B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0A315-7D70-5C4E-994E-B3C12EEA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B4F8F-EA89-EA48-9769-8F7A3A5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470759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84809C-2AFD-694B-A9E1-D74BF0BF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073B3F-8299-F54E-84D2-4C5E0242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0C532A-F4E3-CF40-A9F5-F93BFE20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327446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79A0A-27CB-1942-8833-588FE491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E4C0F-E3D0-6046-9F2B-80AA5403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BE7577-A70D-DC4A-87C6-E936B245F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7EDFC8-C6F8-E047-8539-625225AA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C631BA-C2D1-134D-9455-79F1761B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C735BA-5F12-474C-9A5A-03D61381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74323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1868E-1C08-484B-8C16-665F1A6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194E2-8EB5-F542-BCA3-46DCE391B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BH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E972E-7FA8-AA41-A495-28D36514A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FBEFF-885F-634B-8BBC-58E6B745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B9929E-F994-3E49-85F3-CB159BAF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1875A1-AE90-704E-A512-17C546E2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118286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29268-2471-DF4D-BFEE-C9452F78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35850D-B58C-FE4D-A229-50D77B096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112A9-4155-0B46-B686-755EA014F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65A73-823B-5F41-9332-7176F9B6E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C6BA75-A7D0-E143-8C05-DD3E7892A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264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Confronting Concept Drift by Refusing to Guess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71716" y="360190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Mustafa A. Kocak</a:t>
            </a:r>
            <a:r>
              <a:rPr lang="en" baseline="30000" dirty="0"/>
              <a:t>0</a:t>
            </a:r>
            <a:r>
              <a:rPr lang="en" dirty="0"/>
              <a:t>, </a:t>
            </a:r>
            <a:r>
              <a:rPr lang="en" dirty="0" err="1"/>
              <a:t>Elza</a:t>
            </a:r>
            <a:r>
              <a:rPr lang="en" dirty="0"/>
              <a:t> Erkip</a:t>
            </a:r>
            <a:r>
              <a:rPr lang="en" baseline="30000" dirty="0"/>
              <a:t>1</a:t>
            </a:r>
            <a:r>
              <a:rPr lang="en" dirty="0"/>
              <a:t> Dennis Shasha</a:t>
            </a:r>
            <a:r>
              <a:rPr lang="en" baseline="30000" dirty="0"/>
              <a:t>2 </a:t>
            </a:r>
            <a:r>
              <a:rPr lang="en" dirty="0"/>
              <a:t>Shantanu Jain</a:t>
            </a:r>
            <a:r>
              <a:rPr lang="en" baseline="30000" dirty="0"/>
              <a:t>2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baseline="30000" dirty="0"/>
              <a:t>0</a:t>
            </a:r>
            <a:r>
              <a:rPr lang="en" dirty="0"/>
              <a:t>Broad Institute</a:t>
            </a:r>
            <a:r>
              <a:rPr lang="en" baseline="30000" dirty="0"/>
              <a:t>1</a:t>
            </a:r>
            <a:r>
              <a:rPr lang="en" dirty="0"/>
              <a:t>NYU Tandon </a:t>
            </a:r>
            <a:r>
              <a:rPr lang="en" dirty="0" err="1"/>
              <a:t>SoE</a:t>
            </a:r>
            <a:r>
              <a:rPr lang="en" dirty="0"/>
              <a:t>, </a:t>
            </a:r>
            <a:r>
              <a:rPr lang="en" baseline="30000" dirty="0"/>
              <a:t>2</a:t>
            </a:r>
            <a:r>
              <a:rPr lang="en" dirty="0"/>
              <a:t>Courant Institute</a:t>
            </a:r>
          </a:p>
        </p:txBody>
      </p:sp>
      <p:sp>
        <p:nvSpPr>
          <p:cNvPr id="74" name="Shape 74"/>
          <p:cNvSpPr/>
          <p:nvPr/>
        </p:nvSpPr>
        <p:spPr>
          <a:xfrm>
            <a:off x="274850" y="206125"/>
            <a:ext cx="569400" cy="59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" t="6315" r="11264" b="1637"/>
          <a:stretch/>
        </p:blipFill>
        <p:spPr>
          <a:xfrm>
            <a:off x="3785382" y="2729355"/>
            <a:ext cx="4527429" cy="2156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r="15601"/>
          <a:stretch/>
        </p:blipFill>
        <p:spPr>
          <a:xfrm>
            <a:off x="5373238" y="411575"/>
            <a:ext cx="3017169" cy="2156203"/>
          </a:xfrm>
          <a:prstGeom prst="rect">
            <a:avLst/>
          </a:prstGeom>
        </p:spPr>
      </p:pic>
      <p:sp>
        <p:nvSpPr>
          <p:cNvPr id="12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Accuracy refusal tradeoff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r>
              <a:rPr lang="en" dirty="0"/>
              <a:t>/29</a:t>
            </a:r>
          </a:p>
        </p:txBody>
      </p:sp>
      <p:sp>
        <p:nvSpPr>
          <p:cNvPr id="7" name="Shape 87"/>
          <p:cNvSpPr txBox="1">
            <a:spLocks/>
          </p:cNvSpPr>
          <p:nvPr/>
        </p:nvSpPr>
        <p:spPr>
          <a:xfrm>
            <a:off x="303300" y="1342101"/>
            <a:ext cx="3404487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1600"/>
            <a:r>
              <a:rPr lang="en" sz="2000" dirty="0"/>
              <a:t>Can cut the error rate for </a:t>
            </a:r>
            <a:r>
              <a:rPr lang="en" sz="2000" dirty="0" err="1"/>
              <a:t>iid</a:t>
            </a:r>
            <a:br>
              <a:rPr lang="en" sz="2000" dirty="0"/>
            </a:br>
            <a:r>
              <a:rPr lang="en" sz="2000" dirty="0"/>
              <a:t>(independent identically distributed)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</a:t>
            </a:r>
            <a:r>
              <a:rPr lang="en" sz="2000" dirty="0"/>
              <a:t>n half by refusing 6 -32% of the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to a q</a:t>
            </a:r>
            <a:r>
              <a:rPr lang="en" sz="2000" dirty="0"/>
              <a:t>uarter by refusing 12-57% of the time.</a:t>
            </a:r>
            <a:endParaRPr lang="en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5436" t="24646" r="-605" b="25195"/>
          <a:stretch/>
        </p:blipFill>
        <p:spPr>
          <a:xfrm>
            <a:off x="8312811" y="1752550"/>
            <a:ext cx="831189" cy="16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dirty="0"/>
              <a:t>Non-conformity Score of Data Point to a Set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r>
              <a:rPr lang="en" dirty="0"/>
              <a:t>/29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hape 119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0" y="1400175"/>
                <a:ext cx="4462463" cy="32893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Distance between a data point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/>
                  <a:t>) and a data set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Denote with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457200" lvl="0" indent="-355600" rtl="0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457200" lvl="0" indent="-355600" rtl="0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ourier New" panose="02070309020205020404" pitchFamily="49" charset="0"/>
                  <a:buChar char="o"/>
                </a:pPr>
                <a:endParaRPr lang="en-US" sz="600" dirty="0"/>
              </a:p>
              <a:p>
                <a:pPr marL="45720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The farther Z is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, the larger the score. Intuitively,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doesn’t provide a good prediction model for Z, then non-conformal.</a:t>
                </a:r>
              </a:p>
            </p:txBody>
          </p:sp>
        </mc:Choice>
        <mc:Fallback xmlns="">
          <p:sp>
            <p:nvSpPr>
              <p:cNvPr id="119" name="Shape 1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03299" y="1400158"/>
                <a:ext cx="4462521" cy="3288600"/>
              </a:xfrm>
              <a:prstGeom prst="rect">
                <a:avLst/>
              </a:prstGeom>
              <a:blipFill>
                <a:blip r:embed="rId3"/>
                <a:stretch>
                  <a:fillRect r="-410" b="-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972" y="1400158"/>
            <a:ext cx="4498157" cy="2242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dirty="0"/>
              <a:t>Conformal Prediction – Train &amp; Calibration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7999" y="4688758"/>
            <a:ext cx="641343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r>
              <a:rPr lang="en" dirty="0"/>
              <a:t>/29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4294967295"/>
          </p:nvPr>
        </p:nvSpPr>
        <p:spPr>
          <a:xfrm>
            <a:off x="0" y="1220788"/>
            <a:ext cx="5416550" cy="30019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>
              <a:spcAft>
                <a:spcPts val="0"/>
              </a:spcAft>
            </a:pPr>
            <a:endParaRPr lang="en-US" sz="600" dirty="0"/>
          </a:p>
          <a:p>
            <a:pPr marL="101600">
              <a:spcAft>
                <a:spcPts val="0"/>
              </a:spcAft>
            </a:pPr>
            <a:endParaRPr lang="en-US" sz="600" dirty="0"/>
          </a:p>
          <a:p>
            <a:pPr marL="101600">
              <a:spcAft>
                <a:spcPts val="0"/>
              </a:spcAft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Split training set into core and calibration sets.</a:t>
            </a:r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 calibration set, find fraction of trees that must agree to make prediction that exceeds correctness target (e.g. 90%).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If a given data point gets insufficient votes, refuse.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03" y="1771471"/>
            <a:ext cx="3759697" cy="1332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73" y="3472873"/>
            <a:ext cx="3756469" cy="1307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59547" y="3775245"/>
            <a:ext cx="389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4"/>
                </a:solidFill>
              </a:rPr>
              <a:t>Conforming</a:t>
            </a:r>
            <a:r>
              <a:rPr lang="en-US" sz="1200" b="1" i="1" dirty="0"/>
              <a:t>                                 </a:t>
            </a:r>
            <a:r>
              <a:rPr lang="en-US" sz="1200" b="1" i="1" dirty="0">
                <a:solidFill>
                  <a:srgbClr val="C00000"/>
                </a:solidFill>
              </a:rPr>
              <a:t>Non-conforming </a:t>
            </a:r>
            <a:r>
              <a:rPr lang="en-US" sz="1200" b="1" i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061" y="1548291"/>
            <a:ext cx="2936759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753E-6 L -0.00104 0.2101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if not Independent Identically Distributed (</a:t>
            </a:r>
            <a:r>
              <a:rPr lang="en" dirty="0" err="1"/>
              <a:t>iid</a:t>
            </a:r>
            <a:r>
              <a:rPr lang="en" dirty="0"/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Idea is to look at the non-refused output of conformal prediction.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If that has high error rate, then refuse even more.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Issue: get into a regime in which you are always refusing.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Resolution: (</a:t>
            </a:r>
            <a:r>
              <a:rPr lang="en-US" sz="2000" dirty="0" err="1"/>
              <a:t>i</a:t>
            </a:r>
            <a:r>
              <a:rPr lang="en-US" sz="2000" dirty="0"/>
              <a:t>) “weight-shifting” make guesses on occasion even if things are looking bleak. (ii) Re-calibrate conformal prediction.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5569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4375" y="624351"/>
            <a:ext cx="7715250" cy="0"/>
          </a:xfrm>
          <a:prstGeom prst="line">
            <a:avLst/>
          </a:prstGeom>
          <a:ln w="3175" cmpd="sng"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DC7EE09-C8DC-DE43-A724-D8654AB40FD6}"/>
              </a:ext>
            </a:extLst>
          </p:cNvPr>
          <p:cNvSpPr txBox="1">
            <a:spLocks/>
          </p:cNvSpPr>
          <p:nvPr/>
        </p:nvSpPr>
        <p:spPr>
          <a:xfrm>
            <a:off x="714375" y="800969"/>
            <a:ext cx="7575947" cy="3582759"/>
          </a:xfrm>
          <a:prstGeom prst="rect">
            <a:avLst/>
          </a:prstGeom>
          <a:ln>
            <a:solidFill>
              <a:srgbClr val="58058D"/>
            </a:solidFill>
          </a:ln>
        </p:spPr>
        <p:txBody>
          <a:bodyPr vert="horz" lIns="73477" tIns="36739" rIns="73477" bIns="36739" rtlCol="0">
            <a:normAutofit/>
          </a:bodyPr>
          <a:lstStyle>
            <a:lvl1pPr marL="1175633" indent="-1175633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156751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1567510" rtl="0" eaLnBrk="1" latinLnBrk="0" hangingPunct="1">
              <a:spcBef>
                <a:spcPct val="20000"/>
              </a:spcBef>
              <a:buFont typeface="Arial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1567510" rtl="0" eaLnBrk="1" latinLnBrk="0" hangingPunct="1">
              <a:spcBef>
                <a:spcPct val="20000"/>
              </a:spcBef>
              <a:buFont typeface="Arial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ans" sz="1688" dirty="0">
                <a:solidFill>
                  <a:schemeClr val="accent6">
                    <a:lumMod val="75000"/>
                  </a:schemeClr>
                </a:solidFill>
              </a:rPr>
              <a:t>		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658BFA-5AAA-5A4B-BF47-726E3A33C271}"/>
                  </a:ext>
                </a:extLst>
              </p:cNvPr>
              <p:cNvSpPr txBox="1"/>
              <p:nvPr/>
            </p:nvSpPr>
            <p:spPr>
              <a:xfrm>
                <a:off x="5089709" y="825113"/>
                <a:ext cx="30453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174147" indent="-174147">
                  <a:buAutoNum type="arabicPeriod"/>
                </a:pPr>
                <a:r>
                  <a:rPr lang="en-US" dirty="0"/>
                  <a:t>Environment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174147" indent="-174147">
                  <a:buAutoNum type="arabicPeriod"/>
                </a:pPr>
                <a:r>
                  <a:rPr lang="en-US" dirty="0"/>
                  <a:t>Adaptive predictor(s) P makes prediction: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computes reliability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174147" indent="-174147">
                  <a:buAutoNum type="arabicPeriod"/>
                </a:pPr>
                <a:r>
                  <a:rPr lang="en-US" dirty="0"/>
                  <a:t>Confidence Based Rejection (CBR) rejects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174147" indent="-174147">
                  <a:buFontTx/>
                  <a:buAutoNum type="arabicPeriod"/>
                </a:pPr>
                <a:r>
                  <a:rPr lang="en-US" dirty="0"/>
                  <a:t>Combine based on bandits.</a:t>
                </a:r>
              </a:p>
              <a:p>
                <a:pPr marL="174147" indent="-174147">
                  <a:buAutoNum type="arabicPeriod"/>
                </a:pPr>
                <a:r>
                  <a:rPr lang="en-US" dirty="0"/>
                  <a:t>If any accept, </a:t>
                </a:r>
                <a:r>
                  <a:rPr lang="en-US" dirty="0" err="1"/>
                  <a:t>SafePredict</a:t>
                </a:r>
                <a:r>
                  <a:rPr lang="en-US" dirty="0"/>
                  <a:t> (SP) decide on whether to accept. </a:t>
                </a:r>
              </a:p>
              <a:p>
                <a:pPr marL="174147" indent="-174147">
                  <a:buAutoNum type="arabicPeriod"/>
                </a:pPr>
                <a:r>
                  <a:rPr lang="en-US" dirty="0"/>
                  <a:t>Ground truth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revealed, CBR and SP updates their inner states. </a:t>
                </a:r>
              </a:p>
              <a:p>
                <a:endParaRPr lang="en-US" dirty="0"/>
              </a:p>
              <a:p>
                <a:r>
                  <a:rPr lang="en-US" dirty="0"/>
                  <a:t>Parameters: target error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CBR window size: w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658BFA-5AAA-5A4B-BF47-726E3A33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709" y="825113"/>
                <a:ext cx="3045361" cy="3323987"/>
              </a:xfrm>
              <a:prstGeom prst="rect">
                <a:avLst/>
              </a:prstGeom>
              <a:blipFill>
                <a:blip r:embed="rId3"/>
                <a:stretch>
                  <a:fillRect l="-1660" t="-760" r="-415" b="-46008"/>
                </a:stretch>
              </a:blipFill>
            </p:spPr>
            <p:txBody>
              <a:bodyPr/>
              <a:lstStyle/>
              <a:p>
                <a:r>
                  <a:rPr lang="es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89C581EA-BEA8-1346-9B38-903B381A1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245" r="28181"/>
          <a:stretch/>
        </p:blipFill>
        <p:spPr>
          <a:xfrm>
            <a:off x="1213244" y="1416815"/>
            <a:ext cx="3876465" cy="207583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AB63611-FD6F-6C42-924F-F39B0E40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8AC-60C7-1B43-9C52-56EBE9202A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 err="1"/>
              <a:t>SafePredict</a:t>
            </a:r>
            <a:r>
              <a:rPr lang="en-IN" dirty="0"/>
              <a:t> Implementation (Shantanu Jain)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 err="1"/>
              <a:t>SafePredict</a:t>
            </a:r>
            <a:r>
              <a:rPr lang="en-US" sz="2000" dirty="0"/>
              <a:t> is implemented as a meta-estimator in the popular Python framework </a:t>
            </a:r>
            <a:r>
              <a:rPr lang="en-US" sz="2000" dirty="0" err="1"/>
              <a:t>scikit</a:t>
            </a:r>
            <a:r>
              <a:rPr lang="en-US" sz="2000" dirty="0"/>
              <a:t>-learn. 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It works out-of-the-box with the same familiar </a:t>
            </a:r>
            <a:r>
              <a:rPr lang="en-US" sz="2000" dirty="0" err="1"/>
              <a:t>scikit</a:t>
            </a:r>
            <a:r>
              <a:rPr lang="en-US" sz="2000" dirty="0"/>
              <a:t>-learn API with methods like .fit(), .</a:t>
            </a:r>
            <a:r>
              <a:rPr lang="en-US" sz="2000" dirty="0" err="1"/>
              <a:t>partial_fit</a:t>
            </a:r>
            <a:r>
              <a:rPr lang="en-US" sz="2000" dirty="0"/>
              <a:t>(), .predict() and can be directly integrated into existing analysis pipelines.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The implementation acts like a wrapper around </a:t>
            </a:r>
            <a:r>
              <a:rPr lang="en-US" sz="2000" dirty="0" err="1"/>
              <a:t>scikit</a:t>
            </a:r>
            <a:r>
              <a:rPr lang="en-US" sz="2000" dirty="0"/>
              <a:t>-learn estimators, just adding the possibility to refuse predictions.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324428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4375" y="624351"/>
            <a:ext cx="7715250" cy="0"/>
          </a:xfrm>
          <a:prstGeom prst="line">
            <a:avLst/>
          </a:prstGeom>
          <a:ln w="3175" cmpd="sng"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81AB12-FEF5-544D-90BE-DEC5D045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856747"/>
            <a:ext cx="8648700" cy="3937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84231B-3767-3B42-9BAA-A87AE894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8AC-60C7-1B43-9C52-56EBE9202A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 err="1"/>
              <a:t>SafePredict</a:t>
            </a:r>
            <a:r>
              <a:rPr lang="en-IN" dirty="0"/>
              <a:t> Parameters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1600" dirty="0"/>
              <a:t>Target error: Required upper bound on error rate.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Horizon: Total number of data points to be predicted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Alpha: Strict lower bound on probability that </a:t>
            </a:r>
            <a:r>
              <a:rPr lang="en-IN" sz="1600" dirty="0" err="1"/>
              <a:t>SafePredict</a:t>
            </a:r>
            <a:r>
              <a:rPr lang="en-IN" sz="1600" dirty="0"/>
              <a:t> accepts a prediction. (Validity of </a:t>
            </a:r>
            <a:r>
              <a:rPr lang="en-IN" sz="1600" dirty="0" err="1"/>
              <a:t>SafePredict</a:t>
            </a:r>
            <a:r>
              <a:rPr lang="en-IN" sz="1600" dirty="0"/>
              <a:t> is probabilistically guaranteed when alpha is on the order of 1/Horizon)</a:t>
            </a:r>
          </a:p>
          <a:p>
            <a:pPr>
              <a:lnSpc>
                <a:spcPct val="100000"/>
              </a:lnSpc>
            </a:pPr>
            <a:r>
              <a:rPr lang="en-IN" sz="1600"/>
              <a:t>Refusal </a:t>
            </a:r>
            <a:r>
              <a:rPr lang="en-IN" sz="1600" dirty="0"/>
              <a:t>class: The required output indicating that a prediction is refused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Calibration: Addition of calibration method (Platt/Isotonic) for confidence-based refusals in addition to </a:t>
            </a:r>
            <a:r>
              <a:rPr lang="en-IN" sz="1600" dirty="0" err="1"/>
              <a:t>SafePredict</a:t>
            </a:r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179808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/>
              <a:t>Letter Recognition Example (MNIST)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r>
              <a:rPr lang="en" dirty="0"/>
              <a:t>/29</a:t>
            </a:r>
          </a:p>
        </p:txBody>
      </p:sp>
      <p:pic>
        <p:nvPicPr>
          <p:cNvPr id="1026" name="Picture 2" descr="https://lh4.googleusercontent.com/NtNe47wqG4wb5AxbiMQWMs4-SCP6vg4hDRCBM5qAAhVUZlYNq-rDdafqLqyyZH2OzQAxzOC9mDrpGe-61Epx3MxtMs2dIsrOzah1O7hgKGbHlje0Y4AhN3Gad6oRC1x_ek1izMGl13c">
            <a:extLst>
              <a:ext uri="{FF2B5EF4-FFF2-40B4-BE49-F238E27FC236}">
                <a16:creationId xmlns:a16="http://schemas.microsoft.com/office/drawing/2014/main" id="{1A7E382B-4DD5-C44E-9BAB-A7E0FC2E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6" y="1051175"/>
            <a:ext cx="3685328" cy="36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5.googleusercontent.com/72imTQReJvlYqsvxp2WqkJcSf0MXEyh2QaGAlr0yFFkSseRZVcuaflpurKjpChUL_Y2P_S0Ahl-aajkaE7lm7ngfDa3qmTN-AcvgGkjuLUH-IyMv-8O08AE3oeQwdN4S-6b3Tl7RBFI">
            <a:extLst>
              <a:ext uri="{FF2B5EF4-FFF2-40B4-BE49-F238E27FC236}">
                <a16:creationId xmlns:a16="http://schemas.microsoft.com/office/drawing/2014/main" id="{C8C251DC-83BD-9741-83D3-6688B67E1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4607066" y="1051175"/>
            <a:ext cx="3655617" cy="36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4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/>
              <a:t>Letter Recognition Example (MNIST)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r>
              <a:rPr lang="en" dirty="0"/>
              <a:t>/29</a:t>
            </a:r>
          </a:p>
        </p:txBody>
      </p:sp>
      <p:pic>
        <p:nvPicPr>
          <p:cNvPr id="1027" name="Picture 3" descr="https://lh5.googleusercontent.com/72imTQReJvlYqsvxp2WqkJcSf0MXEyh2QaGAlr0yFFkSseRZVcuaflpurKjpChUL_Y2P_S0Ahl-aajkaE7lm7ngfDa3qmTN-AcvgGkjuLUH-IyMv-8O08AE3oeQwdN4S-6b3Tl7RBFI">
            <a:extLst>
              <a:ext uri="{FF2B5EF4-FFF2-40B4-BE49-F238E27FC236}">
                <a16:creationId xmlns:a16="http://schemas.microsoft.com/office/drawing/2014/main" id="{C8C251DC-83BD-9741-83D3-6688B67E1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6223727" y="1051176"/>
            <a:ext cx="2045824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4596-81F2-C840-9B0B-2E2FCF41C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281" y="3116834"/>
            <a:ext cx="2058944" cy="20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C9B1B-AC1A-AA4F-A10C-5E2384C00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281" y="1085581"/>
            <a:ext cx="2058944" cy="20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09D03-AF5A-CF44-A8B4-F2DF54785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491" y="1051175"/>
            <a:ext cx="2058944" cy="20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025F1E-6C2E-6D45-951B-6B2F798B48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167" y="3137581"/>
            <a:ext cx="2058944" cy="205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11737-6A23-B249-8171-49C591DB9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491" y="3099540"/>
            <a:ext cx="2073010" cy="2052000"/>
          </a:xfrm>
          <a:prstGeom prst="rect">
            <a:avLst/>
          </a:prstGeom>
        </p:spPr>
      </p:pic>
      <p:sp>
        <p:nvSpPr>
          <p:cNvPr id="16" name="Shape 87">
            <a:extLst>
              <a:ext uri="{FF2B5EF4-FFF2-40B4-BE49-F238E27FC236}">
                <a16:creationId xmlns:a16="http://schemas.microsoft.com/office/drawing/2014/main" id="{47738E40-3F9D-C44F-81B7-2DAE23E4815A}"/>
              </a:ext>
            </a:extLst>
          </p:cNvPr>
          <p:cNvSpPr txBox="1">
            <a:spLocks/>
          </p:cNvSpPr>
          <p:nvPr/>
        </p:nvSpPr>
        <p:spPr>
          <a:xfrm>
            <a:off x="303300" y="1368766"/>
            <a:ext cx="1531315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1600" dirty="0"/>
              <a:t>Refused predictions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Base output: 8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Acceptance probabilities:</a:t>
            </a:r>
            <a:r>
              <a:rPr lang="en" sz="1600" dirty="0"/>
              <a:t> [0.0003,0.016]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01703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Making a bad decision can be costly</a:t>
            </a:r>
          </a:p>
          <a:p>
            <a:pPr marL="914400" lvl="1" indent="-35560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a</a:t>
            </a:r>
            <a:r>
              <a:rPr lang="en-US" sz="2000" dirty="0"/>
              <a:t>n unnecessary </a:t>
            </a:r>
            <a:r>
              <a:rPr lang="en" sz="2000" dirty="0"/>
              <a:t> medical operation, </a:t>
            </a:r>
            <a:br>
              <a:rPr lang="en-US" sz="2000" dirty="0"/>
            </a:br>
            <a:r>
              <a:rPr lang="en" sz="2000" dirty="0"/>
              <a:t>a </a:t>
            </a:r>
            <a:r>
              <a:rPr lang="en-US" sz="2000" dirty="0"/>
              <a:t>bad trade </a:t>
            </a:r>
            <a:r>
              <a:rPr lang="en" sz="2000" dirty="0"/>
              <a:t>in finance. </a:t>
            </a:r>
          </a:p>
          <a:p>
            <a:pPr marL="457200" indent="-3556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Most of medicine is </a:t>
            </a:r>
            <a:r>
              <a:rPr lang="en-US" sz="2000" dirty="0" err="1"/>
              <a:t>i.i.d</a:t>
            </a:r>
            <a:r>
              <a:rPr lang="en-US" sz="2000" dirty="0"/>
              <a:t>. (independent identically distributed). One patient has same causal factors as other.</a:t>
            </a:r>
            <a:endParaRPr lang="en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/>
              <a:t>Letter Recognition Example (MNIST)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r>
              <a:rPr lang="en" dirty="0"/>
              <a:t>/29</a:t>
            </a:r>
          </a:p>
        </p:txBody>
      </p:sp>
      <p:sp>
        <p:nvSpPr>
          <p:cNvPr id="16" name="Shape 87">
            <a:extLst>
              <a:ext uri="{FF2B5EF4-FFF2-40B4-BE49-F238E27FC236}">
                <a16:creationId xmlns:a16="http://schemas.microsoft.com/office/drawing/2014/main" id="{47738E40-3F9D-C44F-81B7-2DAE23E4815A}"/>
              </a:ext>
            </a:extLst>
          </p:cNvPr>
          <p:cNvSpPr txBox="1">
            <a:spLocks/>
          </p:cNvSpPr>
          <p:nvPr/>
        </p:nvSpPr>
        <p:spPr>
          <a:xfrm>
            <a:off x="303300" y="1368766"/>
            <a:ext cx="1531315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Predictions are refused based on past performance of base model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Vertical black lines are the  samples that were refused in the previous slides due to excess base error rate</a:t>
            </a:r>
            <a:endParaRPr lang="en-IN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6DEF5-8713-B34A-AD94-33C9F433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58" y="1368766"/>
            <a:ext cx="7189442" cy="33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 err="1"/>
              <a:t>SafePredict</a:t>
            </a:r>
            <a:r>
              <a:rPr lang="en-IN" dirty="0"/>
              <a:t> Implementation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 err="1"/>
              <a:t>Github</a:t>
            </a:r>
            <a:r>
              <a:rPr lang="en-US" sz="2000" dirty="0"/>
              <a:t> repo: https://</a:t>
            </a:r>
            <a:r>
              <a:rPr lang="en-US" sz="2000" dirty="0" err="1"/>
              <a:t>github.com</a:t>
            </a:r>
            <a:r>
              <a:rPr lang="en-US" sz="2000" dirty="0"/>
              <a:t>/ShanJ35/</a:t>
            </a:r>
            <a:r>
              <a:rPr lang="en-US" sz="2000" dirty="0" err="1"/>
              <a:t>SafePredict</a:t>
            </a:r>
            <a:endParaRPr lang="en-US" sz="2000" dirty="0"/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Medium Blog post with example: https://</a:t>
            </a:r>
            <a:r>
              <a:rPr lang="en-US" sz="2000" dirty="0" err="1"/>
              <a:t>medium.com</a:t>
            </a:r>
            <a:r>
              <a:rPr lang="en-US" sz="2000" dirty="0"/>
              <a:t>/@sj2538/safepredict-asymptotic-error-bounds-for-online-learning-c02da4e4b846</a:t>
            </a:r>
          </a:p>
        </p:txBody>
      </p:sp>
    </p:spTree>
    <p:extLst>
      <p:ext uri="{BB962C8B-B14F-4D97-AF65-F5344CB8AC3E}">
        <p14:creationId xmlns:p14="http://schemas.microsoft.com/office/powerpoint/2010/main" val="118967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</a:t>
            </a:r>
            <a:r>
              <a:rPr lang="en" sz="2000" dirty="0" err="1"/>
              <a:t>i</a:t>
            </a:r>
            <a:r>
              <a:rPr lang="en" sz="2000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(ii) Multi-armed bandit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(iii)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sometimes.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b="1" dirty="0"/>
              <a:t>(iv) Experiments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8097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Datasets(independent identically distributed)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7999" y="4688758"/>
            <a:ext cx="646001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r>
              <a:rPr lang="en" dirty="0"/>
              <a:t>/29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61"/>
          <a:stretch/>
        </p:blipFill>
        <p:spPr>
          <a:xfrm>
            <a:off x="5050928" y="1844657"/>
            <a:ext cx="4093072" cy="2208918"/>
          </a:xfrm>
          <a:prstGeom prst="rect">
            <a:avLst/>
          </a:prstGeom>
        </p:spPr>
      </p:pic>
      <p:sp>
        <p:nvSpPr>
          <p:cNvPr id="6" name="Shape 166"/>
          <p:cNvSpPr txBox="1">
            <a:spLocks/>
          </p:cNvSpPr>
          <p:nvPr/>
        </p:nvSpPr>
        <p:spPr>
          <a:xfrm>
            <a:off x="0" y="1295723"/>
            <a:ext cx="5358809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1600">
              <a:spcAft>
                <a:spcPts val="0"/>
              </a:spcAft>
            </a:pPr>
            <a:r>
              <a:rPr lang="en-US" sz="2000" dirty="0"/>
              <a:t>Public datasets from Machine Learning Data Set Repository (mldata.org)</a:t>
            </a:r>
          </a:p>
          <a:p>
            <a:pPr marL="101600">
              <a:spcAft>
                <a:spcPts val="0"/>
              </a:spcAft>
            </a:pPr>
            <a:endParaRPr lang="en-US" sz="1000" dirty="0"/>
          </a:p>
          <a:p>
            <a:pPr marL="101600">
              <a:spcAft>
                <a:spcPts val="0"/>
              </a:spcAft>
            </a:pPr>
            <a:endParaRPr lang="en-US" sz="1000" dirty="0"/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Lato" panose="020B0604020202020204" charset="0"/>
              </a:rPr>
              <a:t>MNIST (scanned handwritten digits), </a:t>
            </a:r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Lato" panose="020B0604020202020204" charset="0"/>
              </a:rPr>
              <a:t>Cover (dominant forest type based on images), </a:t>
            </a:r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latin typeface="Lato" panose="020B0604020202020204" charset="0"/>
              </a:rPr>
              <a:t>Sensit</a:t>
            </a:r>
            <a:r>
              <a:rPr lang="en-US" sz="1700" dirty="0">
                <a:latin typeface="Lato" panose="020B0604020202020204" charset="0"/>
              </a:rPr>
              <a:t> (vehicle types from WSN), </a:t>
            </a:r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Lato" panose="020B0604020202020204" charset="0"/>
              </a:rPr>
              <a:t>Connect-4 (outcome of a multiplayer game),</a:t>
            </a:r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Lato" panose="020B0604020202020204" charset="0"/>
              </a:rPr>
              <a:t>Letter (letter recognition from pixel displays), </a:t>
            </a:r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Lato" panose="020B0604020202020204" charset="0"/>
              </a:rPr>
              <a:t>Cod-RNA (coding/non-coding parts of RNA),</a:t>
            </a:r>
          </a:p>
          <a:p>
            <a:pPr marL="5588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Lato" panose="020B0604020202020204" charset="0"/>
              </a:rPr>
              <a:t>Sat-Image (soil type based on satellite images)</a:t>
            </a:r>
          </a:p>
        </p:txBody>
      </p:sp>
    </p:spTree>
    <p:extLst>
      <p:ext uri="{BB962C8B-B14F-4D97-AF65-F5344CB8AC3E}">
        <p14:creationId xmlns:p14="http://schemas.microsoft.com/office/powerpoint/2010/main" val="138597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Experimental 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99" y="4688758"/>
            <a:ext cx="646001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r>
              <a:rPr lang="en" dirty="0"/>
              <a:t>/29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Shape 166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0" y="1462088"/>
                <a:ext cx="7862888" cy="3001962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en" sz="600" dirty="0"/>
              </a:p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" sz="2000" dirty="0"/>
                  <a:t>Base classifier : Random Forest ( n_trees = 100, min_leaf = 10 )</a:t>
                </a:r>
              </a:p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en-US" sz="600" dirty="0"/>
              </a:p>
              <a:p>
                <a:pPr marL="45720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Score: </a:t>
                </a:r>
                <a:r>
                  <a:rPr lang="en-US" sz="2000" i="1" dirty="0">
                    <a:solidFill>
                      <a:schemeClr val="bg2"/>
                    </a:solidFill>
                  </a:rPr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000" i="1" dirty="0" err="1">
                    <a:solidFill>
                      <a:schemeClr val="bg2"/>
                    </a:solidFill>
                  </a:rPr>
                  <a:t>model.predict_proba</a:t>
                </a:r>
                <a:r>
                  <a:rPr lang="en-US" sz="2000" i="1" dirty="0">
                    <a:solidFill>
                      <a:schemeClr val="bg2"/>
                    </a:solidFill>
                  </a:rPr>
                  <a:t>(X)[Y]</a:t>
                </a:r>
                <a:endParaRPr lang="en-US" sz="2200" b="1" dirty="0">
                  <a:solidFill>
                    <a:schemeClr val="dk1"/>
                  </a:solidFill>
                </a:endParaRPr>
              </a:p>
              <a:p>
                <a:pPr marL="101600">
                  <a:spcAft>
                    <a:spcPts val="0"/>
                  </a:spcAft>
                </a:pPr>
                <a:endParaRPr lang="en-US" sz="600" dirty="0"/>
              </a:p>
              <a:p>
                <a:pPr marL="45720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Compute the baseline test error rate:</a:t>
                </a:r>
              </a:p>
              <a:p>
                <a:pPr marL="914400" lvl="1" indent="-355600">
                  <a:spcAft>
                    <a:spcPts val="1000"/>
                  </a:spcAft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Train a random forest over 75% of the data and test on remaining 25%</a:t>
                </a:r>
                <a:endParaRPr lang="en-US" sz="1600" dirty="0"/>
              </a:p>
              <a:p>
                <a:pPr marL="45720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en-US" sz="600" dirty="0"/>
              </a:p>
              <a:p>
                <a:pPr marL="45720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Our meta-algorithm with target rates baseline/2 and baseline/4</a:t>
                </a:r>
              </a:p>
              <a:p>
                <a:pPr marL="914400" lvl="1" indent="-355600">
                  <a:spcAft>
                    <a:spcPts val="1000"/>
                  </a:spcAft>
                  <a:buSzPct val="100000"/>
                  <a:buFont typeface="Courier New" panose="02070309020205020404" pitchFamily="49" charset="0"/>
                  <a:buChar char="o"/>
                </a:pPr>
                <a:r>
                  <a:rPr lang="en" sz="2000" dirty="0"/>
                  <a:t>core/calibrate/test : 50/25/25</a:t>
                </a:r>
                <a:endParaRPr lang="en-US" sz="20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000" dirty="0"/>
              </a:p>
            </p:txBody>
          </p:sp>
        </mc:Choice>
        <mc:Fallback xmlns="">
          <p:sp>
            <p:nvSpPr>
              <p:cNvPr id="166" name="Shape 1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03300" y="1461618"/>
                <a:ext cx="7862505" cy="3002400"/>
              </a:xfrm>
              <a:prstGeom prst="rect">
                <a:avLst/>
              </a:prstGeom>
              <a:blipFill>
                <a:blip r:embed="rId3"/>
                <a:stretch>
                  <a:fillRect b="-7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14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" t="6315" r="11432" b="1637"/>
          <a:stretch/>
        </p:blipFill>
        <p:spPr>
          <a:xfrm>
            <a:off x="3774560" y="2760447"/>
            <a:ext cx="4518836" cy="2156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" r="15873"/>
          <a:stretch/>
        </p:blipFill>
        <p:spPr>
          <a:xfrm>
            <a:off x="5285942" y="604244"/>
            <a:ext cx="3007454" cy="2156203"/>
          </a:xfrm>
          <a:prstGeom prst="rect">
            <a:avLst/>
          </a:prstGeom>
        </p:spPr>
      </p:pic>
      <p:sp>
        <p:nvSpPr>
          <p:cNvPr id="12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err="1">
                <a:solidFill>
                  <a:schemeClr val="bg2"/>
                </a:solidFill>
              </a:rPr>
              <a:t>i.i.d</a:t>
            </a:r>
            <a:r>
              <a:rPr lang="en" dirty="0">
                <a:solidFill>
                  <a:schemeClr val="bg2"/>
                </a:solidFill>
              </a:rPr>
              <a:t>.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97999" y="4688758"/>
            <a:ext cx="646001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r>
              <a:rPr lang="en" dirty="0"/>
              <a:t>/29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4482" t="25254" r="-2002" b="23462"/>
          <a:stretch/>
        </p:blipFill>
        <p:spPr>
          <a:xfrm>
            <a:off x="8122520" y="2158410"/>
            <a:ext cx="1021480" cy="1803516"/>
          </a:xfrm>
          <a:prstGeom prst="rect">
            <a:avLst/>
          </a:prstGeom>
        </p:spPr>
      </p:pic>
      <p:sp>
        <p:nvSpPr>
          <p:cNvPr id="8" name="Shape 166"/>
          <p:cNvSpPr txBox="1">
            <a:spLocks/>
          </p:cNvSpPr>
          <p:nvPr/>
        </p:nvSpPr>
        <p:spPr>
          <a:xfrm>
            <a:off x="420260" y="1417664"/>
            <a:ext cx="3354300" cy="2157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1600">
              <a:spcAft>
                <a:spcPts val="0"/>
              </a:spcAft>
            </a:pPr>
            <a:r>
              <a:rPr lang="en-US" sz="2000" dirty="0"/>
              <a:t>Refusal rate increases as the target error rate decreases</a:t>
            </a:r>
          </a:p>
          <a:p>
            <a:pPr marL="44450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baseline/2: 6-32%, </a:t>
            </a:r>
          </a:p>
          <a:p>
            <a:pPr marL="44450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baseline/4: 12-58%</a:t>
            </a:r>
          </a:p>
          <a:p>
            <a:pPr marL="101600">
              <a:spcAft>
                <a:spcPts val="0"/>
              </a:spcAft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65188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99" y="4688758"/>
            <a:ext cx="646001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r>
              <a:rPr lang="en" dirty="0"/>
              <a:t>/29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0" y="1462088"/>
            <a:ext cx="7862888" cy="30019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000" dirty="0"/>
              <a:t>Concept Drift is an issue in many fields (causal factors can change)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Machine learning algorithms can be made adaptive.</a:t>
            </a:r>
            <a:endParaRPr lang="en-US" sz="2200" b="1" dirty="0">
              <a:solidFill>
                <a:schemeClr val="dk1"/>
              </a:solidFill>
            </a:endParaRPr>
          </a:p>
          <a:p>
            <a:pPr marL="101600">
              <a:spcAft>
                <a:spcPts val="0"/>
              </a:spcAft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Multi-armed bandit to weight among them.</a:t>
            </a:r>
            <a:endParaRPr lang="en-US" sz="1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 err="1"/>
              <a:t>ConformalPrediction</a:t>
            </a:r>
            <a:r>
              <a:rPr lang="en-US" sz="2000" dirty="0"/>
              <a:t> and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judiciously.</a:t>
            </a:r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 lot of work to do…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4784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Concept Drift in Several Domains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Recommender systems must change over time, e.g. if I go to a movie recommendation system, it should not recommend Casablanca if I’m looking for a recent release.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Epidemic spreads can change as the epidemic evolves.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Financial decisions can be independent of politics often, but what about around election time?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08418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b="1" dirty="0"/>
              <a:t>(</a:t>
            </a:r>
            <a:r>
              <a:rPr lang="en" sz="2000" b="1" dirty="0" err="1"/>
              <a:t>i</a:t>
            </a:r>
            <a:r>
              <a:rPr lang="en" sz="2000" b="1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(ii) Multi-armed bandit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(iii)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sometimes.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(iv) Experiments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64006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Neural Nets – adaptive by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Neural nets use an updating algorithm called gradient descent: each prediction is compared with the correct answer and weights are adjusted if there are errors.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Thus feedback is continuous.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So, neural nets are adaptive to concept drift by design.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However…. Not always the most accurate choice.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91020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Random Forests – can be made adaptive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A random forest is a collection of decision trees (or if we want a continuous outcome, classification and regression trees), each on randomly chosen subset of data features.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Normally (for </a:t>
            </a:r>
            <a:r>
              <a:rPr lang="en" sz="2000" dirty="0" err="1"/>
              <a:t>i.i.d</a:t>
            </a:r>
            <a:r>
              <a:rPr lang="en" sz="2000" dirty="0"/>
              <a:t>. data), train once and use forever.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Adaptation strategy idea: If a tree is often wrong, rebuild it based on recent data.</a:t>
            </a:r>
          </a:p>
        </p:txBody>
      </p:sp>
    </p:spTree>
    <p:extLst>
      <p:ext uri="{BB962C8B-B14F-4D97-AF65-F5344CB8AC3E}">
        <p14:creationId xmlns:p14="http://schemas.microsoft.com/office/powerpoint/2010/main" val="330785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</a:t>
            </a:r>
            <a:r>
              <a:rPr lang="en" sz="2000" dirty="0" err="1"/>
              <a:t>i</a:t>
            </a:r>
            <a:r>
              <a:rPr lang="en" sz="2000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b="1" dirty="0"/>
              <a:t>(ii) Multi-armed bandit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(iii)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sometimes.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(iv) Experiments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99116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50570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Adjusting Weights Among Machine Learning Algorithms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Suppose you have several machine learning algorithms, e.g. different neural nets, several random forests, others.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Evaluate predictions of each machine learning method.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Adaptation strategy (bandit idea): If one method does better than others, then give it more weight.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Similar to adaptive random forests except that one adjusts weights given to algorithms rather than changing the algorithms themselves.</a:t>
            </a:r>
          </a:p>
        </p:txBody>
      </p:sp>
    </p:spTree>
    <p:extLst>
      <p:ext uri="{BB962C8B-B14F-4D97-AF65-F5344CB8AC3E}">
        <p14:creationId xmlns:p14="http://schemas.microsoft.com/office/powerpoint/2010/main" val="353793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r>
              <a:rPr lang="en" dirty="0"/>
              <a:t>/29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</a:t>
            </a:r>
            <a:r>
              <a:rPr lang="en" sz="2000" dirty="0" err="1"/>
              <a:t>i</a:t>
            </a:r>
            <a:r>
              <a:rPr lang="en" sz="2000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(ii) Multi-armed bandit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b="1" dirty="0"/>
              <a:t>(iii) </a:t>
            </a:r>
            <a:r>
              <a:rPr lang="en-US" sz="2000" b="1" dirty="0" err="1"/>
              <a:t>SafePredict</a:t>
            </a:r>
            <a:r>
              <a:rPr lang="en-US" sz="2000" b="1" dirty="0"/>
              <a:t> to refuse to predict sometimes.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(iv) Experiments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843794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9975</TotalTime>
  <Words>1539</Words>
  <Application>Microsoft Macintosh PowerPoint</Application>
  <PresentationFormat>Presentación en pantalla (16:9)</PresentationFormat>
  <Paragraphs>187</Paragraphs>
  <Slides>26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Calibri</vt:lpstr>
      <vt:lpstr>Cambria Math</vt:lpstr>
      <vt:lpstr>Arial</vt:lpstr>
      <vt:lpstr>Courier New</vt:lpstr>
      <vt:lpstr>Calibri Light</vt:lpstr>
      <vt:lpstr>Lato</vt:lpstr>
      <vt:lpstr>Tema de Office</vt:lpstr>
      <vt:lpstr>Confronting Concept Drift by Refusing to Guess</vt:lpstr>
      <vt:lpstr>Motivation</vt:lpstr>
      <vt:lpstr>Concept Drift in Several Domains</vt:lpstr>
      <vt:lpstr>Tools at Our Disposal</vt:lpstr>
      <vt:lpstr>Neural Nets – adaptive by design</vt:lpstr>
      <vt:lpstr>Random Forests – can be made adaptive</vt:lpstr>
      <vt:lpstr>Tools at Our Disposal</vt:lpstr>
      <vt:lpstr>Adjusting Weights Among Machine Learning Algorithms </vt:lpstr>
      <vt:lpstr>Tools at Our Disposal</vt:lpstr>
      <vt:lpstr>Accuracy refusal tradeoff</vt:lpstr>
      <vt:lpstr>Non-conformity Score of Data Point to a Set </vt:lpstr>
      <vt:lpstr>Conformal Prediction – Train &amp; Calibration </vt:lpstr>
      <vt:lpstr>What if not Independent Identically Distributed (iid)?</vt:lpstr>
      <vt:lpstr>Presentación de PowerPoint</vt:lpstr>
      <vt:lpstr>SafePredict Implementation (Shantanu Jain)</vt:lpstr>
      <vt:lpstr>Presentación de PowerPoint</vt:lpstr>
      <vt:lpstr>SafePredict Parameters</vt:lpstr>
      <vt:lpstr>Letter Recognition Example (MNIST)   </vt:lpstr>
      <vt:lpstr>Letter Recognition Example (MNIST)   </vt:lpstr>
      <vt:lpstr>Letter Recognition Example (MNIST)   </vt:lpstr>
      <vt:lpstr>SafePredict Implementation</vt:lpstr>
      <vt:lpstr>Tools at Our Disposal</vt:lpstr>
      <vt:lpstr>Datasets(independent identically distributed)</vt:lpstr>
      <vt:lpstr>Experimental Setup</vt:lpstr>
      <vt:lpstr>i.i.d.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Errors by Refusing to Guess</dc:title>
  <dc:creator>Anil Kocak</dc:creator>
  <cp:lastModifiedBy>Dennis Shasha</cp:lastModifiedBy>
  <cp:revision>148</cp:revision>
  <dcterms:modified xsi:type="dcterms:W3CDTF">2020-12-04T15:02:51Z</dcterms:modified>
</cp:coreProperties>
</file>