
<file path=[Content_Types].xml><?xml version="1.0" encoding="utf-8"?>
<Types xmlns="http://schemas.openxmlformats.org/package/2006/content-types">
  <Default Extension="pdf" ContentType="application/pdf"/>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49"/>
  </p:notesMasterIdLst>
  <p:handoutMasterIdLst>
    <p:handoutMasterId r:id="rId50"/>
  </p:handoutMasterIdLst>
  <p:sldIdLst>
    <p:sldId id="256" r:id="rId2"/>
    <p:sldId id="1035" r:id="rId3"/>
    <p:sldId id="1075" r:id="rId4"/>
    <p:sldId id="1081" r:id="rId5"/>
    <p:sldId id="1045" r:id="rId6"/>
    <p:sldId id="1051" r:id="rId7"/>
    <p:sldId id="1058" r:id="rId8"/>
    <p:sldId id="1046" r:id="rId9"/>
    <p:sldId id="1048" r:id="rId10"/>
    <p:sldId id="1050" r:id="rId11"/>
    <p:sldId id="1060" r:id="rId12"/>
    <p:sldId id="1061" r:id="rId13"/>
    <p:sldId id="1062" r:id="rId14"/>
    <p:sldId id="1086" r:id="rId15"/>
    <p:sldId id="1087" r:id="rId16"/>
    <p:sldId id="1089" r:id="rId17"/>
    <p:sldId id="1038" r:id="rId18"/>
    <p:sldId id="1072" r:id="rId19"/>
    <p:sldId id="1090" r:id="rId20"/>
    <p:sldId id="1073" r:id="rId21"/>
    <p:sldId id="1074" r:id="rId22"/>
    <p:sldId id="1076" r:id="rId23"/>
    <p:sldId id="1077" r:id="rId24"/>
    <p:sldId id="1082" r:id="rId25"/>
    <p:sldId id="1078" r:id="rId26"/>
    <p:sldId id="1079" r:id="rId27"/>
    <p:sldId id="1080" r:id="rId28"/>
    <p:sldId id="1042" r:id="rId29"/>
    <p:sldId id="1083" r:id="rId30"/>
    <p:sldId id="1057" r:id="rId31"/>
    <p:sldId id="1055" r:id="rId32"/>
    <p:sldId id="1052" r:id="rId33"/>
    <p:sldId id="1053" r:id="rId34"/>
    <p:sldId id="1054" r:id="rId35"/>
    <p:sldId id="1056" r:id="rId36"/>
    <p:sldId id="1043" r:id="rId37"/>
    <p:sldId id="1037" r:id="rId38"/>
    <p:sldId id="1047" r:id="rId39"/>
    <p:sldId id="1049" r:id="rId40"/>
    <p:sldId id="1084" r:id="rId41"/>
    <p:sldId id="1085" r:id="rId42"/>
    <p:sldId id="1066" r:id="rId43"/>
    <p:sldId id="1068" r:id="rId44"/>
    <p:sldId id="1088" r:id="rId45"/>
    <p:sldId id="1069" r:id="rId46"/>
    <p:sldId id="1070" r:id="rId47"/>
    <p:sldId id="1071"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38851C"/>
    <a:srgbClr val="F9E6D6"/>
    <a:srgbClr val="00FF00"/>
    <a:srgbClr val="FF8000"/>
    <a:srgbClr val="FF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2" autoAdjust="0"/>
    <p:restoredTop sz="77225" autoAdjust="0"/>
  </p:normalViewPr>
  <p:slideViewPr>
    <p:cSldViewPr showGuides="1">
      <p:cViewPr>
        <p:scale>
          <a:sx n="80" d="100"/>
          <a:sy n="80" d="100"/>
        </p:scale>
        <p:origin x="-1704"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9CE1EFB5-191D-E141-A2C8-DCA6877E1A2D}" type="datetime1">
              <a:rPr lang="en-US"/>
              <a:pPr>
                <a:defRPr/>
              </a:pPr>
              <a:t>5/21/12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F25F23E2-3470-524B-ABB9-675981F99752}"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1908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BB05E266-74C8-F949-8543-7BDC10B657B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45110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roadinstitute.org/cancer/software/genepattern/desc/pipelining.html" TargetMode="External"/><Relationship Id="rId4" Type="http://schemas.openxmlformats.org/officeDocument/2006/relationships/hyperlink" Target="http://en.wikipedia.org/wiki/Application_virtualization" TargetMode="External"/><Relationship Id="rId5" Type="http://schemas.openxmlformats.org/officeDocument/2006/relationships/hyperlink" Target="http://reproducibleresearch.net/" TargetMode="External"/><Relationship Id="rId6" Type="http://schemas.openxmlformats.org/officeDocument/2006/relationships/hyperlink" Target="http://reproducibility.org/wiki/Reproducibility"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mar.csiro.au/datacentre/ext_docs/seawater.htm" TargetMode="External"/><Relationship Id="rId4" Type="http://schemas.openxmlformats.org/officeDocument/2006/relationships/hyperlink" Target="http://www.teos-10.org/software.htm"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mar.csiro.au/datacentre/ext_docs/seawater.htm" TargetMode="External"/><Relationship Id="rId4" Type="http://schemas.openxmlformats.org/officeDocument/2006/relationships/hyperlink" Target="http://www.teos-10.org/software.htm"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EB1A265-C41F-BD48-8D01-3095E5E49F80}"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While computational experiments have become an integral part of the scientific method, it is still a challenge to repeat such experiments, because often, computational experiments require specific hardware, non-trivial software installation, and complex manipulations to obtain results.  To address this problem, we are building infrastructure to support the life-cycle of 'reproducible publications': their creation, review and re-use. This infrastructure makes it easier to generate and share repeatable results by making provenance a central component in scientific exploration, and the conduit for integrating data acquisition, derivation, and analysis as executable components throughout the publication process.   Besides giving authors the ability to link results to their provenance, it enables reviewers to assess the correctness and the relevance of the experimental results described in a submitted paper; and, upon publication, it also allows readers to repeat and utilize the computations embedded in the papers.  In this talk, we give an overview of this infrastructure and present case studies that show how this infrastructure has been used. We also discuss its limitations and open problems that require further research. </a:t>
            </a:r>
            <a:endParaRPr lang="en-US"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sz="1600">
                <a:ea typeface="Helvetica Neue Light" pitchFamily="-84" charset="0"/>
                <a:cs typeface="Helvetica Neue Light" pitchFamily="-84" charset="0"/>
                <a:sym typeface="Helvetica Neue Light" pitchFamily="-84" charset="0"/>
              </a:rPr>
              <a:t>We process changes by package.  Start with developer, default to automatic, and fail by showing the user what’s wrong.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15</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lvl="1"/>
            <a:r>
              <a:rPr lang="en-US" dirty="0" smtClean="0"/>
              <a:t>More later… or show high-level examples using pipelines</a:t>
            </a:r>
          </a:p>
          <a:p>
            <a:pPr lvl="1"/>
            <a:r>
              <a:rPr lang="en-US" dirty="0" smtClean="0"/>
              <a:t> e.g., use persistent files for intermediate results produced from large raw data, hw or </a:t>
            </a:r>
            <a:r>
              <a:rPr lang="en-US" dirty="0" err="1" smtClean="0"/>
              <a:t>sw</a:t>
            </a:r>
            <a:r>
              <a:rPr lang="en-US" dirty="0" smtClean="0"/>
              <a:t> </a:t>
            </a:r>
          </a:p>
          <a:p>
            <a:r>
              <a:rPr lang="en-US" dirty="0" smtClean="0"/>
              <a:t>E.g., use a web-based interface to give other access to software, hw, …Large input files or long running computations: cache intermediate results (show workflow)</a:t>
            </a:r>
          </a:p>
          <a:p>
            <a:r>
              <a:rPr lang="en-US" dirty="0" smtClean="0"/>
              <a:t>Proprietary hardware/software: provide web-based access</a:t>
            </a:r>
          </a:p>
          <a:p>
            <a:r>
              <a:rPr lang="en-US" dirty="0" smtClean="0"/>
              <a:t>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ea typeface="ＭＳ Ｐゴシック" pitchFamily="-65" charset="-128"/>
                <a:cs typeface="ＭＳ Ｐゴシック" pitchFamily="-65" charset="-128"/>
              </a:rPr>
              <a:t>Adoption will only happen</a:t>
            </a:r>
            <a:r>
              <a:rPr lang="en-US" sz="1200" baseline="0" dirty="0">
                <a:solidFill>
                  <a:schemeClr val="tx1"/>
                </a:solidFill>
                <a:latin typeface="Arial" pitchFamily="-65" charset="0"/>
                <a:ea typeface="ＭＳ Ｐゴシック" pitchFamily="-65" charset="-128"/>
                <a:cs typeface="ＭＳ Ｐゴシック" pitchFamily="-65" charset="-128"/>
              </a:rPr>
              <a:t> </a:t>
            </a:r>
            <a:r>
              <a:rPr lang="en-US" sz="1200" baseline="0" dirty="0" smtClean="0">
                <a:solidFill>
                  <a:schemeClr val="tx1"/>
                </a:solidFill>
                <a:latin typeface="Arial" pitchFamily="-65" charset="0"/>
                <a:ea typeface="ＭＳ Ｐゴシック" pitchFamily="-65" charset="-128"/>
                <a:cs typeface="ＭＳ Ｐゴシック" pitchFamily="-65" charset="-128"/>
              </a:rPr>
              <a:t>if this is easier and better integrated with the environments people already have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solidFill>
                <a:schemeClr val="tx1"/>
              </a:solidFill>
              <a:latin typeface="Arial" pitchFamily="-65" charset="0"/>
              <a:ea typeface="ＭＳ Ｐゴシック" pitchFamily="-65" charset="-128"/>
              <a:cs typeface="ＭＳ Ｐゴシック" pitchFamily="-65" charset="-128"/>
            </a:endParaRPr>
          </a:p>
          <a:p>
            <a:r>
              <a:rPr lang="en-US" dirty="0" smtClean="0"/>
              <a:t>How to represent and query experiments?</a:t>
            </a:r>
          </a:p>
          <a:p>
            <a:pPr lvl="1"/>
            <a:r>
              <a:rPr lang="en-US" dirty="0" smtClean="0"/>
              <a:t>Workflows, source code, data</a:t>
            </a:r>
            <a:endParaRPr lang="en-US"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16</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lvl="1"/>
            <a:r>
              <a:rPr lang="en-US" dirty="0" smtClean="0"/>
              <a:t>More later… or show high-level examples using pipelines</a:t>
            </a:r>
          </a:p>
          <a:p>
            <a:pPr lvl="1"/>
            <a:r>
              <a:rPr lang="en-US" dirty="0" smtClean="0"/>
              <a:t> e.g., use persistent files for intermediate results produced from large raw data, hw or </a:t>
            </a:r>
            <a:r>
              <a:rPr lang="en-US" dirty="0" err="1" smtClean="0"/>
              <a:t>sw</a:t>
            </a:r>
            <a:r>
              <a:rPr lang="en-US" dirty="0" smtClean="0"/>
              <a:t> </a:t>
            </a:r>
          </a:p>
          <a:p>
            <a:r>
              <a:rPr lang="en-US" dirty="0" smtClean="0"/>
              <a:t>E.g., use a web-based interface to give other access to software, hw, …Large input files or long running computations: cache intermediate results (show workflow)</a:t>
            </a:r>
          </a:p>
          <a:p>
            <a:r>
              <a:rPr lang="en-US" dirty="0" smtClean="0"/>
              <a:t>Proprietary hardware/software: provide web-based access</a:t>
            </a:r>
          </a:p>
          <a:p>
            <a:r>
              <a:rPr lang="en-US" dirty="0" smtClean="0"/>
              <a:t>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ea typeface="ＭＳ Ｐゴシック" pitchFamily="-65" charset="-128"/>
                <a:cs typeface="ＭＳ Ｐゴシック" pitchFamily="-65" charset="-128"/>
              </a:rPr>
              <a:t>Adoption will only happen</a:t>
            </a:r>
            <a:r>
              <a:rPr lang="en-US" sz="1200" baseline="0" dirty="0">
                <a:solidFill>
                  <a:schemeClr val="tx1"/>
                </a:solidFill>
                <a:latin typeface="Arial" pitchFamily="-65" charset="0"/>
                <a:ea typeface="ＭＳ Ｐゴシック" pitchFamily="-65" charset="-128"/>
                <a:cs typeface="ＭＳ Ｐゴシック" pitchFamily="-65" charset="-128"/>
              </a:rPr>
              <a:t> </a:t>
            </a:r>
            <a:r>
              <a:rPr lang="en-US" sz="1200" baseline="0" dirty="0" smtClean="0">
                <a:solidFill>
                  <a:schemeClr val="tx1"/>
                </a:solidFill>
                <a:latin typeface="Arial" pitchFamily="-65" charset="0"/>
                <a:ea typeface="ＭＳ Ｐゴシック" pitchFamily="-65" charset="-128"/>
                <a:cs typeface="ＭＳ Ｐゴシック" pitchFamily="-65" charset="-128"/>
              </a:rPr>
              <a:t>if this is easier and better integrated with the environments people already have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solidFill>
                <a:schemeClr val="tx1"/>
              </a:solidFill>
              <a:latin typeface="Arial" pitchFamily="-65" charset="0"/>
              <a:ea typeface="ＭＳ Ｐゴシック" pitchFamily="-65" charset="-128"/>
              <a:cs typeface="ＭＳ Ｐゴシック" pitchFamily="-65" charset="-128"/>
            </a:endParaRPr>
          </a:p>
          <a:p>
            <a:r>
              <a:rPr lang="en-US" dirty="0" smtClean="0"/>
              <a:t>How to represent and query experiments?</a:t>
            </a:r>
          </a:p>
          <a:p>
            <a:pPr lvl="1"/>
            <a:r>
              <a:rPr lang="en-US" dirty="0" smtClean="0"/>
              <a:t>Workflows, source code, data</a:t>
            </a:r>
            <a:endParaRPr lang="en-US"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Swift, </a:t>
            </a:r>
            <a:r>
              <a:rPr lang="en-US" dirty="0" err="1" smtClean="0"/>
              <a:t>Taverna</a:t>
            </a:r>
            <a:r>
              <a:rPr lang="en-US" dirty="0" smtClean="0"/>
              <a:t>, </a:t>
            </a:r>
            <a:r>
              <a:rPr lang="en-US" dirty="0" err="1" smtClean="0"/>
              <a:t>Kepler</a:t>
            </a:r>
            <a:r>
              <a:rPr lang="en-US" dirty="0" smtClean="0"/>
              <a:t>, </a:t>
            </a:r>
            <a:r>
              <a:rPr lang="en-US" dirty="0" err="1" smtClean="0"/>
              <a:t>VisTrails</a:t>
            </a:r>
            <a:endParaRPr lang="en-US" dirty="0" smtClean="0"/>
          </a:p>
          <a:p>
            <a:r>
              <a:rPr lang="en-US" dirty="0" smtClean="0"/>
              <a:t>Portability and sharing can be problematic</a:t>
            </a:r>
          </a:p>
          <a:p>
            <a:pPr lvl="1"/>
            <a:r>
              <a:rPr lang="en-US" dirty="0" smtClean="0"/>
              <a:t>Sharing a workflow to run on a different machine, different libraries, local files – it will break</a:t>
            </a:r>
            <a:endParaRPr lang="en-US" sz="1200" b="1" kern="1200" dirty="0" smtClean="0">
              <a:solidFill>
                <a:schemeClr val="tx1"/>
              </a:solidFill>
              <a:latin typeface="Arial" charset="0"/>
              <a:ea typeface="ＭＳ Ｐゴシック" charset="-128"/>
              <a:cs typeface="ＭＳ Ｐゴシック" charset="-128"/>
            </a:endParaRPr>
          </a:p>
          <a:p>
            <a:endParaRPr lang="en-US" sz="1200" b="1" kern="1200" dirty="0" smtClean="0">
              <a:solidFill>
                <a:schemeClr val="tx1"/>
              </a:solidFill>
              <a:latin typeface="Arial" charset="0"/>
              <a:ea typeface="ＭＳ Ｐゴシック" charset="-128"/>
              <a:cs typeface="ＭＳ Ｐゴシック" charset="-128"/>
            </a:endParaRPr>
          </a:p>
          <a:p>
            <a:endParaRPr lang="en-US" sz="1200" b="1" kern="1200" dirty="0" smtClean="0">
              <a:solidFill>
                <a:schemeClr val="tx1"/>
              </a:solidFill>
              <a:latin typeface="Arial" charset="0"/>
              <a:ea typeface="ＭＳ Ｐゴシック" charset="-128"/>
              <a:cs typeface="ＭＳ Ｐゴシック" charset="-128"/>
            </a:endParaRPr>
          </a:p>
          <a:p>
            <a:r>
              <a:rPr lang="en-US" sz="1200" b="1" kern="1200" dirty="0" smtClean="0">
                <a:solidFill>
                  <a:schemeClr val="tx1"/>
                </a:solidFill>
                <a:latin typeface="Arial" charset="0"/>
                <a:ea typeface="ＭＳ Ｐゴシック" charset="-128"/>
                <a:cs typeface="ＭＳ Ｐゴシック" charset="-128"/>
              </a:rPr>
              <a:t>http://</a:t>
            </a:r>
            <a:r>
              <a:rPr lang="en-US" sz="1200" b="1" kern="1200" dirty="0" err="1" smtClean="0">
                <a:solidFill>
                  <a:schemeClr val="tx1"/>
                </a:solidFill>
                <a:latin typeface="Arial" charset="0"/>
                <a:ea typeface="ＭＳ Ｐゴシック" charset="-128"/>
                <a:cs typeface="ＭＳ Ｐゴシック" charset="-128"/>
              </a:rPr>
              <a:t>www.statistik.lmu.de/~leisch/Sweave</a:t>
            </a:r>
            <a:r>
              <a:rPr lang="en-US" sz="1200" b="1" kern="1200" dirty="0" smtClean="0">
                <a:solidFill>
                  <a:schemeClr val="tx1"/>
                </a:solidFill>
                <a:latin typeface="Arial" charset="0"/>
                <a:ea typeface="ＭＳ Ｐゴシック" charset="-128"/>
                <a:cs typeface="ＭＳ Ｐゴシック" charset="-128"/>
              </a:rPr>
              <a:t>/</a:t>
            </a:r>
          </a:p>
          <a:p>
            <a:r>
              <a:rPr lang="en-US" sz="1200" b="1" kern="1200" dirty="0" smtClean="0">
                <a:solidFill>
                  <a:schemeClr val="tx1"/>
                </a:solidFill>
                <a:latin typeface="Arial" charset="0"/>
                <a:ea typeface="ＭＳ Ｐゴシック" charset="-128"/>
                <a:cs typeface="ＭＳ Ｐゴシック" charset="-128"/>
              </a:rPr>
              <a:t>http://</a:t>
            </a:r>
            <a:r>
              <a:rPr lang="en-US" sz="1200" b="1" kern="1200" dirty="0" err="1" smtClean="0">
                <a:solidFill>
                  <a:schemeClr val="tx1"/>
                </a:solidFill>
                <a:latin typeface="Arial" charset="0"/>
                <a:ea typeface="ＭＳ Ｐゴシック" charset="-128"/>
                <a:cs typeface="ＭＳ Ｐゴシック" charset="-128"/>
              </a:rPr>
              <a:t>www.reproducibility.org</a:t>
            </a:r>
            <a:r>
              <a:rPr lang="en-US" sz="1200" b="1" kern="1200" dirty="0" smtClean="0">
                <a:solidFill>
                  <a:schemeClr val="tx1"/>
                </a:solidFill>
                <a:latin typeface="Arial" charset="0"/>
                <a:ea typeface="ＭＳ Ｐゴシック" charset="-128"/>
                <a:cs typeface="ＭＳ Ｐゴシック" charset="-128"/>
              </a:rPr>
              <a:t>/</a:t>
            </a:r>
          </a:p>
          <a:p>
            <a:endParaRPr lang="en-US" sz="1200" b="1" kern="1200" dirty="0" smtClean="0">
              <a:solidFill>
                <a:schemeClr val="tx1"/>
              </a:solidFill>
              <a:latin typeface="Arial" charset="0"/>
              <a:ea typeface="ＭＳ Ｐゴシック" charset="-128"/>
              <a:cs typeface="ＭＳ Ｐゴシック" charset="-128"/>
            </a:endParaRPr>
          </a:p>
          <a:p>
            <a:r>
              <a:rPr lang="en-US" sz="1200" b="1" kern="1200" dirty="0" err="1" smtClean="0">
                <a:solidFill>
                  <a:schemeClr val="tx1"/>
                </a:solidFill>
                <a:latin typeface="Arial" charset="0"/>
                <a:ea typeface="ＭＳ Ｐゴシック" charset="-128"/>
                <a:cs typeface="ＭＳ Ｐゴシック" charset="-128"/>
              </a:rPr>
              <a:t>http://www.broadinstitute.org/cancer/software/genepattern/desc/reproducible.html</a:t>
            </a:r>
            <a:endParaRPr lang="en-US" sz="1200" b="1"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Published research, particularly </a:t>
            </a:r>
            <a:r>
              <a:rPr lang="en-US" sz="1200" i="1" kern="1200" dirty="0" smtClean="0">
                <a:solidFill>
                  <a:schemeClr val="tx1"/>
                </a:solidFill>
                <a:latin typeface="Arial" charset="0"/>
                <a:ea typeface="ＭＳ Ｐゴシック" charset="-128"/>
                <a:cs typeface="ＭＳ Ｐゴシック" charset="-128"/>
              </a:rPr>
              <a:t>in </a:t>
            </a:r>
            <a:r>
              <a:rPr lang="en-US" sz="1200" i="1" kern="1200" dirty="0" err="1" smtClean="0">
                <a:solidFill>
                  <a:schemeClr val="tx1"/>
                </a:solidFill>
                <a:latin typeface="Arial" charset="0"/>
                <a:ea typeface="ＭＳ Ｐゴシック" charset="-128"/>
                <a:cs typeface="ＭＳ Ｐゴシック" charset="-128"/>
              </a:rPr>
              <a:t>silico</a:t>
            </a:r>
            <a:r>
              <a:rPr lang="en-US" sz="1200" i="1" kern="1200" dirty="0" smtClean="0">
                <a:solidFill>
                  <a:schemeClr val="tx1"/>
                </a:solidFill>
                <a:latin typeface="Arial" charset="0"/>
                <a:ea typeface="ＭＳ Ｐゴシック" charset="-128"/>
                <a:cs typeface="ＭＳ Ｐゴシック" charset="-128"/>
              </a:rPr>
              <a:t> research, should contain sufficient information to completely reproduce the research results. By capturing the analysis methods, parameters, and data used to produce the research results, </a:t>
            </a:r>
            <a:r>
              <a:rPr lang="en-US" sz="1200" i="1" kern="1200" dirty="0" smtClean="0">
                <a:solidFill>
                  <a:schemeClr val="tx1"/>
                </a:solidFill>
                <a:latin typeface="Arial" charset="0"/>
                <a:ea typeface="ＭＳ Ｐゴシック" charset="-128"/>
                <a:cs typeface="ＭＳ Ｐゴシック" charset="-128"/>
                <a:hlinkClick r:id="rId3"/>
              </a:rPr>
              <a:t>GenePattern pipelines enable reproducible research. By versioning every pipeline and its methods, GenePattern ensures that each version of a pipeline (and its results) remain static, even as your research and the pipeline continue to evolve.GenePattern uses Life Science Identifiers (LSIDs) to uniquely identify objects, such as analysis methods and pipelines. When you create an object, GenePattern automatically assigns the object an LSID with a version number of one (1). When you update an object, GenePattern automatically updates the version number of the object’s LSID. This careful versioning process allows you to accurately reproduce analysis results by rerunning the precise version of the pipeline that previously generated those results.</a:t>
            </a:r>
            <a:endParaRPr lang="en-US" sz="1200" i="1" kern="1200" dirty="0" smtClean="0">
              <a:solidFill>
                <a:schemeClr val="tx1"/>
              </a:solidFill>
              <a:latin typeface="Arial" charset="0"/>
              <a:ea typeface="ＭＳ Ｐゴシック" charset="-128"/>
              <a:cs typeface="ＭＳ Ｐゴシック" charset="-128"/>
            </a:endParaRPr>
          </a:p>
          <a:p>
            <a:endParaRPr lang="en-US" sz="1200" b="1" i="1" kern="1200" dirty="0" smtClean="0">
              <a:solidFill>
                <a:schemeClr val="tx1"/>
              </a:solidFill>
              <a:latin typeface="Arial" charset="0"/>
              <a:ea typeface="ＭＳ Ｐゴシック" charset="-128"/>
              <a:cs typeface="ＭＳ Ｐゴシック" charset="-128"/>
            </a:endParaRPr>
          </a:p>
          <a:p>
            <a:r>
              <a:rPr lang="en-US" sz="1200" b="1" kern="1200" dirty="0" smtClean="0">
                <a:solidFill>
                  <a:schemeClr val="tx1"/>
                </a:solidFill>
                <a:latin typeface="Arial" charset="0"/>
                <a:ea typeface="ＭＳ Ｐゴシック" charset="-128"/>
                <a:cs typeface="ＭＳ Ｐゴシック" charset="-128"/>
              </a:rPr>
              <a:t>http://</a:t>
            </a:r>
            <a:r>
              <a:rPr lang="en-US" sz="1200" b="1" kern="1200" dirty="0" err="1" smtClean="0">
                <a:solidFill>
                  <a:schemeClr val="tx1"/>
                </a:solidFill>
                <a:latin typeface="Arial" charset="0"/>
                <a:ea typeface="ＭＳ Ｐゴシック" charset="-128"/>
                <a:cs typeface="ＭＳ Ｐゴシック" charset="-128"/>
              </a:rPr>
              <a:t>www.pgbovine.net/cde.html</a:t>
            </a:r>
            <a:endParaRPr lang="en-US" sz="1200" b="1"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CDE implements a form of lightweight </a:t>
            </a:r>
            <a:r>
              <a:rPr lang="en-US" sz="1200" u="sng" kern="1200" dirty="0" smtClean="0">
                <a:solidFill>
                  <a:schemeClr val="tx1"/>
                </a:solidFill>
                <a:latin typeface="Arial" charset="0"/>
                <a:ea typeface="ＭＳ Ｐゴシック" charset="-128"/>
                <a:cs typeface="ＭＳ Ｐゴシック" charset="-128"/>
                <a:hlinkClick r:id="rId4"/>
              </a:rPr>
              <a:t>application virtualization that allows you to easily distribute portable software, to deploy applications to the cloud, to make computational experiments </a:t>
            </a:r>
            <a:r>
              <a:rPr lang="en-US" sz="1200" u="sng" kern="1200" dirty="0" smtClean="0">
                <a:solidFill>
                  <a:schemeClr val="tx1"/>
                </a:solidFill>
                <a:latin typeface="Arial" charset="0"/>
                <a:ea typeface="ＭＳ Ｐゴシック" charset="-128"/>
                <a:cs typeface="ＭＳ Ｐゴシック" charset="-128"/>
                <a:hlinkClick r:id="rId5"/>
              </a:rPr>
              <a:t>reproducible, and to run software on non-native Linux distros without conflicts.</a:t>
            </a:r>
            <a:endParaRPr lang="en-US" sz="1200" u="sng" kern="1200" dirty="0" smtClean="0">
              <a:solidFill>
                <a:schemeClr val="tx1"/>
              </a:solidFill>
              <a:latin typeface="Arial" charset="0"/>
              <a:ea typeface="ＭＳ Ｐゴシック" charset="-128"/>
              <a:cs typeface="ＭＳ Ｐゴシック" charset="-128"/>
            </a:endParaRPr>
          </a:p>
          <a:p>
            <a:endParaRPr lang="en-US" sz="1200" b="1" u="sng" kern="1200" dirty="0" smtClean="0">
              <a:solidFill>
                <a:schemeClr val="tx1"/>
              </a:solidFill>
              <a:latin typeface="Arial" charset="0"/>
              <a:ea typeface="ＭＳ Ｐゴシック" charset="-128"/>
              <a:cs typeface="ＭＳ Ｐゴシック" charset="-128"/>
            </a:endParaRPr>
          </a:p>
          <a:p>
            <a:endParaRPr lang="en-US" sz="1200" b="1" kern="1200" dirty="0" smtClean="0">
              <a:solidFill>
                <a:schemeClr val="tx1"/>
              </a:solidFill>
              <a:latin typeface="Arial" charset="0"/>
              <a:ea typeface="ＭＳ Ｐゴシック" charset="-128"/>
              <a:cs typeface="ＭＳ Ｐゴシック" charset="-128"/>
            </a:endParaRPr>
          </a:p>
          <a:p>
            <a:r>
              <a:rPr lang="en-US" sz="1200" b="1" kern="1200" dirty="0" smtClean="0">
                <a:solidFill>
                  <a:schemeClr val="tx1"/>
                </a:solidFill>
                <a:latin typeface="Arial" charset="0"/>
                <a:ea typeface="ＭＳ Ｐゴシック" charset="-128"/>
                <a:cs typeface="ＭＳ Ｐゴシック" charset="-128"/>
              </a:rPr>
              <a:t>Madagascar is an open-source software package for multidimensional data analysis and </a:t>
            </a:r>
            <a:r>
              <a:rPr lang="en-US" sz="1200" b="1" kern="1200" dirty="0" smtClean="0">
                <a:solidFill>
                  <a:schemeClr val="tx1"/>
                </a:solidFill>
                <a:latin typeface="Arial" charset="0"/>
                <a:ea typeface="ＭＳ Ｐゴシック" charset="-128"/>
                <a:cs typeface="ＭＳ Ｐゴシック" charset="-128"/>
                <a:hlinkClick r:id="rId6"/>
              </a:rPr>
              <a:t>reproducible computational experiments. Its mission is to providea convenient and powerful environmenta convenient technology transfer toolfor researchers working with digital image and data processing in geophysics and related fields. Technology developed using the Madagascar project management system is transferred in the form of recorded processing histories, which become "computational recipes" to be verified, exchanged, and modified by users of the system.</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domain, and even</a:t>
            </a:r>
            <a:r>
              <a:rPr lang="en-US" baseline="0" dirty="0" smtClean="0"/>
              <a:t> different scientists in the same domain, have different requirements</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B7FE139C-E789-8C49-A358-0F23F99080AD}" type="slidenum">
              <a:rPr lang="en-US">
                <a:latin typeface="Arial" pitchFamily="-65" charset="0"/>
                <a:ea typeface="ＭＳ Ｐゴシック" pitchFamily="-65" charset="-128"/>
                <a:cs typeface="ＭＳ Ｐゴシック" pitchFamily="-65" charset="-128"/>
              </a:rPr>
              <a:pPr/>
              <a:t>20</a:t>
            </a:fld>
            <a:endParaRPr lang="en-US">
              <a:latin typeface="Arial" pitchFamily="-65" charset="0"/>
              <a:ea typeface="ＭＳ Ｐゴシック" pitchFamily="-65" charset="-128"/>
              <a:cs typeface="ＭＳ Ｐゴシック" pitchFamily="-65" charset="-128"/>
            </a:endParaRPr>
          </a:p>
        </p:txBody>
      </p:sp>
      <p:sp>
        <p:nvSpPr>
          <p:cNvPr id="220163"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220164"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CA2F879-F33B-7E48-B5CF-E4DF7D11CF51}" type="slidenum">
              <a:rPr lang="en-US">
                <a:latin typeface="Arial" pitchFamily="-65" charset="0"/>
                <a:ea typeface="ＭＳ Ｐゴシック" pitchFamily="-65" charset="-128"/>
                <a:cs typeface="ＭＳ Ｐゴシック" pitchFamily="-65" charset="-128"/>
              </a:rPr>
              <a:pPr/>
              <a:t>23</a:t>
            </a:fld>
            <a:endParaRPr lang="en-US">
              <a:latin typeface="Arial" pitchFamily="-65" charset="0"/>
              <a:ea typeface="ＭＳ Ｐゴシック" pitchFamily="-65" charset="-128"/>
              <a:cs typeface="ＭＳ Ｐゴシック" pitchFamily="-65" charset="-128"/>
            </a:endParaRPr>
          </a:p>
        </p:txBody>
      </p:sp>
      <p:sp>
        <p:nvSpPr>
          <p:cNvPr id="137219"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137220"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lvl="1" eaLnBrk="1" hangingPunct="1"/>
            <a:r>
              <a:rPr lang="en-US" dirty="0" smtClean="0">
                <a:latin typeface="Arial" pitchFamily="-65" charset="0"/>
              </a:rPr>
              <a:t>With the goal of managing</a:t>
            </a:r>
            <a:r>
              <a:rPr lang="en-US" baseline="0" dirty="0" smtClean="0">
                <a:latin typeface="Arial" pitchFamily="-65" charset="0"/>
              </a:rPr>
              <a:t> provenance for exploratory computational tasks, and provide support for reflective reasoning, at Utah, we have build a new system called </a:t>
            </a:r>
            <a:r>
              <a:rPr lang="en-US" baseline="0" dirty="0" err="1" smtClean="0">
                <a:latin typeface="Arial" pitchFamily="-65" charset="0"/>
              </a:rPr>
              <a:t>VisTrails</a:t>
            </a:r>
            <a:r>
              <a:rPr lang="en-US" baseline="0" dirty="0" smtClean="0">
                <a:latin typeface="Arial" pitchFamily="-65" charset="0"/>
              </a:rPr>
              <a:t>.</a:t>
            </a:r>
          </a:p>
          <a:p>
            <a:pPr lvl="1" eaLnBrk="1" hangingPunct="1"/>
            <a:r>
              <a:rPr lang="en-US" dirty="0" smtClean="0">
                <a:latin typeface="Arial" pitchFamily="-65" charset="0"/>
              </a:rPr>
              <a:t>Focus </a:t>
            </a:r>
            <a:r>
              <a:rPr lang="en-US" dirty="0">
                <a:latin typeface="Arial" pitchFamily="-65" charset="0"/>
              </a:rPr>
              <a:t>on provenance, designed with provenance—unlike other systems, where provenance was an add-</a:t>
            </a:r>
            <a:r>
              <a:rPr lang="en-US" dirty="0" err="1">
                <a:latin typeface="Arial" pitchFamily="-65" charset="0"/>
              </a:rPr>
              <a:t>onOur</a:t>
            </a:r>
            <a:r>
              <a:rPr lang="en-US" dirty="0">
                <a:latin typeface="Arial" pitchFamily="-65" charset="0"/>
              </a:rPr>
              <a:t> </a:t>
            </a:r>
          </a:p>
          <a:p>
            <a:pPr lvl="1" eaLnBrk="1" hangingPunct="1"/>
            <a:r>
              <a:rPr lang="en-US" dirty="0">
                <a:latin typeface="Arial" pitchFamily="-65" charset="0"/>
              </a:rPr>
              <a:t>goal is building </a:t>
            </a:r>
            <a:r>
              <a:rPr lang="en-US" dirty="0" err="1">
                <a:latin typeface="Arial" pitchFamily="-65" charset="0"/>
              </a:rPr>
              <a:t>VisTrails</a:t>
            </a:r>
            <a:r>
              <a:rPr lang="en-US" dirty="0">
                <a:latin typeface="Arial" pitchFamily="-65" charset="0"/>
              </a:rPr>
              <a:t> was to provide the necessary data management infrastructure to streamline, the creation, execution and sharing of complex com. I.e., </a:t>
            </a:r>
            <a:r>
              <a:rPr lang="en-US" dirty="0" err="1">
                <a:latin typeface="Arial" pitchFamily="-65" charset="0"/>
              </a:rPr>
              <a:t>VisTrails</a:t>
            </a:r>
            <a:r>
              <a:rPr lang="en-US" dirty="0">
                <a:latin typeface="Arial" pitchFamily="-65" charset="0"/>
              </a:rPr>
              <a:t> manage the </a:t>
            </a:r>
            <a:r>
              <a:rPr lang="en-US" dirty="0" err="1">
                <a:latin typeface="Arial" pitchFamily="-65" charset="0"/>
              </a:rPr>
              <a:t>data+metadata</a:t>
            </a:r>
            <a:r>
              <a:rPr lang="en-US" dirty="0">
                <a:latin typeface="Arial" pitchFamily="-65" charset="0"/>
              </a:rPr>
              <a:t>, scientists can focus on the science. To quote Bill Gates, we would like to reduce the time to insight.</a:t>
            </a:r>
          </a:p>
          <a:p>
            <a:pPr lvl="1" eaLnBrk="1" hangingPunct="1"/>
            <a:endParaRPr lang="en-US" dirty="0">
              <a:latin typeface="Arial" pitchFamily="-65" charset="0"/>
            </a:endParaRPr>
          </a:p>
          <a:p>
            <a:pPr lvl="1" eaLnBrk="1" hangingPunct="1"/>
            <a:r>
              <a:rPr lang="en-US" dirty="0">
                <a:latin typeface="Arial" pitchFamily="-65" charset="0"/>
              </a:rPr>
              <a:t>I should note that it is not our goal to have </a:t>
            </a:r>
            <a:r>
              <a:rPr lang="en-US" dirty="0" err="1">
                <a:latin typeface="Arial" pitchFamily="-65" charset="0"/>
              </a:rPr>
              <a:t>VisTrails</a:t>
            </a:r>
            <a:r>
              <a:rPr lang="en-US" dirty="0">
                <a:latin typeface="Arial" pitchFamily="-65" charset="0"/>
              </a:rPr>
              <a:t> replace visualization systems or </a:t>
            </a:r>
            <a:r>
              <a:rPr lang="en-US" dirty="0" err="1">
                <a:latin typeface="Arial" pitchFamily="-65" charset="0"/>
              </a:rPr>
              <a:t>sci</a:t>
            </a:r>
            <a:r>
              <a:rPr lang="en-US" dirty="0">
                <a:latin typeface="Arial" pitchFamily="-65" charset="0"/>
              </a:rPr>
              <a:t> flow systems, instead, we are building infrastructure that can be combined with and enhance these systems.</a:t>
            </a:r>
          </a:p>
          <a:p>
            <a:pPr lvl="1" eaLnBrk="1" hangingPunct="1"/>
            <a:endParaRPr lang="en-US" dirty="0">
              <a:latin typeface="Arial" pitchFamily="-65" charset="0"/>
            </a:endParaRPr>
          </a:p>
          <a:p>
            <a:pPr lvl="1" eaLnBrk="1" hangingPunct="1"/>
            <a:r>
              <a:rPr lang="en-US" dirty="0">
                <a:latin typeface="Times" pitchFamily="-65" charset="0"/>
              </a:rPr>
              <a:t>Computers are notoriously good at repetitive processes that require precise attention to details, humans are notoriously good at getting insight from incomplete information, dealing with contradictory and open-ended situations. </a:t>
            </a:r>
            <a:r>
              <a:rPr lang="en-US" dirty="0" err="1">
                <a:latin typeface="Times" pitchFamily="-65" charset="0"/>
              </a:rPr>
              <a:t>VisTrails</a:t>
            </a:r>
            <a:r>
              <a:rPr lang="en-US" dirty="0">
                <a:latin typeface="Times" pitchFamily="-65" charset="0"/>
              </a:rPr>
              <a:t> provides a simple, general solution to the problem of data exploration through workflows: it allows humans to spend time at what they do best, while the computer transparently tracks of the trails followed to solve a particular problem. These trails are a powerful tool that can significantly reduce the time to insight. Not only do they allow results to be reproduced, but they also simplify the exploration of the parameter spaces of applications. In addition, by mining and querying the information in these trails a better understanding problem-solving strategies can be obtained, and expert knowledge involved in solving complex problems can be extracted and re-used.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CA2F879-F33B-7E48-B5CF-E4DF7D11CF51}" type="slidenum">
              <a:rPr lang="en-US">
                <a:latin typeface="Arial" pitchFamily="-65" charset="0"/>
                <a:ea typeface="ＭＳ Ｐゴシック" pitchFamily="-65" charset="-128"/>
                <a:cs typeface="ＭＳ Ｐゴシック" pitchFamily="-65" charset="-128"/>
              </a:rPr>
              <a:pPr/>
              <a:t>24</a:t>
            </a:fld>
            <a:endParaRPr lang="en-US">
              <a:latin typeface="Arial" pitchFamily="-65" charset="0"/>
              <a:ea typeface="ＭＳ Ｐゴシック" pitchFamily="-65" charset="-128"/>
              <a:cs typeface="ＭＳ Ｐゴシック" pitchFamily="-65" charset="-128"/>
            </a:endParaRPr>
          </a:p>
        </p:txBody>
      </p:sp>
      <p:sp>
        <p:nvSpPr>
          <p:cNvPr id="137219"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137220"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lvl="1" eaLnBrk="1" hangingPunct="1"/>
            <a:r>
              <a:rPr lang="en-US" dirty="0" smtClean="0">
                <a:latin typeface="Arial" pitchFamily="-65" charset="0"/>
              </a:rPr>
              <a:t>With the goal of managing</a:t>
            </a:r>
            <a:r>
              <a:rPr lang="en-US" baseline="0" dirty="0" smtClean="0">
                <a:latin typeface="Arial" pitchFamily="-65" charset="0"/>
              </a:rPr>
              <a:t> provenance for exploratory computational tasks, and provide support for reflective reasoning, at Utah, we have build a new system called </a:t>
            </a:r>
            <a:r>
              <a:rPr lang="en-US" baseline="0" dirty="0" err="1" smtClean="0">
                <a:latin typeface="Arial" pitchFamily="-65" charset="0"/>
              </a:rPr>
              <a:t>VisTrails</a:t>
            </a:r>
            <a:r>
              <a:rPr lang="en-US" baseline="0" dirty="0" smtClean="0">
                <a:latin typeface="Arial" pitchFamily="-65" charset="0"/>
              </a:rPr>
              <a:t>.</a:t>
            </a:r>
          </a:p>
          <a:p>
            <a:pPr lvl="1" eaLnBrk="1" hangingPunct="1"/>
            <a:r>
              <a:rPr lang="en-US" dirty="0" smtClean="0">
                <a:latin typeface="Arial" pitchFamily="-65" charset="0"/>
              </a:rPr>
              <a:t>Focus </a:t>
            </a:r>
            <a:r>
              <a:rPr lang="en-US" dirty="0">
                <a:latin typeface="Arial" pitchFamily="-65" charset="0"/>
              </a:rPr>
              <a:t>on provenance, designed with provenance—unlike other systems, where provenance was an add-</a:t>
            </a:r>
            <a:r>
              <a:rPr lang="en-US" dirty="0" err="1">
                <a:latin typeface="Arial" pitchFamily="-65" charset="0"/>
              </a:rPr>
              <a:t>onOur</a:t>
            </a:r>
            <a:r>
              <a:rPr lang="en-US" dirty="0">
                <a:latin typeface="Arial" pitchFamily="-65" charset="0"/>
              </a:rPr>
              <a:t> </a:t>
            </a:r>
          </a:p>
          <a:p>
            <a:pPr lvl="1" eaLnBrk="1" hangingPunct="1"/>
            <a:r>
              <a:rPr lang="en-US" dirty="0">
                <a:latin typeface="Arial" pitchFamily="-65" charset="0"/>
              </a:rPr>
              <a:t>goal is building </a:t>
            </a:r>
            <a:r>
              <a:rPr lang="en-US" dirty="0" err="1">
                <a:latin typeface="Arial" pitchFamily="-65" charset="0"/>
              </a:rPr>
              <a:t>VisTrails</a:t>
            </a:r>
            <a:r>
              <a:rPr lang="en-US" dirty="0">
                <a:latin typeface="Arial" pitchFamily="-65" charset="0"/>
              </a:rPr>
              <a:t> was to provide the necessary data management infrastructure to streamline, the creation, execution and sharing of complex com. I.e., </a:t>
            </a:r>
            <a:r>
              <a:rPr lang="en-US" dirty="0" err="1">
                <a:latin typeface="Arial" pitchFamily="-65" charset="0"/>
              </a:rPr>
              <a:t>VisTrails</a:t>
            </a:r>
            <a:r>
              <a:rPr lang="en-US" dirty="0">
                <a:latin typeface="Arial" pitchFamily="-65" charset="0"/>
              </a:rPr>
              <a:t> manage the </a:t>
            </a:r>
            <a:r>
              <a:rPr lang="en-US" dirty="0" err="1">
                <a:latin typeface="Arial" pitchFamily="-65" charset="0"/>
              </a:rPr>
              <a:t>data+metadata</a:t>
            </a:r>
            <a:r>
              <a:rPr lang="en-US" dirty="0">
                <a:latin typeface="Arial" pitchFamily="-65" charset="0"/>
              </a:rPr>
              <a:t>, scientists can focus on the science. To quote Bill Gates, we would like to reduce the time to insight.</a:t>
            </a:r>
          </a:p>
          <a:p>
            <a:pPr lvl="1" eaLnBrk="1" hangingPunct="1"/>
            <a:endParaRPr lang="en-US" dirty="0">
              <a:latin typeface="Arial" pitchFamily="-65" charset="0"/>
            </a:endParaRPr>
          </a:p>
          <a:p>
            <a:pPr lvl="1" eaLnBrk="1" hangingPunct="1"/>
            <a:r>
              <a:rPr lang="en-US" dirty="0">
                <a:latin typeface="Arial" pitchFamily="-65" charset="0"/>
              </a:rPr>
              <a:t>I should note that it is not our goal to have </a:t>
            </a:r>
            <a:r>
              <a:rPr lang="en-US" dirty="0" err="1">
                <a:latin typeface="Arial" pitchFamily="-65" charset="0"/>
              </a:rPr>
              <a:t>VisTrails</a:t>
            </a:r>
            <a:r>
              <a:rPr lang="en-US" dirty="0">
                <a:latin typeface="Arial" pitchFamily="-65" charset="0"/>
              </a:rPr>
              <a:t> replace visualization systems or </a:t>
            </a:r>
            <a:r>
              <a:rPr lang="en-US" dirty="0" err="1">
                <a:latin typeface="Arial" pitchFamily="-65" charset="0"/>
              </a:rPr>
              <a:t>sci</a:t>
            </a:r>
            <a:r>
              <a:rPr lang="en-US" dirty="0">
                <a:latin typeface="Arial" pitchFamily="-65" charset="0"/>
              </a:rPr>
              <a:t> flow systems, instead, we are building infrastructure that can be combined with and enhance these systems.</a:t>
            </a:r>
          </a:p>
          <a:p>
            <a:pPr lvl="1" eaLnBrk="1" hangingPunct="1"/>
            <a:endParaRPr lang="en-US" dirty="0">
              <a:latin typeface="Arial" pitchFamily="-65" charset="0"/>
            </a:endParaRPr>
          </a:p>
          <a:p>
            <a:pPr lvl="1" eaLnBrk="1" hangingPunct="1"/>
            <a:r>
              <a:rPr lang="en-US" dirty="0">
                <a:latin typeface="Times" pitchFamily="-65" charset="0"/>
              </a:rPr>
              <a:t>Computers are notoriously good at repetitive processes that require precise attention to details, humans are notoriously good at getting insight from incomplete information, dealing with contradictory and open-ended situations. </a:t>
            </a:r>
            <a:r>
              <a:rPr lang="en-US" dirty="0" err="1">
                <a:latin typeface="Times" pitchFamily="-65" charset="0"/>
              </a:rPr>
              <a:t>VisTrails</a:t>
            </a:r>
            <a:r>
              <a:rPr lang="en-US" dirty="0">
                <a:latin typeface="Times" pitchFamily="-65" charset="0"/>
              </a:rPr>
              <a:t> provides a simple, general solution to the problem of data exploration through workflows: it allows humans to spend time at what they do best, while the computer transparently tracks of the trails followed to solve a particular problem. These trails are a powerful tool that can significantly reduce the time to insight. Not only do they allow results to be reproduced, but they also simplify the exploration of the parameter spaces of applications. In addition, by mining and querying the information in these trails a better understanding problem-solving strategies can be obtained, and expert knowledge involved in solving complex problems can be extracted and re-used.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CA2F879-F33B-7E48-B5CF-E4DF7D11CF51}" type="slidenum">
              <a:rPr lang="en-US">
                <a:latin typeface="Arial" pitchFamily="-65" charset="0"/>
                <a:ea typeface="ＭＳ Ｐゴシック" pitchFamily="-65" charset="-128"/>
                <a:cs typeface="ＭＳ Ｐゴシック" pitchFamily="-65" charset="-128"/>
              </a:rPr>
              <a:pPr/>
              <a:t>25</a:t>
            </a:fld>
            <a:endParaRPr lang="en-US">
              <a:latin typeface="Arial" pitchFamily="-65" charset="0"/>
              <a:ea typeface="ＭＳ Ｐゴシック" pitchFamily="-65" charset="-128"/>
              <a:cs typeface="ＭＳ Ｐゴシック" pitchFamily="-65" charset="-128"/>
            </a:endParaRPr>
          </a:p>
        </p:txBody>
      </p:sp>
      <p:sp>
        <p:nvSpPr>
          <p:cNvPr id="137219"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137220"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lvl="1" eaLnBrk="1" hangingPunct="1"/>
            <a:r>
              <a:rPr lang="en-US" dirty="0" smtClean="0">
                <a:latin typeface="Arial" pitchFamily="-65" charset="0"/>
              </a:rPr>
              <a:t>With the goal of managing</a:t>
            </a:r>
            <a:r>
              <a:rPr lang="en-US" baseline="0" dirty="0" smtClean="0">
                <a:latin typeface="Arial" pitchFamily="-65" charset="0"/>
              </a:rPr>
              <a:t> provenance for exploratory computational tasks, and provide support for reflective reasoning, at Utah, we have build a new system called </a:t>
            </a:r>
            <a:r>
              <a:rPr lang="en-US" baseline="0" dirty="0" err="1" smtClean="0">
                <a:latin typeface="Arial" pitchFamily="-65" charset="0"/>
              </a:rPr>
              <a:t>VisTrails</a:t>
            </a:r>
            <a:r>
              <a:rPr lang="en-US" baseline="0" dirty="0" smtClean="0">
                <a:latin typeface="Arial" pitchFamily="-65" charset="0"/>
              </a:rPr>
              <a:t>.</a:t>
            </a:r>
          </a:p>
          <a:p>
            <a:pPr lvl="1" eaLnBrk="1" hangingPunct="1"/>
            <a:r>
              <a:rPr lang="en-US" dirty="0" smtClean="0">
                <a:latin typeface="Arial" pitchFamily="-65" charset="0"/>
              </a:rPr>
              <a:t>Focus </a:t>
            </a:r>
            <a:r>
              <a:rPr lang="en-US" dirty="0">
                <a:latin typeface="Arial" pitchFamily="-65" charset="0"/>
              </a:rPr>
              <a:t>on provenance, designed with provenance—unlike other systems, where provenance was an add-</a:t>
            </a:r>
            <a:r>
              <a:rPr lang="en-US" dirty="0" err="1">
                <a:latin typeface="Arial" pitchFamily="-65" charset="0"/>
              </a:rPr>
              <a:t>onOur</a:t>
            </a:r>
            <a:r>
              <a:rPr lang="en-US" dirty="0">
                <a:latin typeface="Arial" pitchFamily="-65" charset="0"/>
              </a:rPr>
              <a:t> </a:t>
            </a:r>
          </a:p>
          <a:p>
            <a:pPr lvl="1" eaLnBrk="1" hangingPunct="1"/>
            <a:r>
              <a:rPr lang="en-US" dirty="0">
                <a:latin typeface="Arial" pitchFamily="-65" charset="0"/>
              </a:rPr>
              <a:t>goal is building </a:t>
            </a:r>
            <a:r>
              <a:rPr lang="en-US" dirty="0" err="1">
                <a:latin typeface="Arial" pitchFamily="-65" charset="0"/>
              </a:rPr>
              <a:t>VisTrails</a:t>
            </a:r>
            <a:r>
              <a:rPr lang="en-US" dirty="0">
                <a:latin typeface="Arial" pitchFamily="-65" charset="0"/>
              </a:rPr>
              <a:t> was to provide the necessary data management infrastructure to streamline, the creation, execution and sharing of complex com. I.e., </a:t>
            </a:r>
            <a:r>
              <a:rPr lang="en-US" dirty="0" err="1">
                <a:latin typeface="Arial" pitchFamily="-65" charset="0"/>
              </a:rPr>
              <a:t>VisTrails</a:t>
            </a:r>
            <a:r>
              <a:rPr lang="en-US" dirty="0">
                <a:latin typeface="Arial" pitchFamily="-65" charset="0"/>
              </a:rPr>
              <a:t> manage the </a:t>
            </a:r>
            <a:r>
              <a:rPr lang="en-US" dirty="0" err="1">
                <a:latin typeface="Arial" pitchFamily="-65" charset="0"/>
              </a:rPr>
              <a:t>data+metadata</a:t>
            </a:r>
            <a:r>
              <a:rPr lang="en-US" dirty="0">
                <a:latin typeface="Arial" pitchFamily="-65" charset="0"/>
              </a:rPr>
              <a:t>, scientists can focus on the science. To quote Bill Gates, we would like to reduce the time to insight.</a:t>
            </a:r>
          </a:p>
          <a:p>
            <a:pPr lvl="1" eaLnBrk="1" hangingPunct="1"/>
            <a:endParaRPr lang="en-US" dirty="0">
              <a:latin typeface="Arial" pitchFamily="-65" charset="0"/>
            </a:endParaRPr>
          </a:p>
          <a:p>
            <a:pPr lvl="1" eaLnBrk="1" hangingPunct="1"/>
            <a:r>
              <a:rPr lang="en-US" dirty="0">
                <a:latin typeface="Arial" pitchFamily="-65" charset="0"/>
              </a:rPr>
              <a:t>I should note that it is not our goal to have </a:t>
            </a:r>
            <a:r>
              <a:rPr lang="en-US" dirty="0" err="1">
                <a:latin typeface="Arial" pitchFamily="-65" charset="0"/>
              </a:rPr>
              <a:t>VisTrails</a:t>
            </a:r>
            <a:r>
              <a:rPr lang="en-US" dirty="0">
                <a:latin typeface="Arial" pitchFamily="-65" charset="0"/>
              </a:rPr>
              <a:t> replace visualization systems or </a:t>
            </a:r>
            <a:r>
              <a:rPr lang="en-US" dirty="0" err="1">
                <a:latin typeface="Arial" pitchFamily="-65" charset="0"/>
              </a:rPr>
              <a:t>sci</a:t>
            </a:r>
            <a:r>
              <a:rPr lang="en-US" dirty="0">
                <a:latin typeface="Arial" pitchFamily="-65" charset="0"/>
              </a:rPr>
              <a:t> flow systems, instead, we are building infrastructure that can be combined with and enhance these systems.</a:t>
            </a:r>
          </a:p>
          <a:p>
            <a:pPr lvl="1" eaLnBrk="1" hangingPunct="1"/>
            <a:endParaRPr lang="en-US" dirty="0">
              <a:latin typeface="Arial" pitchFamily="-65" charset="0"/>
            </a:endParaRPr>
          </a:p>
          <a:p>
            <a:pPr lvl="1" eaLnBrk="1" hangingPunct="1"/>
            <a:r>
              <a:rPr lang="en-US" dirty="0">
                <a:latin typeface="Times" pitchFamily="-65" charset="0"/>
              </a:rPr>
              <a:t>Computers are notoriously good at repetitive processes that require precise attention to details, humans are notoriously good at getting insight from incomplete information, dealing with contradictory and open-ended situations. </a:t>
            </a:r>
            <a:r>
              <a:rPr lang="en-US" dirty="0" err="1">
                <a:latin typeface="Times" pitchFamily="-65" charset="0"/>
              </a:rPr>
              <a:t>VisTrails</a:t>
            </a:r>
            <a:r>
              <a:rPr lang="en-US" dirty="0">
                <a:latin typeface="Times" pitchFamily="-65" charset="0"/>
              </a:rPr>
              <a:t> provides a simple, general solution to the problem of data exploration through workflows: it allows humans to spend time at what they do best, while the computer transparently tracks of the trails followed to solve a particular problem. These trails are a powerful tool that can significantly reduce the time to insight. Not only do they allow results to be reproduced, but they also simplify the exploration of the parameter spaces of applications. In addition, by mining and querying the information in these trails a better understanding problem-solving strategies can be obtained, and expert knowledge involved in solving complex problems can be extracted and re-used.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CA2F879-F33B-7E48-B5CF-E4DF7D11CF51}" type="slidenum">
              <a:rPr lang="en-US">
                <a:latin typeface="Arial" pitchFamily="-65" charset="0"/>
                <a:ea typeface="ＭＳ Ｐゴシック" pitchFamily="-65" charset="-128"/>
                <a:cs typeface="ＭＳ Ｐゴシック" pitchFamily="-65" charset="-128"/>
              </a:rPr>
              <a:pPr/>
              <a:t>26</a:t>
            </a:fld>
            <a:endParaRPr lang="en-US">
              <a:latin typeface="Arial" pitchFamily="-65" charset="0"/>
              <a:ea typeface="ＭＳ Ｐゴシック" pitchFamily="-65" charset="-128"/>
              <a:cs typeface="ＭＳ Ｐゴシック" pitchFamily="-65" charset="-128"/>
            </a:endParaRPr>
          </a:p>
        </p:txBody>
      </p:sp>
      <p:sp>
        <p:nvSpPr>
          <p:cNvPr id="137219"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137220"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lvl="1" eaLnBrk="1" hangingPunct="1"/>
            <a:r>
              <a:rPr lang="en-US" dirty="0" smtClean="0">
                <a:latin typeface="Arial" pitchFamily="-65" charset="0"/>
              </a:rPr>
              <a:t>With the goal of managing</a:t>
            </a:r>
            <a:r>
              <a:rPr lang="en-US" baseline="0" dirty="0" smtClean="0">
                <a:latin typeface="Arial" pitchFamily="-65" charset="0"/>
              </a:rPr>
              <a:t> provenance for exploratory computational tasks, and provide support for reflective reasoning, at Utah, we have build a new system called </a:t>
            </a:r>
            <a:r>
              <a:rPr lang="en-US" baseline="0" dirty="0" err="1" smtClean="0">
                <a:latin typeface="Arial" pitchFamily="-65" charset="0"/>
              </a:rPr>
              <a:t>VisTrails</a:t>
            </a:r>
            <a:r>
              <a:rPr lang="en-US" baseline="0" dirty="0" smtClean="0">
                <a:latin typeface="Arial" pitchFamily="-65" charset="0"/>
              </a:rPr>
              <a:t>.</a:t>
            </a:r>
          </a:p>
          <a:p>
            <a:pPr lvl="1" eaLnBrk="1" hangingPunct="1"/>
            <a:r>
              <a:rPr lang="en-US" dirty="0" smtClean="0">
                <a:latin typeface="Arial" pitchFamily="-65" charset="0"/>
              </a:rPr>
              <a:t>Focus </a:t>
            </a:r>
            <a:r>
              <a:rPr lang="en-US" dirty="0">
                <a:latin typeface="Arial" pitchFamily="-65" charset="0"/>
              </a:rPr>
              <a:t>on provenance, designed with provenance—unlike other systems, where provenance was an add-</a:t>
            </a:r>
            <a:r>
              <a:rPr lang="en-US" dirty="0" err="1">
                <a:latin typeface="Arial" pitchFamily="-65" charset="0"/>
              </a:rPr>
              <a:t>onOur</a:t>
            </a:r>
            <a:r>
              <a:rPr lang="en-US" dirty="0">
                <a:latin typeface="Arial" pitchFamily="-65" charset="0"/>
              </a:rPr>
              <a:t> </a:t>
            </a:r>
          </a:p>
          <a:p>
            <a:pPr lvl="1" eaLnBrk="1" hangingPunct="1"/>
            <a:r>
              <a:rPr lang="en-US" dirty="0">
                <a:latin typeface="Arial" pitchFamily="-65" charset="0"/>
              </a:rPr>
              <a:t>goal is building </a:t>
            </a:r>
            <a:r>
              <a:rPr lang="en-US" dirty="0" err="1">
                <a:latin typeface="Arial" pitchFamily="-65" charset="0"/>
              </a:rPr>
              <a:t>VisTrails</a:t>
            </a:r>
            <a:r>
              <a:rPr lang="en-US" dirty="0">
                <a:latin typeface="Arial" pitchFamily="-65" charset="0"/>
              </a:rPr>
              <a:t> was to provide the necessary data management infrastructure to streamline, the creation, execution and sharing of complex com. I.e., </a:t>
            </a:r>
            <a:r>
              <a:rPr lang="en-US" dirty="0" err="1">
                <a:latin typeface="Arial" pitchFamily="-65" charset="0"/>
              </a:rPr>
              <a:t>VisTrails</a:t>
            </a:r>
            <a:r>
              <a:rPr lang="en-US" dirty="0">
                <a:latin typeface="Arial" pitchFamily="-65" charset="0"/>
              </a:rPr>
              <a:t> manage the </a:t>
            </a:r>
            <a:r>
              <a:rPr lang="en-US" dirty="0" err="1">
                <a:latin typeface="Arial" pitchFamily="-65" charset="0"/>
              </a:rPr>
              <a:t>data+metadata</a:t>
            </a:r>
            <a:r>
              <a:rPr lang="en-US" dirty="0">
                <a:latin typeface="Arial" pitchFamily="-65" charset="0"/>
              </a:rPr>
              <a:t>, scientists can focus on the science. To quote Bill Gates, we would like to reduce the time to insight.</a:t>
            </a:r>
          </a:p>
          <a:p>
            <a:pPr lvl="1" eaLnBrk="1" hangingPunct="1"/>
            <a:endParaRPr lang="en-US" dirty="0">
              <a:latin typeface="Arial" pitchFamily="-65" charset="0"/>
            </a:endParaRPr>
          </a:p>
          <a:p>
            <a:pPr lvl="1" eaLnBrk="1" hangingPunct="1"/>
            <a:r>
              <a:rPr lang="en-US" dirty="0">
                <a:latin typeface="Arial" pitchFamily="-65" charset="0"/>
              </a:rPr>
              <a:t>I should note that it is not our goal to have </a:t>
            </a:r>
            <a:r>
              <a:rPr lang="en-US" dirty="0" err="1">
                <a:latin typeface="Arial" pitchFamily="-65" charset="0"/>
              </a:rPr>
              <a:t>VisTrails</a:t>
            </a:r>
            <a:r>
              <a:rPr lang="en-US" dirty="0">
                <a:latin typeface="Arial" pitchFamily="-65" charset="0"/>
              </a:rPr>
              <a:t> replace visualization systems or </a:t>
            </a:r>
            <a:r>
              <a:rPr lang="en-US" dirty="0" err="1">
                <a:latin typeface="Arial" pitchFamily="-65" charset="0"/>
              </a:rPr>
              <a:t>sci</a:t>
            </a:r>
            <a:r>
              <a:rPr lang="en-US" dirty="0">
                <a:latin typeface="Arial" pitchFamily="-65" charset="0"/>
              </a:rPr>
              <a:t> flow systems, instead, we are building infrastructure that can be combined with and enhance these systems.</a:t>
            </a:r>
          </a:p>
          <a:p>
            <a:pPr lvl="1" eaLnBrk="1" hangingPunct="1"/>
            <a:endParaRPr lang="en-US" dirty="0">
              <a:latin typeface="Arial" pitchFamily="-65" charset="0"/>
            </a:endParaRPr>
          </a:p>
          <a:p>
            <a:pPr lvl="1" eaLnBrk="1" hangingPunct="1"/>
            <a:r>
              <a:rPr lang="en-US" dirty="0">
                <a:latin typeface="Times" pitchFamily="-65" charset="0"/>
              </a:rPr>
              <a:t>Computers are notoriously good at repetitive processes that require precise attention to details, humans are notoriously good at getting insight from incomplete information, dealing with contradictory and open-ended situations. </a:t>
            </a:r>
            <a:r>
              <a:rPr lang="en-US" dirty="0" err="1">
                <a:latin typeface="Times" pitchFamily="-65" charset="0"/>
              </a:rPr>
              <a:t>VisTrails</a:t>
            </a:r>
            <a:r>
              <a:rPr lang="en-US" dirty="0">
                <a:latin typeface="Times" pitchFamily="-65" charset="0"/>
              </a:rPr>
              <a:t> provides a simple, general solution to the problem of data exploration through workflows: it allows humans to spend time at what they do best, while the computer transparently tracks of the trails followed to solve a particular problem. These trails are a powerful tool that can significantly reduce the time to insight. Not only do they allow results to be reproduced, but they also simplify the exploration of the parameter spaces of applications. In addition, by mining and querying the information in these trails a better understanding problem-solving strategies can be obtained, and expert knowledge involved in solving complex problems can be extracted and re-used.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a:t>
            </a:r>
            <a:r>
              <a:rPr lang="en-US" baseline="0" dirty="0" smtClean="0"/>
              <a:t> will describe other tools later, now I will give a concrete example of how to use a specific system, </a:t>
            </a:r>
            <a:r>
              <a:rPr lang="en-US" baseline="0" dirty="0" err="1" smtClean="0"/>
              <a:t>VisTrails</a:t>
            </a:r>
            <a:r>
              <a:rPr lang="en-US" baseline="0" dirty="0" smtClean="0"/>
              <a:t> to support reproducible research</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CA2F879-F33B-7E48-B5CF-E4DF7D11CF51}" type="slidenum">
              <a:rPr lang="en-US">
                <a:latin typeface="Arial" pitchFamily="-65" charset="0"/>
                <a:ea typeface="ＭＳ Ｐゴシック" pitchFamily="-65" charset="-128"/>
                <a:cs typeface="ＭＳ Ｐゴシック" pitchFamily="-65" charset="-128"/>
              </a:rPr>
              <a:pPr/>
              <a:t>27</a:t>
            </a:fld>
            <a:endParaRPr lang="en-US">
              <a:latin typeface="Arial" pitchFamily="-65" charset="0"/>
              <a:ea typeface="ＭＳ Ｐゴシック" pitchFamily="-65" charset="-128"/>
              <a:cs typeface="ＭＳ Ｐゴシック" pitchFamily="-65" charset="-128"/>
            </a:endParaRPr>
          </a:p>
        </p:txBody>
      </p:sp>
      <p:sp>
        <p:nvSpPr>
          <p:cNvPr id="137219"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137220"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lvl="1" eaLnBrk="1" hangingPunct="1"/>
            <a:r>
              <a:rPr lang="en-US" dirty="0" smtClean="0">
                <a:latin typeface="Arial" pitchFamily="-65" charset="0"/>
              </a:rPr>
              <a:t>With the goal of managing</a:t>
            </a:r>
            <a:r>
              <a:rPr lang="en-US" baseline="0" dirty="0" smtClean="0">
                <a:latin typeface="Arial" pitchFamily="-65" charset="0"/>
              </a:rPr>
              <a:t> provenance for exploratory computational tasks, and provide support for reflective reasoning, at Utah, we have build a new system called </a:t>
            </a:r>
            <a:r>
              <a:rPr lang="en-US" baseline="0" dirty="0" err="1" smtClean="0">
                <a:latin typeface="Arial" pitchFamily="-65" charset="0"/>
              </a:rPr>
              <a:t>VisTrails</a:t>
            </a:r>
            <a:r>
              <a:rPr lang="en-US" baseline="0" dirty="0" smtClean="0">
                <a:latin typeface="Arial" pitchFamily="-65" charset="0"/>
              </a:rPr>
              <a:t>.</a:t>
            </a:r>
          </a:p>
          <a:p>
            <a:pPr lvl="1" eaLnBrk="1" hangingPunct="1"/>
            <a:r>
              <a:rPr lang="en-US" dirty="0" smtClean="0">
                <a:latin typeface="Arial" pitchFamily="-65" charset="0"/>
              </a:rPr>
              <a:t>Focus </a:t>
            </a:r>
            <a:r>
              <a:rPr lang="en-US" dirty="0">
                <a:latin typeface="Arial" pitchFamily="-65" charset="0"/>
              </a:rPr>
              <a:t>on provenance, designed with provenance—unlike other systems, where provenance was an add-</a:t>
            </a:r>
            <a:r>
              <a:rPr lang="en-US" dirty="0" err="1">
                <a:latin typeface="Arial" pitchFamily="-65" charset="0"/>
              </a:rPr>
              <a:t>onOur</a:t>
            </a:r>
            <a:r>
              <a:rPr lang="en-US" dirty="0">
                <a:latin typeface="Arial" pitchFamily="-65" charset="0"/>
              </a:rPr>
              <a:t> </a:t>
            </a:r>
          </a:p>
          <a:p>
            <a:pPr lvl="1" eaLnBrk="1" hangingPunct="1"/>
            <a:r>
              <a:rPr lang="en-US" dirty="0">
                <a:latin typeface="Arial" pitchFamily="-65" charset="0"/>
              </a:rPr>
              <a:t>goal is building </a:t>
            </a:r>
            <a:r>
              <a:rPr lang="en-US" dirty="0" err="1">
                <a:latin typeface="Arial" pitchFamily="-65" charset="0"/>
              </a:rPr>
              <a:t>VisTrails</a:t>
            </a:r>
            <a:r>
              <a:rPr lang="en-US" dirty="0">
                <a:latin typeface="Arial" pitchFamily="-65" charset="0"/>
              </a:rPr>
              <a:t> was to provide the necessary data management infrastructure to streamline, the creation, execution and sharing of complex com. I.e., </a:t>
            </a:r>
            <a:r>
              <a:rPr lang="en-US" dirty="0" err="1">
                <a:latin typeface="Arial" pitchFamily="-65" charset="0"/>
              </a:rPr>
              <a:t>VisTrails</a:t>
            </a:r>
            <a:r>
              <a:rPr lang="en-US" dirty="0">
                <a:latin typeface="Arial" pitchFamily="-65" charset="0"/>
              </a:rPr>
              <a:t> manage the </a:t>
            </a:r>
            <a:r>
              <a:rPr lang="en-US" dirty="0" err="1">
                <a:latin typeface="Arial" pitchFamily="-65" charset="0"/>
              </a:rPr>
              <a:t>data+metadata</a:t>
            </a:r>
            <a:r>
              <a:rPr lang="en-US" dirty="0">
                <a:latin typeface="Arial" pitchFamily="-65" charset="0"/>
              </a:rPr>
              <a:t>, scientists can focus on the science. To quote Bill Gates, we would like to reduce the time to insight.</a:t>
            </a:r>
          </a:p>
          <a:p>
            <a:pPr lvl="1" eaLnBrk="1" hangingPunct="1"/>
            <a:endParaRPr lang="en-US" dirty="0">
              <a:latin typeface="Arial" pitchFamily="-65" charset="0"/>
            </a:endParaRPr>
          </a:p>
          <a:p>
            <a:pPr lvl="1" eaLnBrk="1" hangingPunct="1"/>
            <a:r>
              <a:rPr lang="en-US" dirty="0">
                <a:latin typeface="Arial" pitchFamily="-65" charset="0"/>
              </a:rPr>
              <a:t>I should note that it is not our goal to have </a:t>
            </a:r>
            <a:r>
              <a:rPr lang="en-US" dirty="0" err="1">
                <a:latin typeface="Arial" pitchFamily="-65" charset="0"/>
              </a:rPr>
              <a:t>VisTrails</a:t>
            </a:r>
            <a:r>
              <a:rPr lang="en-US" dirty="0">
                <a:latin typeface="Arial" pitchFamily="-65" charset="0"/>
              </a:rPr>
              <a:t> replace visualization systems or </a:t>
            </a:r>
            <a:r>
              <a:rPr lang="en-US" dirty="0" err="1">
                <a:latin typeface="Arial" pitchFamily="-65" charset="0"/>
              </a:rPr>
              <a:t>sci</a:t>
            </a:r>
            <a:r>
              <a:rPr lang="en-US" dirty="0">
                <a:latin typeface="Arial" pitchFamily="-65" charset="0"/>
              </a:rPr>
              <a:t> flow systems, instead, we are building infrastructure that can be combined with and enhance these systems.</a:t>
            </a:r>
          </a:p>
          <a:p>
            <a:pPr lvl="1" eaLnBrk="1" hangingPunct="1"/>
            <a:endParaRPr lang="en-US" dirty="0">
              <a:latin typeface="Arial" pitchFamily="-65" charset="0"/>
            </a:endParaRPr>
          </a:p>
          <a:p>
            <a:pPr lvl="1" eaLnBrk="1" hangingPunct="1"/>
            <a:r>
              <a:rPr lang="en-US" dirty="0">
                <a:latin typeface="Times" pitchFamily="-65" charset="0"/>
              </a:rPr>
              <a:t>Computers are notoriously good at repetitive processes that require precise attention to details, humans are notoriously good at getting insight from incomplete information, dealing with contradictory and open-ended situations. </a:t>
            </a:r>
            <a:r>
              <a:rPr lang="en-US" dirty="0" err="1">
                <a:latin typeface="Times" pitchFamily="-65" charset="0"/>
              </a:rPr>
              <a:t>VisTrails</a:t>
            </a:r>
            <a:r>
              <a:rPr lang="en-US" dirty="0">
                <a:latin typeface="Times" pitchFamily="-65" charset="0"/>
              </a:rPr>
              <a:t> provides a simple, general solution to the problem of data exploration through workflows: it allows humans to spend time at what they do best, while the computer transparently tracks of the trails followed to solve a particular problem. These trails are a powerful tool that can significantly reduce the time to insight. Not only do they allow results to be reproduced, but they also simplify the exploration of the parameter spaces of applications. In addition, by mining and querying the information in these trails a better understanding problem-solving strategies can be obtained, and expert knowledge involved in solving complex problems can be extracted and re-used.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Virtual machine includes everything,</a:t>
            </a:r>
            <a:r>
              <a:rPr lang="en-US" baseline="0" dirty="0" smtClean="0"/>
              <a:t> including the workflow system to run the pipeline</a:t>
            </a:r>
          </a:p>
          <a:p>
            <a:r>
              <a:rPr lang="en-US" baseline="0" dirty="0" err="1" smtClean="0"/>
              <a:t>Eg</a:t>
            </a:r>
            <a:r>
              <a:rPr lang="en-US" baseline="0" dirty="0" smtClean="0"/>
              <a:t>., </a:t>
            </a:r>
            <a:r>
              <a:rPr lang="en-US" baseline="0" dirty="0" err="1" smtClean="0"/>
              <a:t>csvpkg</a:t>
            </a:r>
            <a:r>
              <a:rPr lang="en-US" baseline="0" dirty="0" smtClean="0"/>
              <a:t> is specific to </a:t>
            </a:r>
            <a:r>
              <a:rPr lang="en-US" baseline="0" dirty="0" err="1" smtClean="0"/>
              <a:t>unix</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This python package contains a python translation for two </a:t>
            </a:r>
            <a:r>
              <a:rPr lang="en-US" sz="1200" kern="1200" dirty="0" err="1" smtClean="0">
                <a:solidFill>
                  <a:schemeClr val="tx1"/>
                </a:solidFill>
                <a:latin typeface="Arial" charset="0"/>
                <a:ea typeface="ＭＳ Ｐゴシック" charset="-128"/>
                <a:cs typeface="ＭＳ Ｐゴシック" charset="-128"/>
              </a:rPr>
              <a:t>Matlab</a:t>
            </a:r>
            <a:r>
              <a:rPr lang="en-US" sz="1200" kern="1200" dirty="0" smtClean="0">
                <a:solidFill>
                  <a:schemeClr val="tx1"/>
                </a:solidFill>
                <a:latin typeface="Arial" charset="0"/>
                <a:ea typeface="ＭＳ Ｐゴシック" charset="-128"/>
                <a:cs typeface="ＭＳ Ｐゴシック" charset="-128"/>
              </a:rPr>
              <a:t> user contributed toolboxes. (1) the </a:t>
            </a:r>
            <a:r>
              <a:rPr lang="en-US" sz="1200" kern="1200" dirty="0" smtClean="0">
                <a:solidFill>
                  <a:schemeClr val="tx1"/>
                </a:solidFill>
                <a:latin typeface="Arial" charset="0"/>
                <a:ea typeface="ＭＳ Ｐゴシック" charset="-128"/>
                <a:cs typeface="ＭＳ Ｐゴシック" charset="-128"/>
                <a:hlinkClick r:id="rId3"/>
              </a:rPr>
              <a:t>seawater (EOS-80) and (2) the </a:t>
            </a:r>
            <a:r>
              <a:rPr lang="en-US" sz="1200" kern="1200" dirty="0" smtClean="0">
                <a:solidFill>
                  <a:schemeClr val="tx1"/>
                </a:solidFill>
                <a:latin typeface="Arial" charset="0"/>
                <a:ea typeface="ＭＳ Ｐゴシック" charset="-128"/>
                <a:cs typeface="ＭＳ Ｐゴシック" charset="-128"/>
                <a:hlinkClick r:id="rId4"/>
              </a:rPr>
              <a:t>gibbs seawater (TEOS-10).</a:t>
            </a:r>
            <a:endParaRPr lang="en-US" sz="1200" kern="1200" dirty="0" smtClean="0">
              <a:solidFill>
                <a:schemeClr val="tx1"/>
              </a:solidFill>
              <a:latin typeface="Arial" charset="0"/>
              <a:ea typeface="ＭＳ Ｐゴシック" charset="-128"/>
              <a:cs typeface="ＭＳ Ｐゴシック" charset="-128"/>
            </a:endParaRPr>
          </a:p>
          <a:p>
            <a:pPr>
              <a:buFontTx/>
              <a:buChar char="•"/>
            </a:pPr>
            <a:r>
              <a:rPr lang="en-US" sz="1200" kern="1200" dirty="0" smtClean="0">
                <a:solidFill>
                  <a:schemeClr val="tx1"/>
                </a:solidFill>
                <a:latin typeface="Arial" charset="0"/>
                <a:ea typeface="ＭＳ Ｐゴシック" charset="-128"/>
                <a:cs typeface="ＭＳ Ｐゴシック" charset="-128"/>
              </a:rPr>
              <a:t>calculating the properties of sea water</a:t>
            </a:r>
          </a:p>
          <a:p>
            <a:pPr>
              <a:buFontTx/>
              <a:buChar char="•"/>
            </a:pPr>
            <a:r>
              <a:rPr lang="en-US" sz="1200" kern="1200" dirty="0" smtClean="0">
                <a:solidFill>
                  <a:schemeClr val="tx1"/>
                </a:solidFill>
                <a:latin typeface="Arial" charset="0"/>
                <a:ea typeface="ＭＳ Ｐゴシック" charset="-128"/>
                <a:cs typeface="ＭＳ Ｐゴシック" charset="-128"/>
              </a:rPr>
              <a:t>functions for evaluating the thermodynamic properties of pure water (using IAPWS-09) and seawater</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This python package contains a python translation for two </a:t>
            </a:r>
            <a:r>
              <a:rPr lang="en-US" sz="1200" kern="1200" dirty="0" err="1" smtClean="0">
                <a:solidFill>
                  <a:schemeClr val="tx1"/>
                </a:solidFill>
                <a:latin typeface="Arial" charset="0"/>
                <a:ea typeface="ＭＳ Ｐゴシック" charset="-128"/>
                <a:cs typeface="ＭＳ Ｐゴシック" charset="-128"/>
              </a:rPr>
              <a:t>Matlab</a:t>
            </a:r>
            <a:r>
              <a:rPr lang="en-US" sz="1200" kern="1200" dirty="0" smtClean="0">
                <a:solidFill>
                  <a:schemeClr val="tx1"/>
                </a:solidFill>
                <a:latin typeface="Arial" charset="0"/>
                <a:ea typeface="ＭＳ Ｐゴシック" charset="-128"/>
                <a:cs typeface="ＭＳ Ｐゴシック" charset="-128"/>
              </a:rPr>
              <a:t> user contributed toolboxes. (1) the </a:t>
            </a:r>
            <a:r>
              <a:rPr lang="en-US" sz="1200" kern="1200" dirty="0" smtClean="0">
                <a:solidFill>
                  <a:schemeClr val="tx1"/>
                </a:solidFill>
                <a:latin typeface="Arial" charset="0"/>
                <a:ea typeface="ＭＳ Ｐゴシック" charset="-128"/>
                <a:cs typeface="ＭＳ Ｐゴシック" charset="-128"/>
                <a:hlinkClick r:id="rId3"/>
              </a:rPr>
              <a:t>seawater (EOS-80) and (2) the </a:t>
            </a:r>
            <a:r>
              <a:rPr lang="en-US" sz="1200" kern="1200" dirty="0" smtClean="0">
                <a:solidFill>
                  <a:schemeClr val="tx1"/>
                </a:solidFill>
                <a:latin typeface="Arial" charset="0"/>
                <a:ea typeface="ＭＳ Ｐゴシック" charset="-128"/>
                <a:cs typeface="ＭＳ Ｐゴシック" charset="-128"/>
                <a:hlinkClick r:id="rId4"/>
              </a:rPr>
              <a:t>gibbs seawater (TEOS-10).</a:t>
            </a:r>
            <a:endParaRPr lang="en-US" sz="1200" kern="1200" dirty="0" smtClean="0">
              <a:solidFill>
                <a:schemeClr val="tx1"/>
              </a:solidFill>
              <a:latin typeface="Arial" charset="0"/>
              <a:ea typeface="ＭＳ Ｐゴシック" charset="-128"/>
              <a:cs typeface="ＭＳ Ｐゴシック" charset="-128"/>
            </a:endParaRPr>
          </a:p>
          <a:p>
            <a:pPr>
              <a:buFontTx/>
              <a:buChar char="•"/>
            </a:pPr>
            <a:r>
              <a:rPr lang="en-US" sz="1200" kern="1200" dirty="0" smtClean="0">
                <a:solidFill>
                  <a:schemeClr val="tx1"/>
                </a:solidFill>
                <a:latin typeface="Arial" charset="0"/>
                <a:ea typeface="ＭＳ Ｐゴシック" charset="-128"/>
                <a:cs typeface="ＭＳ Ｐゴシック" charset="-128"/>
              </a:rPr>
              <a:t>calculating the properties of sea water</a:t>
            </a:r>
          </a:p>
          <a:p>
            <a:pPr>
              <a:buFontTx/>
              <a:buChar char="•"/>
            </a:pPr>
            <a:r>
              <a:rPr lang="en-US" sz="1200" kern="1200" smtClean="0">
                <a:solidFill>
                  <a:schemeClr val="tx1"/>
                </a:solidFill>
                <a:latin typeface="Arial" charset="0"/>
                <a:ea typeface="ＭＳ Ｐゴシック" charset="-128"/>
                <a:cs typeface="ＭＳ Ｐゴシック" charset="-128"/>
              </a:rPr>
              <a:t>functions for evaluating the thermodynamic properties of pure water (using IAPWS-09) and seawater</a:t>
            </a:r>
            <a:endParaRPr lang="en-US"/>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SKIP</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Virtual machine includes everything,</a:t>
            </a:r>
            <a:r>
              <a:rPr lang="en-US" baseline="0" dirty="0" smtClean="0"/>
              <a:t> including the workflow system to run the pipeline</a:t>
            </a:r>
          </a:p>
          <a:p>
            <a:r>
              <a:rPr lang="en-US" baseline="0" dirty="0" err="1" smtClean="0"/>
              <a:t>Eg</a:t>
            </a:r>
            <a:r>
              <a:rPr lang="en-US" baseline="0" dirty="0" smtClean="0"/>
              <a:t>., </a:t>
            </a:r>
            <a:r>
              <a:rPr lang="en-US" baseline="0" dirty="0" err="1" smtClean="0"/>
              <a:t>csvpkg</a:t>
            </a:r>
            <a:r>
              <a:rPr lang="en-US" baseline="0" dirty="0" smtClean="0"/>
              <a:t> is specific to </a:t>
            </a:r>
            <a:r>
              <a:rPr lang="en-US" baseline="0" smtClean="0"/>
              <a:t>unix</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CA2F879-F33B-7E48-B5CF-E4DF7D11CF51}" type="slidenum">
              <a:rPr lang="en-US">
                <a:latin typeface="Arial" pitchFamily="-65" charset="0"/>
                <a:ea typeface="ＭＳ Ｐゴシック" pitchFamily="-65" charset="-128"/>
                <a:cs typeface="ＭＳ Ｐゴシック" pitchFamily="-65" charset="-128"/>
              </a:rPr>
              <a:pPr/>
              <a:t>3</a:t>
            </a:fld>
            <a:endParaRPr lang="en-US">
              <a:latin typeface="Arial" pitchFamily="-65" charset="0"/>
              <a:ea typeface="ＭＳ Ｐゴシック" pitchFamily="-65" charset="-128"/>
              <a:cs typeface="ＭＳ Ｐゴシック" pitchFamily="-65" charset="-128"/>
            </a:endParaRPr>
          </a:p>
        </p:txBody>
      </p:sp>
      <p:sp>
        <p:nvSpPr>
          <p:cNvPr id="137219" name="Rectangle 1026"/>
          <p:cNvSpPr>
            <a:spLocks noGrp="1" noRot="1" noChangeAspect="1" noChangeArrowheads="1" noTextEdit="1"/>
          </p:cNvSpPr>
          <p:nvPr>
            <p:ph type="sldImg"/>
          </p:nvPr>
        </p:nvSpPr>
        <p:spPr>
          <a:xfrm>
            <a:off x="1152525" y="692150"/>
            <a:ext cx="4554538" cy="3416300"/>
          </a:xfrm>
          <a:solidFill>
            <a:srgbClr val="FFFFFF"/>
          </a:solidFill>
          <a:ln/>
        </p:spPr>
      </p:sp>
      <p:sp>
        <p:nvSpPr>
          <p:cNvPr id="137220" name="Rectangle 1027"/>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lvl="1" eaLnBrk="1" hangingPunct="1"/>
            <a:r>
              <a:rPr lang="en-US" dirty="0" smtClean="0">
                <a:latin typeface="Arial" pitchFamily="-65" charset="0"/>
              </a:rPr>
              <a:t>With the goal of managing</a:t>
            </a:r>
            <a:r>
              <a:rPr lang="en-US" baseline="0" dirty="0" smtClean="0">
                <a:latin typeface="Arial" pitchFamily="-65" charset="0"/>
              </a:rPr>
              <a:t> provenance for exploratory computational tasks, and provide support for reflective reasoning, at Utah, we have build a new system called </a:t>
            </a:r>
            <a:r>
              <a:rPr lang="en-US" baseline="0" dirty="0" err="1" smtClean="0">
                <a:latin typeface="Arial" pitchFamily="-65" charset="0"/>
              </a:rPr>
              <a:t>VisTrails</a:t>
            </a:r>
            <a:r>
              <a:rPr lang="en-US" baseline="0" dirty="0" smtClean="0">
                <a:latin typeface="Arial" pitchFamily="-65" charset="0"/>
              </a:rPr>
              <a:t>.</a:t>
            </a:r>
          </a:p>
          <a:p>
            <a:pPr lvl="1" eaLnBrk="1" hangingPunct="1"/>
            <a:r>
              <a:rPr lang="en-US" dirty="0" smtClean="0">
                <a:latin typeface="Arial" pitchFamily="-65" charset="0"/>
              </a:rPr>
              <a:t>Focus </a:t>
            </a:r>
            <a:r>
              <a:rPr lang="en-US" dirty="0">
                <a:latin typeface="Arial" pitchFamily="-65" charset="0"/>
              </a:rPr>
              <a:t>on provenance, designed with provenance—unlike other systems, where provenance was an add-</a:t>
            </a:r>
            <a:r>
              <a:rPr lang="en-US" dirty="0" err="1">
                <a:latin typeface="Arial" pitchFamily="-65" charset="0"/>
              </a:rPr>
              <a:t>onOur</a:t>
            </a:r>
            <a:r>
              <a:rPr lang="en-US" dirty="0">
                <a:latin typeface="Arial" pitchFamily="-65" charset="0"/>
              </a:rPr>
              <a:t> </a:t>
            </a:r>
          </a:p>
          <a:p>
            <a:pPr lvl="1" eaLnBrk="1" hangingPunct="1"/>
            <a:r>
              <a:rPr lang="en-US" dirty="0">
                <a:latin typeface="Arial" pitchFamily="-65" charset="0"/>
              </a:rPr>
              <a:t>goal is building </a:t>
            </a:r>
            <a:r>
              <a:rPr lang="en-US" dirty="0" err="1">
                <a:latin typeface="Arial" pitchFamily="-65" charset="0"/>
              </a:rPr>
              <a:t>VisTrails</a:t>
            </a:r>
            <a:r>
              <a:rPr lang="en-US" dirty="0">
                <a:latin typeface="Arial" pitchFamily="-65" charset="0"/>
              </a:rPr>
              <a:t> was to provide the necessary data management infrastructure to streamline, the creation, execution and sharing of complex com. I.e., </a:t>
            </a:r>
            <a:r>
              <a:rPr lang="en-US" dirty="0" err="1">
                <a:latin typeface="Arial" pitchFamily="-65" charset="0"/>
              </a:rPr>
              <a:t>VisTrails</a:t>
            </a:r>
            <a:r>
              <a:rPr lang="en-US" dirty="0">
                <a:latin typeface="Arial" pitchFamily="-65" charset="0"/>
              </a:rPr>
              <a:t> manage the </a:t>
            </a:r>
            <a:r>
              <a:rPr lang="en-US" dirty="0" err="1">
                <a:latin typeface="Arial" pitchFamily="-65" charset="0"/>
              </a:rPr>
              <a:t>data+metadata</a:t>
            </a:r>
            <a:r>
              <a:rPr lang="en-US" dirty="0">
                <a:latin typeface="Arial" pitchFamily="-65" charset="0"/>
              </a:rPr>
              <a:t>, scientists can focus on the science. To quote Bill Gates, we would like to reduce the time to insight.</a:t>
            </a:r>
          </a:p>
          <a:p>
            <a:pPr lvl="1" eaLnBrk="1" hangingPunct="1"/>
            <a:endParaRPr lang="en-US" dirty="0">
              <a:latin typeface="Arial" pitchFamily="-65" charset="0"/>
            </a:endParaRPr>
          </a:p>
          <a:p>
            <a:pPr lvl="1" eaLnBrk="1" hangingPunct="1"/>
            <a:r>
              <a:rPr lang="en-US" dirty="0">
                <a:latin typeface="Arial" pitchFamily="-65" charset="0"/>
              </a:rPr>
              <a:t>I should note that it is not our goal to have </a:t>
            </a:r>
            <a:r>
              <a:rPr lang="en-US" dirty="0" err="1">
                <a:latin typeface="Arial" pitchFamily="-65" charset="0"/>
              </a:rPr>
              <a:t>VisTrails</a:t>
            </a:r>
            <a:r>
              <a:rPr lang="en-US" dirty="0">
                <a:latin typeface="Arial" pitchFamily="-65" charset="0"/>
              </a:rPr>
              <a:t> replace visualization systems or </a:t>
            </a:r>
            <a:r>
              <a:rPr lang="en-US" dirty="0" err="1">
                <a:latin typeface="Arial" pitchFamily="-65" charset="0"/>
              </a:rPr>
              <a:t>sci</a:t>
            </a:r>
            <a:r>
              <a:rPr lang="en-US" dirty="0">
                <a:latin typeface="Arial" pitchFamily="-65" charset="0"/>
              </a:rPr>
              <a:t> flow systems, instead, we are building infrastructure that can be combined with and enhance these systems.</a:t>
            </a:r>
          </a:p>
          <a:p>
            <a:pPr lvl="1" eaLnBrk="1" hangingPunct="1"/>
            <a:endParaRPr lang="en-US" dirty="0">
              <a:latin typeface="Arial" pitchFamily="-65" charset="0"/>
            </a:endParaRPr>
          </a:p>
          <a:p>
            <a:pPr lvl="1" eaLnBrk="1" hangingPunct="1"/>
            <a:r>
              <a:rPr lang="en-US" dirty="0">
                <a:latin typeface="Times" pitchFamily="-65" charset="0"/>
              </a:rPr>
              <a:t>Computers are notoriously good at repetitive processes that require precise attention to details, humans are notoriously good at getting insight from incomplete information, dealing with contradictory and open-ended situations. </a:t>
            </a:r>
            <a:r>
              <a:rPr lang="en-US" dirty="0" err="1">
                <a:latin typeface="Times" pitchFamily="-65" charset="0"/>
              </a:rPr>
              <a:t>VisTrails</a:t>
            </a:r>
            <a:r>
              <a:rPr lang="en-US" dirty="0">
                <a:latin typeface="Times" pitchFamily="-65" charset="0"/>
              </a:rPr>
              <a:t> provides a simple, general solution to the problem of data exploration through workflows: it allows humans to spend time at what they do best, while the computer transparently tracks of the trails followed to solve a particular problem. These trails are a powerful tool that can significantly reduce the time to insight. Not only do they allow results to be reproduced, but they also simplify the exploration of the parameter spaces of applications. In addition, by mining and querying the information in these trails a better understanding problem-solving strategies can be obtained, and expert knowledge involved in solving complex problems can be extracted and re-used.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With our file management scheme, we can store the id, version, and content hash of any input as part of the provenance. Then, for lineage queries, we can return references that can be accessed from the provenance store using the id and version and verified using the content hash.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content hash also gives us a way to locate the provenance of files that are un-managed and may have been moved to a different location or had their names changed. We begin by hashing the contents of the file, then query the managed store for this content hash. The resulting entries have ids and versions for which we can then search our provenance for.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40</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lvl="1"/>
            <a:r>
              <a:rPr lang="en-US" dirty="0" smtClean="0"/>
              <a:t>More later… or show high-level examples using pipelines</a:t>
            </a:r>
          </a:p>
          <a:p>
            <a:pPr lvl="1"/>
            <a:r>
              <a:rPr lang="en-US" dirty="0" smtClean="0"/>
              <a:t> e.g., use persistent files for intermediate results produced from large raw data, hw or </a:t>
            </a:r>
            <a:r>
              <a:rPr lang="en-US" dirty="0" err="1" smtClean="0"/>
              <a:t>sw</a:t>
            </a:r>
            <a:r>
              <a:rPr lang="en-US" dirty="0" smtClean="0"/>
              <a:t> </a:t>
            </a:r>
          </a:p>
          <a:p>
            <a:r>
              <a:rPr lang="en-US" dirty="0" smtClean="0"/>
              <a:t>E.g., use a web-based interface to give other access to software, hw, …Large input files or long running computations: cache intermediate results (show workflow)</a:t>
            </a:r>
          </a:p>
          <a:p>
            <a:r>
              <a:rPr lang="en-US" dirty="0" smtClean="0"/>
              <a:t>Proprietary hardware/software: provide web-based access</a:t>
            </a:r>
          </a:p>
          <a:p>
            <a:r>
              <a:rPr lang="en-US" dirty="0" smtClean="0"/>
              <a:t>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ea typeface="ＭＳ Ｐゴシック" pitchFamily="-65" charset="-128"/>
                <a:cs typeface="ＭＳ Ｐゴシック" pitchFamily="-65" charset="-128"/>
              </a:rPr>
              <a:t>Adoption will only happen</a:t>
            </a:r>
            <a:r>
              <a:rPr lang="en-US" sz="1200" baseline="0" dirty="0">
                <a:solidFill>
                  <a:schemeClr val="tx1"/>
                </a:solidFill>
                <a:latin typeface="Arial" pitchFamily="-65" charset="0"/>
                <a:ea typeface="ＭＳ Ｐゴシック" pitchFamily="-65" charset="-128"/>
                <a:cs typeface="ＭＳ Ｐゴシック" pitchFamily="-65" charset="-128"/>
              </a:rPr>
              <a:t> </a:t>
            </a:r>
            <a:r>
              <a:rPr lang="en-US" sz="1200" baseline="0" dirty="0" smtClean="0">
                <a:solidFill>
                  <a:schemeClr val="tx1"/>
                </a:solidFill>
                <a:latin typeface="Arial" pitchFamily="-65" charset="0"/>
                <a:ea typeface="ＭＳ Ｐゴシック" pitchFamily="-65" charset="-128"/>
                <a:cs typeface="ＭＳ Ｐゴシック" pitchFamily="-65" charset="-128"/>
              </a:rPr>
              <a:t>if this is easier and better integrated with the environments people already have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solidFill>
                <a:schemeClr val="tx1"/>
              </a:solidFill>
              <a:latin typeface="Arial" pitchFamily="-65" charset="0"/>
              <a:ea typeface="ＭＳ Ｐゴシック" pitchFamily="-65" charset="-128"/>
              <a:cs typeface="ＭＳ Ｐゴシック" pitchFamily="-65" charset="-128"/>
            </a:endParaRPr>
          </a:p>
          <a:p>
            <a:r>
              <a:rPr lang="en-US" dirty="0" smtClean="0"/>
              <a:t>How to represent and query experiments?</a:t>
            </a:r>
          </a:p>
          <a:p>
            <a:pPr lvl="1"/>
            <a:r>
              <a:rPr lang="en-US" dirty="0" smtClean="0"/>
              <a:t>Workflows, source code, data</a:t>
            </a:r>
            <a:endParaRPr lang="en-US"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41</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lvl="1"/>
            <a:r>
              <a:rPr lang="en-US" dirty="0" smtClean="0"/>
              <a:t>More later… or show high-level examples using pipelines</a:t>
            </a:r>
          </a:p>
          <a:p>
            <a:pPr lvl="1"/>
            <a:r>
              <a:rPr lang="en-US" dirty="0" smtClean="0"/>
              <a:t> e.g., use persistent files for intermediate results produced from large raw data, hw or </a:t>
            </a:r>
            <a:r>
              <a:rPr lang="en-US" dirty="0" err="1" smtClean="0"/>
              <a:t>sw</a:t>
            </a:r>
            <a:r>
              <a:rPr lang="en-US" dirty="0" smtClean="0"/>
              <a:t> </a:t>
            </a:r>
          </a:p>
          <a:p>
            <a:r>
              <a:rPr lang="en-US" dirty="0" smtClean="0"/>
              <a:t>E.g., use a web-based interface to give other access to software, hw, …Large input files or long running computations: cache intermediate results (show workflow)</a:t>
            </a:r>
          </a:p>
          <a:p>
            <a:r>
              <a:rPr lang="en-US" dirty="0" smtClean="0"/>
              <a:t>Proprietary hardware/software: provide web-based access</a:t>
            </a:r>
          </a:p>
          <a:p>
            <a:r>
              <a:rPr lang="en-US" dirty="0" smtClean="0"/>
              <a:t>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ea typeface="ＭＳ Ｐゴシック" pitchFamily="-65" charset="-128"/>
                <a:cs typeface="ＭＳ Ｐゴシック" pitchFamily="-65" charset="-128"/>
              </a:rPr>
              <a:t>Adoption will only happen</a:t>
            </a:r>
            <a:r>
              <a:rPr lang="en-US" sz="1200" baseline="0" dirty="0">
                <a:solidFill>
                  <a:schemeClr val="tx1"/>
                </a:solidFill>
                <a:latin typeface="Arial" pitchFamily="-65" charset="0"/>
                <a:ea typeface="ＭＳ Ｐゴシック" pitchFamily="-65" charset="-128"/>
                <a:cs typeface="ＭＳ Ｐゴシック" pitchFamily="-65" charset="-128"/>
              </a:rPr>
              <a:t> </a:t>
            </a:r>
            <a:r>
              <a:rPr lang="en-US" sz="1200" baseline="0" dirty="0" smtClean="0">
                <a:solidFill>
                  <a:schemeClr val="tx1"/>
                </a:solidFill>
                <a:latin typeface="Arial" pitchFamily="-65" charset="0"/>
                <a:ea typeface="ＭＳ Ｐゴシック" pitchFamily="-65" charset="-128"/>
                <a:cs typeface="ＭＳ Ｐゴシック" pitchFamily="-65" charset="-128"/>
              </a:rPr>
              <a:t>if this is easier and better integrated with the environments people already have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solidFill>
                <a:schemeClr val="tx1"/>
              </a:solidFill>
              <a:latin typeface="Arial" pitchFamily="-65" charset="0"/>
              <a:ea typeface="ＭＳ Ｐゴシック" pitchFamily="-65" charset="-128"/>
              <a:cs typeface="ＭＳ Ｐゴシック" pitchFamily="-65" charset="-128"/>
            </a:endParaRPr>
          </a:p>
          <a:p>
            <a:r>
              <a:rPr lang="en-US" dirty="0" smtClean="0"/>
              <a:t>How to represent and query experiments?</a:t>
            </a:r>
          </a:p>
          <a:p>
            <a:pPr lvl="1"/>
            <a:r>
              <a:rPr lang="en-US" dirty="0" smtClean="0"/>
              <a:t>Workflows, source code, data</a:t>
            </a:r>
            <a:endParaRPr lang="en-US"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7964" y="1"/>
            <a:ext cx="2970036" cy="455011"/>
          </a:xfrm>
          <a:prstGeom prst="rect">
            <a:avLst/>
          </a:prstGeom>
          <a:noFill/>
          <a:ln w="12700">
            <a:noFill/>
            <a:miter lim="800000"/>
            <a:headEnd/>
            <a:tailEnd/>
          </a:ln>
        </p:spPr>
        <p:txBody>
          <a:bodyPr wrap="none" lIns="89867" tIns="44934" rIns="89867" bIns="44934" anchor="ctr">
            <a:prstTxWarp prst="textNoShape">
              <a:avLst/>
            </a:prstTxWarp>
          </a:bodyPr>
          <a:lstStyle/>
          <a:p>
            <a:pPr algn="ctr" eaLnBrk="0" hangingPunct="0"/>
            <a:endParaRPr lang="en-US">
              <a:latin typeface="Arial" pitchFamily="-111" charset="0"/>
            </a:endParaRPr>
          </a:p>
        </p:txBody>
      </p:sp>
      <p:sp>
        <p:nvSpPr>
          <p:cNvPr id="17411" name="Rectangle 3"/>
          <p:cNvSpPr>
            <a:spLocks noChangeArrowheads="1"/>
          </p:cNvSpPr>
          <p:nvPr/>
        </p:nvSpPr>
        <p:spPr bwMode="auto">
          <a:xfrm>
            <a:off x="3887964" y="8687425"/>
            <a:ext cx="2970036" cy="456575"/>
          </a:xfrm>
          <a:prstGeom prst="rect">
            <a:avLst/>
          </a:prstGeom>
          <a:noFill/>
          <a:ln w="12700">
            <a:noFill/>
            <a:miter lim="800000"/>
            <a:headEnd/>
            <a:tailEnd/>
          </a:ln>
        </p:spPr>
        <p:txBody>
          <a:bodyPr lIns="90061" tIns="44268" rIns="90061" bIns="44268" anchor="b">
            <a:prstTxWarp prst="textNoShape">
              <a:avLst/>
            </a:prstTxWarp>
          </a:bodyPr>
          <a:lstStyle/>
          <a:p>
            <a:pPr algn="r" defTabSz="895552" eaLnBrk="0" hangingPunct="0"/>
            <a:r>
              <a:rPr lang="en-US" sz="1200" dirty="0">
                <a:latin typeface="Times New Roman" pitchFamily="-111" charset="0"/>
              </a:rPr>
              <a:t>1</a:t>
            </a:r>
          </a:p>
        </p:txBody>
      </p:sp>
      <p:sp>
        <p:nvSpPr>
          <p:cNvPr id="17412" name="Rectangle 4"/>
          <p:cNvSpPr>
            <a:spLocks noChangeArrowheads="1"/>
          </p:cNvSpPr>
          <p:nvPr/>
        </p:nvSpPr>
        <p:spPr bwMode="auto">
          <a:xfrm>
            <a:off x="0" y="8687425"/>
            <a:ext cx="2968481" cy="456575"/>
          </a:xfrm>
          <a:prstGeom prst="rect">
            <a:avLst/>
          </a:prstGeom>
          <a:noFill/>
          <a:ln w="12700">
            <a:noFill/>
            <a:miter lim="800000"/>
            <a:headEnd/>
            <a:tailEnd/>
          </a:ln>
        </p:spPr>
        <p:txBody>
          <a:bodyPr wrap="none" lIns="89867" tIns="44934" rIns="89867" bIns="44934" anchor="ctr">
            <a:prstTxWarp prst="textNoShape">
              <a:avLst/>
            </a:prstTxWarp>
          </a:bodyPr>
          <a:lstStyle/>
          <a:p>
            <a:pPr algn="ctr" eaLnBrk="0" hangingPunct="0"/>
            <a:endParaRPr lang="en-US">
              <a:latin typeface="Arial" pitchFamily="-111" charset="0"/>
            </a:endParaRPr>
          </a:p>
        </p:txBody>
      </p:sp>
      <p:sp>
        <p:nvSpPr>
          <p:cNvPr id="17413" name="Rectangle 5"/>
          <p:cNvSpPr>
            <a:spLocks noChangeArrowheads="1"/>
          </p:cNvSpPr>
          <p:nvPr/>
        </p:nvSpPr>
        <p:spPr bwMode="auto">
          <a:xfrm>
            <a:off x="0" y="1"/>
            <a:ext cx="2968481" cy="455011"/>
          </a:xfrm>
          <a:prstGeom prst="rect">
            <a:avLst/>
          </a:prstGeom>
          <a:noFill/>
          <a:ln w="12700">
            <a:noFill/>
            <a:miter lim="800000"/>
            <a:headEnd/>
            <a:tailEnd/>
          </a:ln>
        </p:spPr>
        <p:txBody>
          <a:bodyPr wrap="none" lIns="89867" tIns="44934" rIns="89867" bIns="44934" anchor="ctr">
            <a:prstTxWarp prst="textNoShape">
              <a:avLst/>
            </a:prstTxWarp>
          </a:bodyPr>
          <a:lstStyle/>
          <a:p>
            <a:pPr algn="ctr" eaLnBrk="0" hangingPunct="0"/>
            <a:endParaRPr lang="en-US">
              <a:latin typeface="Arial" pitchFamily="-111" charset="0"/>
            </a:endParaRPr>
          </a:p>
        </p:txBody>
      </p:sp>
      <p:sp>
        <p:nvSpPr>
          <p:cNvPr id="17414" name="Rectangle 6"/>
          <p:cNvSpPr>
            <a:spLocks noGrp="1" noRot="1" noChangeAspect="1" noChangeArrowheads="1" noTextEdit="1"/>
          </p:cNvSpPr>
          <p:nvPr>
            <p:ph type="sldImg"/>
          </p:nvPr>
        </p:nvSpPr>
        <p:spPr>
          <a:xfrm>
            <a:off x="1154113" y="692150"/>
            <a:ext cx="4552950" cy="3414713"/>
          </a:xfrm>
          <a:ln cap="flat"/>
        </p:spPr>
      </p:sp>
      <p:sp>
        <p:nvSpPr>
          <p:cNvPr id="17415" name="Rectangle 7"/>
          <p:cNvSpPr>
            <a:spLocks noGrp="1" noChangeArrowheads="1"/>
          </p:cNvSpPr>
          <p:nvPr>
            <p:ph type="body" idx="1"/>
          </p:nvPr>
        </p:nvSpPr>
        <p:spPr>
          <a:xfrm>
            <a:off x="913260" y="4340586"/>
            <a:ext cx="5031482" cy="4115425"/>
          </a:xfrm>
          <a:noFill/>
          <a:ln w="9525"/>
        </p:spPr>
        <p:txBody>
          <a:bodyPr lIns="90061" tIns="44268" rIns="90061" bIns="44268"/>
          <a:lstStyle/>
          <a:p>
            <a:r>
              <a:rPr lang="en-US" dirty="0" smtClean="0">
                <a:latin typeface="Times New Roman" pitchFamily="-111" charset="0"/>
                <a:ea typeface="ＭＳ Ｐゴシック" pitchFamily="-111" charset="-128"/>
                <a:cs typeface="ＭＳ Ｐゴシック" pitchFamily="-111" charset="-128"/>
              </a:rPr>
              <a:t>See tutorial-demo-</a:t>
            </a:r>
            <a:r>
              <a:rPr lang="en-US" dirty="0" err="1" smtClean="0">
                <a:latin typeface="Times New Roman" pitchFamily="-111" charset="0"/>
                <a:ea typeface="ＭＳ Ｐゴシック" pitchFamily="-111" charset="-128"/>
                <a:cs typeface="ＭＳ Ｐゴシック" pitchFamily="-111" charset="-128"/>
              </a:rPr>
              <a:t>script.txt</a:t>
            </a:r>
            <a:endParaRPr lang="en-US" dirty="0">
              <a:latin typeface="Times New Roman" pitchFamily="-111" charset="0"/>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kern="1200" dirty="0" smtClean="0">
                <a:solidFill>
                  <a:schemeClr val="tx1"/>
                </a:solidFill>
                <a:latin typeface="Arial" charset="0"/>
                <a:ea typeface="ＭＳ Ｐゴシック" charset="-128"/>
                <a:cs typeface="ＭＳ Ｐゴシック" charset="-128"/>
              </a:rPr>
              <a:t>retrieve the lineage of a data product, specifically what input data and computations contributed to the result [8]. With only the provenance of the execution, a user may find the path to an input but even if a file still exists at that location, there is no guarantee it has not been modified.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as the </a:t>
            </a:r>
            <a:r>
              <a:rPr lang="en-US" sz="1200" kern="1200" dirty="0" err="1" smtClean="0">
                <a:solidFill>
                  <a:schemeClr val="tx1"/>
                </a:solidFill>
                <a:latin typeface="Arial" charset="0"/>
                <a:ea typeface="ＭＳ Ｐゴシック" charset="-128"/>
                <a:cs typeface="ＭＳ Ｐゴシック" charset="-128"/>
              </a:rPr>
              <a:t>subgraph</a:t>
            </a:r>
            <a:r>
              <a:rPr lang="en-US" sz="1200" kern="1200" dirty="0" smtClean="0">
                <a:solidFill>
                  <a:schemeClr val="tx1"/>
                </a:solidFill>
                <a:latin typeface="Arial" charset="0"/>
                <a:ea typeface="ＭＳ Ｐゴシック" charset="-128"/>
                <a:cs typeface="ＭＳ Ｐゴシック" charset="-128"/>
              </a:rPr>
              <a:t> induced by all modules </a:t>
            </a:r>
            <a:r>
              <a:rPr lang="en-US" sz="1200" kern="1200" dirty="0" err="1" smtClean="0">
                <a:solidFill>
                  <a:schemeClr val="tx1"/>
                </a:solidFill>
                <a:latin typeface="Arial" charset="0"/>
                <a:ea typeface="ＭＳ Ｐゴシック" charset="-128"/>
                <a:cs typeface="ＭＳ Ｐゴシック" charset="-128"/>
              </a:rPr>
              <a:t>u</a:t>
            </a:r>
            <a:r>
              <a:rPr lang="en-US" sz="1200" kern="1200" dirty="0" smtClean="0">
                <a:solidFill>
                  <a:schemeClr val="tx1"/>
                </a:solidFill>
                <a:latin typeface="Arial" charset="0"/>
                <a:ea typeface="ＭＳ Ｐゴシック" charset="-128"/>
                <a:cs typeface="ＭＳ Ｐゴシック" charset="-128"/>
              </a:rPr>
              <a:t> </a:t>
            </a:r>
            <a:r>
              <a:rPr lang="en-US" sz="1200" dirty="0" smtClean="0"/>
              <a:t>P </a:t>
            </a:r>
            <a:r>
              <a:rPr lang="en-US" sz="1200" kern="1200" dirty="0" smtClean="0">
                <a:solidFill>
                  <a:schemeClr val="tx1"/>
                </a:solidFill>
                <a:latin typeface="Arial" charset="0"/>
                <a:ea typeface="ＭＳ Ｐゴシック" charset="-128"/>
                <a:cs typeface="ＭＳ Ｐゴシック" charset="-128"/>
              </a:rPr>
              <a:t>W for which there exists a path from </a:t>
            </a:r>
            <a:r>
              <a:rPr lang="en-US" sz="1200" kern="1200" dirty="0" err="1" smtClean="0">
                <a:solidFill>
                  <a:schemeClr val="tx1"/>
                </a:solidFill>
                <a:latin typeface="Arial" charset="0"/>
                <a:ea typeface="ＭＳ Ｐゴシック" charset="-128"/>
                <a:cs typeface="ＭＳ Ｐゴシック" charset="-128"/>
              </a:rPr>
              <a:t>u</a:t>
            </a:r>
            <a:r>
              <a:rPr lang="en-US" sz="1200" kern="1200" dirty="0" smtClean="0">
                <a:solidFill>
                  <a:schemeClr val="tx1"/>
                </a:solidFill>
                <a:latin typeface="Arial" charset="0"/>
                <a:ea typeface="ＭＳ Ｐゴシック" charset="-128"/>
                <a:cs typeface="ＭＳ Ｐゴシック" charset="-128"/>
              </a:rPr>
              <a:t> to </a:t>
            </a:r>
            <a:r>
              <a:rPr lang="en-US" sz="1200" kern="1200" dirty="0" err="1" smtClean="0">
                <a:solidFill>
                  <a:schemeClr val="tx1"/>
                </a:solidFill>
                <a:latin typeface="Arial" charset="0"/>
                <a:ea typeface="ＭＳ Ｐゴシック" charset="-128"/>
                <a:cs typeface="ＭＳ Ｐゴシック" charset="-128"/>
              </a:rPr>
              <a:t>m</a:t>
            </a:r>
            <a:r>
              <a:rPr lang="en-US" sz="1200" kern="1200" dirty="0" smtClean="0">
                <a:solidFill>
                  <a:schemeClr val="tx1"/>
                </a:solidFill>
                <a:latin typeface="Arial" charset="0"/>
                <a:ea typeface="ＭＳ Ｐゴシック" charset="-128"/>
                <a:cs typeface="ＭＳ Ｐゴシック" charset="-128"/>
              </a:rPr>
              <a:t> in W (including </a:t>
            </a:r>
            <a:r>
              <a:rPr lang="en-US" sz="1200" kern="1200" dirty="0" err="1" smtClean="0">
                <a:solidFill>
                  <a:schemeClr val="tx1"/>
                </a:solidFill>
                <a:latin typeface="Arial" charset="0"/>
                <a:ea typeface="ＭＳ Ｐゴシック" charset="-128"/>
                <a:cs typeface="ＭＳ Ｐゴシック" charset="-128"/>
              </a:rPr>
              <a:t>m</a:t>
            </a:r>
            <a:r>
              <a:rPr lang="en-US" sz="1200" kern="1200" dirty="0" smtClean="0">
                <a:solidFill>
                  <a:schemeClr val="tx1"/>
                </a:solidFill>
                <a:latin typeface="Arial" charset="0"/>
                <a:ea typeface="ＭＳ Ｐゴシック" charset="-128"/>
                <a:cs typeface="ＭＳ Ｐゴシック" charset="-128"/>
              </a:rPr>
              <a:t> itself). Note that the existence of such a path implies that the results of </a:t>
            </a:r>
            <a:r>
              <a:rPr lang="en-US" sz="1200" kern="1200" dirty="0" err="1" smtClean="0">
                <a:solidFill>
                  <a:schemeClr val="tx1"/>
                </a:solidFill>
                <a:latin typeface="Arial" charset="0"/>
                <a:ea typeface="ＭＳ Ｐゴシック" charset="-128"/>
                <a:cs typeface="ＭＳ Ｐゴシック" charset="-128"/>
              </a:rPr>
              <a:t>u</a:t>
            </a:r>
            <a:r>
              <a:rPr lang="en-US" sz="1200" kern="1200" dirty="0" smtClean="0">
                <a:solidFill>
                  <a:schemeClr val="tx1"/>
                </a:solidFill>
                <a:latin typeface="Arial" charset="0"/>
                <a:ea typeface="ＭＳ Ｐゴシック" charset="-128"/>
                <a:cs typeface="ＭＳ Ｐゴシック" charset="-128"/>
              </a:rPr>
              <a:t> may have an effect on the computation of </a:t>
            </a:r>
            <a:r>
              <a:rPr lang="en-US" sz="1200" kern="1200" dirty="0" err="1" smtClean="0">
                <a:solidFill>
                  <a:schemeClr val="tx1"/>
                </a:solidFill>
                <a:latin typeface="Arial" charset="0"/>
                <a:ea typeface="ＭＳ Ｐゴシック" charset="-128"/>
                <a:cs typeface="ＭＳ Ｐゴシック" charset="-128"/>
              </a:rPr>
              <a:t>m</a:t>
            </a:r>
            <a:r>
              <a:rPr lang="en-US" sz="1200" kern="1200" dirty="0" smtClean="0">
                <a:solidFill>
                  <a:schemeClr val="tx1"/>
                </a:solidFill>
                <a:latin typeface="Arial" charset="0"/>
                <a:ea typeface="ＭＳ Ｐゴシック" charset="-128"/>
                <a:cs typeface="ＭＳ Ｐゴシック" charset="-128"/>
              </a:rPr>
              <a:t>. </a:t>
            </a:r>
            <a:endParaRPr lang="en-US" dirty="0" smtClean="0"/>
          </a:p>
          <a:p>
            <a:endParaRPr lang="en-US" dirty="0" smtClean="0"/>
          </a:p>
          <a:p>
            <a:r>
              <a:rPr lang="en-US" dirty="0" err="1" smtClean="0"/>
              <a:t>L(m</a:t>
            </a:r>
            <a:r>
              <a:rPr lang="en-US" dirty="0" smtClean="0"/>
              <a:t>) – depends</a:t>
            </a:r>
            <a:r>
              <a:rPr lang="en-US" baseline="0" dirty="0" smtClean="0"/>
              <a:t> on the actual module name and its parameters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Arial" charset="0"/>
                <a:ea typeface="ＭＳ Ｐゴシック" charset="-128"/>
                <a:cs typeface="ＭＳ Ｐゴシック" charset="-128"/>
              </a:rPr>
              <a:t>L(c</a:t>
            </a:r>
            <a:r>
              <a:rPr lang="en-US" sz="1200" kern="1200" dirty="0" smtClean="0">
                <a:solidFill>
                  <a:schemeClr val="tx1"/>
                </a:solidFill>
                <a:latin typeface="Arial" charset="0"/>
                <a:ea typeface="ＭＳ Ｐゴシック" charset="-128"/>
                <a:cs typeface="ＭＳ Ｐゴシック" charset="-128"/>
              </a:rPr>
              <a:t>), is the serialization of the types of the ports </a:t>
            </a:r>
            <a:r>
              <a:rPr lang="en-US" sz="1200" kern="1200" dirty="0" err="1" smtClean="0">
                <a:solidFill>
                  <a:schemeClr val="tx1"/>
                </a:solidFill>
                <a:latin typeface="Arial" charset="0"/>
                <a:ea typeface="ＭＳ Ｐゴシック" charset="-128"/>
                <a:cs typeface="ＭＳ Ｐゴシック" charset="-128"/>
              </a:rPr>
              <a:t>c</a:t>
            </a:r>
            <a:r>
              <a:rPr lang="en-US" sz="1200" kern="1200" baseline="0" dirty="0" smtClean="0">
                <a:solidFill>
                  <a:schemeClr val="tx1"/>
                </a:solidFill>
                <a:latin typeface="Arial" charset="0"/>
                <a:ea typeface="ＭＳ Ｐゴシック" charset="-128"/>
                <a:cs typeface="ＭＳ Ｐゴシック" charset="-128"/>
              </a:rPr>
              <a:t> </a:t>
            </a:r>
            <a:r>
              <a:rPr lang="en-US" sz="1200" kern="1200" dirty="0" smtClean="0">
                <a:solidFill>
                  <a:schemeClr val="tx1"/>
                </a:solidFill>
                <a:latin typeface="Arial" charset="0"/>
                <a:ea typeface="ＭＳ Ｐゴシック" charset="-128"/>
                <a:cs typeface="ＭＳ Ｐゴシック" charset="-128"/>
              </a:rPr>
              <a:t>connects.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Signature</a:t>
            </a:r>
            <a:r>
              <a:rPr lang="en-US" sz="1200" kern="1200" baseline="0" dirty="0" smtClean="0">
                <a:solidFill>
                  <a:schemeClr val="tx1"/>
                </a:solidFill>
                <a:latin typeface="Arial" charset="0"/>
                <a:ea typeface="ＭＳ Ｐゴシック" charset="-128"/>
                <a:cs typeface="ＭＳ Ｐゴシック" charset="-128"/>
              </a:rPr>
              <a:t> is the SHA1 hash of the serialization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 mention persistence</a:t>
            </a:r>
            <a:r>
              <a:rPr lang="en-US" baseline="0" dirty="0" smtClean="0"/>
              <a:t> package – add a slide on that; show sample pipelines</a:t>
            </a: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11</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0000"/>
                </a:solidFill>
                <a:ea typeface="ＭＳ Ｐゴシック" pitchFamily="-65" charset="-128"/>
                <a:cs typeface="ＭＳ Ｐゴシック" pitchFamily="-65" charset="-128"/>
              </a:rPr>
              <a:t>Adoption will only happen</a:t>
            </a:r>
            <a:r>
              <a:rPr lang="en-US" sz="1200" baseline="0" dirty="0">
                <a:solidFill>
                  <a:schemeClr val="tx1"/>
                </a:solidFill>
                <a:latin typeface="Arial" pitchFamily="-65" charset="0"/>
                <a:ea typeface="ＭＳ Ｐゴシック" pitchFamily="-65" charset="-128"/>
                <a:cs typeface="ＭＳ Ｐゴシック" pitchFamily="-65" charset="-128"/>
              </a:rPr>
              <a:t> </a:t>
            </a:r>
            <a:r>
              <a:rPr lang="en-US" sz="1200" baseline="0" dirty="0" smtClean="0">
                <a:solidFill>
                  <a:schemeClr val="tx1"/>
                </a:solidFill>
                <a:latin typeface="Arial" pitchFamily="-65" charset="0"/>
                <a:ea typeface="ＭＳ Ｐゴシック" pitchFamily="-65" charset="-128"/>
                <a:cs typeface="ＭＳ Ｐゴシック" pitchFamily="-65" charset="-128"/>
              </a:rPr>
              <a:t>if this is easier and better integrated with the environments people already have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solidFill>
                <a:schemeClr val="tx1"/>
              </a:solidFill>
              <a:latin typeface="Arial" pitchFamily="-65" charset="0"/>
              <a:ea typeface="ＭＳ Ｐゴシック" pitchFamily="-65" charset="-128"/>
              <a:cs typeface="ＭＳ Ｐゴシック" pitchFamily="-65" charset="-128"/>
            </a:endParaRPr>
          </a:p>
          <a:p>
            <a:r>
              <a:rPr lang="en-US" dirty="0" smtClean="0"/>
              <a:t>How to represent and query experiments?</a:t>
            </a:r>
          </a:p>
          <a:p>
            <a:pPr lvl="1"/>
            <a:r>
              <a:rPr lang="en-US" dirty="0" smtClean="0"/>
              <a:t>Workflows, source code, data</a:t>
            </a:r>
            <a:endParaRPr lang="en-US"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0000"/>
              </a:solidFill>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sz="1600">
                <a:ea typeface="Helvetica Neue Light" pitchFamily="-84" charset="0"/>
                <a:cs typeface="Helvetica Neue Light" pitchFamily="-84" charset="0"/>
                <a:sym typeface="Helvetica Neue Light" pitchFamily="-84" charset="0"/>
              </a:rPr>
              <a:t>Some changes may not be noticed in a workflow, some are just modifications to an interface, some are much more involved.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gradFill rotWithShape="0">
            <a:gsLst>
              <a:gs pos="0">
                <a:schemeClr val="accent2">
                  <a:alpha val="20000"/>
                </a:schemeClr>
              </a:gs>
              <a:gs pos="100000">
                <a:srgbClr val="FF8000">
                  <a:alpha val="11000"/>
                </a:srgbClr>
              </a:gs>
            </a:gsLst>
            <a:lin ang="5400000" scaled="1"/>
          </a:gradFill>
          <a:ln w="9525">
            <a:noFill/>
            <a:miter lim="800000"/>
            <a:headEnd/>
            <a:tailEnd/>
          </a:ln>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6553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50292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userDrawn="1"/>
        </p:nvSpPr>
        <p:spPr bwMode="auto">
          <a:xfrm>
            <a:off x="0" y="0"/>
            <a:ext cx="9144000" cy="6858000"/>
          </a:xfrm>
          <a:prstGeom prst="rect">
            <a:avLst/>
          </a:prstGeom>
          <a:gradFill rotWithShape="0">
            <a:gsLst>
              <a:gs pos="0">
                <a:schemeClr val="accent2">
                  <a:alpha val="12000"/>
                </a:schemeClr>
              </a:gs>
              <a:gs pos="100000">
                <a:srgbClr val="FF8000">
                  <a:alpha val="19000"/>
                </a:srgbClr>
              </a:gs>
            </a:gsLst>
            <a:lin ang="5400000" scaled="1"/>
          </a:gradFill>
          <a:ln w="9525">
            <a:noFill/>
            <a:miter lim="800000"/>
            <a:headEnd/>
            <a:tailEnd/>
          </a:ln>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1027" name="Rectangle 3"/>
          <p:cNvSpPr>
            <a:spLocks noGrp="1" noChangeArrowheads="1"/>
          </p:cNvSpPr>
          <p:nvPr>
            <p:ph type="title"/>
          </p:nvPr>
        </p:nvSpPr>
        <p:spPr bwMode="auto">
          <a:xfrm>
            <a:off x="381000" y="152400"/>
            <a:ext cx="84582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28600" y="1371600"/>
            <a:ext cx="8610600" cy="5029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518" name="Rectangle 6"/>
          <p:cNvSpPr>
            <a:spLocks noChangeArrowheads="1"/>
          </p:cNvSpPr>
          <p:nvPr/>
        </p:nvSpPr>
        <p:spPr bwMode="auto">
          <a:xfrm>
            <a:off x="8534400" y="6553200"/>
            <a:ext cx="509588" cy="304800"/>
          </a:xfrm>
          <a:prstGeom prst="rect">
            <a:avLst/>
          </a:prstGeom>
          <a:noFill/>
          <a:ln w="12700">
            <a:noFill/>
            <a:miter lim="800000"/>
            <a:headEnd/>
            <a:tailEnd/>
          </a:ln>
        </p:spPr>
        <p:txBody>
          <a:bodyPr lIns="90488" tIns="44450" rIns="90488" bIns="44450" anchor="ctr">
            <a:prstTxWarp prst="textNoShape">
              <a:avLst/>
            </a:prstTxWarp>
            <a:spAutoFit/>
          </a:bodyPr>
          <a:lstStyle/>
          <a:p>
            <a:pPr algn="r" eaLnBrk="0" hangingPunct="0">
              <a:defRPr/>
            </a:pPr>
            <a:fld id="{0CB29199-0DDD-564B-A8FF-CDD3B886EBCA}" type="slidenum">
              <a:rPr lang="en-US" sz="1400">
                <a:latin typeface="Times New Roman" charset="0"/>
                <a:ea typeface="ＭＳ Ｐゴシック" charset="-128"/>
                <a:cs typeface="ＭＳ Ｐゴシック" charset="-128"/>
              </a:rPr>
              <a:pPr algn="r" eaLnBrk="0" hangingPunct="0">
                <a:defRPr/>
              </a:pPr>
              <a:t>‹#›</a:t>
            </a:fld>
            <a:endParaRPr lang="en-US" sz="1400" dirty="0">
              <a:latin typeface="Times New Roman" charset="0"/>
              <a:ea typeface="ＭＳ Ｐゴシック" charset="-128"/>
              <a:cs typeface="ＭＳ Ｐゴシック" charset="-128"/>
            </a:endParaRPr>
          </a:p>
        </p:txBody>
      </p:sp>
      <p:sp>
        <p:nvSpPr>
          <p:cNvPr id="64519" name="Rectangle 7"/>
          <p:cNvSpPr>
            <a:spLocks noChangeArrowheads="1"/>
          </p:cNvSpPr>
          <p:nvPr/>
        </p:nvSpPr>
        <p:spPr bwMode="auto">
          <a:xfrm>
            <a:off x="80963" y="6586640"/>
            <a:ext cx="4186237" cy="274434"/>
          </a:xfrm>
          <a:prstGeom prst="rect">
            <a:avLst/>
          </a:prstGeom>
          <a:noFill/>
          <a:ln w="12700">
            <a:noFill/>
            <a:miter lim="800000"/>
            <a:headEnd/>
            <a:tailEnd/>
          </a:ln>
          <a:effectLst/>
        </p:spPr>
        <p:txBody>
          <a:bodyPr wrap="square" lIns="90488" tIns="44450" rIns="90488" bIns="44450" anchor="ctr">
            <a:prstTxWarp prst="textNoShape">
              <a:avLst/>
            </a:prstTxWarp>
            <a:spAutoFit/>
          </a:bodyPr>
          <a:lstStyle/>
          <a:p>
            <a:pPr eaLnBrk="0" hangingPunct="0">
              <a:defRPr/>
            </a:pPr>
            <a:r>
              <a:rPr lang="en-US" sz="1200" baseline="0" dirty="0" smtClean="0">
                <a:latin typeface="Verdana" pitchFamily="-65" charset="0"/>
              </a:rPr>
              <a:t>SIGMOD 2012</a:t>
            </a:r>
            <a:endParaRPr lang="en-US" sz="1200" dirty="0">
              <a:latin typeface="Verdana" pitchFamily="-65" charset="0"/>
            </a:endParaRPr>
          </a:p>
        </p:txBody>
      </p:sp>
      <p:sp>
        <p:nvSpPr>
          <p:cNvPr id="64520" name="Line 8"/>
          <p:cNvSpPr>
            <a:spLocks noChangeShapeType="1"/>
          </p:cNvSpPr>
          <p:nvPr/>
        </p:nvSpPr>
        <p:spPr bwMode="auto">
          <a:xfrm>
            <a:off x="304800" y="990600"/>
            <a:ext cx="8153400" cy="0"/>
          </a:xfrm>
          <a:prstGeom prst="line">
            <a:avLst/>
          </a:prstGeom>
          <a:noFill/>
          <a:ln w="57150">
            <a:solidFill>
              <a:schemeClr val="accent2"/>
            </a:solidFill>
            <a:round/>
            <a:headEnd/>
            <a:tailEnd/>
          </a:ln>
          <a:effectLst/>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64521" name="Line 9"/>
          <p:cNvSpPr>
            <a:spLocks noChangeShapeType="1"/>
          </p:cNvSpPr>
          <p:nvPr/>
        </p:nvSpPr>
        <p:spPr bwMode="auto">
          <a:xfrm>
            <a:off x="685800" y="1092200"/>
            <a:ext cx="8153400" cy="0"/>
          </a:xfrm>
          <a:prstGeom prst="line">
            <a:avLst/>
          </a:prstGeom>
          <a:noFill/>
          <a:ln w="57150">
            <a:solidFill>
              <a:srgbClr val="FF9900"/>
            </a:solidFill>
            <a:round/>
            <a:headEnd/>
            <a:tailEnd/>
          </a:ln>
          <a:effectLst/>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10" name="Rectangle 7"/>
          <p:cNvSpPr>
            <a:spLocks noChangeArrowheads="1"/>
          </p:cNvSpPr>
          <p:nvPr userDrawn="1"/>
        </p:nvSpPr>
        <p:spPr bwMode="auto">
          <a:xfrm>
            <a:off x="6248400" y="6568383"/>
            <a:ext cx="3200400" cy="274434"/>
          </a:xfrm>
          <a:prstGeom prst="rect">
            <a:avLst/>
          </a:prstGeom>
          <a:noFill/>
          <a:ln w="12700">
            <a:noFill/>
            <a:miter lim="800000"/>
            <a:headEnd/>
            <a:tailEnd/>
          </a:ln>
          <a:effectLst/>
        </p:spPr>
        <p:txBody>
          <a:bodyPr wrap="square" lIns="90488" tIns="44450" rIns="90488" bIns="44450" anchor="ctr">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smtClean="0">
                <a:latin typeface="Verdana" pitchFamily="-65" charset="0"/>
              </a:rPr>
              <a:t>Computational</a:t>
            </a:r>
            <a:r>
              <a:rPr lang="en-US" sz="1200" baseline="0" dirty="0" smtClean="0">
                <a:latin typeface="Verdana" pitchFamily="-65" charset="0"/>
              </a:rPr>
              <a:t> Reproducibility</a:t>
            </a:r>
            <a:endParaRPr lang="en-US" sz="1200" dirty="0">
              <a:latin typeface="Verdana" pitchFamily="-65" charset="0"/>
            </a:endParaRPr>
          </a:p>
        </p:txBody>
      </p:sp>
    </p:spTree>
  </p:cSld>
  <p:clrMap bg1="lt1" tx1="dk1" bg2="lt2" tx2="dk2" accent1="accent1" accent2="accent2" accent3="accent3" accent4="accent4" accent5="accent5" accent6="accent6" hlink="hlink" folHlink="folHlink"/>
  <p:sldLayoutIdLst>
    <p:sldLayoutId id="2147483814"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3200">
          <a:solidFill>
            <a:schemeClr val="accent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2pPr>
      <a:lvl3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3pPr>
      <a:lvl4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4pPr>
      <a:lvl5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5pPr>
      <a:lvl6pPr marL="457200" algn="l" rtl="0" eaLnBrk="0" fontAlgn="base" hangingPunct="0">
        <a:spcBef>
          <a:spcPct val="0"/>
        </a:spcBef>
        <a:spcAft>
          <a:spcPct val="0"/>
        </a:spcAft>
        <a:defRPr sz="3200">
          <a:solidFill>
            <a:schemeClr val="accent2"/>
          </a:solidFill>
          <a:latin typeface="Verdana" charset="0"/>
        </a:defRPr>
      </a:lvl6pPr>
      <a:lvl7pPr marL="914400" algn="l" rtl="0" eaLnBrk="0" fontAlgn="base" hangingPunct="0">
        <a:spcBef>
          <a:spcPct val="0"/>
        </a:spcBef>
        <a:spcAft>
          <a:spcPct val="0"/>
        </a:spcAft>
        <a:defRPr sz="3200">
          <a:solidFill>
            <a:schemeClr val="accent2"/>
          </a:solidFill>
          <a:latin typeface="Verdana" charset="0"/>
        </a:defRPr>
      </a:lvl7pPr>
      <a:lvl8pPr marL="1371600" algn="l" rtl="0" eaLnBrk="0" fontAlgn="base" hangingPunct="0">
        <a:spcBef>
          <a:spcPct val="0"/>
        </a:spcBef>
        <a:spcAft>
          <a:spcPct val="0"/>
        </a:spcAft>
        <a:defRPr sz="3200">
          <a:solidFill>
            <a:schemeClr val="accent2"/>
          </a:solidFill>
          <a:latin typeface="Verdana" charset="0"/>
        </a:defRPr>
      </a:lvl8pPr>
      <a:lvl9pPr marL="1828800" algn="l" rtl="0" eaLnBrk="0" fontAlgn="base" hangingPunct="0">
        <a:spcBef>
          <a:spcPct val="0"/>
        </a:spcBef>
        <a:spcAft>
          <a:spcPct val="0"/>
        </a:spcAft>
        <a:defRPr sz="3200">
          <a:solidFill>
            <a:schemeClr val="accent2"/>
          </a:solidFill>
          <a:latin typeface="Verdana" charset="0"/>
        </a:defRPr>
      </a:lvl9pPr>
    </p:titleStyle>
    <p:bodyStyle>
      <a:lvl1pPr marL="342900" indent="-342900" algn="l" rtl="0" eaLnBrk="0" fontAlgn="base" hangingPunct="0">
        <a:spcBef>
          <a:spcPct val="20000"/>
        </a:spcBef>
        <a:spcAft>
          <a:spcPct val="0"/>
        </a:spcAft>
        <a:buClr>
          <a:srgbClr val="FF8000"/>
        </a:buClr>
        <a:buSzPct val="75000"/>
        <a:buFont typeface="Monotype Sorts" pitchFamily="-65" charset="2"/>
        <a:buChar char="u"/>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65" charset="2"/>
        <a:buChar char="u"/>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pgbovine.net/cd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crowdlabs.org/vistrails/medleys/details/2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hyperlink" Target="http://www.vistrails.org/download/download.php?type=MEDIA&amp;id=executable_paper_latex.mov" TargetMode="External"/><Relationship Id="rId4" Type="http://schemas.openxmlformats.org/officeDocument/2006/relationships/hyperlink" Target="http://www.vistrails.org/download/download.php?type=MEDIA&amp;id=executable_paper_server.mov" TargetMode="External"/><Relationship Id="rId5" Type="http://schemas.openxmlformats.org/officeDocument/2006/relationships/hyperlink" Target="http://www.vistrails.org/index.php/User:Tohline/CPM/Levels2and3" TargetMode="External"/><Relationship Id="rId6" Type="http://schemas.openxmlformats.org/officeDocument/2006/relationships/hyperlink" Target="http://vistrails.sci.utah.edu/index.php/User:Tohline/IVAJ/Levels2and3" TargetMode="External"/><Relationship Id="rId1" Type="http://schemas.openxmlformats.org/officeDocument/2006/relationships/slideLayout" Target="../slideLayouts/slideLayout2.xml"/><Relationship Id="rId2" Type="http://schemas.openxmlformats.org/officeDocument/2006/relationships/hyperlink" Target="http://www.vistrail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istrails.org" TargetMode="Externa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http://uvcdat.llnl.gov/"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7.pdf"/><Relationship Id="rId5" Type="http://schemas.openxmlformats.org/officeDocument/2006/relationships/image" Target="../media/image28.png"/><Relationship Id="rId6" Type="http://schemas.openxmlformats.org/officeDocument/2006/relationships/hyperlink" Target="http://www.mesc.usgs.gov/products/software/sah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30.pdf"/><Relationship Id="rId6" Type="http://schemas.openxmlformats.org/officeDocument/2006/relationships/image" Target="../media/image31.png"/><Relationship Id="rId7" Type="http://schemas.openxmlformats.org/officeDocument/2006/relationships/hyperlink" Target="http://alps.comp-phys.org"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df"/><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df"/><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hyperlink" Target="http://pypi.python.org/pypi/seawater/1.0.3" TargetMode="External"/><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9.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video" Target="file://localhost/Users/julianafreire/Work/Talks/Videos/VisTrailsForParaView_Large.mov" TargetMode="External"/><Relationship Id="rId2" Type="http://schemas.openxmlformats.org/officeDocument/2006/relationships/slideLayout" Target="../slideLayouts/slideLayout2.xml"/><Relationship Id="rId3"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1143000"/>
            <a:ext cx="8153400" cy="1603375"/>
          </a:xfrm>
        </p:spPr>
        <p:txBody>
          <a:bodyPr/>
          <a:lstStyle/>
          <a:p>
            <a:pPr algn="ctr"/>
            <a:r>
              <a:rPr lang="en-US" dirty="0" smtClean="0"/>
              <a:t>Computational Reproducibility: </a:t>
            </a:r>
            <a:br>
              <a:rPr lang="en-US" dirty="0" smtClean="0"/>
            </a:br>
            <a:r>
              <a:rPr lang="en-US" dirty="0" smtClean="0"/>
              <a:t>State-of-the-art, challenges, database research opportunities</a:t>
            </a:r>
            <a:endParaRPr lang="en-US" dirty="0" smtClean="0">
              <a:ea typeface="ＭＳ Ｐゴシック" pitchFamily="-65" charset="-128"/>
              <a:cs typeface="ＭＳ Ｐゴシック" pitchFamily="-65" charset="-128"/>
            </a:endParaRPr>
          </a:p>
        </p:txBody>
      </p:sp>
      <p:pic>
        <p:nvPicPr>
          <p:cNvPr id="4" name="Picture 3"/>
          <p:cNvPicPr>
            <a:picLocks noChangeAspect="1"/>
          </p:cNvPicPr>
          <p:nvPr/>
        </p:nvPicPr>
        <p:blipFill>
          <a:blip r:embed="rId3"/>
          <a:stretch>
            <a:fillRect/>
          </a:stretch>
        </p:blipFill>
        <p:spPr>
          <a:xfrm>
            <a:off x="5943600" y="4982456"/>
            <a:ext cx="2743200" cy="524273"/>
          </a:xfrm>
          <a:prstGeom prst="rect">
            <a:avLst/>
          </a:prstGeom>
        </p:spPr>
      </p:pic>
      <p:pic>
        <p:nvPicPr>
          <p:cNvPr id="8" name="Picture 7" descr="8663E5F08CF74F0EADE578C93F938D77.ashx.jpeg"/>
          <p:cNvPicPr>
            <a:picLocks noChangeAspect="1"/>
          </p:cNvPicPr>
          <p:nvPr/>
        </p:nvPicPr>
        <p:blipFill>
          <a:blip r:embed="rId4"/>
          <a:stretch>
            <a:fillRect/>
          </a:stretch>
        </p:blipFill>
        <p:spPr>
          <a:xfrm>
            <a:off x="3056890" y="4899660"/>
            <a:ext cx="2560320" cy="689864"/>
          </a:xfrm>
          <a:prstGeom prst="rect">
            <a:avLst/>
          </a:prstGeom>
        </p:spPr>
      </p:pic>
      <p:graphicFrame>
        <p:nvGraphicFramePr>
          <p:cNvPr id="9" name="Table 8"/>
          <p:cNvGraphicFramePr>
            <a:graphicFrameLocks noGrp="1"/>
          </p:cNvGraphicFramePr>
          <p:nvPr/>
        </p:nvGraphicFramePr>
        <p:xfrm>
          <a:off x="152400" y="3352801"/>
          <a:ext cx="8839200" cy="1584946"/>
        </p:xfrm>
        <a:graphic>
          <a:graphicData uri="http://schemas.openxmlformats.org/drawingml/2006/table">
            <a:tbl>
              <a:tblPr>
                <a:tableStyleId>{2D5ABB26-0587-4C30-8999-92F81FD0307C}</a:tableStyleId>
              </a:tblPr>
              <a:tblGrid>
                <a:gridCol w="2824976"/>
                <a:gridCol w="2601951"/>
                <a:gridCol w="3412273"/>
              </a:tblGrid>
              <a:tr h="571537">
                <a:tc>
                  <a:txBody>
                    <a:bodyPr/>
                    <a:lstStyle/>
                    <a:p>
                      <a:pPr algn="ctr">
                        <a:buFont typeface="Monotype Sorts" pitchFamily="-65" charset="2"/>
                        <a:buNone/>
                      </a:pPr>
                      <a:r>
                        <a:rPr lang="en-US" sz="2400" dirty="0" smtClean="0"/>
                        <a:t>Juliana </a:t>
                      </a:r>
                      <a:r>
                        <a:rPr lang="en-US" sz="2400" dirty="0" err="1" smtClean="0"/>
                        <a:t>Freire</a:t>
                      </a:r>
                      <a:endParaRPr lang="en-US" sz="2400" b="0" dirty="0" smtClean="0">
                        <a:solidFill>
                          <a:srgbClr val="000000"/>
                        </a:solidFill>
                        <a:ea typeface="ＭＳ Ｐゴシック" pitchFamily="-65" charset="-128"/>
                        <a:cs typeface="ＭＳ Ｐゴシック" pitchFamily="-65" charset="-128"/>
                      </a:endParaRPr>
                    </a:p>
                  </a:txBody>
                  <a:tcPr anchor="ctr"/>
                </a:tc>
                <a:tc>
                  <a:txBody>
                    <a:bodyPr/>
                    <a:lstStyle/>
                    <a:p>
                      <a:pPr algn="ctr"/>
                      <a:r>
                        <a:rPr lang="en-US" sz="2400" dirty="0" smtClean="0"/>
                        <a:t>Philippe Bonnet</a:t>
                      </a:r>
                      <a:endParaRPr lang="en-US" sz="2400" dirty="0"/>
                    </a:p>
                  </a:txBody>
                  <a:tcPr anchor="ctr">
                    <a:lnR>
                      <a:noFill/>
                    </a:lnR>
                  </a:tcPr>
                </a:tc>
                <a:tc>
                  <a:txBody>
                    <a:bodyPr/>
                    <a:lstStyle/>
                    <a:p>
                      <a:pPr algn="ctr"/>
                      <a:r>
                        <a:rPr lang="en-US" sz="2400" dirty="0" smtClean="0"/>
                        <a:t>Dennis </a:t>
                      </a:r>
                      <a:r>
                        <a:rPr lang="en-US" sz="2400" dirty="0" err="1" smtClean="0"/>
                        <a:t>Shasha</a:t>
                      </a:r>
                      <a:endParaRPr lang="en-US" sz="2400" dirty="0"/>
                    </a:p>
                  </a:txBody>
                  <a:tcPr anchor="ctr">
                    <a:lnL>
                      <a:noFill/>
                    </a:lnL>
                    <a:lnR>
                      <a:noFill/>
                    </a:lnR>
                    <a:lnT>
                      <a:noFill/>
                    </a:lnT>
                    <a:lnB>
                      <a:noFill/>
                    </a:lnB>
                  </a:tcPr>
                </a:tc>
              </a:tr>
              <a:tr h="228615">
                <a:tc>
                  <a:txBody>
                    <a:bodyPr/>
                    <a:lstStyle/>
                    <a:p>
                      <a:pPr algn="ctr"/>
                      <a:r>
                        <a:rPr lang="en-US" sz="1800" i="1" dirty="0" err="1" smtClean="0"/>
                        <a:t>juliana.freire@nyu.edu</a:t>
                      </a:r>
                      <a:r>
                        <a:rPr lang="en-US" sz="1800" i="1" dirty="0" smtClean="0"/>
                        <a:t> </a:t>
                      </a:r>
                      <a:endParaRPr lang="en-US" i="1" dirty="0"/>
                    </a:p>
                  </a:txBody>
                  <a:tcPr anchor="ctr"/>
                </a:tc>
                <a:tc>
                  <a:txBody>
                    <a:bodyPr/>
                    <a:lstStyle/>
                    <a:p>
                      <a:pPr algn="ctr"/>
                      <a:r>
                        <a:rPr lang="en-US" sz="1800" i="1" dirty="0" err="1" smtClean="0"/>
                        <a:t>phbo@itu.dk</a:t>
                      </a:r>
                      <a:r>
                        <a:rPr lang="en-US" sz="1800" i="1" dirty="0" smtClean="0"/>
                        <a:t> </a:t>
                      </a:r>
                      <a:endParaRPr lang="en-US" i="1" dirty="0"/>
                    </a:p>
                  </a:txBody>
                  <a:tcPr anchor="ctr"/>
                </a:tc>
                <a:tc>
                  <a:txBody>
                    <a:bodyPr/>
                    <a:lstStyle/>
                    <a:p>
                      <a:pPr algn="ctr"/>
                      <a:r>
                        <a:rPr lang="en-US" sz="1800" i="1" dirty="0" err="1" smtClean="0"/>
                        <a:t>shasha@courant.nyu.edu</a:t>
                      </a:r>
                      <a:endParaRPr lang="en-US" i="1" dirty="0"/>
                    </a:p>
                  </a:txBody>
                  <a:tcPr anchor="ctr">
                    <a:lnT>
                      <a:noFill/>
                    </a:lnT>
                  </a:tcPr>
                </a:tc>
              </a:tr>
              <a:tr h="647649">
                <a:tc>
                  <a:txBody>
                    <a:bodyPr/>
                    <a:lstStyle/>
                    <a:p>
                      <a:endParaRPr lang="en-US" i="1" dirty="0"/>
                    </a:p>
                  </a:txBody>
                  <a:tcPr anchor="ctr"/>
                </a:tc>
                <a:tc>
                  <a:txBody>
                    <a:bodyPr/>
                    <a:lstStyle/>
                    <a:p>
                      <a:endParaRPr lang="en-US" i="1" dirty="0"/>
                    </a:p>
                  </a:txBody>
                  <a:tcPr anchor="ctr"/>
                </a:tc>
                <a:tc>
                  <a:txBody>
                    <a:bodyPr/>
                    <a:lstStyle/>
                    <a:p>
                      <a:endParaRPr lang="en-US" i="1" dirty="0"/>
                    </a:p>
                  </a:txBody>
                  <a:tcPr anchor="ctr"/>
                </a:tc>
              </a:tr>
            </a:tbl>
          </a:graphicData>
        </a:graphic>
      </p:graphicFrame>
      <p:pic>
        <p:nvPicPr>
          <p:cNvPr id="11" name="Picture 10"/>
          <p:cNvPicPr>
            <a:picLocks noChangeAspect="1"/>
          </p:cNvPicPr>
          <p:nvPr/>
        </p:nvPicPr>
        <p:blipFill>
          <a:blip r:embed="rId5"/>
          <a:stretch>
            <a:fillRect/>
          </a:stretch>
        </p:blipFill>
        <p:spPr>
          <a:xfrm>
            <a:off x="533400" y="4952492"/>
            <a:ext cx="2197100" cy="584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71" name="Rectangle 7"/>
          <p:cNvSpPr>
            <a:spLocks noGrp="1" noChangeArrowheads="1"/>
          </p:cNvSpPr>
          <p:nvPr>
            <p:ph type="title"/>
          </p:nvPr>
        </p:nvSpPr>
        <p:spPr>
          <a:ln/>
        </p:spPr>
        <p:txBody>
          <a:bodyPr/>
          <a:lstStyle/>
          <a:p>
            <a:r>
              <a:rPr lang="en-US"/>
              <a:t>Linking Computations to Data</a:t>
            </a:r>
          </a:p>
        </p:txBody>
      </p:sp>
      <p:pic>
        <p:nvPicPr>
          <p:cNvPr id="36873" name="Picture 9"/>
          <p:cNvPicPr>
            <a:picLocks noChangeAspect="1" noChangeArrowheads="1"/>
          </p:cNvPicPr>
          <p:nvPr/>
        </p:nvPicPr>
        <p:blipFill>
          <a:blip r:embed="rId3"/>
          <a:srcRect/>
          <a:stretch>
            <a:fillRect/>
          </a:stretch>
        </p:blipFill>
        <p:spPr bwMode="auto">
          <a:xfrm>
            <a:off x="1437680" y="4080867"/>
            <a:ext cx="562570" cy="696516"/>
          </a:xfrm>
          <a:prstGeom prst="rect">
            <a:avLst/>
          </a:prstGeom>
          <a:noFill/>
          <a:ln w="12700" cap="flat">
            <a:noFill/>
            <a:miter lim="800000"/>
            <a:headEnd/>
            <a:tailEnd/>
          </a:ln>
        </p:spPr>
      </p:pic>
      <p:pic>
        <p:nvPicPr>
          <p:cNvPr id="36874" name="Picture 10"/>
          <p:cNvPicPr>
            <a:picLocks noChangeAspect="1" noChangeArrowheads="1"/>
          </p:cNvPicPr>
          <p:nvPr/>
        </p:nvPicPr>
        <p:blipFill>
          <a:blip r:embed="rId3"/>
          <a:srcRect/>
          <a:stretch>
            <a:fillRect/>
          </a:stretch>
        </p:blipFill>
        <p:spPr bwMode="auto">
          <a:xfrm>
            <a:off x="1660922" y="4304109"/>
            <a:ext cx="562570" cy="696516"/>
          </a:xfrm>
          <a:prstGeom prst="rect">
            <a:avLst/>
          </a:prstGeom>
          <a:noFill/>
          <a:ln w="12700" cap="flat">
            <a:noFill/>
            <a:miter lim="800000"/>
            <a:headEnd/>
            <a:tailEnd/>
          </a:ln>
        </p:spPr>
      </p:pic>
      <p:pic>
        <p:nvPicPr>
          <p:cNvPr id="36875" name="Picture 11"/>
          <p:cNvPicPr>
            <a:picLocks noChangeAspect="1" noChangeArrowheads="1"/>
          </p:cNvPicPr>
          <p:nvPr/>
        </p:nvPicPr>
        <p:blipFill>
          <a:blip r:embed="rId3"/>
          <a:srcRect/>
          <a:stretch>
            <a:fillRect/>
          </a:stretch>
        </p:blipFill>
        <p:spPr bwMode="auto">
          <a:xfrm>
            <a:off x="1312664" y="4438055"/>
            <a:ext cx="562570" cy="696516"/>
          </a:xfrm>
          <a:prstGeom prst="rect">
            <a:avLst/>
          </a:prstGeom>
          <a:noFill/>
          <a:ln w="12700" cap="flat">
            <a:noFill/>
            <a:miter lim="800000"/>
            <a:headEnd/>
            <a:tailEnd/>
          </a:ln>
        </p:spPr>
      </p:pic>
      <p:sp>
        <p:nvSpPr>
          <p:cNvPr id="36876" name="Rectangle 12"/>
          <p:cNvSpPr>
            <a:spLocks/>
          </p:cNvSpPr>
          <p:nvPr/>
        </p:nvSpPr>
        <p:spPr bwMode="auto">
          <a:xfrm>
            <a:off x="2166566" y="2028855"/>
            <a:ext cx="1267064"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QUERY</a:t>
            </a:r>
          </a:p>
          <a:p>
            <a:r>
              <a:rPr lang="en-US" sz="1700" dirty="0">
                <a:latin typeface="Myriad Pro" pitchFamily="-84" charset="0"/>
                <a:ea typeface="Myriad Pro" pitchFamily="-84" charset="0"/>
                <a:cs typeface="Myriad Pro" pitchFamily="-84" charset="0"/>
                <a:sym typeface="Myriad Pro" pitchFamily="-84" charset="0"/>
              </a:rPr>
              <a:t>PROVENANCE</a:t>
            </a:r>
          </a:p>
        </p:txBody>
      </p:sp>
      <p:sp>
        <p:nvSpPr>
          <p:cNvPr id="36877" name="Rectangle 13"/>
          <p:cNvSpPr>
            <a:spLocks/>
          </p:cNvSpPr>
          <p:nvPr/>
        </p:nvSpPr>
        <p:spPr bwMode="auto">
          <a:xfrm>
            <a:off x="5135687" y="2046715"/>
            <a:ext cx="1045349"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OBTAIN</a:t>
            </a:r>
          </a:p>
          <a:p>
            <a:r>
              <a:rPr lang="en-US" sz="1700" dirty="0">
                <a:latin typeface="Myriad Pro" pitchFamily="-84" charset="0"/>
                <a:ea typeface="Myriad Pro" pitchFamily="-84" charset="0"/>
                <a:cs typeface="Myriad Pro" pitchFamily="-84" charset="0"/>
                <a:sym typeface="Myriad Pro" pitchFamily="-84" charset="0"/>
              </a:rPr>
              <a:t>INPUT REFS</a:t>
            </a:r>
          </a:p>
        </p:txBody>
      </p:sp>
      <p:sp>
        <p:nvSpPr>
          <p:cNvPr id="36878" name="Line 14"/>
          <p:cNvSpPr>
            <a:spLocks noChangeShapeType="1"/>
          </p:cNvSpPr>
          <p:nvPr/>
        </p:nvSpPr>
        <p:spPr bwMode="auto">
          <a:xfrm rot="10800000" flipH="1">
            <a:off x="2240236" y="2668861"/>
            <a:ext cx="1197694" cy="0"/>
          </a:xfrm>
          <a:prstGeom prst="line">
            <a:avLst/>
          </a:prstGeom>
          <a:noFill/>
          <a:ln w="38100" cap="flat">
            <a:solidFill>
              <a:schemeClr val="tx1"/>
            </a:solidFill>
            <a:prstDash val="solid"/>
            <a:miter lim="800000"/>
            <a:headEnd type="none" w="med" len="med"/>
            <a:tailEnd type="stealth" w="med" len="med"/>
          </a:ln>
        </p:spPr>
        <p:txBody>
          <a:bodyPr lIns="0" tIns="0" rIns="0" bIns="0">
            <a:prstTxWarp prst="textNoShape">
              <a:avLst/>
            </a:prstTxWarp>
          </a:bodyPr>
          <a:lstStyle/>
          <a:p>
            <a:endParaRPr lang="en-US"/>
          </a:p>
        </p:txBody>
      </p:sp>
      <p:sp>
        <p:nvSpPr>
          <p:cNvPr id="36879" name="AutoShape 15"/>
          <p:cNvSpPr>
            <a:spLocks/>
          </p:cNvSpPr>
          <p:nvPr/>
        </p:nvSpPr>
        <p:spPr bwMode="auto">
          <a:xfrm>
            <a:off x="6670477" y="2187773"/>
            <a:ext cx="1562695" cy="267891"/>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300" dirty="0">
                <a:latin typeface="Myriad Pro Semibold" pitchFamily="-84" charset="0"/>
                <a:ea typeface="Myriad Pro Semibold" pitchFamily="-84" charset="0"/>
                <a:cs typeface="Myriad Pro Semibold" pitchFamily="-84" charset="0"/>
                <a:sym typeface="Myriad Pro Semibold" pitchFamily="-84" charset="0"/>
              </a:rPr>
              <a:t>12ab3-45ef2...</a:t>
            </a:r>
          </a:p>
        </p:txBody>
      </p:sp>
      <p:sp>
        <p:nvSpPr>
          <p:cNvPr id="36880" name="Rectangle 16"/>
          <p:cNvSpPr>
            <a:spLocks/>
          </p:cNvSpPr>
          <p:nvPr/>
        </p:nvSpPr>
        <p:spPr bwMode="auto">
          <a:xfrm>
            <a:off x="6042050" y="3734426"/>
            <a:ext cx="1000274"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QUERY</a:t>
            </a:r>
          </a:p>
          <a:p>
            <a:r>
              <a:rPr lang="en-US" sz="1700" dirty="0">
                <a:latin typeface="Myriad Pro" pitchFamily="-84" charset="0"/>
                <a:ea typeface="Myriad Pro" pitchFamily="-84" charset="0"/>
                <a:cs typeface="Myriad Pro" pitchFamily="-84" charset="0"/>
                <a:sym typeface="Myriad Pro" pitchFamily="-84" charset="0"/>
              </a:rPr>
              <a:t>FILE STORE</a:t>
            </a:r>
          </a:p>
        </p:txBody>
      </p:sp>
      <p:sp>
        <p:nvSpPr>
          <p:cNvPr id="36881" name="Line 17"/>
          <p:cNvSpPr>
            <a:spLocks noChangeShapeType="1"/>
          </p:cNvSpPr>
          <p:nvPr/>
        </p:nvSpPr>
        <p:spPr bwMode="auto">
          <a:xfrm rot="10800000" flipH="1">
            <a:off x="4892353" y="2669977"/>
            <a:ext cx="1581671" cy="0"/>
          </a:xfrm>
          <a:prstGeom prst="line">
            <a:avLst/>
          </a:prstGeom>
          <a:noFill/>
          <a:ln w="38100" cap="flat">
            <a:solidFill>
              <a:schemeClr val="tx1"/>
            </a:solidFill>
            <a:prstDash val="solid"/>
            <a:miter lim="800000"/>
            <a:headEnd type="none" w="med" len="med"/>
            <a:tailEnd type="stealth" w="med" len="med"/>
          </a:ln>
        </p:spPr>
        <p:txBody>
          <a:bodyPr lIns="0" tIns="0" rIns="0" bIns="0">
            <a:prstTxWarp prst="textNoShape">
              <a:avLst/>
            </a:prstTxWarp>
          </a:bodyPr>
          <a:lstStyle/>
          <a:p>
            <a:endParaRPr lang="en-US"/>
          </a:p>
        </p:txBody>
      </p:sp>
      <p:sp>
        <p:nvSpPr>
          <p:cNvPr id="36882" name="AutoShape 18"/>
          <p:cNvSpPr>
            <a:spLocks/>
          </p:cNvSpPr>
          <p:nvPr/>
        </p:nvSpPr>
        <p:spPr bwMode="auto">
          <a:xfrm>
            <a:off x="6670477" y="2518172"/>
            <a:ext cx="1562695" cy="267891"/>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300" dirty="0">
                <a:latin typeface="Myriad Pro Semibold" pitchFamily="-84" charset="0"/>
                <a:ea typeface="Myriad Pro Semibold" pitchFamily="-84" charset="0"/>
                <a:cs typeface="Myriad Pro Semibold" pitchFamily="-84" charset="0"/>
                <a:sym typeface="Myriad Pro Semibold" pitchFamily="-84" charset="0"/>
              </a:rPr>
              <a:t>12ab3-45ef2...</a:t>
            </a:r>
          </a:p>
        </p:txBody>
      </p:sp>
      <p:sp>
        <p:nvSpPr>
          <p:cNvPr id="36883" name="AutoShape 19"/>
          <p:cNvSpPr>
            <a:spLocks/>
          </p:cNvSpPr>
          <p:nvPr/>
        </p:nvSpPr>
        <p:spPr bwMode="auto">
          <a:xfrm>
            <a:off x="6670477" y="2848570"/>
            <a:ext cx="1562695" cy="267891"/>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300" dirty="0">
                <a:latin typeface="Myriad Pro Semibold" pitchFamily="-84" charset="0"/>
                <a:ea typeface="Myriad Pro Semibold" pitchFamily="-84" charset="0"/>
                <a:cs typeface="Myriad Pro Semibold" pitchFamily="-84" charset="0"/>
                <a:sym typeface="Myriad Pro Semibold" pitchFamily="-84" charset="0"/>
              </a:rPr>
              <a:t>12ab3-45ef2...</a:t>
            </a:r>
          </a:p>
        </p:txBody>
      </p:sp>
      <p:sp>
        <p:nvSpPr>
          <p:cNvPr id="36884" name="Line 20"/>
          <p:cNvSpPr>
            <a:spLocks noChangeShapeType="1"/>
          </p:cNvSpPr>
          <p:nvPr/>
        </p:nvSpPr>
        <p:spPr bwMode="auto">
          <a:xfrm rot="10800000" flipH="1">
            <a:off x="5509617" y="3301753"/>
            <a:ext cx="1028031" cy="1029146"/>
          </a:xfrm>
          <a:prstGeom prst="line">
            <a:avLst/>
          </a:prstGeom>
          <a:noFill/>
          <a:ln w="381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6885" name="Rectangle 21"/>
          <p:cNvSpPr>
            <a:spLocks/>
          </p:cNvSpPr>
          <p:nvPr/>
        </p:nvSpPr>
        <p:spPr bwMode="auto">
          <a:xfrm>
            <a:off x="2851920" y="3993387"/>
            <a:ext cx="1083065"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OBTAIN</a:t>
            </a:r>
          </a:p>
          <a:p>
            <a:r>
              <a:rPr lang="en-US" sz="1700" dirty="0">
                <a:latin typeface="Myriad Pro" pitchFamily="-84" charset="0"/>
                <a:ea typeface="Myriad Pro" pitchFamily="-84" charset="0"/>
                <a:cs typeface="Myriad Pro" pitchFamily="-84" charset="0"/>
                <a:sym typeface="Myriad Pro" pitchFamily="-84" charset="0"/>
              </a:rPr>
              <a:t>INPUT FILES</a:t>
            </a:r>
          </a:p>
        </p:txBody>
      </p:sp>
      <p:sp>
        <p:nvSpPr>
          <p:cNvPr id="36886" name="Line 22"/>
          <p:cNvSpPr>
            <a:spLocks noChangeShapeType="1"/>
          </p:cNvSpPr>
          <p:nvPr/>
        </p:nvSpPr>
        <p:spPr bwMode="auto">
          <a:xfrm>
            <a:off x="2509242" y="4572000"/>
            <a:ext cx="1580555" cy="0"/>
          </a:xfrm>
          <a:prstGeom prst="line">
            <a:avLst/>
          </a:prstGeom>
          <a:noFill/>
          <a:ln w="381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6887" name="AutoShape 23"/>
          <p:cNvSpPr>
            <a:spLocks/>
          </p:cNvSpPr>
          <p:nvPr/>
        </p:nvSpPr>
        <p:spPr bwMode="auto">
          <a:xfrm>
            <a:off x="1071563" y="4589859"/>
            <a:ext cx="1303734" cy="312539"/>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700" dirty="0">
                <a:latin typeface="Myriad Pro Semibold" pitchFamily="-84" charset="0"/>
                <a:ea typeface="Myriad Pro Semibold" pitchFamily="-84" charset="0"/>
                <a:cs typeface="Myriad Pro Semibold" pitchFamily="-84" charset="0"/>
                <a:sym typeface="Myriad Pro Semibold" pitchFamily="-84" charset="0"/>
              </a:rPr>
              <a:t>input files</a:t>
            </a:r>
          </a:p>
        </p:txBody>
      </p:sp>
      <p:pic>
        <p:nvPicPr>
          <p:cNvPr id="36888" name="Picture 24"/>
          <p:cNvPicPr>
            <a:picLocks noChangeAspect="1" noChangeArrowheads="1"/>
          </p:cNvPicPr>
          <p:nvPr/>
        </p:nvPicPr>
        <p:blipFill>
          <a:blip r:embed="rId4"/>
          <a:srcRect/>
          <a:stretch>
            <a:fillRect/>
          </a:stretch>
        </p:blipFill>
        <p:spPr bwMode="auto">
          <a:xfrm>
            <a:off x="3768328" y="2125266"/>
            <a:ext cx="982266" cy="1089422"/>
          </a:xfrm>
          <a:prstGeom prst="rect">
            <a:avLst/>
          </a:prstGeom>
          <a:noFill/>
          <a:ln w="12700" cap="flat">
            <a:noFill/>
            <a:miter lim="800000"/>
            <a:headEnd/>
            <a:tailEnd/>
          </a:ln>
        </p:spPr>
      </p:pic>
      <p:pic>
        <p:nvPicPr>
          <p:cNvPr id="36889" name="Picture 25"/>
          <p:cNvPicPr>
            <a:picLocks noChangeAspect="1" noChangeArrowheads="1"/>
          </p:cNvPicPr>
          <p:nvPr/>
        </p:nvPicPr>
        <p:blipFill>
          <a:blip r:embed="rId5"/>
          <a:srcRect/>
          <a:stretch>
            <a:fillRect/>
          </a:stretch>
        </p:blipFill>
        <p:spPr bwMode="auto">
          <a:xfrm>
            <a:off x="4321969" y="4045148"/>
            <a:ext cx="937617" cy="1116211"/>
          </a:xfrm>
          <a:prstGeom prst="rect">
            <a:avLst/>
          </a:prstGeom>
          <a:noFill/>
          <a:ln w="12700" cap="flat">
            <a:noFill/>
            <a:miter lim="800000"/>
            <a:headEnd/>
            <a:tailEnd/>
          </a:ln>
        </p:spPr>
      </p:pic>
      <p:pic>
        <p:nvPicPr>
          <p:cNvPr id="36890" name="Picture 26"/>
          <p:cNvPicPr>
            <a:picLocks noChangeAspect="1" noChangeArrowheads="1"/>
          </p:cNvPicPr>
          <p:nvPr/>
        </p:nvPicPr>
        <p:blipFill>
          <a:blip r:embed="rId6"/>
          <a:srcRect/>
          <a:stretch>
            <a:fillRect/>
          </a:stretch>
        </p:blipFill>
        <p:spPr bwMode="auto">
          <a:xfrm>
            <a:off x="892969" y="2018109"/>
            <a:ext cx="1080492" cy="1080492"/>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228600" y="1219200"/>
            <a:ext cx="8915400" cy="5334000"/>
          </a:xfrm>
        </p:spPr>
        <p:txBody>
          <a:bodyPr/>
          <a:lstStyle/>
          <a:p>
            <a:r>
              <a:rPr lang="en-US" dirty="0" smtClean="0"/>
              <a:t>Workflow is not enough</a:t>
            </a:r>
          </a:p>
          <a:p>
            <a:r>
              <a:rPr lang="en-US" dirty="0" smtClean="0"/>
              <a:t>Need provenance of the computational environment, e.g., OS, library versions, etc.</a:t>
            </a:r>
          </a:p>
          <a:p>
            <a:pPr lvl="1"/>
            <a:r>
              <a:rPr lang="en-US" dirty="0" smtClean="0"/>
              <a:t>Use virtual machines, </a:t>
            </a:r>
            <a:r>
              <a:rPr lang="en-US" dirty="0" err="1" smtClean="0"/>
              <a:t>CDEPack</a:t>
            </a:r>
            <a:r>
              <a:rPr lang="en-US" dirty="0" smtClean="0"/>
              <a:t> </a:t>
            </a:r>
            <a:r>
              <a:rPr lang="en-US" sz="1600" dirty="0" smtClean="0"/>
              <a:t>(</a:t>
            </a:r>
            <a:r>
              <a:rPr lang="en-US" sz="1600" dirty="0" smtClean="0">
                <a:hlinkClick r:id="rId3"/>
              </a:rPr>
              <a:t>http://www.pgbovine.net/cde.html</a:t>
            </a:r>
            <a:r>
              <a:rPr lang="en-US" sz="1600" dirty="0" smtClean="0"/>
              <a:t>)</a:t>
            </a:r>
            <a:endParaRPr lang="en-US" sz="1600" dirty="0" smtClean="0"/>
          </a:p>
          <a:p>
            <a:r>
              <a:rPr lang="en-US" dirty="0" smtClean="0"/>
              <a:t>Maintenance </a:t>
            </a:r>
            <a:r>
              <a:rPr lang="en-US" dirty="0" smtClean="0"/>
              <a:t>and longevity</a:t>
            </a:r>
          </a:p>
          <a:p>
            <a:pPr lvl="1"/>
            <a:r>
              <a:rPr lang="en-US" dirty="0" smtClean="0"/>
              <a:t>Workflows need to be run in different environments</a:t>
            </a:r>
          </a:p>
          <a:p>
            <a:pPr lvl="1"/>
            <a:r>
              <a:rPr lang="en-US" dirty="0" smtClean="0"/>
              <a:t>Software evolves: need to </a:t>
            </a:r>
            <a:r>
              <a:rPr lang="en-US" i="1" dirty="0" smtClean="0"/>
              <a:t>upgrade</a:t>
            </a:r>
            <a:r>
              <a:rPr lang="en-US" dirty="0" smtClean="0"/>
              <a:t> workflows/experiments [Koop@IPAW2010]</a:t>
            </a:r>
          </a:p>
          <a:p>
            <a:pPr lvl="1"/>
            <a:endParaRPr lang="en-US" dirty="0" smtClean="0"/>
          </a:p>
          <a:p>
            <a:endParaRPr lang="en-US" dirty="0" smtClean="0"/>
          </a:p>
          <a:p>
            <a:pPr lvl="1"/>
            <a:endParaRPr lang="en-US" dirty="0" smtClean="0"/>
          </a:p>
        </p:txBody>
      </p:sp>
      <p:sp>
        <p:nvSpPr>
          <p:cNvPr id="6" name="Rectangle 2"/>
          <p:cNvSpPr txBox="1">
            <a:spLocks noChangeArrowheads="1"/>
          </p:cNvSpPr>
          <p:nvPr/>
        </p:nvSpPr>
        <p:spPr bwMode="auto">
          <a:xfrm>
            <a:off x="228600" y="152400"/>
            <a:ext cx="91440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eaLnBrk="0" hangingPunct="0">
              <a:defRPr/>
            </a:pPr>
            <a:r>
              <a:rPr lang="en-US" sz="3200" kern="0" dirty="0" smtClean="0">
                <a:solidFill>
                  <a:schemeClr val="accent2"/>
                </a:solidFill>
              </a:rPr>
              <a:t>Issue</a:t>
            </a:r>
            <a:r>
              <a:rPr kumimoji="0" lang="en-US" sz="3200" b="0"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a:t>
            </a:r>
            <a:r>
              <a:rPr kumimoji="0" lang="en-US" sz="3200" b="0"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 Longevity</a:t>
            </a:r>
            <a:endParaRPr kumimoji="0" lang="en-US" sz="3200" b="0" i="0" u="none" strike="noStrike" kern="0" cap="none" spc="0" normalizeH="0" baseline="0" noProof="0" dirty="0">
              <a:ln>
                <a:noFill/>
              </a:ln>
              <a:solidFill>
                <a:schemeClr val="accent2"/>
              </a:solidFill>
              <a:effectLst/>
              <a:uLnTx/>
              <a:uFillTx/>
              <a:latin typeface="+mj-l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Changes</a:t>
            </a:r>
            <a:endParaRPr lang="en-US" dirty="0"/>
          </a:p>
        </p:txBody>
      </p:sp>
      <p:pic>
        <p:nvPicPr>
          <p:cNvPr id="7" name="Picture 6"/>
          <p:cNvPicPr>
            <a:picLocks noChangeAspect="1"/>
          </p:cNvPicPr>
          <p:nvPr/>
        </p:nvPicPr>
        <p:blipFill>
          <a:blip r:embed="rId2"/>
          <a:stretch>
            <a:fillRect/>
          </a:stretch>
        </p:blipFill>
        <p:spPr>
          <a:xfrm>
            <a:off x="1016000" y="1143000"/>
            <a:ext cx="7112000" cy="5143500"/>
          </a:xfrm>
          <a:prstGeom prst="rect">
            <a:avLst/>
          </a:prstGeom>
        </p:spPr>
      </p:pic>
      <p:sp>
        <p:nvSpPr>
          <p:cNvPr id="8" name="TextBox 7"/>
          <p:cNvSpPr txBox="1"/>
          <p:nvPr/>
        </p:nvSpPr>
        <p:spPr>
          <a:xfrm>
            <a:off x="1371600" y="6210300"/>
            <a:ext cx="2971800" cy="369332"/>
          </a:xfrm>
          <a:prstGeom prst="rect">
            <a:avLst/>
          </a:prstGeom>
          <a:noFill/>
        </p:spPr>
        <p:txBody>
          <a:bodyPr wrap="square" rtlCol="0">
            <a:spAutoFit/>
          </a:bodyPr>
          <a:lstStyle/>
          <a:p>
            <a:r>
              <a:rPr lang="en-US" sz="1800" i="1" dirty="0" err="1" smtClean="0"/>
              <a:t>matplotlib</a:t>
            </a:r>
            <a:r>
              <a:rPr lang="en-US" sz="1800" i="1" dirty="0" smtClean="0"/>
              <a:t> 1.0, </a:t>
            </a:r>
            <a:r>
              <a:rPr lang="en-US" sz="1800" i="1" dirty="0" err="1" smtClean="0"/>
              <a:t>csv</a:t>
            </a:r>
            <a:r>
              <a:rPr lang="en-US" sz="1800" i="1" dirty="0" smtClean="0"/>
              <a:t> 0.1</a:t>
            </a:r>
            <a:endParaRPr lang="en-US" sz="1800" i="1" dirty="0"/>
          </a:p>
        </p:txBody>
      </p:sp>
      <p:sp>
        <p:nvSpPr>
          <p:cNvPr id="9" name="TextBox 8"/>
          <p:cNvSpPr txBox="1"/>
          <p:nvPr/>
        </p:nvSpPr>
        <p:spPr>
          <a:xfrm>
            <a:off x="5410200" y="6210300"/>
            <a:ext cx="2971800" cy="369332"/>
          </a:xfrm>
          <a:prstGeom prst="rect">
            <a:avLst/>
          </a:prstGeom>
          <a:noFill/>
        </p:spPr>
        <p:txBody>
          <a:bodyPr wrap="square" rtlCol="0">
            <a:spAutoFit/>
          </a:bodyPr>
          <a:lstStyle/>
          <a:p>
            <a:r>
              <a:rPr lang="en-US" sz="1800" i="1" dirty="0" err="1" smtClean="0"/>
              <a:t>matplotlib</a:t>
            </a:r>
            <a:r>
              <a:rPr lang="en-US" sz="1800" i="1" dirty="0" smtClean="0"/>
              <a:t> 1.1, </a:t>
            </a:r>
            <a:r>
              <a:rPr lang="en-US" sz="1800" i="1" dirty="0" err="1" smtClean="0"/>
              <a:t>csv</a:t>
            </a:r>
            <a:r>
              <a:rPr lang="en-US" sz="1800" i="1" dirty="0" smtClean="0"/>
              <a:t> 1.0</a:t>
            </a:r>
            <a:endParaRPr lang="en-US" sz="18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9" name="Rectangle 7"/>
          <p:cNvSpPr>
            <a:spLocks noGrp="1" noChangeArrowheads="1"/>
          </p:cNvSpPr>
          <p:nvPr>
            <p:ph type="title"/>
          </p:nvPr>
        </p:nvSpPr>
        <p:spPr>
          <a:ln/>
        </p:spPr>
        <p:txBody>
          <a:bodyPr/>
          <a:lstStyle/>
          <a:p>
            <a:r>
              <a:rPr lang="en-US"/>
              <a:t>Workflow Upgrades</a:t>
            </a:r>
          </a:p>
        </p:txBody>
      </p:sp>
      <p:sp>
        <p:nvSpPr>
          <p:cNvPr id="28680" name="Text Box 8"/>
          <p:cNvSpPr txBox="1">
            <a:spLocks noChangeArrowheads="1"/>
          </p:cNvSpPr>
          <p:nvPr/>
        </p:nvSpPr>
        <p:spPr bwMode="auto">
          <a:xfrm>
            <a:off x="8902899" y="6563320"/>
            <a:ext cx="218777" cy="214313"/>
          </a:xfrm>
          <a:prstGeom prst="rect">
            <a:avLst/>
          </a:prstGeom>
          <a:noFill/>
          <a:ln w="12700">
            <a:noFill/>
            <a:miter lim="800000"/>
            <a:headEnd/>
            <a:tailEnd/>
          </a:ln>
        </p:spPr>
        <p:txBody>
          <a:bodyPr wrap="none" lIns="64291" tIns="32146" rIns="64291" bIns="32146">
            <a:prstTxWarp prst="textNoShape">
              <a:avLst/>
            </a:prstTxWarp>
          </a:bodyPr>
          <a:lstStyle/>
          <a:p>
            <a:fld id="{7769C291-BD05-1745-8985-C0AE0B529924}" type="slidenum">
              <a:rPr lang="en-US" sz="1000">
                <a:solidFill>
                  <a:srgbClr val="FFFFFF"/>
                </a:solidFill>
                <a:latin typeface="Helvetica Neue" pitchFamily="-84" charset="0"/>
                <a:ea typeface="Helvetica Neue" pitchFamily="-84" charset="0"/>
                <a:cs typeface="Helvetica Neue" pitchFamily="-84" charset="0"/>
                <a:sym typeface="Helvetica Neue" pitchFamily="-84" charset="0"/>
              </a:rPr>
              <a:pPr/>
              <a:t>13</a:t>
            </a:fld>
            <a:endParaRPr lang="en-US" sz="1000" dirty="0">
              <a:solidFill>
                <a:srgbClr val="FFFFFF"/>
              </a:solidFill>
              <a:latin typeface="Helvetica Neue" pitchFamily="-84" charset="0"/>
              <a:ea typeface="Helvetica Neue" pitchFamily="-84" charset="0"/>
              <a:cs typeface="Helvetica Neue" pitchFamily="-84" charset="0"/>
              <a:sym typeface="Helvetica Neue" pitchFamily="-84" charset="0"/>
            </a:endParaRPr>
          </a:p>
        </p:txBody>
      </p:sp>
      <p:sp>
        <p:nvSpPr>
          <p:cNvPr id="28681" name="Rectangle 9"/>
          <p:cNvSpPr>
            <a:spLocks noGrp="1" noChangeArrowheads="1"/>
          </p:cNvSpPr>
          <p:nvPr>
            <p:ph type="body" idx="1"/>
          </p:nvPr>
        </p:nvSpPr>
        <p:spPr>
          <a:ln/>
        </p:spPr>
        <p:txBody>
          <a:bodyPr/>
          <a:lstStyle/>
          <a:p>
            <a:r>
              <a:rPr lang="en-US" dirty="0"/>
              <a:t>Implementation Change</a:t>
            </a:r>
          </a:p>
          <a:p>
            <a:endParaRPr lang="en-US" dirty="0"/>
          </a:p>
          <a:p>
            <a:endParaRPr lang="en-US" dirty="0"/>
          </a:p>
          <a:p>
            <a:endParaRPr lang="en-US" dirty="0"/>
          </a:p>
          <a:p>
            <a:r>
              <a:rPr lang="en-US" dirty="0"/>
              <a:t>Interface Change</a:t>
            </a:r>
          </a:p>
          <a:p>
            <a:endParaRPr lang="en-US" dirty="0"/>
          </a:p>
          <a:p>
            <a:endParaRPr lang="en-US" dirty="0"/>
          </a:p>
          <a:p>
            <a:r>
              <a:rPr lang="en-US" dirty="0"/>
              <a:t>Deprecation, Addition, or Replacement</a:t>
            </a:r>
          </a:p>
        </p:txBody>
      </p:sp>
      <p:grpSp>
        <p:nvGrpSpPr>
          <p:cNvPr id="2" name="Group 10"/>
          <p:cNvGrpSpPr>
            <a:grpSpLocks/>
          </p:cNvGrpSpPr>
          <p:nvPr/>
        </p:nvGrpSpPr>
        <p:grpSpPr bwMode="auto">
          <a:xfrm>
            <a:off x="1044774" y="1805956"/>
            <a:ext cx="6607969" cy="1318244"/>
            <a:chOff x="0" y="0"/>
            <a:chExt cx="5920" cy="1181"/>
          </a:xfrm>
        </p:grpSpPr>
        <p:grpSp>
          <p:nvGrpSpPr>
            <p:cNvPr id="3" name="Group 11"/>
            <p:cNvGrpSpPr>
              <a:grpSpLocks/>
            </p:cNvGrpSpPr>
            <p:nvPr/>
          </p:nvGrpSpPr>
          <p:grpSpPr bwMode="auto">
            <a:xfrm>
              <a:off x="0" y="0"/>
              <a:ext cx="2606" cy="1052"/>
              <a:chOff x="0" y="0"/>
              <a:chExt cx="2606" cy="1052"/>
            </a:xfrm>
          </p:grpSpPr>
          <p:sp>
            <p:nvSpPr>
              <p:cNvPr id="28684" name="Rectangle 12"/>
              <p:cNvSpPr>
                <a:spLocks/>
              </p:cNvSpPr>
              <p:nvPr/>
            </p:nvSpPr>
            <p:spPr bwMode="auto">
              <a:xfrm>
                <a:off x="331" y="363"/>
                <a:ext cx="2275" cy="689"/>
              </a:xfrm>
              <a:prstGeom prst="rect">
                <a:avLst/>
              </a:prstGeom>
              <a:solidFill>
                <a:srgbClr val="063DE8">
                  <a:alpha val="25000"/>
                </a:srgbClr>
              </a:solidFill>
              <a:ln w="6350" cap="flat">
                <a:solidFill>
                  <a:schemeClr val="tx1"/>
                </a:solidFill>
                <a:prstDash val="solid"/>
                <a:miter lim="800000"/>
                <a:headEnd type="none" w="med" len="med"/>
                <a:tailEnd type="none" w="med" len="med"/>
              </a:ln>
            </p:spPr>
            <p:txBody>
              <a:bodyPr wrap="none" lIns="0" tIns="0" rIns="0" bIns="0" anchor="ctr">
                <a:prstTxWarp prst="textNoShape">
                  <a:avLst/>
                </a:prstTxWarp>
                <a:spAutoFit/>
              </a:bodyPr>
              <a:lstStyle/>
              <a:p>
                <a:pPr algn="l"/>
                <a:r>
                  <a:rPr lang="en-US" sz="1000" dirty="0">
                    <a:latin typeface="Courier New" pitchFamily="-84" charset="0"/>
                    <a:ea typeface="Courier New" pitchFamily="-84" charset="0"/>
                    <a:cs typeface="Courier New" pitchFamily="-84" charset="0"/>
                    <a:sym typeface="Courier New" pitchFamily="-84" charset="0"/>
                  </a:rPr>
                  <a:t>def </a:t>
                </a:r>
                <a:r>
                  <a:rPr lang="en-US" sz="1000" dirty="0" err="1">
                    <a:latin typeface="Courier New" pitchFamily="-84" charset="0"/>
                    <a:ea typeface="Courier New" pitchFamily="-84" charset="0"/>
                    <a:cs typeface="Courier New" pitchFamily="-84" charset="0"/>
                    <a:sym typeface="Courier New" pitchFamily="-84" charset="0"/>
                  </a:rPr>
                  <a:t>compute(self</a:t>
                </a:r>
                <a:r>
                  <a:rPr lang="en-US" sz="1000" dirty="0">
                    <a:latin typeface="Courier New" pitchFamily="-84" charset="0"/>
                    <a:ea typeface="Courier New" pitchFamily="-84" charset="0"/>
                    <a:cs typeface="Courier New" pitchFamily="-84" charset="0"/>
                    <a:sym typeface="Courier New" pitchFamily="-84" charset="0"/>
                  </a:rPr>
                  <a:t>):</a:t>
                </a:r>
              </a:p>
              <a:p>
                <a:pPr algn="l"/>
                <a:r>
                  <a:rPr lang="en-US" sz="1000" dirty="0">
                    <a:latin typeface="Courier New" pitchFamily="-84" charset="0"/>
                    <a:ea typeface="Courier New" pitchFamily="-84" charset="0"/>
                    <a:cs typeface="Courier New" pitchFamily="-84" charset="0"/>
                    <a:sym typeface="Courier New" pitchFamily="-84" charset="0"/>
                  </a:rPr>
                  <a:t>    fig = </a:t>
                </a:r>
                <a:r>
                  <a:rPr lang="en-US" sz="1000" dirty="0" err="1">
                    <a:latin typeface="Courier New" pitchFamily="-84" charset="0"/>
                    <a:ea typeface="Courier New" pitchFamily="-84" charset="0"/>
                    <a:cs typeface="Courier New" pitchFamily="-84" charset="0"/>
                    <a:sym typeface="Courier New" pitchFamily="-84" charset="0"/>
                  </a:rPr>
                  <a:t>pylab.figure</a:t>
                </a:r>
                <a:r>
                  <a:rPr lang="en-US" sz="1000" dirty="0">
                    <a:latin typeface="Courier New" pitchFamily="-84" charset="0"/>
                    <a:ea typeface="Courier New" pitchFamily="-84" charset="0"/>
                    <a:cs typeface="Courier New" pitchFamily="-84" charset="0"/>
                    <a:sym typeface="Courier New" pitchFamily="-84" charset="0"/>
                  </a:rPr>
                  <a:t>()</a:t>
                </a:r>
              </a:p>
              <a:p>
                <a:pPr algn="l"/>
                <a:r>
                  <a:rPr lang="en-US" sz="1000" dirty="0">
                    <a:latin typeface="Courier New" pitchFamily="-84" charset="0"/>
                    <a:ea typeface="Courier New" pitchFamily="-84" charset="0"/>
                    <a:cs typeface="Courier New" pitchFamily="-84" charset="0"/>
                    <a:sym typeface="Courier New" pitchFamily="-84" charset="0"/>
                  </a:rPr>
                  <a:t>    ...</a:t>
                </a:r>
              </a:p>
              <a:p>
                <a:pPr algn="l"/>
                <a:r>
                  <a:rPr lang="en-US" sz="1000" dirty="0">
                    <a:latin typeface="Courier New" pitchFamily="-84" charset="0"/>
                    <a:ea typeface="Courier New" pitchFamily="-84" charset="0"/>
                    <a:cs typeface="Courier New" pitchFamily="-84" charset="0"/>
                    <a:sym typeface="Courier New" pitchFamily="-84" charset="0"/>
                  </a:rPr>
                  <a:t>    </a:t>
                </a:r>
                <a:r>
                  <a:rPr lang="en-US" sz="1000" dirty="0" err="1">
                    <a:latin typeface="Courier New" pitchFamily="-84" charset="0"/>
                    <a:ea typeface="Courier New" pitchFamily="-84" charset="0"/>
                    <a:cs typeface="Courier New" pitchFamily="-84" charset="0"/>
                    <a:sym typeface="Courier New" pitchFamily="-84" charset="0"/>
                  </a:rPr>
                  <a:t>pylab.scatter(x_data</a:t>
                </a:r>
                <a:r>
                  <a:rPr lang="en-US" sz="1000" dirty="0">
                    <a:latin typeface="Courier New" pitchFamily="-84" charset="0"/>
                    <a:ea typeface="Courier New" pitchFamily="-84" charset="0"/>
                    <a:cs typeface="Courier New" pitchFamily="-84" charset="0"/>
                    <a:sym typeface="Courier New" pitchFamily="-84" charset="0"/>
                  </a:rPr>
                  <a:t>, </a:t>
                </a:r>
                <a:r>
                  <a:rPr lang="en-US" sz="1000" dirty="0" err="1">
                    <a:latin typeface="Courier New" pitchFamily="-84" charset="0"/>
                    <a:ea typeface="Courier New" pitchFamily="-84" charset="0"/>
                    <a:cs typeface="Courier New" pitchFamily="-84" charset="0"/>
                    <a:sym typeface="Courier New" pitchFamily="-84" charset="0"/>
                  </a:rPr>
                  <a:t>y_data</a:t>
                </a:r>
                <a:r>
                  <a:rPr lang="en-US" sz="1000" dirty="0">
                    <a:latin typeface="Courier New" pitchFamily="-84" charset="0"/>
                    <a:ea typeface="Courier New" pitchFamily="-84" charset="0"/>
                    <a:cs typeface="Courier New" pitchFamily="-84" charset="0"/>
                    <a:sym typeface="Courier New" pitchFamily="-84" charset="0"/>
                  </a:rPr>
                  <a:t>)</a:t>
                </a:r>
              </a:p>
              <a:p>
                <a:pPr algn="l"/>
                <a:r>
                  <a:rPr lang="en-US" sz="1000" dirty="0">
                    <a:latin typeface="Courier New" pitchFamily="-84" charset="0"/>
                    <a:ea typeface="Courier New" pitchFamily="-84" charset="0"/>
                    <a:cs typeface="Courier New" pitchFamily="-84" charset="0"/>
                    <a:sym typeface="Courier New" pitchFamily="-84" charset="0"/>
                  </a:rPr>
                  <a:t>    ...</a:t>
                </a:r>
              </a:p>
            </p:txBody>
          </p:sp>
          <p:pic>
            <p:nvPicPr>
              <p:cNvPr id="28685" name="Picture 13"/>
              <p:cNvPicPr>
                <a:picLocks noChangeAspect="1" noChangeArrowheads="1"/>
              </p:cNvPicPr>
              <p:nvPr/>
            </p:nvPicPr>
            <p:blipFill>
              <a:blip r:embed="rId3"/>
              <a:srcRect/>
              <a:stretch>
                <a:fillRect/>
              </a:stretch>
            </p:blipFill>
            <p:spPr bwMode="auto">
              <a:xfrm>
                <a:off x="0" y="0"/>
                <a:ext cx="1160" cy="488"/>
              </a:xfrm>
              <a:prstGeom prst="rect">
                <a:avLst/>
              </a:prstGeom>
              <a:noFill/>
              <a:ln w="12700" cap="flat">
                <a:noFill/>
                <a:miter lim="800000"/>
                <a:headEnd/>
                <a:tailEnd/>
              </a:ln>
            </p:spPr>
          </p:pic>
        </p:grpSp>
        <p:grpSp>
          <p:nvGrpSpPr>
            <p:cNvPr id="4" name="Group 14"/>
            <p:cNvGrpSpPr>
              <a:grpSpLocks/>
            </p:cNvGrpSpPr>
            <p:nvPr/>
          </p:nvGrpSpPr>
          <p:grpSpPr bwMode="auto">
            <a:xfrm>
              <a:off x="3248" y="0"/>
              <a:ext cx="2672" cy="1181"/>
              <a:chOff x="0" y="0"/>
              <a:chExt cx="2672" cy="1181"/>
            </a:xfrm>
          </p:grpSpPr>
          <p:sp>
            <p:nvSpPr>
              <p:cNvPr id="28687" name="Rectangle 15"/>
              <p:cNvSpPr>
                <a:spLocks/>
              </p:cNvSpPr>
              <p:nvPr/>
            </p:nvSpPr>
            <p:spPr bwMode="auto">
              <a:xfrm>
                <a:off x="328" y="354"/>
                <a:ext cx="2344" cy="827"/>
              </a:xfrm>
              <a:prstGeom prst="rect">
                <a:avLst/>
              </a:prstGeom>
              <a:solidFill>
                <a:srgbClr val="063DE8">
                  <a:alpha val="25000"/>
                </a:srgbClr>
              </a:solidFill>
              <a:ln w="6350" cap="flat">
                <a:solidFill>
                  <a:schemeClr val="tx1"/>
                </a:solidFill>
                <a:prstDash val="solid"/>
                <a:miter lim="800000"/>
                <a:headEnd type="none" w="med" len="med"/>
                <a:tailEnd type="none" w="med" len="med"/>
              </a:ln>
            </p:spPr>
            <p:txBody>
              <a:bodyPr wrap="none" lIns="0" tIns="0" rIns="0" bIns="0" anchor="ctr">
                <a:prstTxWarp prst="textNoShape">
                  <a:avLst/>
                </a:prstTxWarp>
                <a:spAutoFit/>
              </a:bodyPr>
              <a:lstStyle/>
              <a:p>
                <a:pPr algn="l"/>
                <a:r>
                  <a:rPr lang="en-US" sz="1000" dirty="0">
                    <a:latin typeface="Courier New" pitchFamily="-84" charset="0"/>
                    <a:ea typeface="Courier New" pitchFamily="-84" charset="0"/>
                    <a:cs typeface="Courier New" pitchFamily="-84" charset="0"/>
                    <a:sym typeface="Courier New" pitchFamily="-84" charset="0"/>
                  </a:rPr>
                  <a:t>def </a:t>
                </a:r>
                <a:r>
                  <a:rPr lang="en-US" sz="1000" dirty="0" err="1">
                    <a:latin typeface="Courier New" pitchFamily="-84" charset="0"/>
                    <a:ea typeface="Courier New" pitchFamily="-84" charset="0"/>
                    <a:cs typeface="Courier New" pitchFamily="-84" charset="0"/>
                    <a:sym typeface="Courier New" pitchFamily="-84" charset="0"/>
                  </a:rPr>
                  <a:t>compute(self</a:t>
                </a:r>
                <a:r>
                  <a:rPr lang="en-US" sz="1000" dirty="0">
                    <a:latin typeface="Courier New" pitchFamily="-84" charset="0"/>
                    <a:ea typeface="Courier New" pitchFamily="-84" charset="0"/>
                    <a:cs typeface="Courier New" pitchFamily="-84" charset="0"/>
                    <a:sym typeface="Courier New" pitchFamily="-84" charset="0"/>
                  </a:rPr>
                  <a:t>):</a:t>
                </a:r>
              </a:p>
              <a:p>
                <a:pPr algn="l"/>
                <a:r>
                  <a:rPr lang="en-US" sz="1000" dirty="0">
                    <a:latin typeface="Courier New" pitchFamily="-84" charset="0"/>
                    <a:ea typeface="Courier New" pitchFamily="-84" charset="0"/>
                    <a:cs typeface="Courier New" pitchFamily="-84" charset="0"/>
                    <a:sym typeface="Courier New" pitchFamily="-84" charset="0"/>
                  </a:rPr>
                  <a:t>    fig = </a:t>
                </a:r>
                <a:r>
                  <a:rPr lang="en-US" sz="1000" dirty="0" err="1">
                    <a:latin typeface="Courier New" pitchFamily="-84" charset="0"/>
                    <a:ea typeface="Courier New" pitchFamily="-84" charset="0"/>
                    <a:cs typeface="Courier New" pitchFamily="-84" charset="0"/>
                    <a:sym typeface="Courier New" pitchFamily="-84" charset="0"/>
                  </a:rPr>
                  <a:t>pylab.figure</a:t>
                </a:r>
                <a:r>
                  <a:rPr lang="en-US" sz="1000" dirty="0">
                    <a:latin typeface="Courier New" pitchFamily="-84" charset="0"/>
                    <a:ea typeface="Courier New" pitchFamily="-84" charset="0"/>
                    <a:cs typeface="Courier New" pitchFamily="-84" charset="0"/>
                    <a:sym typeface="Courier New" pitchFamily="-84" charset="0"/>
                  </a:rPr>
                  <a:t>()</a:t>
                </a:r>
              </a:p>
              <a:p>
                <a:pPr algn="l"/>
                <a:r>
                  <a:rPr lang="en-US" sz="1000" dirty="0">
                    <a:latin typeface="Courier New Bold" charset="0"/>
                    <a:ea typeface="Courier New Bold" charset="0"/>
                    <a:cs typeface="Courier New Bold" charset="0"/>
                    <a:sym typeface="Courier New Bold" charset="0"/>
                  </a:rPr>
                  <a:t>    </a:t>
                </a:r>
                <a:r>
                  <a:rPr lang="en-US" sz="1000" dirty="0" err="1">
                    <a:latin typeface="Courier New Bold" charset="0"/>
                    <a:ea typeface="Courier New Bold" charset="0"/>
                    <a:cs typeface="Courier New Bold" charset="0"/>
                    <a:sym typeface="Courier New Bold" charset="0"/>
                  </a:rPr>
                  <a:t>pylab.setp(fig</a:t>
                </a:r>
                <a:r>
                  <a:rPr lang="en-US" sz="1000" dirty="0">
                    <a:latin typeface="Courier New Bold" charset="0"/>
                    <a:ea typeface="Courier New Bold" charset="0"/>
                    <a:cs typeface="Courier New Bold" charset="0"/>
                    <a:sym typeface="Courier New Bold" charset="0"/>
                  </a:rPr>
                  <a:t>, </a:t>
                </a:r>
                <a:r>
                  <a:rPr lang="en-US" sz="1000" dirty="0" err="1">
                    <a:latin typeface="Courier New Bold" charset="0"/>
                    <a:ea typeface="Courier New Bold" charset="0"/>
                    <a:cs typeface="Courier New Bold" charset="0"/>
                    <a:sym typeface="Courier New Bold" charset="0"/>
                  </a:rPr>
                  <a:t>facecolor</a:t>
                </a:r>
                <a:r>
                  <a:rPr lang="en-US" sz="1000" dirty="0">
                    <a:latin typeface="Courier New Bold" charset="0"/>
                    <a:ea typeface="Courier New Bold" charset="0"/>
                    <a:cs typeface="Courier New Bold" charset="0"/>
                    <a:sym typeface="Courier New Bold" charset="0"/>
                  </a:rPr>
                  <a:t>=′</a:t>
                </a:r>
                <a:r>
                  <a:rPr lang="en-US" sz="1000" dirty="0" err="1">
                    <a:latin typeface="Courier New Bold" charset="0"/>
                    <a:ea typeface="Courier New Bold" charset="0"/>
                    <a:cs typeface="Courier New Bold" charset="0"/>
                    <a:sym typeface="Courier New Bold" charset="0"/>
                  </a:rPr>
                  <a:t>w</a:t>
                </a:r>
                <a:r>
                  <a:rPr lang="en-US" sz="1000" dirty="0">
                    <a:latin typeface="Courier New Bold" charset="0"/>
                    <a:ea typeface="Courier New Bold" charset="0"/>
                    <a:cs typeface="Courier New Bold" charset="0"/>
                    <a:sym typeface="Courier New Bold" charset="0"/>
                  </a:rPr>
                  <a:t>′)</a:t>
                </a:r>
              </a:p>
              <a:p>
                <a:pPr algn="l"/>
                <a:r>
                  <a:rPr lang="en-US" sz="1000" dirty="0">
                    <a:latin typeface="Courier New" pitchFamily="-84" charset="0"/>
                    <a:ea typeface="Courier New" pitchFamily="-84" charset="0"/>
                    <a:cs typeface="Courier New" pitchFamily="-84" charset="0"/>
                    <a:sym typeface="Courier New" pitchFamily="-84" charset="0"/>
                  </a:rPr>
                  <a:t>    ...</a:t>
                </a:r>
              </a:p>
              <a:p>
                <a:pPr algn="l"/>
                <a:r>
                  <a:rPr lang="en-US" sz="1000" dirty="0">
                    <a:latin typeface="Courier New" pitchFamily="-84" charset="0"/>
                    <a:ea typeface="Courier New" pitchFamily="-84" charset="0"/>
                    <a:cs typeface="Courier New" pitchFamily="-84" charset="0"/>
                    <a:sym typeface="Courier New" pitchFamily="-84" charset="0"/>
                  </a:rPr>
                  <a:t>    </a:t>
                </a:r>
                <a:r>
                  <a:rPr lang="en-US" sz="1000" dirty="0" err="1">
                    <a:latin typeface="Courier New" pitchFamily="-84" charset="0"/>
                    <a:ea typeface="Courier New" pitchFamily="-84" charset="0"/>
                    <a:cs typeface="Courier New" pitchFamily="-84" charset="0"/>
                    <a:sym typeface="Courier New" pitchFamily="-84" charset="0"/>
                  </a:rPr>
                  <a:t>pylab.scatter(x_data</a:t>
                </a:r>
                <a:r>
                  <a:rPr lang="en-US" sz="1000" dirty="0">
                    <a:latin typeface="Courier New" pitchFamily="-84" charset="0"/>
                    <a:ea typeface="Courier New" pitchFamily="-84" charset="0"/>
                    <a:cs typeface="Courier New" pitchFamily="-84" charset="0"/>
                    <a:sym typeface="Courier New" pitchFamily="-84" charset="0"/>
                  </a:rPr>
                  <a:t>, </a:t>
                </a:r>
                <a:r>
                  <a:rPr lang="en-US" sz="1000" dirty="0" err="1">
                    <a:latin typeface="Courier New" pitchFamily="-84" charset="0"/>
                    <a:ea typeface="Courier New" pitchFamily="-84" charset="0"/>
                    <a:cs typeface="Courier New" pitchFamily="-84" charset="0"/>
                    <a:sym typeface="Courier New" pitchFamily="-84" charset="0"/>
                  </a:rPr>
                  <a:t>y_data</a:t>
                </a:r>
                <a:r>
                  <a:rPr lang="en-US" sz="1000" dirty="0">
                    <a:latin typeface="Courier New" pitchFamily="-84" charset="0"/>
                    <a:ea typeface="Courier New" pitchFamily="-84" charset="0"/>
                    <a:cs typeface="Courier New" pitchFamily="-84" charset="0"/>
                    <a:sym typeface="Courier New" pitchFamily="-84" charset="0"/>
                  </a:rPr>
                  <a:t>)</a:t>
                </a:r>
              </a:p>
              <a:p>
                <a:pPr algn="l"/>
                <a:r>
                  <a:rPr lang="en-US" sz="1000" dirty="0">
                    <a:latin typeface="Courier New" pitchFamily="-84" charset="0"/>
                    <a:ea typeface="Courier New" pitchFamily="-84" charset="0"/>
                    <a:cs typeface="Courier New" pitchFamily="-84" charset="0"/>
                    <a:sym typeface="Courier New" pitchFamily="-84" charset="0"/>
                  </a:rPr>
                  <a:t>    ...</a:t>
                </a:r>
              </a:p>
            </p:txBody>
          </p:sp>
          <p:pic>
            <p:nvPicPr>
              <p:cNvPr id="28688" name="Picture 16"/>
              <p:cNvPicPr>
                <a:picLocks noChangeAspect="1" noChangeArrowheads="1"/>
              </p:cNvPicPr>
              <p:nvPr/>
            </p:nvPicPr>
            <p:blipFill>
              <a:blip r:embed="rId3"/>
              <a:srcRect/>
              <a:stretch>
                <a:fillRect/>
              </a:stretch>
            </p:blipFill>
            <p:spPr bwMode="auto">
              <a:xfrm>
                <a:off x="0" y="0"/>
                <a:ext cx="1160" cy="488"/>
              </a:xfrm>
              <a:prstGeom prst="rect">
                <a:avLst/>
              </a:prstGeom>
              <a:noFill/>
              <a:ln w="12700" cap="flat">
                <a:noFill/>
                <a:miter lim="800000"/>
                <a:headEnd/>
                <a:tailEnd/>
              </a:ln>
            </p:spPr>
          </p:pic>
        </p:grpSp>
        <p:sp>
          <p:nvSpPr>
            <p:cNvPr id="28689" name="Line 17"/>
            <p:cNvSpPr>
              <a:spLocks noChangeShapeType="1"/>
            </p:cNvSpPr>
            <p:nvPr/>
          </p:nvSpPr>
          <p:spPr bwMode="auto">
            <a:xfrm flipH="1">
              <a:off x="2760" y="720"/>
              <a:ext cx="680" cy="0"/>
            </a:xfrm>
            <a:prstGeom prst="line">
              <a:avLst/>
            </a:prstGeom>
            <a:noFill/>
            <a:ln w="508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grpSp>
      <p:grpSp>
        <p:nvGrpSpPr>
          <p:cNvPr id="5" name="Group 18"/>
          <p:cNvGrpSpPr>
            <a:grpSpLocks/>
          </p:cNvGrpSpPr>
          <p:nvPr/>
        </p:nvGrpSpPr>
        <p:grpSpPr bwMode="auto">
          <a:xfrm>
            <a:off x="1044773" y="3637359"/>
            <a:ext cx="3178969" cy="553641"/>
            <a:chOff x="0" y="0"/>
            <a:chExt cx="2848" cy="496"/>
          </a:xfrm>
        </p:grpSpPr>
        <p:pic>
          <p:nvPicPr>
            <p:cNvPr id="28691" name="Picture 19"/>
            <p:cNvPicPr>
              <a:picLocks noChangeAspect="1" noChangeArrowheads="1"/>
            </p:cNvPicPr>
            <p:nvPr/>
          </p:nvPicPr>
          <p:blipFill>
            <a:blip r:embed="rId4"/>
            <a:srcRect/>
            <a:stretch>
              <a:fillRect/>
            </a:stretch>
          </p:blipFill>
          <p:spPr bwMode="auto">
            <a:xfrm>
              <a:off x="0" y="8"/>
              <a:ext cx="1152" cy="488"/>
            </a:xfrm>
            <a:prstGeom prst="rect">
              <a:avLst/>
            </a:prstGeom>
            <a:noFill/>
            <a:ln w="12700" cap="flat">
              <a:noFill/>
              <a:miter lim="800000"/>
              <a:headEnd/>
              <a:tailEnd/>
            </a:ln>
          </p:spPr>
        </p:pic>
        <p:pic>
          <p:nvPicPr>
            <p:cNvPr id="28692" name="Picture 20"/>
            <p:cNvPicPr>
              <a:picLocks noChangeAspect="1" noChangeArrowheads="1"/>
            </p:cNvPicPr>
            <p:nvPr/>
          </p:nvPicPr>
          <p:blipFill>
            <a:blip r:embed="rId5"/>
            <a:srcRect/>
            <a:stretch>
              <a:fillRect/>
            </a:stretch>
          </p:blipFill>
          <p:spPr bwMode="auto">
            <a:xfrm>
              <a:off x="1696" y="0"/>
              <a:ext cx="1152" cy="488"/>
            </a:xfrm>
            <a:prstGeom prst="rect">
              <a:avLst/>
            </a:prstGeom>
            <a:noFill/>
            <a:ln w="12700" cap="flat">
              <a:noFill/>
              <a:miter lim="800000"/>
              <a:headEnd/>
              <a:tailEnd/>
            </a:ln>
          </p:spPr>
        </p:pic>
        <p:sp>
          <p:nvSpPr>
            <p:cNvPr id="28693" name="Line 21"/>
            <p:cNvSpPr>
              <a:spLocks noChangeShapeType="1"/>
            </p:cNvSpPr>
            <p:nvPr/>
          </p:nvSpPr>
          <p:spPr bwMode="auto">
            <a:xfrm flipH="1">
              <a:off x="1184" y="248"/>
              <a:ext cx="480" cy="0"/>
            </a:xfrm>
            <a:prstGeom prst="line">
              <a:avLst/>
            </a:prstGeom>
            <a:noFill/>
            <a:ln w="508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grpSp>
      <p:grpSp>
        <p:nvGrpSpPr>
          <p:cNvPr id="6" name="Group 22"/>
          <p:cNvGrpSpPr>
            <a:grpSpLocks/>
          </p:cNvGrpSpPr>
          <p:nvPr/>
        </p:nvGrpSpPr>
        <p:grpSpPr bwMode="auto">
          <a:xfrm>
            <a:off x="4830961" y="3637359"/>
            <a:ext cx="3366492" cy="544711"/>
            <a:chOff x="0" y="0"/>
            <a:chExt cx="3016" cy="488"/>
          </a:xfrm>
        </p:grpSpPr>
        <p:pic>
          <p:nvPicPr>
            <p:cNvPr id="28695" name="Picture 23"/>
            <p:cNvPicPr>
              <a:picLocks noChangeAspect="1" noChangeArrowheads="1"/>
            </p:cNvPicPr>
            <p:nvPr/>
          </p:nvPicPr>
          <p:blipFill>
            <a:blip r:embed="rId6"/>
            <a:srcRect/>
            <a:stretch>
              <a:fillRect/>
            </a:stretch>
          </p:blipFill>
          <p:spPr bwMode="auto">
            <a:xfrm>
              <a:off x="0" y="0"/>
              <a:ext cx="1240" cy="488"/>
            </a:xfrm>
            <a:prstGeom prst="rect">
              <a:avLst/>
            </a:prstGeom>
            <a:noFill/>
            <a:ln w="12700" cap="flat">
              <a:noFill/>
              <a:miter lim="800000"/>
              <a:headEnd/>
              <a:tailEnd/>
            </a:ln>
          </p:spPr>
        </p:pic>
        <p:pic>
          <p:nvPicPr>
            <p:cNvPr id="28696" name="Picture 24"/>
            <p:cNvPicPr>
              <a:picLocks noChangeAspect="1" noChangeArrowheads="1"/>
            </p:cNvPicPr>
            <p:nvPr/>
          </p:nvPicPr>
          <p:blipFill>
            <a:blip r:embed="rId7"/>
            <a:srcRect/>
            <a:stretch>
              <a:fillRect/>
            </a:stretch>
          </p:blipFill>
          <p:spPr bwMode="auto">
            <a:xfrm>
              <a:off x="1776" y="0"/>
              <a:ext cx="1240" cy="488"/>
            </a:xfrm>
            <a:prstGeom prst="rect">
              <a:avLst/>
            </a:prstGeom>
            <a:noFill/>
            <a:ln w="12700" cap="flat">
              <a:noFill/>
              <a:miter lim="800000"/>
              <a:headEnd/>
              <a:tailEnd/>
            </a:ln>
          </p:spPr>
        </p:pic>
        <p:sp>
          <p:nvSpPr>
            <p:cNvPr id="28697" name="Line 25"/>
            <p:cNvSpPr>
              <a:spLocks noChangeShapeType="1"/>
            </p:cNvSpPr>
            <p:nvPr/>
          </p:nvSpPr>
          <p:spPr bwMode="auto">
            <a:xfrm flipH="1">
              <a:off x="1264" y="240"/>
              <a:ext cx="480" cy="0"/>
            </a:xfrm>
            <a:prstGeom prst="line">
              <a:avLst/>
            </a:prstGeom>
            <a:noFill/>
            <a:ln w="508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grpSp>
      <p:grpSp>
        <p:nvGrpSpPr>
          <p:cNvPr id="7" name="Group 26"/>
          <p:cNvGrpSpPr>
            <a:grpSpLocks/>
          </p:cNvGrpSpPr>
          <p:nvPr/>
        </p:nvGrpSpPr>
        <p:grpSpPr bwMode="auto">
          <a:xfrm>
            <a:off x="1044773" y="4979789"/>
            <a:ext cx="3429000" cy="1116211"/>
            <a:chOff x="0" y="0"/>
            <a:chExt cx="3072" cy="1000"/>
          </a:xfrm>
        </p:grpSpPr>
        <p:pic>
          <p:nvPicPr>
            <p:cNvPr id="28699" name="Picture 27"/>
            <p:cNvPicPr>
              <a:picLocks noChangeAspect="1" noChangeArrowheads="1"/>
            </p:cNvPicPr>
            <p:nvPr/>
          </p:nvPicPr>
          <p:blipFill>
            <a:blip r:embed="rId8"/>
            <a:srcRect/>
            <a:stretch>
              <a:fillRect/>
            </a:stretch>
          </p:blipFill>
          <p:spPr bwMode="auto">
            <a:xfrm>
              <a:off x="0" y="0"/>
              <a:ext cx="1192" cy="1000"/>
            </a:xfrm>
            <a:prstGeom prst="rect">
              <a:avLst/>
            </a:prstGeom>
            <a:noFill/>
            <a:ln w="12700" cap="flat">
              <a:noFill/>
              <a:miter lim="800000"/>
              <a:headEnd/>
              <a:tailEnd/>
            </a:ln>
          </p:spPr>
        </p:pic>
        <p:sp>
          <p:nvSpPr>
            <p:cNvPr id="28700" name="Line 28"/>
            <p:cNvSpPr>
              <a:spLocks noChangeShapeType="1"/>
            </p:cNvSpPr>
            <p:nvPr/>
          </p:nvSpPr>
          <p:spPr bwMode="auto">
            <a:xfrm flipH="1">
              <a:off x="1304" y="504"/>
              <a:ext cx="480" cy="0"/>
            </a:xfrm>
            <a:prstGeom prst="line">
              <a:avLst/>
            </a:prstGeom>
            <a:noFill/>
            <a:ln w="508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pic>
          <p:nvPicPr>
            <p:cNvPr id="28701" name="Picture 29"/>
            <p:cNvPicPr>
              <a:picLocks noChangeAspect="1" noChangeArrowheads="1"/>
            </p:cNvPicPr>
            <p:nvPr/>
          </p:nvPicPr>
          <p:blipFill>
            <a:blip r:embed="rId9"/>
            <a:srcRect/>
            <a:stretch>
              <a:fillRect/>
            </a:stretch>
          </p:blipFill>
          <p:spPr bwMode="auto">
            <a:xfrm>
              <a:off x="1904" y="256"/>
              <a:ext cx="1168" cy="488"/>
            </a:xfrm>
            <a:prstGeom prst="rect">
              <a:avLst/>
            </a:prstGeom>
            <a:noFill/>
            <a:ln w="12700" cap="flat">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71" name="Rectangle 7"/>
          <p:cNvSpPr>
            <a:spLocks noGrp="1" noChangeArrowheads="1"/>
          </p:cNvSpPr>
          <p:nvPr>
            <p:ph type="title"/>
          </p:nvPr>
        </p:nvSpPr>
        <p:spPr>
          <a:ln/>
        </p:spPr>
        <p:txBody>
          <a:bodyPr/>
          <a:lstStyle/>
          <a:p>
            <a:r>
              <a:rPr lang="en-US" dirty="0" smtClean="0"/>
              <a:t>Solution: Support Workflow Upgrades</a:t>
            </a:r>
            <a:endParaRPr lang="en-US" sz="2400" dirty="0"/>
          </a:p>
        </p:txBody>
      </p:sp>
      <p:sp>
        <p:nvSpPr>
          <p:cNvPr id="36872" name="Rectangle 8"/>
          <p:cNvSpPr>
            <a:spLocks noGrp="1" noChangeArrowheads="1"/>
          </p:cNvSpPr>
          <p:nvPr>
            <p:ph type="body" idx="1"/>
          </p:nvPr>
        </p:nvSpPr>
        <p:spPr>
          <a:ln/>
        </p:spPr>
        <p:txBody>
          <a:bodyPr/>
          <a:lstStyle/>
          <a:p>
            <a:r>
              <a:rPr lang="en-US" dirty="0" smtClean="0"/>
              <a:t>Maintain information about library versions</a:t>
            </a:r>
          </a:p>
          <a:p>
            <a:r>
              <a:rPr lang="en-US" dirty="0" smtClean="0"/>
              <a:t>Identify </a:t>
            </a:r>
            <a:r>
              <a:rPr lang="en-US" dirty="0"/>
              <a:t>all incompatible modules in the workflow</a:t>
            </a:r>
          </a:p>
          <a:p>
            <a:r>
              <a:rPr lang="en-US" dirty="0"/>
              <a:t>Group all incompatible modules by package</a:t>
            </a:r>
          </a:p>
          <a:p>
            <a:r>
              <a:rPr lang="en-US" dirty="0"/>
              <a:t>For each module group:</a:t>
            </a:r>
          </a:p>
          <a:p>
            <a:pPr marL="419680" lvl="1"/>
            <a:r>
              <a:rPr lang="en-US" dirty="0"/>
              <a:t>If developer added logic for upgrades, use those routines</a:t>
            </a:r>
          </a:p>
          <a:p>
            <a:pPr marL="419680" lvl="1"/>
            <a:r>
              <a:rPr lang="en-US" dirty="0"/>
              <a:t>Otherwise try to perform automatic upgrades on all modules</a:t>
            </a:r>
          </a:p>
          <a:p>
            <a:pPr marL="419680" lvl="1"/>
            <a:r>
              <a:rPr lang="en-US" dirty="0"/>
              <a:t>On failure, show the incompatible workflow, notify the user, and allow the user to make </a:t>
            </a:r>
            <a:r>
              <a:rPr lang="en-US" dirty="0" smtClean="0"/>
              <a:t>changes</a:t>
            </a:r>
          </a:p>
          <a:p>
            <a:pPr marL="19630"/>
            <a:r>
              <a:rPr lang="en-US" dirty="0" smtClean="0"/>
              <a:t>Learn from ‘fixes’</a:t>
            </a:r>
          </a:p>
          <a:p>
            <a:pPr marL="419680" lvl="1"/>
            <a:r>
              <a:rPr lang="en-US" dirty="0" err="1" smtClean="0"/>
              <a:t>VisTrails</a:t>
            </a:r>
            <a:r>
              <a:rPr lang="en-US" dirty="0" smtClean="0"/>
              <a:t> keeps provenance of workflow evolution</a:t>
            </a:r>
          </a:p>
          <a:p>
            <a:pPr marL="419680" lvl="1"/>
            <a:r>
              <a:rPr lang="en-US" dirty="0" smtClean="0"/>
              <a:t>Use provenance of manual upgrades to automatically </a:t>
            </a:r>
            <a:r>
              <a:rPr lang="en-US" i="1" dirty="0" smtClean="0"/>
              <a:t>patch</a:t>
            </a:r>
            <a:r>
              <a:rPr lang="en-US" dirty="0" smtClean="0"/>
              <a:t> other workflows</a:t>
            </a:r>
            <a:endParaRPr lang="en-US" dirty="0"/>
          </a:p>
        </p:txBody>
      </p:sp>
      <p:sp>
        <p:nvSpPr>
          <p:cNvPr id="36873" name="Text Box 9"/>
          <p:cNvSpPr txBox="1">
            <a:spLocks noChangeArrowheads="1"/>
          </p:cNvSpPr>
          <p:nvPr/>
        </p:nvSpPr>
        <p:spPr bwMode="auto">
          <a:xfrm>
            <a:off x="8902899" y="6563320"/>
            <a:ext cx="218777" cy="214313"/>
          </a:xfrm>
          <a:prstGeom prst="rect">
            <a:avLst/>
          </a:prstGeom>
          <a:noFill/>
          <a:ln w="12700">
            <a:noFill/>
            <a:miter lim="800000"/>
            <a:headEnd/>
            <a:tailEnd/>
          </a:ln>
        </p:spPr>
        <p:txBody>
          <a:bodyPr wrap="none" lIns="64291" tIns="32146" rIns="64291" bIns="32146">
            <a:prstTxWarp prst="textNoShape">
              <a:avLst/>
            </a:prstTxWarp>
          </a:bodyPr>
          <a:lstStyle/>
          <a:p>
            <a:fld id="{E7C7426B-5F9E-BA4A-83DC-F5259DA4CDC9}" type="slidenum">
              <a:rPr lang="en-US" sz="1000">
                <a:solidFill>
                  <a:srgbClr val="FFFFFF"/>
                </a:solidFill>
                <a:latin typeface="Helvetica Neue" pitchFamily="-84" charset="0"/>
                <a:ea typeface="Helvetica Neue" pitchFamily="-84" charset="0"/>
                <a:cs typeface="Helvetica Neue" pitchFamily="-84" charset="0"/>
                <a:sym typeface="Helvetica Neue" pitchFamily="-84" charset="0"/>
              </a:rPr>
              <a:pPr/>
              <a:t>14</a:t>
            </a:fld>
            <a:endParaRPr lang="en-US" sz="1000" dirty="0">
              <a:solidFill>
                <a:srgbClr val="FFFFFF"/>
              </a:solidFill>
              <a:latin typeface="Helvetica Neue" pitchFamily="-84" charset="0"/>
              <a:ea typeface="Helvetica Neue" pitchFamily="-84" charset="0"/>
              <a:cs typeface="Helvetica Neue" pitchFamily="-84" charset="0"/>
              <a:sym typeface="Helvetica Neue" pitchFamily="-84" charset="0"/>
            </a:endParaRPr>
          </a:p>
        </p:txBody>
      </p:sp>
      <p:sp>
        <p:nvSpPr>
          <p:cNvPr id="5" name="Rectangle 4"/>
          <p:cNvSpPr/>
          <p:nvPr/>
        </p:nvSpPr>
        <p:spPr>
          <a:xfrm>
            <a:off x="6096000" y="5943600"/>
            <a:ext cx="2384036" cy="400110"/>
          </a:xfrm>
          <a:prstGeom prst="rect">
            <a:avLst/>
          </a:prstGeom>
        </p:spPr>
        <p:txBody>
          <a:bodyPr wrap="none">
            <a:spAutoFit/>
          </a:bodyPr>
          <a:lstStyle/>
          <a:p>
            <a:r>
              <a:rPr lang="en-US" sz="2000" dirty="0" smtClean="0"/>
              <a:t>[Koop@IPAW2010]</a:t>
            </a:r>
            <a:endParaRPr lang="en-US"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228600" y="1219200"/>
            <a:ext cx="8915400" cy="5334000"/>
          </a:xfrm>
        </p:spPr>
        <p:txBody>
          <a:bodyPr/>
          <a:lstStyle/>
          <a:p>
            <a:r>
              <a:rPr lang="en-US" dirty="0" smtClean="0"/>
              <a:t>Support for reviewers	</a:t>
            </a:r>
          </a:p>
          <a:p>
            <a:pPr lvl="1"/>
            <a:r>
              <a:rPr lang="en-US" dirty="0" smtClean="0"/>
              <a:t>Explore parameters and configurations, keep provenance of this too!</a:t>
            </a:r>
          </a:p>
          <a:p>
            <a:pPr lvl="1"/>
            <a:r>
              <a:rPr lang="en-US" dirty="0" smtClean="0"/>
              <a:t>Provenance can serve as means of communication between reviewers and authors</a:t>
            </a:r>
          </a:p>
          <a:p>
            <a:r>
              <a:rPr lang="en-US" dirty="0" smtClean="0"/>
              <a:t>Publish using different media, not just </a:t>
            </a:r>
            <a:r>
              <a:rPr lang="en-US" i="1" dirty="0" smtClean="0"/>
              <a:t>documents</a:t>
            </a:r>
          </a:p>
          <a:p>
            <a:pPr>
              <a:buNone/>
            </a:pPr>
            <a:r>
              <a:rPr lang="en-US" dirty="0" smtClean="0">
                <a:hlinkClick r:id="rId3"/>
              </a:rPr>
              <a:t>http://www.crowdlabs.org/vistrails/medleys/details/26/</a:t>
            </a:r>
            <a:endParaRPr lang="en-US" dirty="0" smtClean="0"/>
          </a:p>
          <a:p>
            <a:pPr>
              <a:buNone/>
            </a:pPr>
            <a:endParaRPr lang="en-US" dirty="0" smtClean="0"/>
          </a:p>
          <a:p>
            <a:pPr lvl="1">
              <a:buNone/>
            </a:pPr>
            <a:endParaRPr lang="en-US" dirty="0" smtClean="0"/>
          </a:p>
          <a:p>
            <a:endParaRPr lang="en-US" dirty="0" smtClean="0"/>
          </a:p>
        </p:txBody>
      </p:sp>
      <p:sp>
        <p:nvSpPr>
          <p:cNvPr id="6" name="Rectangle 2"/>
          <p:cNvSpPr txBox="1">
            <a:spLocks noChangeArrowheads="1"/>
          </p:cNvSpPr>
          <p:nvPr/>
        </p:nvSpPr>
        <p:spPr bwMode="auto">
          <a:xfrm>
            <a:off x="228600" y="152400"/>
            <a:ext cx="91440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eaLnBrk="0" hangingPunct="0">
              <a:defRPr/>
            </a:pPr>
            <a:r>
              <a:rPr kumimoji="0" lang="en-US" sz="3200" b="0"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Issue: Supporting Reviewers</a:t>
            </a:r>
            <a:endParaRPr kumimoji="0" lang="en-US" sz="3200" b="0" i="0" u="none" strike="noStrike" kern="0" cap="none" spc="0" normalizeH="0" baseline="0" noProof="0" dirty="0">
              <a:ln>
                <a:noFill/>
              </a:ln>
              <a:solidFill>
                <a:schemeClr val="accent2"/>
              </a:solidFill>
              <a:effectLst/>
              <a:uLnTx/>
              <a:uFillTx/>
              <a:latin typeface="+mj-lt"/>
              <a:ea typeface="ＭＳ Ｐゴシック" pitchFamily="-65" charset="-128"/>
              <a:cs typeface="ＭＳ Ｐゴシック" pitchFamily="-65" charset="-128"/>
            </a:endParaRPr>
          </a:p>
        </p:txBody>
      </p:sp>
      <p:sp>
        <p:nvSpPr>
          <p:cNvPr id="4" name="Rectangle 3"/>
          <p:cNvSpPr/>
          <p:nvPr/>
        </p:nvSpPr>
        <p:spPr>
          <a:xfrm>
            <a:off x="6410928" y="6172200"/>
            <a:ext cx="2656872" cy="369332"/>
          </a:xfrm>
          <a:prstGeom prst="rect">
            <a:avLst/>
          </a:prstGeom>
        </p:spPr>
        <p:txBody>
          <a:bodyPr wrap="none">
            <a:spAutoFit/>
          </a:bodyPr>
          <a:lstStyle/>
          <a:p>
            <a:r>
              <a:rPr lang="en-US" sz="1800" dirty="0"/>
              <a:t>[Koop et al., ICCS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228600" y="1219200"/>
            <a:ext cx="8915400" cy="5334000"/>
          </a:xfrm>
        </p:spPr>
        <p:txBody>
          <a:bodyPr/>
          <a:lstStyle/>
          <a:p>
            <a:pPr>
              <a:buNone/>
            </a:pPr>
            <a:endParaRPr lang="en-US" dirty="0" smtClean="0"/>
          </a:p>
          <a:p>
            <a:pPr lvl="1">
              <a:buNone/>
            </a:pPr>
            <a:endParaRPr lang="en-US" dirty="0" smtClean="0"/>
          </a:p>
          <a:p>
            <a:endParaRPr lang="en-US" dirty="0" smtClean="0"/>
          </a:p>
        </p:txBody>
      </p:sp>
      <p:sp>
        <p:nvSpPr>
          <p:cNvPr id="6" name="Rectangle 2"/>
          <p:cNvSpPr txBox="1">
            <a:spLocks noChangeArrowheads="1"/>
          </p:cNvSpPr>
          <p:nvPr/>
        </p:nvSpPr>
        <p:spPr bwMode="auto">
          <a:xfrm>
            <a:off x="228600" y="152400"/>
            <a:ext cx="91440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eaLnBrk="0" hangingPunct="0">
              <a:defRPr/>
            </a:pPr>
            <a:r>
              <a:rPr kumimoji="0" lang="en-US" sz="3200" b="0"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Issue: Show how to make provenance serve as a means of communication</a:t>
            </a:r>
            <a:endParaRPr kumimoji="0" lang="en-US" sz="3200" b="0" i="0" u="none" strike="noStrike" kern="0" cap="none" spc="0" normalizeH="0" baseline="0" noProof="0" dirty="0">
              <a:ln>
                <a:noFill/>
              </a:ln>
              <a:solidFill>
                <a:schemeClr val="accent2"/>
              </a:solidFill>
              <a:effectLst/>
              <a:uLnTx/>
              <a:uFillTx/>
              <a:latin typeface="+mj-lt"/>
              <a:ea typeface="ＭＳ Ｐゴシック" pitchFamily="-65" charset="-128"/>
              <a:cs typeface="ＭＳ Ｐゴシック" pitchFamily="-65" charset="-128"/>
            </a:endParaRPr>
          </a:p>
        </p:txBody>
      </p:sp>
      <p:sp>
        <p:nvSpPr>
          <p:cNvPr id="4" name="Rectangle 3"/>
          <p:cNvSpPr/>
          <p:nvPr/>
        </p:nvSpPr>
        <p:spPr>
          <a:xfrm>
            <a:off x="6410928" y="6172200"/>
            <a:ext cx="2656872" cy="369332"/>
          </a:xfrm>
          <a:prstGeom prst="rect">
            <a:avLst/>
          </a:prstGeom>
        </p:spPr>
        <p:txBody>
          <a:bodyPr wrap="none">
            <a:spAutoFit/>
          </a:bodyPr>
          <a:lstStyle/>
          <a:p>
            <a:r>
              <a:rPr lang="en-US" sz="1800" dirty="0"/>
              <a:t>[Koop et al., ICCS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Companion Reproducibility </a:t>
            </a:r>
            <a:r>
              <a:rPr lang="en-US" dirty="0" smtClean="0"/>
              <a:t>Tools</a:t>
            </a:r>
            <a:endParaRPr lang="en-US" dirty="0"/>
          </a:p>
        </p:txBody>
      </p:sp>
      <p:sp>
        <p:nvSpPr>
          <p:cNvPr id="3" name="Content Placeholder 2"/>
          <p:cNvSpPr>
            <a:spLocks noGrp="1"/>
          </p:cNvSpPr>
          <p:nvPr>
            <p:ph idx="1"/>
          </p:nvPr>
        </p:nvSpPr>
        <p:spPr>
          <a:xfrm>
            <a:off x="228600" y="1219200"/>
            <a:ext cx="8610600" cy="5029200"/>
          </a:xfrm>
        </p:spPr>
        <p:txBody>
          <a:bodyPr/>
          <a:lstStyle/>
          <a:p>
            <a:r>
              <a:rPr lang="en-US" dirty="0" smtClean="0"/>
              <a:t>Scientific workflow systems</a:t>
            </a:r>
          </a:p>
          <a:p>
            <a:pPr lvl="1"/>
            <a:r>
              <a:rPr lang="en-US" dirty="0" smtClean="0"/>
              <a:t>Describe experiments at different levels of abstraction</a:t>
            </a:r>
          </a:p>
          <a:p>
            <a:pPr lvl="1"/>
            <a:r>
              <a:rPr lang="en-US" dirty="0" smtClean="0"/>
              <a:t>Support reproducibility</a:t>
            </a:r>
          </a:p>
          <a:p>
            <a:pPr lvl="1"/>
            <a:r>
              <a:rPr lang="en-US" dirty="0" smtClean="0"/>
              <a:t>Few support portability</a:t>
            </a:r>
          </a:p>
          <a:p>
            <a:r>
              <a:rPr lang="en-US" dirty="0" smtClean="0"/>
              <a:t>Many other tools, different foci in terms of area and level of reproducibility</a:t>
            </a:r>
          </a:p>
          <a:p>
            <a:r>
              <a:rPr lang="en-US" dirty="0" err="1" smtClean="0"/>
              <a:t>Sweave</a:t>
            </a:r>
            <a:r>
              <a:rPr lang="en-US" dirty="0" smtClean="0"/>
              <a:t>: embed R code in </a:t>
            </a:r>
            <a:r>
              <a:rPr lang="en-US" dirty="0" err="1" smtClean="0"/>
              <a:t>LaTeX</a:t>
            </a:r>
            <a:r>
              <a:rPr lang="en-US" dirty="0" smtClean="0"/>
              <a:t> documents</a:t>
            </a:r>
          </a:p>
          <a:p>
            <a:pPr lvl="1"/>
            <a:r>
              <a:rPr lang="en-US" dirty="0" smtClean="0"/>
              <a:t>Create dynamic reports that are updated automatically if data or analysis change</a:t>
            </a:r>
          </a:p>
          <a:p>
            <a:r>
              <a:rPr lang="en-US" dirty="0" smtClean="0"/>
              <a:t>Madagascar: Geophysics</a:t>
            </a:r>
          </a:p>
          <a:p>
            <a:pPr lvl="1"/>
            <a:r>
              <a:rPr lang="en-US" dirty="0" smtClean="0"/>
              <a:t>Scripting with Python and the </a:t>
            </a:r>
            <a:r>
              <a:rPr lang="en-US" dirty="0" err="1" smtClean="0"/>
              <a:t>Scons</a:t>
            </a:r>
            <a:r>
              <a:rPr lang="en-US" dirty="0" smtClean="0"/>
              <a:t> build manager</a:t>
            </a:r>
          </a:p>
          <a:p>
            <a:r>
              <a:rPr lang="en-US" dirty="0" err="1" smtClean="0"/>
              <a:t>GenePattern</a:t>
            </a:r>
            <a:r>
              <a:rPr lang="en-US" dirty="0" smtClean="0"/>
              <a:t>: genomic analysis</a:t>
            </a:r>
          </a:p>
          <a:p>
            <a:r>
              <a:rPr lang="en-US" dirty="0" smtClean="0"/>
              <a:t>CDE: create portable Linux applications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76200" y="1295400"/>
            <a:ext cx="9067800" cy="5029200"/>
          </a:xfrm>
        </p:spPr>
        <p:txBody>
          <a:bodyPr/>
          <a:lstStyle/>
          <a:p>
            <a:r>
              <a:rPr lang="en-US" i="1" dirty="0" err="1" smtClean="0"/>
              <a:t>VisTrails</a:t>
            </a:r>
            <a:r>
              <a:rPr lang="en-US" i="1" dirty="0" smtClean="0"/>
              <a:t> is one tool among several that makes it reasonably easy to create reproducible experiments.</a:t>
            </a:r>
          </a:p>
          <a:p>
            <a:r>
              <a:rPr lang="en-US" i="1" dirty="0" smtClean="0"/>
              <a:t>A good tool provides workflow features, bookkeeping/provenance features to find the source of each experimental result, and provenance to be able to do time travel on a workflow over time.</a:t>
            </a:r>
          </a:p>
          <a:p>
            <a:r>
              <a:rPr lang="en-US" i="1" dirty="0" smtClean="0"/>
              <a:t>Bottom line: such a tool can help you manage your software over time without requiring that much effort.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Dennis suggests you end here</a:t>
            </a:r>
            <a:endParaRPr lang="en-US" dirty="0"/>
          </a:p>
        </p:txBody>
      </p:sp>
      <p:sp>
        <p:nvSpPr>
          <p:cNvPr id="3" name="Content Placeholder 2"/>
          <p:cNvSpPr>
            <a:spLocks noGrp="1"/>
          </p:cNvSpPr>
          <p:nvPr>
            <p:ph idx="1"/>
          </p:nvPr>
        </p:nvSpPr>
        <p:spPr/>
        <p:txBody>
          <a:bodyPr/>
          <a:lstStyle/>
          <a:p>
            <a:r>
              <a:rPr lang="en-US" dirty="0" smtClean="0"/>
              <a:t>I know there is a lot more you can say. Let that come </a:t>
            </a:r>
            <a:r>
              <a:rPr lang="en-US" smtClean="0"/>
              <a:t>from questions.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Reproducible Experiments</a:t>
            </a:r>
            <a:endParaRPr lang="en-US" dirty="0"/>
          </a:p>
        </p:txBody>
      </p:sp>
      <p:sp>
        <p:nvSpPr>
          <p:cNvPr id="3" name="Content Placeholder 2"/>
          <p:cNvSpPr>
            <a:spLocks noGrp="1"/>
          </p:cNvSpPr>
          <p:nvPr>
            <p:ph idx="1"/>
          </p:nvPr>
        </p:nvSpPr>
        <p:spPr/>
        <p:txBody>
          <a:bodyPr/>
          <a:lstStyle/>
          <a:p>
            <a:r>
              <a:rPr lang="en-US" dirty="0" smtClean="0"/>
              <a:t>You can do this after the fact: just package your results</a:t>
            </a:r>
          </a:p>
          <a:p>
            <a:pPr lvl="1"/>
            <a:r>
              <a:rPr lang="en-US" dirty="0" smtClean="0"/>
              <a:t>Command line, input data, virtual machine</a:t>
            </a:r>
          </a:p>
          <a:p>
            <a:r>
              <a:rPr lang="en-US" dirty="0" smtClean="0"/>
              <a:t>But there are advantages to plan for reproducibility from the beginning:  do </a:t>
            </a:r>
            <a:r>
              <a:rPr lang="en-US" i="1" dirty="0" smtClean="0"/>
              <a:t>reproducible research </a:t>
            </a:r>
            <a:endParaRPr lang="en-US" dirty="0" smtClean="0"/>
          </a:p>
          <a:p>
            <a:r>
              <a:rPr lang="en-US" dirty="0" smtClean="0"/>
              <a:t>Use tools that help manage the process</a:t>
            </a:r>
          </a:p>
          <a:p>
            <a:pPr lvl="1"/>
            <a:r>
              <a:rPr lang="en-US" dirty="0" smtClean="0"/>
              <a:t>Simplify publication of results</a:t>
            </a:r>
          </a:p>
          <a:p>
            <a:pPr lvl="1"/>
            <a:r>
              <a:rPr lang="en-US" dirty="0" smtClean="0"/>
              <a:t>Support the exploration process</a:t>
            </a:r>
          </a:p>
          <a:p>
            <a:r>
              <a:rPr lang="en-US" dirty="0" smtClean="0"/>
              <a:t>Example we know best: </a:t>
            </a:r>
            <a:r>
              <a:rPr lang="en-US" dirty="0" err="1" smtClean="0"/>
              <a:t>VisTrails</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Acknowledgments</a:t>
            </a:r>
            <a:endParaRPr lang="en-US" dirty="0">
              <a:ea typeface="ＭＳ Ｐゴシック" pitchFamily="-65" charset="-128"/>
              <a:cs typeface="ＭＳ Ｐゴシック" pitchFamily="-65" charset="-128"/>
            </a:endParaRPr>
          </a:p>
        </p:txBody>
      </p:sp>
      <p:sp>
        <p:nvSpPr>
          <p:cNvPr id="219139" name="Rectangle 3"/>
          <p:cNvSpPr>
            <a:spLocks noGrp="1" noChangeArrowheads="1"/>
          </p:cNvSpPr>
          <p:nvPr>
            <p:ph type="body" idx="1"/>
          </p:nvPr>
        </p:nvSpPr>
        <p:spPr>
          <a:xfrm>
            <a:off x="76200" y="1143000"/>
            <a:ext cx="8915400" cy="5029200"/>
          </a:xfrm>
        </p:spPr>
        <p:txBody>
          <a:bodyPr/>
          <a:lstStyle/>
          <a:p>
            <a:r>
              <a:rPr lang="en-US" dirty="0" smtClean="0">
                <a:ea typeface="ＭＳ Ｐゴシック" pitchFamily="-65" charset="-128"/>
                <a:cs typeface="ＭＳ Ｐゴシック" pitchFamily="-65" charset="-128"/>
              </a:rPr>
              <a:t>Thanks to: David Koop, Philip Mates, Matthias Troyer, </a:t>
            </a:r>
            <a:r>
              <a:rPr lang="en-US" dirty="0" err="1" smtClean="0">
                <a:ea typeface="ＭＳ Ｐゴシック" pitchFamily="-65" charset="-128"/>
                <a:cs typeface="ＭＳ Ｐゴシック" pitchFamily="-65" charset="-128"/>
              </a:rPr>
              <a:t>Emanuele</a:t>
            </a:r>
            <a:r>
              <a:rPr lang="en-US" dirty="0" smtClean="0">
                <a:ea typeface="ＭＳ Ｐゴシック" pitchFamily="-65" charset="-128"/>
                <a:cs typeface="ＭＳ Ｐゴシック" pitchFamily="-65" charset="-128"/>
              </a:rPr>
              <a:t> Santos, Claudio Silva, Joel </a:t>
            </a:r>
            <a:r>
              <a:rPr lang="en-US" dirty="0" err="1" smtClean="0">
                <a:ea typeface="ＭＳ Ｐゴシック" pitchFamily="-65" charset="-128"/>
                <a:cs typeface="ＭＳ Ｐゴシック" pitchFamily="-65" charset="-128"/>
              </a:rPr>
              <a:t>Tohline</a:t>
            </a:r>
            <a:r>
              <a:rPr lang="en-US" dirty="0" smtClean="0">
                <a:ea typeface="ＭＳ Ｐゴシック" pitchFamily="-65" charset="-128"/>
                <a:cs typeface="ＭＳ Ｐゴシック" pitchFamily="-65" charset="-128"/>
              </a:rPr>
              <a:t>, </a:t>
            </a:r>
            <a:r>
              <a:rPr lang="en-US" dirty="0" err="1" smtClean="0">
                <a:ea typeface="ＭＳ Ｐゴシック" pitchFamily="-65" charset="-128"/>
                <a:cs typeface="ＭＳ Ｐゴシック" pitchFamily="-65" charset="-128"/>
              </a:rPr>
              <a:t>Huy</a:t>
            </a:r>
            <a:r>
              <a:rPr lang="en-US" dirty="0" smtClean="0">
                <a:ea typeface="ＭＳ Ｐゴシック" pitchFamily="-65" charset="-128"/>
                <a:cs typeface="ＭＳ Ｐゴシック" pitchFamily="-65" charset="-128"/>
              </a:rPr>
              <a:t> T. Vo, and the </a:t>
            </a:r>
            <a:r>
              <a:rPr lang="en-US" dirty="0" err="1" smtClean="0">
                <a:ea typeface="ＭＳ Ｐゴシック" pitchFamily="-65" charset="-128"/>
                <a:cs typeface="ＭＳ Ｐゴシック" pitchFamily="-65" charset="-128"/>
              </a:rPr>
              <a:t>VisTrails</a:t>
            </a:r>
            <a:r>
              <a:rPr lang="en-US" dirty="0" smtClean="0">
                <a:ea typeface="ＭＳ Ｐゴシック" pitchFamily="-65" charset="-128"/>
                <a:cs typeface="ＭＳ Ｐゴシック" pitchFamily="-65" charset="-128"/>
              </a:rPr>
              <a:t> team</a:t>
            </a:r>
          </a:p>
          <a:p>
            <a:r>
              <a:rPr lang="en-US" dirty="0" smtClean="0">
                <a:ea typeface="ＭＳ Ｐゴシック" pitchFamily="-65" charset="-128"/>
                <a:cs typeface="ＭＳ Ｐゴシック" pitchFamily="-65" charset="-128"/>
              </a:rPr>
              <a:t>This </a:t>
            </a:r>
            <a:r>
              <a:rPr lang="en-US" dirty="0">
                <a:ea typeface="ＭＳ Ｐゴシック" pitchFamily="-65" charset="-128"/>
                <a:cs typeface="ＭＳ Ｐゴシック" pitchFamily="-65" charset="-128"/>
              </a:rPr>
              <a:t>work is partially supported by the National Science Foundation, the Department of Energy, </a:t>
            </a:r>
            <a:r>
              <a:rPr lang="en-US" dirty="0" smtClean="0">
                <a:ea typeface="ＭＳ Ｐゴシック" pitchFamily="-65" charset="-128"/>
                <a:cs typeface="ＭＳ Ｐゴシック" pitchFamily="-65" charset="-128"/>
              </a:rPr>
              <a:t>and IBM </a:t>
            </a:r>
            <a:r>
              <a:rPr lang="en-US" dirty="0">
                <a:ea typeface="ＭＳ Ｐゴシック" pitchFamily="-65" charset="-128"/>
                <a:cs typeface="ＭＳ Ｐゴシック" pitchFamily="-65" charset="-128"/>
              </a:rPr>
              <a:t>Faculty </a:t>
            </a:r>
            <a:r>
              <a:rPr lang="en-US" dirty="0" smtClean="0">
                <a:ea typeface="ＭＳ Ｐゴシック" pitchFamily="-65" charset="-128"/>
                <a:cs typeface="ＭＳ Ｐゴシック" pitchFamily="-65" charset="-128"/>
              </a:rPr>
              <a:t>Awards.</a:t>
            </a:r>
            <a:endParaRPr lang="en-US" dirty="0">
              <a:ea typeface="ＭＳ Ｐゴシック" pitchFamily="-65" charset="-128"/>
              <a:cs typeface="ＭＳ Ｐゴシック" pitchFamily="-65" charset="-128"/>
            </a:endParaRPr>
          </a:p>
        </p:txBody>
      </p:sp>
      <p:pic>
        <p:nvPicPr>
          <p:cNvPr id="219140" name="Picture 4" descr="cmop-logo"/>
          <p:cNvPicPr>
            <a:picLocks noChangeAspect="1" noChangeArrowheads="1"/>
          </p:cNvPicPr>
          <p:nvPr/>
        </p:nvPicPr>
        <p:blipFill>
          <a:blip r:embed="rId3"/>
          <a:srcRect/>
          <a:stretch>
            <a:fillRect/>
          </a:stretch>
        </p:blipFill>
        <p:spPr bwMode="auto">
          <a:xfrm>
            <a:off x="304800" y="4022725"/>
            <a:ext cx="3006725" cy="1235075"/>
          </a:xfrm>
          <a:prstGeom prst="rect">
            <a:avLst/>
          </a:prstGeom>
          <a:noFill/>
          <a:ln w="9525">
            <a:noFill/>
            <a:miter lim="800000"/>
            <a:headEnd/>
            <a:tailEnd/>
          </a:ln>
        </p:spPr>
      </p:pic>
      <p:pic>
        <p:nvPicPr>
          <p:cNvPr id="219141" name="Picture 5" descr="vacet-logo"/>
          <p:cNvPicPr>
            <a:picLocks noChangeAspect="1" noChangeArrowheads="1"/>
          </p:cNvPicPr>
          <p:nvPr/>
        </p:nvPicPr>
        <p:blipFill>
          <a:blip r:embed="rId4"/>
          <a:srcRect/>
          <a:stretch>
            <a:fillRect/>
          </a:stretch>
        </p:blipFill>
        <p:spPr bwMode="auto">
          <a:xfrm>
            <a:off x="3657600" y="4052888"/>
            <a:ext cx="3830638" cy="1162050"/>
          </a:xfrm>
          <a:prstGeom prst="rect">
            <a:avLst/>
          </a:prstGeom>
          <a:noFill/>
          <a:ln w="9525">
            <a:noFill/>
            <a:miter lim="800000"/>
            <a:headEnd/>
            <a:tailEnd/>
          </a:ln>
        </p:spPr>
      </p:pic>
      <p:pic>
        <p:nvPicPr>
          <p:cNvPr id="219142" name="Picture 6" descr="sdm"/>
          <p:cNvPicPr>
            <a:picLocks noChangeAspect="1" noChangeArrowheads="1"/>
          </p:cNvPicPr>
          <p:nvPr/>
        </p:nvPicPr>
        <p:blipFill>
          <a:blip r:embed="rId5"/>
          <a:srcRect/>
          <a:stretch>
            <a:fillRect/>
          </a:stretch>
        </p:blipFill>
        <p:spPr bwMode="auto">
          <a:xfrm>
            <a:off x="5334000" y="5362575"/>
            <a:ext cx="2184400" cy="1206500"/>
          </a:xfrm>
          <a:prstGeom prst="rect">
            <a:avLst/>
          </a:prstGeom>
          <a:noFill/>
          <a:ln w="9525">
            <a:noFill/>
            <a:miter lim="800000"/>
            <a:headEnd/>
            <a:tailEnd/>
          </a:ln>
        </p:spPr>
      </p:pic>
      <p:pic>
        <p:nvPicPr>
          <p:cNvPr id="219144" name="Picture 8" descr="ibm-logo"/>
          <p:cNvPicPr>
            <a:picLocks noChangeAspect="1" noChangeArrowheads="1"/>
          </p:cNvPicPr>
          <p:nvPr/>
        </p:nvPicPr>
        <p:blipFill>
          <a:blip r:embed="rId6"/>
          <a:srcRect/>
          <a:stretch>
            <a:fillRect/>
          </a:stretch>
        </p:blipFill>
        <p:spPr bwMode="auto">
          <a:xfrm>
            <a:off x="7924800" y="5654675"/>
            <a:ext cx="985838" cy="465138"/>
          </a:xfrm>
          <a:prstGeom prst="rect">
            <a:avLst/>
          </a:prstGeom>
          <a:noFill/>
          <a:ln w="9525">
            <a:noFill/>
            <a:miter lim="800000"/>
            <a:headEnd/>
            <a:tailEnd/>
          </a:ln>
        </p:spPr>
      </p:pic>
      <p:pic>
        <p:nvPicPr>
          <p:cNvPr id="219145" name="Picture 9" descr="nsf-logo"/>
          <p:cNvPicPr>
            <a:picLocks noChangeAspect="1" noChangeArrowheads="1"/>
          </p:cNvPicPr>
          <p:nvPr/>
        </p:nvPicPr>
        <p:blipFill>
          <a:blip r:embed="rId7"/>
          <a:srcRect/>
          <a:stretch>
            <a:fillRect/>
          </a:stretch>
        </p:blipFill>
        <p:spPr bwMode="auto">
          <a:xfrm>
            <a:off x="0" y="5578475"/>
            <a:ext cx="5259388" cy="1016000"/>
          </a:xfrm>
          <a:prstGeom prst="rect">
            <a:avLst/>
          </a:prstGeom>
          <a:noFill/>
          <a:ln w="9525">
            <a:noFill/>
            <a:miter lim="800000"/>
            <a:headEnd/>
            <a:tailEnd/>
          </a:ln>
        </p:spPr>
      </p:pic>
      <p:pic>
        <p:nvPicPr>
          <p:cNvPr id="10" name="Picture 6" descr="vistrails-icon"/>
          <p:cNvPicPr>
            <a:picLocks noChangeAspect="1" noChangeArrowheads="1"/>
          </p:cNvPicPr>
          <p:nvPr/>
        </p:nvPicPr>
        <p:blipFill>
          <a:blip r:embed="rId8"/>
          <a:srcRect/>
          <a:stretch>
            <a:fillRect/>
          </a:stretch>
        </p:blipFill>
        <p:spPr bwMode="auto">
          <a:xfrm>
            <a:off x="7772400" y="4022725"/>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a:xfrm>
            <a:off x="228600" y="1371600"/>
            <a:ext cx="8915400" cy="5029200"/>
          </a:xfrm>
        </p:spPr>
        <p:txBody>
          <a:bodyPr/>
          <a:lstStyle/>
          <a:p>
            <a:r>
              <a:rPr lang="en-US" dirty="0" smtClean="0"/>
              <a:t>The </a:t>
            </a:r>
            <a:r>
              <a:rPr lang="en-US" dirty="0" err="1" smtClean="0"/>
              <a:t>VisTrails</a:t>
            </a:r>
            <a:r>
              <a:rPr lang="en-US" dirty="0" smtClean="0"/>
              <a:t> System </a:t>
            </a:r>
            <a:r>
              <a:rPr lang="en-US" sz="2000" dirty="0" smtClean="0">
                <a:hlinkClick r:id="rId2"/>
              </a:rPr>
              <a:t>http://www.vistrails.org</a:t>
            </a:r>
            <a:endParaRPr lang="en-US" sz="2000" dirty="0" smtClean="0"/>
          </a:p>
          <a:p>
            <a:r>
              <a:rPr lang="en-US" dirty="0" smtClean="0"/>
              <a:t>An infrastructure to support the creation, review and re-use of </a:t>
            </a:r>
            <a:r>
              <a:rPr lang="en-US" dirty="0"/>
              <a:t>reproducible papers </a:t>
            </a:r>
            <a:r>
              <a:rPr lang="en-US" dirty="0" smtClean="0"/>
              <a:t>                         </a:t>
            </a:r>
          </a:p>
          <a:p>
            <a:pPr>
              <a:buNone/>
            </a:pPr>
            <a:r>
              <a:rPr lang="en-US" dirty="0" smtClean="0"/>
              <a:t> </a:t>
            </a:r>
            <a:r>
              <a:rPr lang="en-US" sz="2000" dirty="0" smtClean="0"/>
              <a:t>http://</a:t>
            </a:r>
            <a:r>
              <a:rPr lang="en-US" sz="2000" dirty="0" err="1" smtClean="0"/>
              <a:t>www.vistrails.org/index.php/RepeatabilityCentral</a:t>
            </a:r>
            <a:endParaRPr lang="en-US" sz="2000" dirty="0" smtClean="0"/>
          </a:p>
          <a:p>
            <a:r>
              <a:rPr lang="en-US" dirty="0" smtClean="0"/>
              <a:t>Some videos:</a:t>
            </a:r>
          </a:p>
          <a:p>
            <a:endParaRPr lang="en-US" dirty="0"/>
          </a:p>
        </p:txBody>
      </p:sp>
      <p:sp>
        <p:nvSpPr>
          <p:cNvPr id="4" name="Rectangle 3"/>
          <p:cNvSpPr/>
          <p:nvPr/>
        </p:nvSpPr>
        <p:spPr>
          <a:xfrm>
            <a:off x="914400" y="3520856"/>
            <a:ext cx="8991600" cy="3108544"/>
          </a:xfrm>
          <a:prstGeom prst="rect">
            <a:avLst/>
          </a:prstGeom>
        </p:spPr>
        <p:txBody>
          <a:bodyPr wrap="square">
            <a:spAutoFit/>
          </a:bodyPr>
          <a:lstStyle/>
          <a:p>
            <a:r>
              <a:rPr lang="en-US" sz="1400" dirty="0"/>
              <a:t>Editing an executable paper written using </a:t>
            </a:r>
            <a:r>
              <a:rPr lang="en-US" sz="1400" dirty="0" err="1"/>
              <a:t>LaTeX</a:t>
            </a:r>
            <a:r>
              <a:rPr lang="en-US" sz="1400" dirty="0"/>
              <a:t> and </a:t>
            </a:r>
            <a:r>
              <a:rPr lang="en-US" sz="1400" dirty="0" err="1" smtClean="0"/>
              <a:t>VisTrails</a:t>
            </a:r>
            <a:r>
              <a:rPr lang="en-US" sz="1400" dirty="0" err="1" smtClean="0">
                <a:hlinkClick r:id="rId3"/>
              </a:rPr>
              <a:t>http</a:t>
            </a:r>
            <a:r>
              <a:rPr lang="en-US" sz="1400" dirty="0">
                <a:hlinkClick r:id="rId3"/>
              </a:rPr>
              <a:t>://www.vistrails.org/download/download.php?type=MEDIA&amp;id=</a:t>
            </a:r>
            <a:r>
              <a:rPr lang="en-US" sz="1400" dirty="0" smtClean="0">
                <a:hlinkClick r:id="rId3"/>
              </a:rPr>
              <a:t>executable_paper_latex.mov</a:t>
            </a:r>
            <a:endParaRPr lang="en-US" sz="1400" dirty="0" smtClean="0"/>
          </a:p>
          <a:p>
            <a:endParaRPr lang="en-US" sz="1400" dirty="0"/>
          </a:p>
          <a:p>
            <a:r>
              <a:rPr lang="en-US" sz="1400" dirty="0"/>
              <a:t>Exploring a Web-hosted paper using server-based </a:t>
            </a:r>
            <a:r>
              <a:rPr lang="en-US" sz="1400" dirty="0" smtClean="0"/>
              <a:t>computation</a:t>
            </a:r>
          </a:p>
          <a:p>
            <a:r>
              <a:rPr lang="en-US" sz="1400" dirty="0">
                <a:hlinkClick r:id="rId4"/>
              </a:rPr>
              <a:t>http://www.vistrails.org/download/download.php?type=MEDIA&amp;id=</a:t>
            </a:r>
            <a:r>
              <a:rPr lang="en-US" sz="1400" dirty="0" smtClean="0">
                <a:hlinkClick r:id="rId4"/>
              </a:rPr>
              <a:t>executable_paper_server.mov</a:t>
            </a:r>
            <a:endParaRPr lang="en-US" sz="1400" dirty="0" smtClean="0"/>
          </a:p>
          <a:p>
            <a:endParaRPr lang="en-US" sz="1400" dirty="0"/>
          </a:p>
          <a:p>
            <a:r>
              <a:rPr lang="en-US" sz="1400" dirty="0"/>
              <a:t>An interactive paper on a </a:t>
            </a:r>
            <a:r>
              <a:rPr lang="en-US" sz="1400" dirty="0" smtClean="0"/>
              <a:t>Wiki</a:t>
            </a:r>
            <a:endParaRPr lang="en-US" sz="1400" dirty="0"/>
          </a:p>
          <a:p>
            <a:r>
              <a:rPr lang="en-US" sz="1400" dirty="0">
                <a:hlinkClick r:id="rId5"/>
              </a:rPr>
              <a:t>http://www.vistrails.org/index.php/User:Tohline/CPM/</a:t>
            </a:r>
            <a:r>
              <a:rPr lang="en-US" sz="1400" dirty="0" smtClean="0">
                <a:hlinkClick r:id="rId5"/>
              </a:rPr>
              <a:t>Levels2and3</a:t>
            </a:r>
            <a:endParaRPr lang="en-US" sz="1400" dirty="0" smtClean="0"/>
          </a:p>
          <a:p>
            <a:r>
              <a:rPr lang="en-US" sz="1400" u="sng" dirty="0">
                <a:hlinkClick r:id="rId6"/>
              </a:rPr>
              <a:t>http://</a:t>
            </a:r>
            <a:r>
              <a:rPr lang="en-US" sz="1400" u="sng" dirty="0" err="1">
                <a:hlinkClick r:id="rId6"/>
              </a:rPr>
              <a:t>vistrails.sci.utah.edu</a:t>
            </a:r>
            <a:r>
              <a:rPr lang="en-US" sz="1400" u="sng" dirty="0">
                <a:hlinkClick r:id="rId6"/>
              </a:rPr>
              <a:t>/</a:t>
            </a:r>
            <a:r>
              <a:rPr lang="en-US" sz="1400" u="sng" dirty="0" err="1">
                <a:hlinkClick r:id="rId6"/>
              </a:rPr>
              <a:t>index.php</a:t>
            </a:r>
            <a:r>
              <a:rPr lang="en-US" sz="1400" u="sng" dirty="0">
                <a:hlinkClick r:id="rId6"/>
              </a:rPr>
              <a:t>/</a:t>
            </a:r>
            <a:r>
              <a:rPr lang="en-US" sz="1400" u="sng" dirty="0" err="1">
                <a:hlinkClick r:id="rId6"/>
              </a:rPr>
              <a:t>User:Tohline</a:t>
            </a:r>
            <a:r>
              <a:rPr lang="en-US" sz="1400" u="sng" dirty="0">
                <a:hlinkClick r:id="rId6"/>
              </a:rPr>
              <a:t>/IVAJ/Levels2and3</a:t>
            </a:r>
            <a:endParaRPr lang="en-US" sz="1400" dirty="0"/>
          </a:p>
          <a:p>
            <a:endParaRPr lang="en-US" sz="1400" dirty="0" smtClean="0"/>
          </a:p>
          <a:p>
            <a:endParaRPr lang="en-US" sz="1400" dirty="0"/>
          </a:p>
          <a:p>
            <a:endParaRPr lang="en-US" sz="1400" dirty="0"/>
          </a:p>
          <a:p>
            <a:endParaRPr lang="en-US" sz="1400" dirty="0"/>
          </a:p>
          <a:p>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753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a:ln/>
        </p:spPr>
        <p:txBody>
          <a:bodyPr/>
          <a:lstStyle/>
          <a:p>
            <a:r>
              <a:rPr lang="en-US" dirty="0" err="1" smtClean="0"/>
              <a:t>VisTrails</a:t>
            </a:r>
            <a:r>
              <a:rPr lang="en-US" dirty="0" smtClean="0"/>
              <a:t>: The System</a:t>
            </a:r>
            <a:endParaRPr lang="en-US" dirty="0"/>
          </a:p>
        </p:txBody>
      </p:sp>
      <p:sp>
        <p:nvSpPr>
          <p:cNvPr id="18439" name="Rectangle 7"/>
          <p:cNvSpPr>
            <a:spLocks noGrp="1" noChangeArrowheads="1"/>
          </p:cNvSpPr>
          <p:nvPr>
            <p:ph type="body" idx="1"/>
          </p:nvPr>
        </p:nvSpPr>
        <p:spPr>
          <a:xfrm>
            <a:off x="228600" y="1219200"/>
            <a:ext cx="8610600" cy="5029200"/>
          </a:xfrm>
          <a:ln/>
        </p:spPr>
        <p:txBody>
          <a:bodyPr/>
          <a:lstStyle/>
          <a:p>
            <a:r>
              <a:rPr lang="en-US" dirty="0"/>
              <a:t>Open-source, freely downloadable system (</a:t>
            </a:r>
            <a:r>
              <a:rPr lang="en-US" u="sng" dirty="0">
                <a:hlinkClick r:id="rId2"/>
              </a:rPr>
              <a:t>www.vistrails.org</a:t>
            </a:r>
            <a:r>
              <a:rPr lang="en-US" dirty="0"/>
              <a:t>)</a:t>
            </a:r>
          </a:p>
          <a:p>
            <a:r>
              <a:rPr lang="en-US" dirty="0"/>
              <a:t>Multi-platform:</a:t>
            </a:r>
            <a:r>
              <a:rPr lang="en-US" dirty="0" smtClean="0"/>
              <a:t> Mac</a:t>
            </a:r>
            <a:r>
              <a:rPr lang="en-US" dirty="0"/>
              <a:t>, Linux, and Windows</a:t>
            </a:r>
          </a:p>
          <a:p>
            <a:r>
              <a:rPr lang="en-US" dirty="0"/>
              <a:t>Python</a:t>
            </a:r>
            <a:r>
              <a:rPr lang="en-US" dirty="0" smtClean="0"/>
              <a:t> + Qt </a:t>
            </a:r>
            <a:r>
              <a:rPr lang="en-US" dirty="0"/>
              <a:t>for the interface</a:t>
            </a:r>
          </a:p>
          <a:p>
            <a:r>
              <a:rPr lang="en-US" dirty="0"/>
              <a:t>Over</a:t>
            </a:r>
            <a:r>
              <a:rPr lang="en-US" dirty="0" smtClean="0"/>
              <a:t> 35,000 </a:t>
            </a:r>
            <a:r>
              <a:rPr lang="en-US" dirty="0"/>
              <a:t>downloads since 2007</a:t>
            </a:r>
          </a:p>
          <a:p>
            <a:r>
              <a:rPr lang="en-US" dirty="0"/>
              <a:t>User’s guide, wiki, and mailing list</a:t>
            </a:r>
          </a:p>
          <a:p>
            <a:r>
              <a:rPr lang="en-US" dirty="0"/>
              <a:t>Many users in different disciplines and countries:</a:t>
            </a:r>
          </a:p>
        </p:txBody>
      </p:sp>
      <p:sp>
        <p:nvSpPr>
          <p:cNvPr id="18440" name="Text Box 8"/>
          <p:cNvSpPr txBox="1">
            <a:spLocks noChangeArrowheads="1"/>
          </p:cNvSpPr>
          <p:nvPr/>
        </p:nvSpPr>
        <p:spPr bwMode="auto">
          <a:xfrm>
            <a:off x="8902899" y="6563320"/>
            <a:ext cx="218777" cy="214313"/>
          </a:xfrm>
          <a:prstGeom prst="rect">
            <a:avLst/>
          </a:prstGeom>
          <a:noFill/>
          <a:ln w="12700">
            <a:noFill/>
            <a:miter lim="800000"/>
            <a:headEnd/>
            <a:tailEnd/>
          </a:ln>
        </p:spPr>
        <p:txBody>
          <a:bodyPr wrap="none" lIns="64291" tIns="32146" rIns="64291" bIns="32146">
            <a:prstTxWarp prst="textNoShape">
              <a:avLst/>
            </a:prstTxWarp>
          </a:bodyPr>
          <a:lstStyle/>
          <a:p>
            <a:fld id="{8FEE0A0D-6B75-1E4D-8CF2-1DF61791FCA8}" type="slidenum">
              <a:rPr lang="en-US" sz="1000">
                <a:solidFill>
                  <a:srgbClr val="FFFFFF"/>
                </a:solidFill>
                <a:latin typeface="Helvetica Neue" pitchFamily="-111" charset="0"/>
                <a:ea typeface="Helvetica Neue" pitchFamily="-111" charset="0"/>
                <a:cs typeface="Helvetica Neue" pitchFamily="-111" charset="0"/>
                <a:sym typeface="Helvetica Neue" pitchFamily="-111" charset="0"/>
              </a:rPr>
              <a:pPr/>
              <a:t>22</a:t>
            </a:fld>
            <a:endParaRPr lang="en-US" sz="1000" dirty="0">
              <a:solidFill>
                <a:srgbClr val="FFFFFF"/>
              </a:solidFill>
              <a:latin typeface="Helvetica Neue" pitchFamily="-111" charset="0"/>
              <a:ea typeface="Helvetica Neue" pitchFamily="-111" charset="0"/>
              <a:cs typeface="Helvetica Neue" pitchFamily="-111" charset="0"/>
              <a:sym typeface="Helvetica Neue" pitchFamily="-111" charset="0"/>
            </a:endParaRPr>
          </a:p>
        </p:txBody>
      </p:sp>
      <p:sp>
        <p:nvSpPr>
          <p:cNvPr id="6" name="TextBox 5"/>
          <p:cNvSpPr txBox="1"/>
          <p:nvPr/>
        </p:nvSpPr>
        <p:spPr>
          <a:xfrm>
            <a:off x="76200" y="4380369"/>
            <a:ext cx="4610100" cy="2031325"/>
          </a:xfrm>
          <a:prstGeom prst="rect">
            <a:avLst/>
          </a:prstGeom>
          <a:solidFill>
            <a:schemeClr val="bg1"/>
          </a:solidFill>
        </p:spPr>
        <p:txBody>
          <a:bodyPr wrap="square" rtlCol="0">
            <a:spAutoFit/>
          </a:bodyPr>
          <a:lstStyle/>
          <a:p>
            <a:pPr>
              <a:buFont typeface="Arial"/>
              <a:buChar char="•"/>
            </a:pPr>
            <a:r>
              <a:rPr lang="en-US" sz="1400" dirty="0" smtClean="0"/>
              <a:t>Visualizing environmental simulations (CMOP STC)</a:t>
            </a:r>
          </a:p>
          <a:p>
            <a:pPr>
              <a:buFont typeface="Arial"/>
              <a:buChar char="•"/>
            </a:pPr>
            <a:r>
              <a:rPr lang="en-US" sz="1400" dirty="0" smtClean="0"/>
              <a:t>Simulation for solid, fluid and structural mechanics (Galileo Network, UFRJ Brazil)</a:t>
            </a:r>
          </a:p>
          <a:p>
            <a:pPr>
              <a:buFont typeface="Arial"/>
              <a:buChar char="•"/>
            </a:pPr>
            <a:r>
              <a:rPr lang="en-US" sz="1400" dirty="0" smtClean="0"/>
              <a:t>Quantum physics simulations (ALPS, ETH Switzerland)</a:t>
            </a:r>
          </a:p>
          <a:p>
            <a:pPr>
              <a:buFont typeface="Arial"/>
              <a:buChar char="•"/>
            </a:pPr>
            <a:r>
              <a:rPr lang="en-US" sz="1400" dirty="0" smtClean="0"/>
              <a:t>Climate analysis (CDAT)</a:t>
            </a:r>
          </a:p>
          <a:p>
            <a:pPr>
              <a:buFont typeface="Arial"/>
              <a:buChar char="•"/>
            </a:pPr>
            <a:r>
              <a:rPr lang="en-US" sz="1400" dirty="0" smtClean="0"/>
              <a:t>Habitat modeling (USGS) </a:t>
            </a:r>
          </a:p>
          <a:p>
            <a:pPr>
              <a:buFont typeface="Arial"/>
              <a:buChar char="•"/>
            </a:pPr>
            <a:r>
              <a:rPr lang="en-US" sz="1400" dirty="0" smtClean="0"/>
              <a:t>Open </a:t>
            </a:r>
            <a:r>
              <a:rPr lang="en-US" sz="1400" dirty="0" err="1" smtClean="0"/>
              <a:t>Wildland</a:t>
            </a:r>
            <a:r>
              <a:rPr lang="en-US" sz="1400" dirty="0" smtClean="0"/>
              <a:t> Fire Modeling (U. Colorado, NCAR)</a:t>
            </a:r>
          </a:p>
          <a:p>
            <a:pPr>
              <a:buFont typeface="Arial"/>
              <a:buChar char="•"/>
            </a:pPr>
            <a:r>
              <a:rPr lang="en-US" sz="1400" dirty="0" smtClean="0"/>
              <a:t>High-energy physics (LEPP, Cornell)</a:t>
            </a:r>
          </a:p>
          <a:p>
            <a:pPr>
              <a:buFont typeface="Arial"/>
              <a:buChar char="•"/>
            </a:pPr>
            <a:r>
              <a:rPr lang="en-US" sz="1400" dirty="0" smtClean="0"/>
              <a:t>Cosmology simulations (LANL)</a:t>
            </a:r>
          </a:p>
        </p:txBody>
      </p:sp>
      <p:sp>
        <p:nvSpPr>
          <p:cNvPr id="7" name="TextBox 6"/>
          <p:cNvSpPr txBox="1"/>
          <p:nvPr/>
        </p:nvSpPr>
        <p:spPr>
          <a:xfrm>
            <a:off x="4686300" y="4267200"/>
            <a:ext cx="4305300" cy="2246769"/>
          </a:xfrm>
          <a:prstGeom prst="rect">
            <a:avLst/>
          </a:prstGeom>
          <a:solidFill>
            <a:schemeClr val="bg1"/>
          </a:solidFill>
        </p:spPr>
        <p:txBody>
          <a:bodyPr wrap="square" rtlCol="0">
            <a:spAutoFit/>
          </a:bodyPr>
          <a:lstStyle/>
          <a:p>
            <a:pPr>
              <a:buFont typeface="Arial"/>
              <a:buChar char="•"/>
            </a:pPr>
            <a:r>
              <a:rPr lang="en-US" sz="1400" dirty="0" smtClean="0"/>
              <a:t>Study on the use of </a:t>
            </a:r>
            <a:r>
              <a:rPr lang="en-US" sz="1400" dirty="0" err="1" smtClean="0"/>
              <a:t>tms</a:t>
            </a:r>
            <a:r>
              <a:rPr lang="en-US" sz="1400" dirty="0" smtClean="0"/>
              <a:t> for improving memory (</a:t>
            </a:r>
            <a:r>
              <a:rPr lang="en-US" sz="1400" dirty="0" err="1" smtClean="0"/>
              <a:t>Pyschiatry</a:t>
            </a:r>
            <a:r>
              <a:rPr lang="en-US" sz="1400" dirty="0" smtClean="0"/>
              <a:t>, U. Utah)</a:t>
            </a:r>
          </a:p>
          <a:p>
            <a:pPr>
              <a:buFont typeface="Arial"/>
              <a:buChar char="•"/>
            </a:pPr>
            <a:r>
              <a:rPr lang="en-US" sz="1400" dirty="0" err="1" smtClean="0"/>
              <a:t>eBird</a:t>
            </a:r>
            <a:r>
              <a:rPr lang="en-US" sz="1400" dirty="0" smtClean="0"/>
              <a:t> (Cornell, NSF </a:t>
            </a:r>
            <a:r>
              <a:rPr lang="en-US" sz="1400" dirty="0" err="1" smtClean="0"/>
              <a:t>DataONE</a:t>
            </a:r>
            <a:r>
              <a:rPr lang="en-US" sz="1400" dirty="0" smtClean="0"/>
              <a:t>)</a:t>
            </a:r>
          </a:p>
          <a:p>
            <a:pPr>
              <a:buFont typeface="Arial"/>
              <a:buChar char="•"/>
            </a:pPr>
            <a:r>
              <a:rPr lang="en-US" sz="1400" dirty="0" smtClean="0"/>
              <a:t>Astrophysical Systems (</a:t>
            </a:r>
            <a:r>
              <a:rPr lang="en-US" sz="1400" dirty="0" err="1" smtClean="0"/>
              <a:t>Tohline</a:t>
            </a:r>
            <a:r>
              <a:rPr lang="en-US" sz="1400" dirty="0" smtClean="0"/>
              <a:t>, LSU)</a:t>
            </a:r>
          </a:p>
          <a:p>
            <a:pPr>
              <a:buFont typeface="Arial"/>
              <a:buChar char="•"/>
            </a:pPr>
            <a:r>
              <a:rPr lang="en-US" sz="1400" dirty="0" smtClean="0"/>
              <a:t>NIH NBCR (UCSD)</a:t>
            </a:r>
          </a:p>
          <a:p>
            <a:pPr>
              <a:buFont typeface="Arial"/>
              <a:buChar char="•"/>
            </a:pPr>
            <a:r>
              <a:rPr lang="en-US" sz="1400" dirty="0" smtClean="0"/>
              <a:t>Pervasive Technology Labs (</a:t>
            </a:r>
            <a:r>
              <a:rPr lang="en-US" sz="1400" dirty="0" err="1" smtClean="0"/>
              <a:t>Heiland</a:t>
            </a:r>
            <a:r>
              <a:rPr lang="en-US" sz="1400" dirty="0" smtClean="0"/>
              <a:t>, Indiana University)</a:t>
            </a:r>
          </a:p>
          <a:p>
            <a:pPr>
              <a:buFont typeface="Arial"/>
              <a:buChar char="•"/>
            </a:pPr>
            <a:r>
              <a:rPr lang="en-US" sz="1400" dirty="0" err="1" smtClean="0"/>
              <a:t>Linköping</a:t>
            </a:r>
            <a:r>
              <a:rPr lang="en-US" sz="1400" dirty="0" smtClean="0"/>
              <a:t> University (Sweden)</a:t>
            </a:r>
          </a:p>
          <a:p>
            <a:pPr>
              <a:buFont typeface="Arial"/>
              <a:buChar char="•"/>
            </a:pPr>
            <a:r>
              <a:rPr lang="en-US" sz="1400" dirty="0" smtClean="0"/>
              <a:t>University of North Carolina, Chapel Hill</a:t>
            </a:r>
          </a:p>
          <a:p>
            <a:pPr>
              <a:buFont typeface="Arial"/>
              <a:buChar char="•"/>
            </a:pPr>
            <a:r>
              <a:rPr lang="en-US" sz="1400" dirty="0" smtClean="0"/>
              <a:t>UTEP</a:t>
            </a:r>
          </a:p>
        </p:txBody>
      </p:sp>
      <p:pic>
        <p:nvPicPr>
          <p:cNvPr id="8" name="Picture 6" descr="vistrails-icon"/>
          <p:cNvPicPr>
            <a:picLocks noChangeAspect="1" noChangeArrowheads="1"/>
          </p:cNvPicPr>
          <p:nvPr/>
        </p:nvPicPr>
        <p:blipFill>
          <a:blip r:embed="rId3"/>
          <a:srcRect/>
          <a:stretch>
            <a:fillRect/>
          </a:stretch>
        </p:blipFill>
        <p:spPr bwMode="auto">
          <a:xfrm>
            <a:off x="8159750" y="4445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UV-CDAT and Climate Data Analysis</a:t>
            </a:r>
            <a:endParaRPr lang="en-US" dirty="0">
              <a:ea typeface="ＭＳ Ｐゴシック" pitchFamily="-65" charset="-128"/>
              <a:cs typeface="ＭＳ Ｐゴシック" pitchFamily="-65" charset="-128"/>
            </a:endParaRPr>
          </a:p>
        </p:txBody>
      </p:sp>
      <p:pic>
        <p:nvPicPr>
          <p:cNvPr id="5" name="Picture 6" descr="vistrails-icon"/>
          <p:cNvPicPr>
            <a:picLocks noChangeAspect="1" noChangeArrowheads="1"/>
          </p:cNvPicPr>
          <p:nvPr/>
        </p:nvPicPr>
        <p:blipFill>
          <a:blip r:embed="rId3"/>
          <a:srcRect/>
          <a:stretch>
            <a:fillRect/>
          </a:stretch>
        </p:blipFill>
        <p:spPr bwMode="auto">
          <a:xfrm>
            <a:off x="8153400" y="31750"/>
            <a:ext cx="914400" cy="91440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0" y="1066800"/>
            <a:ext cx="5394960" cy="3662322"/>
          </a:xfrm>
          <a:prstGeom prst="rect">
            <a:avLst/>
          </a:prstGeom>
        </p:spPr>
      </p:pic>
      <p:pic>
        <p:nvPicPr>
          <p:cNvPr id="9" name="Picture 8"/>
          <p:cNvPicPr>
            <a:picLocks noChangeAspect="1"/>
          </p:cNvPicPr>
          <p:nvPr/>
        </p:nvPicPr>
        <p:blipFill>
          <a:blip r:embed="rId5"/>
          <a:stretch>
            <a:fillRect/>
          </a:stretch>
        </p:blipFill>
        <p:spPr>
          <a:xfrm>
            <a:off x="2514600" y="2971800"/>
            <a:ext cx="6361043" cy="3657600"/>
          </a:xfrm>
          <a:prstGeom prst="rect">
            <a:avLst/>
          </a:prstGeom>
        </p:spPr>
      </p:pic>
      <p:sp>
        <p:nvSpPr>
          <p:cNvPr id="6" name="Rectangle 5"/>
          <p:cNvSpPr/>
          <p:nvPr/>
        </p:nvSpPr>
        <p:spPr>
          <a:xfrm>
            <a:off x="5705688" y="1824335"/>
            <a:ext cx="2904912" cy="461665"/>
          </a:xfrm>
          <a:prstGeom prst="rect">
            <a:avLst/>
          </a:prstGeom>
        </p:spPr>
        <p:txBody>
          <a:bodyPr wrap="none">
            <a:spAutoFit/>
          </a:bodyPr>
          <a:lstStyle/>
          <a:p>
            <a:r>
              <a:rPr lang="en-US" u="sng" dirty="0" smtClean="0">
                <a:hlinkClick r:id="rId6"/>
              </a:rPr>
              <a:t>http://uvcdat.llnl.gov</a:t>
            </a:r>
            <a:endParaRPr lang="en-US" dirty="0"/>
          </a:p>
        </p:txBody>
      </p:sp>
      <p:sp>
        <p:nvSpPr>
          <p:cNvPr id="8" name="Rectangle 7"/>
          <p:cNvSpPr/>
          <p:nvPr/>
        </p:nvSpPr>
        <p:spPr>
          <a:xfrm>
            <a:off x="1371600" y="6019800"/>
            <a:ext cx="1039107" cy="461665"/>
          </a:xfrm>
          <a:prstGeom prst="rect">
            <a:avLst/>
          </a:prstGeom>
        </p:spPr>
        <p:txBody>
          <a:bodyPr wrap="none">
            <a:spAutoFit/>
          </a:bodyPr>
          <a:lstStyle/>
          <a:p>
            <a:r>
              <a:rPr lang="en-US" i="1" dirty="0" smtClean="0"/>
              <a:t>NASA</a:t>
            </a:r>
            <a:endParaRPr lang="en-US" dirty="0"/>
          </a:p>
        </p:txBody>
      </p:sp>
      <p:sp>
        <p:nvSpPr>
          <p:cNvPr id="10" name="Rectangle 9"/>
          <p:cNvSpPr/>
          <p:nvPr/>
        </p:nvSpPr>
        <p:spPr>
          <a:xfrm>
            <a:off x="228600" y="4495800"/>
            <a:ext cx="936766" cy="461665"/>
          </a:xfrm>
          <a:prstGeom prst="rect">
            <a:avLst/>
          </a:prstGeom>
        </p:spPr>
        <p:txBody>
          <a:bodyPr wrap="none">
            <a:spAutoFit/>
          </a:bodyPr>
          <a:lstStyle/>
          <a:p>
            <a:r>
              <a:rPr lang="en-US" i="1" dirty="0" smtClean="0"/>
              <a:t>LLNL</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Habitat Modeling (SAHM)</a:t>
            </a:r>
            <a:endParaRPr lang="en-US" dirty="0">
              <a:ea typeface="ＭＳ Ｐゴシック" pitchFamily="-65" charset="-128"/>
              <a:cs typeface="ＭＳ Ｐゴシック" pitchFamily="-65" charset="-128"/>
            </a:endParaRPr>
          </a:p>
        </p:txBody>
      </p:sp>
      <p:pic>
        <p:nvPicPr>
          <p:cNvPr id="5" name="Picture 6" descr="vistrails-icon"/>
          <p:cNvPicPr>
            <a:picLocks noChangeAspect="1" noChangeArrowheads="1"/>
          </p:cNvPicPr>
          <p:nvPr/>
        </p:nvPicPr>
        <p:blipFill>
          <a:blip r:embed="rId3"/>
          <a:srcRect/>
          <a:stretch>
            <a:fillRect/>
          </a:stretch>
        </p:blipFill>
        <p:spPr bwMode="auto">
          <a:xfrm>
            <a:off x="8153400" y="31750"/>
            <a:ext cx="914400" cy="914400"/>
          </a:xfrm>
          <a:prstGeom prst="rect">
            <a:avLst/>
          </a:prstGeom>
          <a:noFill/>
          <a:ln w="9525">
            <a:noFill/>
            <a:miter lim="800000"/>
            <a:headEnd/>
            <a:tailEnd/>
          </a:ln>
        </p:spPr>
      </p:pic>
      <p:sp>
        <p:nvSpPr>
          <p:cNvPr id="10" name="Rectangle 9"/>
          <p:cNvSpPr/>
          <p:nvPr/>
        </p:nvSpPr>
        <p:spPr>
          <a:xfrm>
            <a:off x="1371600" y="4953000"/>
            <a:ext cx="1073221" cy="461665"/>
          </a:xfrm>
          <a:prstGeom prst="rect">
            <a:avLst/>
          </a:prstGeom>
        </p:spPr>
        <p:txBody>
          <a:bodyPr wrap="none">
            <a:spAutoFit/>
          </a:bodyPr>
          <a:lstStyle/>
          <a:p>
            <a:r>
              <a:rPr lang="en-US" i="1" dirty="0" smtClean="0"/>
              <a:t>USGS</a:t>
            </a:r>
            <a:endParaRPr lang="en-US" dirty="0"/>
          </a:p>
        </p:txBody>
      </p:sp>
      <p:pic>
        <p:nvPicPr>
          <p:cNvPr id="11" name="Picture 10"/>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66800" y="1295400"/>
            <a:ext cx="7369552" cy="4572000"/>
          </a:xfrm>
          <a:prstGeom prst="rect">
            <a:avLst/>
          </a:prstGeom>
        </p:spPr>
      </p:pic>
      <p:sp>
        <p:nvSpPr>
          <p:cNvPr id="12" name="Rectangle 11"/>
          <p:cNvSpPr/>
          <p:nvPr/>
        </p:nvSpPr>
        <p:spPr>
          <a:xfrm>
            <a:off x="1371600" y="6019800"/>
            <a:ext cx="7620000" cy="461665"/>
          </a:xfrm>
          <a:prstGeom prst="rect">
            <a:avLst/>
          </a:prstGeom>
        </p:spPr>
        <p:txBody>
          <a:bodyPr wrap="square">
            <a:spAutoFit/>
          </a:bodyPr>
          <a:lstStyle/>
          <a:p>
            <a:r>
              <a:rPr lang="en-US" dirty="0" smtClean="0">
                <a:hlinkClick r:id="rId6"/>
              </a:rPr>
              <a:t>http://</a:t>
            </a:r>
            <a:r>
              <a:rPr lang="en-US" dirty="0" err="1" smtClean="0">
                <a:hlinkClick r:id="rId6"/>
              </a:rPr>
              <a:t>www.mesc.usgs.gov/products/software/sahm</a:t>
            </a:r>
            <a:r>
              <a:rPr lang="en-US" dirty="0" smtClean="0">
                <a:hlinkClick r:id="rId6"/>
              </a:rPr>
              <a:t>/</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Physics Simulations</a:t>
            </a:r>
            <a:endParaRPr lang="en-US" dirty="0">
              <a:ea typeface="ＭＳ Ｐゴシック" pitchFamily="-65" charset="-128"/>
              <a:cs typeface="ＭＳ Ｐゴシック" pitchFamily="-65" charset="-128"/>
            </a:endParaRPr>
          </a:p>
        </p:txBody>
      </p:sp>
      <p:pic>
        <p:nvPicPr>
          <p:cNvPr id="5" name="Picture 6" descr="vistrails-icon"/>
          <p:cNvPicPr>
            <a:picLocks noChangeAspect="1" noChangeArrowheads="1"/>
          </p:cNvPicPr>
          <p:nvPr/>
        </p:nvPicPr>
        <p:blipFill>
          <a:blip r:embed="rId3"/>
          <a:srcRect/>
          <a:stretch>
            <a:fillRect/>
          </a:stretch>
        </p:blipFill>
        <p:spPr bwMode="auto">
          <a:xfrm>
            <a:off x="8181975" y="31750"/>
            <a:ext cx="914400" cy="9144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52400" y="1219200"/>
            <a:ext cx="5418667" cy="3657600"/>
          </a:xfrm>
          <a:prstGeom prst="rect">
            <a:avLst/>
          </a:prstGeom>
        </p:spPr>
      </p:pic>
      <p:pic>
        <p:nvPicPr>
          <p:cNvPr id="9" name="Picture 8" descr="freedman-fig6.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715000" y="3276600"/>
            <a:ext cx="3187700" cy="2895600"/>
          </a:xfrm>
          <a:prstGeom prst="rect">
            <a:avLst/>
          </a:prstGeom>
        </p:spPr>
      </p:pic>
      <p:sp>
        <p:nvSpPr>
          <p:cNvPr id="8" name="Rectangle 7"/>
          <p:cNvSpPr/>
          <p:nvPr/>
        </p:nvSpPr>
        <p:spPr>
          <a:xfrm>
            <a:off x="2218636" y="5029200"/>
            <a:ext cx="829364" cy="461665"/>
          </a:xfrm>
          <a:prstGeom prst="rect">
            <a:avLst/>
          </a:prstGeom>
        </p:spPr>
        <p:txBody>
          <a:bodyPr wrap="square">
            <a:spAutoFit/>
          </a:bodyPr>
          <a:lstStyle/>
          <a:p>
            <a:r>
              <a:rPr lang="en-US" i="1" dirty="0" smtClean="0"/>
              <a:t>ETH</a:t>
            </a:r>
            <a:endParaRPr lang="en-US" dirty="0"/>
          </a:p>
        </p:txBody>
      </p:sp>
      <p:sp>
        <p:nvSpPr>
          <p:cNvPr id="10" name="Rectangle 9"/>
          <p:cNvSpPr/>
          <p:nvPr/>
        </p:nvSpPr>
        <p:spPr>
          <a:xfrm>
            <a:off x="5715000" y="2743200"/>
            <a:ext cx="3186514" cy="461665"/>
          </a:xfrm>
          <a:prstGeom prst="rect">
            <a:avLst/>
          </a:prstGeom>
        </p:spPr>
        <p:txBody>
          <a:bodyPr wrap="none">
            <a:spAutoFit/>
          </a:bodyPr>
          <a:lstStyle/>
          <a:p>
            <a:r>
              <a:rPr lang="en-US" i="1" dirty="0" smtClean="0"/>
              <a:t>Freedman et al. 2012 </a:t>
            </a:r>
            <a:endParaRPr lang="en-US" dirty="0"/>
          </a:p>
        </p:txBody>
      </p:sp>
      <p:sp>
        <p:nvSpPr>
          <p:cNvPr id="11" name="Rectangle 10"/>
          <p:cNvSpPr/>
          <p:nvPr/>
        </p:nvSpPr>
        <p:spPr>
          <a:xfrm>
            <a:off x="990600" y="5638800"/>
            <a:ext cx="3640239" cy="461665"/>
          </a:xfrm>
          <a:prstGeom prst="rect">
            <a:avLst/>
          </a:prstGeom>
        </p:spPr>
        <p:txBody>
          <a:bodyPr wrap="none">
            <a:spAutoFit/>
          </a:bodyPr>
          <a:lstStyle/>
          <a:p>
            <a:r>
              <a:rPr lang="en-US" dirty="0" err="1" smtClean="0">
                <a:hlinkClick r:id="rId7"/>
              </a:rPr>
              <a:t>http://alps.comp-phys.org</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Environment and Biology</a:t>
            </a:r>
            <a:endParaRPr lang="en-US" dirty="0">
              <a:ea typeface="ＭＳ Ｐゴシック" pitchFamily="-65" charset="-128"/>
              <a:cs typeface="ＭＳ Ｐゴシック" pitchFamily="-65" charset="-128"/>
            </a:endParaRPr>
          </a:p>
        </p:txBody>
      </p:sp>
      <p:pic>
        <p:nvPicPr>
          <p:cNvPr id="5" name="Picture 6" descr="vistrails-icon"/>
          <p:cNvPicPr>
            <a:picLocks noChangeAspect="1" noChangeArrowheads="1"/>
          </p:cNvPicPr>
          <p:nvPr/>
        </p:nvPicPr>
        <p:blipFill>
          <a:blip r:embed="rId3"/>
          <a:srcRect/>
          <a:stretch>
            <a:fillRect/>
          </a:stretch>
        </p:blipFill>
        <p:spPr bwMode="auto">
          <a:xfrm>
            <a:off x="8185150" y="31750"/>
            <a:ext cx="914400" cy="91440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228600" y="1219200"/>
            <a:ext cx="5310490" cy="3657600"/>
          </a:xfrm>
          <a:prstGeom prst="rect">
            <a:avLst/>
          </a:prstGeom>
        </p:spPr>
      </p:pic>
      <p:pic>
        <p:nvPicPr>
          <p:cNvPr id="8" name="Picture 7"/>
          <p:cNvPicPr>
            <a:picLocks noChangeAspect="1"/>
          </p:cNvPicPr>
          <p:nvPr/>
        </p:nvPicPr>
        <p:blipFill>
          <a:blip r:embed="rId5"/>
          <a:stretch>
            <a:fillRect/>
          </a:stretch>
        </p:blipFill>
        <p:spPr>
          <a:xfrm>
            <a:off x="1143000" y="4267200"/>
            <a:ext cx="4762500" cy="2286000"/>
          </a:xfrm>
          <a:prstGeom prst="rect">
            <a:avLst/>
          </a:prstGeom>
        </p:spPr>
      </p:pic>
      <p:pic>
        <p:nvPicPr>
          <p:cNvPr id="9" name="Picture 8"/>
          <p:cNvPicPr>
            <a:picLocks noChangeAspect="1"/>
          </p:cNvPicPr>
          <p:nvPr/>
        </p:nvPicPr>
        <p:blipFill>
          <a:blip r:embed="rId6"/>
          <a:stretch>
            <a:fillRect/>
          </a:stretch>
        </p:blipFill>
        <p:spPr>
          <a:xfrm>
            <a:off x="4038600" y="3276600"/>
            <a:ext cx="4852961" cy="1828800"/>
          </a:xfrm>
          <a:prstGeom prst="rect">
            <a:avLst/>
          </a:prstGeom>
        </p:spPr>
      </p:pic>
      <p:sp>
        <p:nvSpPr>
          <p:cNvPr id="10" name="Rectangle 9"/>
          <p:cNvSpPr/>
          <p:nvPr/>
        </p:nvSpPr>
        <p:spPr>
          <a:xfrm>
            <a:off x="5638800" y="1219200"/>
            <a:ext cx="3185462" cy="830997"/>
          </a:xfrm>
          <a:prstGeom prst="rect">
            <a:avLst/>
          </a:prstGeom>
        </p:spPr>
        <p:txBody>
          <a:bodyPr wrap="none">
            <a:spAutoFit/>
          </a:bodyPr>
          <a:lstStyle/>
          <a:p>
            <a:r>
              <a:rPr lang="en-US" i="1" dirty="0" smtClean="0"/>
              <a:t>Coastal Margin</a:t>
            </a:r>
          </a:p>
          <a:p>
            <a:r>
              <a:rPr lang="en-US" i="1" dirty="0" smtClean="0"/>
              <a:t>Observation</a:t>
            </a:r>
            <a:r>
              <a:rPr lang="en-US" dirty="0" smtClean="0"/>
              <a:t>  (OHSU)</a:t>
            </a:r>
            <a:endParaRPr lang="en-US" i="1" dirty="0" smtClean="0"/>
          </a:p>
        </p:txBody>
      </p:sp>
      <p:sp>
        <p:nvSpPr>
          <p:cNvPr id="11" name="Rectangle 10"/>
          <p:cNvSpPr/>
          <p:nvPr/>
        </p:nvSpPr>
        <p:spPr>
          <a:xfrm>
            <a:off x="6019800" y="2514600"/>
            <a:ext cx="2928931" cy="830997"/>
          </a:xfrm>
          <a:prstGeom prst="rect">
            <a:avLst/>
          </a:prstGeom>
        </p:spPr>
        <p:txBody>
          <a:bodyPr wrap="none">
            <a:spAutoFit/>
          </a:bodyPr>
          <a:lstStyle/>
          <a:p>
            <a:r>
              <a:rPr lang="en-US" i="1" dirty="0" smtClean="0"/>
              <a:t>Bird Migration</a:t>
            </a:r>
          </a:p>
          <a:p>
            <a:r>
              <a:rPr lang="en-US" dirty="0" smtClean="0"/>
              <a:t>(Cornell, </a:t>
            </a:r>
            <a:r>
              <a:rPr lang="en-US" dirty="0" err="1" smtClean="0"/>
              <a:t>DataONE</a:t>
            </a:r>
            <a:r>
              <a:rPr lang="en-US" dirty="0" smtClean="0"/>
              <a:t>)</a:t>
            </a:r>
            <a:endParaRPr lang="en-US" i="1" dirty="0" smtClean="0"/>
          </a:p>
        </p:txBody>
      </p:sp>
      <p:sp>
        <p:nvSpPr>
          <p:cNvPr id="12" name="Rectangle 11"/>
          <p:cNvSpPr/>
          <p:nvPr/>
        </p:nvSpPr>
        <p:spPr>
          <a:xfrm>
            <a:off x="5958538" y="5638800"/>
            <a:ext cx="3148492" cy="830997"/>
          </a:xfrm>
          <a:prstGeom prst="rect">
            <a:avLst/>
          </a:prstGeom>
        </p:spPr>
        <p:txBody>
          <a:bodyPr wrap="none">
            <a:spAutoFit/>
          </a:bodyPr>
          <a:lstStyle/>
          <a:p>
            <a:r>
              <a:rPr lang="en-US" i="1" dirty="0" smtClean="0"/>
              <a:t>Wild Fire Simulations </a:t>
            </a:r>
          </a:p>
          <a:p>
            <a:r>
              <a:rPr lang="en-US" i="1" dirty="0" smtClean="0"/>
              <a:t>(UC Denver)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Medical Studies</a:t>
            </a:r>
            <a:endParaRPr lang="en-US" dirty="0">
              <a:ea typeface="ＭＳ Ｐゴシック" pitchFamily="-65" charset="-128"/>
              <a:cs typeface="ＭＳ Ｐゴシック" pitchFamily="-65" charset="-128"/>
            </a:endParaRPr>
          </a:p>
        </p:txBody>
      </p:sp>
      <p:pic>
        <p:nvPicPr>
          <p:cNvPr id="5" name="Picture 6" descr="vistrails-icon"/>
          <p:cNvPicPr>
            <a:picLocks noChangeAspect="1" noChangeArrowheads="1"/>
          </p:cNvPicPr>
          <p:nvPr/>
        </p:nvPicPr>
        <p:blipFill>
          <a:blip r:embed="rId3"/>
          <a:srcRect/>
          <a:stretch>
            <a:fillRect/>
          </a:stretch>
        </p:blipFill>
        <p:spPr bwMode="auto">
          <a:xfrm>
            <a:off x="8181975" y="31750"/>
            <a:ext cx="914400" cy="914400"/>
          </a:xfrm>
          <a:prstGeom prst="rect">
            <a:avLst/>
          </a:prstGeom>
          <a:noFill/>
          <a:ln w="9525">
            <a:noFill/>
            <a:miter lim="800000"/>
            <a:headEnd/>
            <a:tailEnd/>
          </a:ln>
        </p:spPr>
      </p:pic>
      <p:pic>
        <p:nvPicPr>
          <p:cNvPr id="10" name="Picture 4" descr="tms-mri.png"/>
          <p:cNvPicPr>
            <a:picLocks noChangeAspect="1"/>
          </p:cNvPicPr>
          <p:nvPr/>
        </p:nvPicPr>
        <p:blipFill>
          <a:blip r:embed="rId4"/>
          <a:srcRect/>
          <a:stretch>
            <a:fillRect/>
          </a:stretch>
        </p:blipFill>
        <p:spPr bwMode="auto">
          <a:xfrm>
            <a:off x="5410200" y="1143000"/>
            <a:ext cx="3519488" cy="3252788"/>
          </a:xfrm>
          <a:prstGeom prst="rect">
            <a:avLst/>
          </a:prstGeom>
          <a:noFill/>
          <a:ln w="9525">
            <a:noFill/>
            <a:miter lim="800000"/>
            <a:headEnd/>
            <a:tailEnd/>
          </a:ln>
        </p:spPr>
      </p:pic>
      <p:pic>
        <p:nvPicPr>
          <p:cNvPr id="11" name="Picture 5" descr="tms-eeg.png"/>
          <p:cNvPicPr>
            <a:picLocks noChangeAspect="1"/>
          </p:cNvPicPr>
          <p:nvPr/>
        </p:nvPicPr>
        <p:blipFill>
          <a:blip r:embed="rId5"/>
          <a:srcRect/>
          <a:stretch>
            <a:fillRect/>
          </a:stretch>
        </p:blipFill>
        <p:spPr bwMode="auto">
          <a:xfrm>
            <a:off x="5086350" y="4495800"/>
            <a:ext cx="3981450" cy="2032000"/>
          </a:xfrm>
          <a:prstGeom prst="rect">
            <a:avLst/>
          </a:prstGeom>
          <a:noFill/>
          <a:ln w="9525">
            <a:noFill/>
            <a:miter lim="800000"/>
            <a:headEnd/>
            <a:tailEnd/>
          </a:ln>
        </p:spPr>
      </p:pic>
      <p:pic>
        <p:nvPicPr>
          <p:cNvPr id="14" name="Picture 10"/>
          <p:cNvPicPr>
            <a:picLocks noChangeAspect="1" noChangeArrowheads="1"/>
          </p:cNvPicPr>
          <p:nvPr/>
        </p:nvPicPr>
        <p:blipFill>
          <a:blip r:embed="rId6"/>
          <a:srcRect/>
          <a:stretch>
            <a:fillRect/>
          </a:stretch>
        </p:blipFill>
        <p:spPr bwMode="auto">
          <a:xfrm>
            <a:off x="457200" y="1371600"/>
            <a:ext cx="2022475" cy="1668463"/>
          </a:xfrm>
          <a:prstGeom prst="rect">
            <a:avLst/>
          </a:prstGeom>
          <a:noFill/>
          <a:ln w="9525">
            <a:solidFill>
              <a:srgbClr val="000000"/>
            </a:solidFill>
            <a:miter lim="800000"/>
            <a:headEnd/>
            <a:tailEnd/>
          </a:ln>
          <a:effectLst>
            <a:outerShdw blurRad="63500" dist="12699" dir="5400000" algn="ctr" rotWithShape="0">
              <a:schemeClr val="bg2">
                <a:alpha val="50000"/>
              </a:schemeClr>
            </a:outerShdw>
          </a:effectLst>
        </p:spPr>
      </p:pic>
      <p:pic>
        <p:nvPicPr>
          <p:cNvPr id="15" name="Picture 14"/>
          <p:cNvPicPr>
            <a:picLocks noChangeAspect="1" noChangeArrowheads="1"/>
          </p:cNvPicPr>
          <p:nvPr/>
        </p:nvPicPr>
        <p:blipFill>
          <a:blip r:embed="rId7"/>
          <a:srcRect/>
          <a:stretch>
            <a:fillRect/>
          </a:stretch>
        </p:blipFill>
        <p:spPr bwMode="auto">
          <a:xfrm>
            <a:off x="1219200" y="2514600"/>
            <a:ext cx="2316163" cy="1554163"/>
          </a:xfrm>
          <a:prstGeom prst="rect">
            <a:avLst/>
          </a:prstGeom>
          <a:noFill/>
          <a:ln w="9525">
            <a:solidFill>
              <a:srgbClr val="000000"/>
            </a:solidFill>
            <a:miter lim="800000"/>
            <a:headEnd/>
            <a:tailEnd/>
          </a:ln>
          <a:effectLst>
            <a:outerShdw blurRad="63500" dist="12699" dir="5400000" algn="ctr" rotWithShape="0">
              <a:schemeClr val="bg2">
                <a:alpha val="50000"/>
              </a:schemeClr>
            </a:outerShdw>
          </a:effectLst>
        </p:spPr>
      </p:pic>
      <p:pic>
        <p:nvPicPr>
          <p:cNvPr id="16" name="Picture 24"/>
          <p:cNvPicPr>
            <a:picLocks noChangeAspect="1" noChangeArrowheads="1"/>
          </p:cNvPicPr>
          <p:nvPr/>
        </p:nvPicPr>
        <p:blipFill>
          <a:blip r:embed="rId8"/>
          <a:srcRect/>
          <a:stretch>
            <a:fillRect/>
          </a:stretch>
        </p:blipFill>
        <p:spPr bwMode="auto">
          <a:xfrm>
            <a:off x="2133600" y="3810000"/>
            <a:ext cx="2133600" cy="1760537"/>
          </a:xfrm>
          <a:prstGeom prst="rect">
            <a:avLst/>
          </a:prstGeom>
          <a:noFill/>
          <a:ln w="9525">
            <a:solidFill>
              <a:srgbClr val="000000"/>
            </a:solidFill>
            <a:miter lim="800000"/>
            <a:headEnd/>
            <a:tailEnd/>
          </a:ln>
          <a:effectLst>
            <a:outerShdw blurRad="63500" dist="12699" dir="5400000" algn="ctr" rotWithShape="0">
              <a:schemeClr val="bg2">
                <a:alpha val="50000"/>
              </a:schemeClr>
            </a:outerShdw>
          </a:effectLst>
        </p:spPr>
      </p:pic>
      <p:sp>
        <p:nvSpPr>
          <p:cNvPr id="9" name="Rectangle 8"/>
          <p:cNvSpPr/>
          <p:nvPr/>
        </p:nvSpPr>
        <p:spPr>
          <a:xfrm>
            <a:off x="533400" y="5562600"/>
            <a:ext cx="2946965" cy="830997"/>
          </a:xfrm>
          <a:prstGeom prst="rect">
            <a:avLst/>
          </a:prstGeom>
        </p:spPr>
        <p:txBody>
          <a:bodyPr wrap="none">
            <a:spAutoFit/>
          </a:bodyPr>
          <a:lstStyle/>
          <a:p>
            <a:r>
              <a:rPr lang="en-US" i="1" dirty="0" smtClean="0"/>
              <a:t>Radiation Oncology</a:t>
            </a:r>
          </a:p>
          <a:p>
            <a:r>
              <a:rPr lang="en-US" i="1" dirty="0" smtClean="0"/>
              <a:t>(U. Utah, Harvard)</a:t>
            </a:r>
          </a:p>
        </p:txBody>
      </p:sp>
      <p:sp>
        <p:nvSpPr>
          <p:cNvPr id="12" name="Rectangle 11"/>
          <p:cNvSpPr/>
          <p:nvPr/>
        </p:nvSpPr>
        <p:spPr>
          <a:xfrm>
            <a:off x="3581400" y="1143000"/>
            <a:ext cx="1509222" cy="1200328"/>
          </a:xfrm>
          <a:prstGeom prst="rect">
            <a:avLst/>
          </a:prstGeom>
        </p:spPr>
        <p:txBody>
          <a:bodyPr wrap="none">
            <a:spAutoFit/>
          </a:bodyPr>
          <a:lstStyle/>
          <a:p>
            <a:r>
              <a:rPr lang="en-US" i="1" dirty="0" smtClean="0"/>
              <a:t>Memory </a:t>
            </a:r>
          </a:p>
          <a:p>
            <a:r>
              <a:rPr lang="en-US" i="1" dirty="0" smtClean="0"/>
              <a:t>and </a:t>
            </a:r>
            <a:r>
              <a:rPr lang="en-US" i="1" dirty="0" err="1" smtClean="0"/>
              <a:t>tms</a:t>
            </a:r>
            <a:endParaRPr lang="en-US" i="1" dirty="0" smtClean="0"/>
          </a:p>
          <a:p>
            <a:r>
              <a:rPr lang="en-US" i="1" dirty="0" smtClean="0"/>
              <a:t>(U. Utah)</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of </a:t>
            </a:r>
            <a:r>
              <a:rPr lang="en-US" dirty="0" smtClean="0"/>
              <a:t>Reproducibility</a:t>
            </a:r>
            <a:endParaRPr lang="en-US" dirty="0"/>
          </a:p>
        </p:txBody>
      </p:sp>
      <p:pic>
        <p:nvPicPr>
          <p:cNvPr id="8" name="Picture 7" descr="slc2003-plot.png"/>
          <p:cNvPicPr>
            <a:picLocks noChangeAspect="1"/>
          </p:cNvPicPr>
          <p:nvPr/>
        </p:nvPicPr>
        <p:blipFill>
          <a:blip r:embed="rId3"/>
          <a:srcRect t="2315" r="67327" b="52090"/>
          <a:stretch>
            <a:fillRect/>
          </a:stretch>
        </p:blipFill>
        <p:spPr>
          <a:xfrm>
            <a:off x="228600" y="1143000"/>
            <a:ext cx="2393595" cy="2286000"/>
          </a:xfrm>
          <a:prstGeom prst="rect">
            <a:avLst/>
          </a:prstGeom>
        </p:spPr>
      </p:pic>
      <p:sp>
        <p:nvSpPr>
          <p:cNvPr id="9" name="Rectangle 8"/>
          <p:cNvSpPr/>
          <p:nvPr/>
        </p:nvSpPr>
        <p:spPr>
          <a:xfrm>
            <a:off x="1676400" y="3429000"/>
            <a:ext cx="723275" cy="461665"/>
          </a:xfrm>
          <a:prstGeom prst="rect">
            <a:avLst/>
          </a:prstGeom>
        </p:spPr>
        <p:txBody>
          <a:bodyPr wrap="none">
            <a:spAutoFit/>
          </a:bodyPr>
          <a:lstStyle/>
          <a:p>
            <a:r>
              <a:rPr lang="en-US" dirty="0" smtClean="0"/>
              <a:t>Plot</a:t>
            </a:r>
          </a:p>
        </p:txBody>
      </p:sp>
      <p:pic>
        <p:nvPicPr>
          <p:cNvPr id="10" name="Picture 9" descr="slc2003.png"/>
          <p:cNvPicPr>
            <a:picLocks noChangeAspect="1"/>
          </p:cNvPicPr>
          <p:nvPr/>
        </p:nvPicPr>
        <p:blipFill>
          <a:blip r:embed="rId4"/>
          <a:stretch>
            <a:fillRect/>
          </a:stretch>
        </p:blipFill>
        <p:spPr>
          <a:xfrm>
            <a:off x="2987786" y="1066800"/>
            <a:ext cx="2270014" cy="2286000"/>
          </a:xfrm>
          <a:prstGeom prst="rect">
            <a:avLst/>
          </a:prstGeom>
        </p:spPr>
      </p:pic>
      <p:sp>
        <p:nvSpPr>
          <p:cNvPr id="11" name="Rectangle 10"/>
          <p:cNvSpPr/>
          <p:nvPr/>
        </p:nvSpPr>
        <p:spPr>
          <a:xfrm>
            <a:off x="3810000" y="2057400"/>
            <a:ext cx="834784" cy="461665"/>
          </a:xfrm>
          <a:prstGeom prst="rect">
            <a:avLst/>
          </a:prstGeom>
        </p:spPr>
        <p:txBody>
          <a:bodyPr wrap="none">
            <a:spAutoFit/>
          </a:bodyPr>
          <a:lstStyle/>
          <a:p>
            <a:r>
              <a:rPr lang="en-US" dirty="0" smtClean="0"/>
              <a:t>Data</a:t>
            </a:r>
          </a:p>
        </p:txBody>
      </p:sp>
      <p:pic>
        <p:nvPicPr>
          <p:cNvPr id="12" name="Picture 11" descr="slc-temp-workflow.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283200" y="1066800"/>
            <a:ext cx="2336800" cy="2743200"/>
          </a:xfrm>
          <a:prstGeom prst="rect">
            <a:avLst/>
          </a:prstGeom>
        </p:spPr>
      </p:pic>
      <p:sp>
        <p:nvSpPr>
          <p:cNvPr id="13" name="Rectangle 12"/>
          <p:cNvSpPr/>
          <p:nvPr/>
        </p:nvSpPr>
        <p:spPr>
          <a:xfrm>
            <a:off x="7023651" y="1219200"/>
            <a:ext cx="2044149" cy="1200328"/>
          </a:xfrm>
          <a:prstGeom prst="rect">
            <a:avLst/>
          </a:prstGeom>
        </p:spPr>
        <p:txBody>
          <a:bodyPr wrap="none">
            <a:spAutoFit/>
          </a:bodyPr>
          <a:lstStyle/>
          <a:p>
            <a:r>
              <a:rPr lang="en-US" dirty="0" smtClean="0"/>
              <a:t>Workflow that </a:t>
            </a:r>
          </a:p>
          <a:p>
            <a:r>
              <a:rPr lang="en-US" dirty="0" smtClean="0"/>
              <a:t>produced </a:t>
            </a:r>
          </a:p>
          <a:p>
            <a:r>
              <a:rPr lang="en-US" dirty="0" smtClean="0"/>
              <a:t>the plot</a:t>
            </a:r>
          </a:p>
        </p:txBody>
      </p:sp>
      <p:sp>
        <p:nvSpPr>
          <p:cNvPr id="14" name="Rectangle 13"/>
          <p:cNvSpPr/>
          <p:nvPr/>
        </p:nvSpPr>
        <p:spPr bwMode="auto">
          <a:xfrm>
            <a:off x="5001746" y="3810000"/>
            <a:ext cx="1905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latin typeface="Courier"/>
                <a:ea typeface="ＭＳ Ｐゴシック" charset="-128"/>
                <a:cs typeface="Courier"/>
              </a:rPr>
              <a:t>m</a:t>
            </a:r>
            <a:r>
              <a:rPr kumimoji="0" lang="en-US" sz="2000" b="0" i="0" u="none" strike="noStrike" cap="none" normalizeH="0" baseline="0" dirty="0" err="1" smtClean="0">
                <a:ln>
                  <a:noFill/>
                </a:ln>
                <a:solidFill>
                  <a:schemeClr val="tx1"/>
                </a:solidFill>
                <a:effectLst/>
                <a:latin typeface="Courier"/>
                <a:ea typeface="ＭＳ Ｐゴシック" charset="-128"/>
                <a:cs typeface="Courier"/>
              </a:rPr>
              <a:t>atplotlib</a:t>
            </a:r>
            <a:endParaRPr kumimoji="0" lang="en-US" sz="2000" b="0" i="0" u="none" strike="noStrike" cap="none" normalizeH="0" baseline="0" dirty="0" smtClean="0">
              <a:ln>
                <a:noFill/>
              </a:ln>
              <a:solidFill>
                <a:schemeClr val="tx1"/>
              </a:solidFill>
              <a:effectLst/>
              <a:latin typeface="Courier"/>
              <a:ea typeface="ＭＳ Ｐゴシック" charset="-128"/>
              <a:cs typeface="Courier"/>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latin typeface="Courier"/>
                <a:ea typeface="ＭＳ Ｐゴシック" charset="-128"/>
                <a:cs typeface="Courier"/>
              </a:rPr>
              <a:t>csvpkg</a:t>
            </a:r>
            <a:endParaRPr kumimoji="0" lang="en-US" sz="2000" b="0" i="0" u="none" strike="noStrike" cap="none" normalizeH="0" baseline="0" dirty="0">
              <a:ln>
                <a:noFill/>
              </a:ln>
              <a:solidFill>
                <a:schemeClr val="tx1"/>
              </a:solidFill>
              <a:effectLst/>
              <a:latin typeface="Courier"/>
              <a:ea typeface="ＭＳ Ｐゴシック" charset="-128"/>
              <a:cs typeface="Courier"/>
            </a:endParaRPr>
          </a:p>
        </p:txBody>
      </p:sp>
      <p:sp>
        <p:nvSpPr>
          <p:cNvPr id="15" name="Rectangle 14"/>
          <p:cNvSpPr/>
          <p:nvPr/>
        </p:nvSpPr>
        <p:spPr>
          <a:xfrm>
            <a:off x="6830546" y="3733800"/>
            <a:ext cx="2313454" cy="830997"/>
          </a:xfrm>
          <a:prstGeom prst="rect">
            <a:avLst/>
          </a:prstGeom>
        </p:spPr>
        <p:txBody>
          <a:bodyPr wrap="none">
            <a:spAutoFit/>
          </a:bodyPr>
          <a:lstStyle/>
          <a:p>
            <a:r>
              <a:rPr lang="en-US" dirty="0" smtClean="0"/>
              <a:t>Libraries used</a:t>
            </a:r>
          </a:p>
          <a:p>
            <a:r>
              <a:rPr lang="en-US" dirty="0" smtClean="0"/>
              <a:t>by the workflow</a:t>
            </a:r>
          </a:p>
        </p:txBody>
      </p:sp>
      <p:sp>
        <p:nvSpPr>
          <p:cNvPr id="16" name="Rectangle 15"/>
          <p:cNvSpPr/>
          <p:nvPr/>
        </p:nvSpPr>
        <p:spPr>
          <a:xfrm>
            <a:off x="8077200" y="5029200"/>
            <a:ext cx="646331" cy="461665"/>
          </a:xfrm>
          <a:prstGeom prst="rect">
            <a:avLst/>
          </a:prstGeom>
        </p:spPr>
        <p:txBody>
          <a:bodyPr wrap="none">
            <a:spAutoFit/>
          </a:bodyPr>
          <a:lstStyle/>
          <a:p>
            <a:r>
              <a:rPr lang="en-US" dirty="0" smtClean="0"/>
              <a:t>VM</a:t>
            </a:r>
          </a:p>
        </p:txBody>
      </p:sp>
      <p:grpSp>
        <p:nvGrpSpPr>
          <p:cNvPr id="23" name="Group 22"/>
          <p:cNvGrpSpPr/>
          <p:nvPr/>
        </p:nvGrpSpPr>
        <p:grpSpPr>
          <a:xfrm>
            <a:off x="5638800" y="4876800"/>
            <a:ext cx="2286000" cy="1543110"/>
            <a:chOff x="4191000" y="5086290"/>
            <a:chExt cx="2286000" cy="1543110"/>
          </a:xfrm>
        </p:grpSpPr>
        <p:sp>
          <p:nvSpPr>
            <p:cNvPr id="18" name="Rectangle 17"/>
            <p:cNvSpPr/>
            <p:nvPr/>
          </p:nvSpPr>
          <p:spPr bwMode="auto">
            <a:xfrm>
              <a:off x="4267200" y="5105400"/>
              <a:ext cx="2209800" cy="15240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9" name="Rectangle 18"/>
            <p:cNvSpPr/>
            <p:nvPr/>
          </p:nvSpPr>
          <p:spPr>
            <a:xfrm>
              <a:off x="4191000" y="5086290"/>
              <a:ext cx="582211" cy="400110"/>
            </a:xfrm>
            <a:prstGeom prst="rect">
              <a:avLst/>
            </a:prstGeom>
          </p:spPr>
          <p:txBody>
            <a:bodyPr wrap="none">
              <a:spAutoFit/>
            </a:bodyPr>
            <a:lstStyle/>
            <a:p>
              <a:r>
                <a:rPr lang="en-US" sz="2000" dirty="0" smtClean="0"/>
                <a:t>VM</a:t>
              </a:r>
              <a:endParaRPr lang="en-US" sz="2000" dirty="0"/>
            </a:p>
          </p:txBody>
        </p:sp>
        <p:sp>
          <p:nvSpPr>
            <p:cNvPr id="20" name="Rectangle 19"/>
            <p:cNvSpPr/>
            <p:nvPr/>
          </p:nvSpPr>
          <p:spPr bwMode="auto">
            <a:xfrm>
              <a:off x="4648200" y="5486400"/>
              <a:ext cx="1752600" cy="10668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1" name="Rectangle 20"/>
            <p:cNvSpPr/>
            <p:nvPr/>
          </p:nvSpPr>
          <p:spPr>
            <a:xfrm>
              <a:off x="4632825" y="5467290"/>
              <a:ext cx="1310775" cy="400110"/>
            </a:xfrm>
            <a:prstGeom prst="rect">
              <a:avLst/>
            </a:prstGeom>
          </p:spPr>
          <p:txBody>
            <a:bodyPr wrap="none">
              <a:spAutoFit/>
            </a:bodyPr>
            <a:lstStyle/>
            <a:p>
              <a:r>
                <a:rPr lang="en-US" sz="2000" dirty="0" smtClean="0"/>
                <a:t>Guest OS</a:t>
              </a:r>
              <a:endParaRPr lang="en-US" sz="2000" dirty="0"/>
            </a:p>
          </p:txBody>
        </p:sp>
        <p:sp>
          <p:nvSpPr>
            <p:cNvPr id="22" name="Rectangle 21"/>
            <p:cNvSpPr/>
            <p:nvPr/>
          </p:nvSpPr>
          <p:spPr bwMode="auto">
            <a:xfrm>
              <a:off x="4800600" y="5867400"/>
              <a:ext cx="1524000" cy="6096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smtClean="0"/>
                <a:t>Workflow system</a:t>
              </a:r>
            </a:p>
          </p:txBody>
        </p:sp>
      </p:grpSp>
      <p:grpSp>
        <p:nvGrpSpPr>
          <p:cNvPr id="24" name="Group 23"/>
          <p:cNvGrpSpPr/>
          <p:nvPr/>
        </p:nvGrpSpPr>
        <p:grpSpPr>
          <a:xfrm>
            <a:off x="61554" y="4038600"/>
            <a:ext cx="4739046" cy="2367029"/>
            <a:chOff x="2709443" y="1219200"/>
            <a:chExt cx="4739047" cy="4832746"/>
          </a:xfrm>
        </p:grpSpPr>
        <p:sp>
          <p:nvSpPr>
            <p:cNvPr id="25" name="Rectangle 24"/>
            <p:cNvSpPr/>
            <p:nvPr/>
          </p:nvSpPr>
          <p:spPr>
            <a:xfrm>
              <a:off x="3409889" y="4190998"/>
              <a:ext cx="563901" cy="628386"/>
            </a:xfrm>
            <a:prstGeom prst="rect">
              <a:avLst/>
            </a:prstGeom>
          </p:spPr>
          <p:txBody>
            <a:bodyPr wrap="none">
              <a:spAutoFit/>
            </a:bodyPr>
            <a:lstStyle/>
            <a:p>
              <a:r>
                <a:rPr lang="en-US" sz="1400" dirty="0" smtClean="0"/>
                <a:t>Data</a:t>
              </a:r>
            </a:p>
          </p:txBody>
        </p:sp>
        <p:sp>
          <p:nvSpPr>
            <p:cNvPr id="26" name="Rectangle 25"/>
            <p:cNvSpPr/>
            <p:nvPr/>
          </p:nvSpPr>
          <p:spPr>
            <a:xfrm>
              <a:off x="3963981" y="3505200"/>
              <a:ext cx="1274708" cy="1508125"/>
            </a:xfrm>
            <a:prstGeom prst="rect">
              <a:avLst/>
            </a:prstGeom>
          </p:spPr>
          <p:txBody>
            <a:bodyPr wrap="none">
              <a:spAutoFit/>
            </a:bodyPr>
            <a:lstStyle/>
            <a:p>
              <a:r>
                <a:rPr lang="en-US" sz="1400" dirty="0" smtClean="0"/>
                <a:t>Workflow that </a:t>
              </a:r>
            </a:p>
            <a:p>
              <a:r>
                <a:rPr lang="en-US" sz="1400" dirty="0" smtClean="0"/>
                <a:t>produced </a:t>
              </a:r>
            </a:p>
            <a:p>
              <a:r>
                <a:rPr lang="en-US" sz="1400" dirty="0" smtClean="0"/>
                <a:t>the plot</a:t>
              </a:r>
            </a:p>
          </p:txBody>
        </p:sp>
        <p:sp>
          <p:nvSpPr>
            <p:cNvPr id="27" name="Rectangle 26"/>
            <p:cNvSpPr/>
            <p:nvPr/>
          </p:nvSpPr>
          <p:spPr>
            <a:xfrm>
              <a:off x="4781489" y="2362201"/>
              <a:ext cx="1421959" cy="1068252"/>
            </a:xfrm>
            <a:prstGeom prst="rect">
              <a:avLst/>
            </a:prstGeom>
          </p:spPr>
          <p:txBody>
            <a:bodyPr wrap="none">
              <a:spAutoFit/>
            </a:bodyPr>
            <a:lstStyle/>
            <a:p>
              <a:r>
                <a:rPr lang="en-US" sz="1400" dirty="0" smtClean="0"/>
                <a:t>Libraries used</a:t>
              </a:r>
            </a:p>
            <a:p>
              <a:r>
                <a:rPr lang="en-US" sz="1400" dirty="0" smtClean="0"/>
                <a:t>by the workflow</a:t>
              </a:r>
            </a:p>
          </p:txBody>
        </p:sp>
        <p:sp>
          <p:nvSpPr>
            <p:cNvPr id="28" name="Rectangle 27"/>
            <p:cNvSpPr/>
            <p:nvPr/>
          </p:nvSpPr>
          <p:spPr>
            <a:xfrm>
              <a:off x="5924490" y="1219200"/>
              <a:ext cx="1431627" cy="628386"/>
            </a:xfrm>
            <a:prstGeom prst="rect">
              <a:avLst/>
            </a:prstGeom>
          </p:spPr>
          <p:txBody>
            <a:bodyPr wrap="none">
              <a:spAutoFit/>
            </a:bodyPr>
            <a:lstStyle/>
            <a:p>
              <a:r>
                <a:rPr lang="en-US" sz="1400" dirty="0" smtClean="0"/>
                <a:t>Virtual machine</a:t>
              </a:r>
            </a:p>
          </p:txBody>
        </p:sp>
        <p:cxnSp>
          <p:nvCxnSpPr>
            <p:cNvPr id="29" name="Straight Arrow Connector 28"/>
            <p:cNvCxnSpPr/>
            <p:nvPr/>
          </p:nvCxnSpPr>
          <p:spPr bwMode="auto">
            <a:xfrm rot="5400000" flipH="1" flipV="1">
              <a:off x="915194" y="3352006"/>
              <a:ext cx="4266406"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3048000" y="5419779"/>
              <a:ext cx="4400490" cy="666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Rectangle 30"/>
            <p:cNvSpPr/>
            <p:nvPr/>
          </p:nvSpPr>
          <p:spPr>
            <a:xfrm>
              <a:off x="3048001" y="4797471"/>
              <a:ext cx="494033" cy="628386"/>
            </a:xfrm>
            <a:prstGeom prst="rect">
              <a:avLst/>
            </a:prstGeom>
          </p:spPr>
          <p:txBody>
            <a:bodyPr wrap="none">
              <a:spAutoFit/>
            </a:bodyPr>
            <a:lstStyle/>
            <a:p>
              <a:r>
                <a:rPr lang="en-US" sz="1400" dirty="0" smtClean="0"/>
                <a:t>Plot</a:t>
              </a:r>
            </a:p>
          </p:txBody>
        </p:sp>
        <p:sp>
          <p:nvSpPr>
            <p:cNvPr id="32" name="Rectangle 31"/>
            <p:cNvSpPr/>
            <p:nvPr/>
          </p:nvSpPr>
          <p:spPr>
            <a:xfrm>
              <a:off x="4705289" y="5486399"/>
              <a:ext cx="1685439" cy="565547"/>
            </a:xfrm>
            <a:prstGeom prst="rect">
              <a:avLst/>
            </a:prstGeom>
          </p:spPr>
          <p:txBody>
            <a:bodyPr wrap="none">
              <a:spAutoFit/>
            </a:bodyPr>
            <a:lstStyle/>
            <a:p>
              <a:r>
                <a:rPr lang="en-US" sz="1200" i="1" dirty="0" smtClean="0"/>
                <a:t>Reproducibility Depth</a:t>
              </a:r>
            </a:p>
          </p:txBody>
        </p:sp>
        <p:sp>
          <p:nvSpPr>
            <p:cNvPr id="33" name="Rectangle 32"/>
            <p:cNvSpPr/>
            <p:nvPr/>
          </p:nvSpPr>
          <p:spPr>
            <a:xfrm rot="16200000">
              <a:off x="1930799" y="3062771"/>
              <a:ext cx="1834287" cy="276999"/>
            </a:xfrm>
            <a:prstGeom prst="rect">
              <a:avLst/>
            </a:prstGeom>
          </p:spPr>
          <p:txBody>
            <a:bodyPr wrap="none">
              <a:spAutoFit/>
            </a:bodyPr>
            <a:lstStyle/>
            <a:p>
              <a:r>
                <a:rPr lang="en-US" sz="1200" i="1" dirty="0" smtClean="0"/>
                <a:t>Portability</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Reproducibility and Coverage</a:t>
            </a:r>
            <a:endParaRPr lang="en-US" dirty="0"/>
          </a:p>
        </p:txBody>
      </p:sp>
      <p:sp>
        <p:nvSpPr>
          <p:cNvPr id="3" name="Content Placeholder 2"/>
          <p:cNvSpPr>
            <a:spLocks noGrp="1"/>
          </p:cNvSpPr>
          <p:nvPr>
            <p:ph idx="1"/>
          </p:nvPr>
        </p:nvSpPr>
        <p:spPr>
          <a:xfrm>
            <a:off x="228600" y="1219200"/>
            <a:ext cx="8610600" cy="5029200"/>
          </a:xfrm>
        </p:spPr>
        <p:txBody>
          <a:bodyPr/>
          <a:lstStyle/>
          <a:p>
            <a:r>
              <a:rPr lang="en-US" dirty="0" smtClean="0"/>
              <a:t>Sometimes it is not possible (or necessary) to </a:t>
            </a:r>
            <a:r>
              <a:rPr lang="en-US" i="1" dirty="0" smtClean="0"/>
              <a:t>completely </a:t>
            </a:r>
            <a:r>
              <a:rPr lang="en-US" dirty="0" smtClean="0"/>
              <a:t>reproduce an experiment</a:t>
            </a:r>
          </a:p>
          <a:p>
            <a:pPr lvl="1"/>
            <a:r>
              <a:rPr lang="en-US" dirty="0" smtClean="0"/>
              <a:t>Raw data is too large or proprietary (e.g., the whole Wikipedia, a Web crawl)</a:t>
            </a:r>
          </a:p>
          <a:p>
            <a:pPr lvl="1"/>
            <a:r>
              <a:rPr lang="en-US" dirty="0" smtClean="0"/>
              <a:t>Special hardware was used</a:t>
            </a:r>
          </a:p>
          <a:p>
            <a:pPr lvl="1"/>
            <a:r>
              <a:rPr lang="en-US" dirty="0" smtClean="0"/>
              <a:t>Special (or proprietary) software used </a:t>
            </a:r>
          </a:p>
          <a:p>
            <a:pPr lvl="1"/>
            <a:r>
              <a:rPr lang="en-US" dirty="0" smtClean="0"/>
              <a:t>Very long running computations</a:t>
            </a:r>
          </a:p>
          <a:p>
            <a:r>
              <a:rPr lang="en-US" dirty="0" smtClean="0"/>
              <a:t>Design experiments around these restrictions: share </a:t>
            </a:r>
            <a:r>
              <a:rPr lang="en-US" i="1" dirty="0" smtClean="0"/>
              <a:t>parts </a:t>
            </a:r>
            <a:r>
              <a:rPr lang="en-US" dirty="0" smtClean="0"/>
              <a:t>that are reproducible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The </a:t>
            </a:r>
            <a:r>
              <a:rPr lang="en-US" dirty="0" err="1" smtClean="0">
                <a:ea typeface="ＭＳ Ｐゴシック" pitchFamily="-65" charset="-128"/>
                <a:cs typeface="ＭＳ Ｐゴシック" pitchFamily="-65" charset="-128"/>
              </a:rPr>
              <a:t>VisTrails</a:t>
            </a:r>
            <a:r>
              <a:rPr lang="en-US" dirty="0" smtClean="0">
                <a:ea typeface="ＭＳ Ｐゴシック" pitchFamily="-65" charset="-128"/>
                <a:cs typeface="ＭＳ Ｐゴシック" pitchFamily="-65" charset="-128"/>
              </a:rPr>
              <a:t> System</a:t>
            </a:r>
            <a:endParaRPr lang="en-US" dirty="0">
              <a:ea typeface="ＭＳ Ｐゴシック" pitchFamily="-65" charset="-128"/>
              <a:cs typeface="ＭＳ Ｐゴシック" pitchFamily="-65" charset="-128"/>
            </a:endParaRPr>
          </a:p>
        </p:txBody>
      </p:sp>
      <p:sp>
        <p:nvSpPr>
          <p:cNvPr id="136195" name="Rectangle 3"/>
          <p:cNvSpPr>
            <a:spLocks noGrp="1" noChangeArrowheads="1"/>
          </p:cNvSpPr>
          <p:nvPr>
            <p:ph type="body" idx="1"/>
          </p:nvPr>
        </p:nvSpPr>
        <p:spPr>
          <a:xfrm>
            <a:off x="152400" y="1447800"/>
            <a:ext cx="8991600" cy="5334000"/>
          </a:xfrm>
        </p:spPr>
        <p:txBody>
          <a:bodyPr/>
          <a:lstStyle/>
          <a:p>
            <a:pPr>
              <a:lnSpc>
                <a:spcPct val="90000"/>
              </a:lnSpc>
              <a:spcAft>
                <a:spcPts val="600"/>
              </a:spcAft>
            </a:pPr>
            <a:r>
              <a:rPr lang="en-US" dirty="0" smtClean="0">
                <a:ea typeface="ＭＳ Ｐゴシック" pitchFamily="-65" charset="-128"/>
                <a:cs typeface="ＭＳ Ｐゴシック" pitchFamily="-65" charset="-128"/>
              </a:rPr>
              <a:t>Combines features of visualization, data analysis, and scientific workflow systems</a:t>
            </a:r>
          </a:p>
          <a:p>
            <a:pPr lvl="1">
              <a:lnSpc>
                <a:spcPct val="90000"/>
              </a:lnSpc>
              <a:spcAft>
                <a:spcPts val="600"/>
              </a:spcAft>
            </a:pPr>
            <a:r>
              <a:rPr lang="en-US" dirty="0" smtClean="0">
                <a:ea typeface="ＭＳ Ｐゴシック" pitchFamily="-65" charset="-128"/>
                <a:cs typeface="ＭＳ Ｐゴシック" pitchFamily="-65" charset="-128"/>
              </a:rPr>
              <a:t>Integrate multiple libraries (e.g., VTK, R, </a:t>
            </a:r>
            <a:r>
              <a:rPr lang="en-US" dirty="0" err="1" smtClean="0">
                <a:ea typeface="ＭＳ Ｐゴシック" pitchFamily="-65" charset="-128"/>
                <a:cs typeface="ＭＳ Ｐゴシック" pitchFamily="-65" charset="-128"/>
              </a:rPr>
              <a:t>matplotlib</a:t>
            </a:r>
            <a:r>
              <a:rPr lang="en-US" dirty="0" smtClean="0">
                <a:ea typeface="ＭＳ Ｐゴシック" pitchFamily="-65" charset="-128"/>
                <a:cs typeface="ＭＳ Ｐゴシック" pitchFamily="-65" charset="-128"/>
              </a:rPr>
              <a:t>, *)</a:t>
            </a:r>
            <a:endParaRPr lang="en-US" dirty="0" smtClean="0">
              <a:ea typeface="ＭＳ Ｐゴシック" pitchFamily="-65" charset="-128"/>
              <a:cs typeface="ＭＳ Ｐゴシック" pitchFamily="-65" charset="-128"/>
            </a:endParaRPr>
          </a:p>
          <a:p>
            <a:pPr>
              <a:lnSpc>
                <a:spcPct val="90000"/>
              </a:lnSpc>
              <a:spcAft>
                <a:spcPts val="600"/>
              </a:spcAft>
            </a:pPr>
            <a:r>
              <a:rPr lang="en-US" dirty="0" smtClean="0">
                <a:ea typeface="ＭＳ Ｐゴシック" pitchFamily="-65" charset="-128"/>
                <a:cs typeface="ＭＳ Ｐゴシック" pitchFamily="-65" charset="-128"/>
              </a:rPr>
              <a:t>T</a:t>
            </a:r>
            <a:r>
              <a:rPr lang="en-US" dirty="0" smtClean="0">
                <a:ea typeface="ＭＳ Ｐゴシック" pitchFamily="-65" charset="-128"/>
                <a:cs typeface="ＭＳ Ｐゴシック" pitchFamily="-65" charset="-128"/>
              </a:rPr>
              <a:t>racks </a:t>
            </a:r>
            <a:r>
              <a:rPr lang="en-US" dirty="0" smtClean="0">
                <a:ea typeface="ＭＳ Ｐゴシック" pitchFamily="-65" charset="-128"/>
                <a:cs typeface="ＭＳ Ｐゴシック" pitchFamily="-65" charset="-128"/>
              </a:rPr>
              <a:t>provenance</a:t>
            </a:r>
            <a:r>
              <a:rPr lang="en-US" dirty="0" smtClean="0">
                <a:ea typeface="ＭＳ Ｐゴシック" pitchFamily="-65" charset="-128"/>
                <a:cs typeface="ＭＳ Ｐゴシック" pitchFamily="-65" charset="-128"/>
              </a:rPr>
              <a:t> </a:t>
            </a:r>
            <a:r>
              <a:rPr lang="en-US" dirty="0" smtClean="0"/>
              <a:t>as </a:t>
            </a:r>
            <a:r>
              <a:rPr lang="en-US" dirty="0" smtClean="0"/>
              <a:t>users generate and test </a:t>
            </a:r>
            <a:r>
              <a:rPr lang="en-US" dirty="0" smtClean="0"/>
              <a:t>hypotheses (e.g. different parameter settings)</a:t>
            </a:r>
          </a:p>
          <a:p>
            <a:pPr>
              <a:lnSpc>
                <a:spcPct val="90000"/>
              </a:lnSpc>
              <a:spcAft>
                <a:spcPts val="600"/>
              </a:spcAft>
            </a:pPr>
            <a:r>
              <a:rPr lang="en-US" dirty="0" smtClean="0">
                <a:solidFill>
                  <a:srgbClr val="000000"/>
                </a:solidFill>
                <a:ea typeface="ＭＳ Ｐゴシック" pitchFamily="-65" charset="-128"/>
                <a:cs typeface="ＭＳ Ｐゴシック" pitchFamily="-65" charset="-128"/>
              </a:rPr>
              <a:t>Focus </a:t>
            </a:r>
            <a:r>
              <a:rPr lang="en-US" dirty="0" smtClean="0">
                <a:solidFill>
                  <a:srgbClr val="000000"/>
                </a:solidFill>
                <a:ea typeface="ＭＳ Ｐゴシック" pitchFamily="-65" charset="-128"/>
                <a:cs typeface="ＭＳ Ｐゴシック" pitchFamily="-65" charset="-128"/>
              </a:rPr>
              <a:t>on usability</a:t>
            </a:r>
            <a:r>
              <a:rPr lang="en-US" dirty="0" smtClean="0">
                <a:ea typeface="ＭＳ Ｐゴシック" pitchFamily="-65" charset="-128"/>
                <a:cs typeface="ＭＳ Ｐゴシック" pitchFamily="-65" charset="-128"/>
              </a:rPr>
              <a:t>—build tools for </a:t>
            </a:r>
            <a:r>
              <a:rPr lang="en-US" dirty="0" smtClean="0">
                <a:ea typeface="ＭＳ Ｐゴシック" pitchFamily="-65" charset="-128"/>
                <a:cs typeface="ＭＳ Ｐゴシック" pitchFamily="-65" charset="-128"/>
              </a:rPr>
              <a:t>scientists, even computer scientists</a:t>
            </a:r>
          </a:p>
          <a:p>
            <a:pPr>
              <a:lnSpc>
                <a:spcPct val="90000"/>
              </a:lnSpc>
              <a:spcAft>
                <a:spcPts val="600"/>
              </a:spcAft>
            </a:pPr>
            <a:r>
              <a:rPr lang="en-US" dirty="0" smtClean="0">
                <a:ea typeface="ＭＳ Ｐゴシック" pitchFamily="-65" charset="-128"/>
                <a:cs typeface="ＭＳ Ｐゴシック" pitchFamily="-65" charset="-128"/>
              </a:rPr>
              <a:t>These demos aim to convince you of the usability.</a:t>
            </a:r>
          </a:p>
          <a:p>
            <a:pPr lvl="1">
              <a:lnSpc>
                <a:spcPct val="90000"/>
              </a:lnSpc>
              <a:spcAft>
                <a:spcPts val="600"/>
              </a:spcAft>
            </a:pPr>
            <a:endParaRPr lang="en-US" dirty="0" smtClean="0"/>
          </a:p>
          <a:p>
            <a:pPr>
              <a:lnSpc>
                <a:spcPct val="90000"/>
              </a:lnSpc>
              <a:spcAft>
                <a:spcPts val="600"/>
              </a:spcAft>
              <a:buNone/>
            </a:pPr>
            <a:endParaRPr lang="en-US" dirty="0" smtClean="0">
              <a:ea typeface="ＭＳ Ｐゴシック" pitchFamily="-65" charset="-128"/>
              <a:cs typeface="ＭＳ Ｐゴシック" pitchFamily="-65" charset="-128"/>
            </a:endParaRPr>
          </a:p>
          <a:p>
            <a:pPr>
              <a:lnSpc>
                <a:spcPct val="90000"/>
              </a:lnSpc>
              <a:spcAft>
                <a:spcPts val="600"/>
              </a:spcAft>
            </a:pPr>
            <a:endParaRPr lang="en-US" sz="2000" dirty="0" smtClean="0">
              <a:ea typeface="ＭＳ Ｐゴシック" pitchFamily="-65" charset="-128"/>
              <a:cs typeface="ＭＳ Ｐゴシック" pitchFamily="-65" charset="-128"/>
            </a:endParaRPr>
          </a:p>
        </p:txBody>
      </p:sp>
      <p:pic>
        <p:nvPicPr>
          <p:cNvPr id="5" name="Picture 6" descr="vistrails-icon"/>
          <p:cNvPicPr>
            <a:picLocks noChangeAspect="1" noChangeArrowheads="1"/>
          </p:cNvPicPr>
          <p:nvPr/>
        </p:nvPicPr>
        <p:blipFill>
          <a:blip r:embed="rId3"/>
          <a:srcRect/>
          <a:stretch>
            <a:fillRect/>
          </a:stretch>
        </p:blipFill>
        <p:spPr bwMode="auto">
          <a:xfrm>
            <a:off x="8159750" y="4445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your code: </a:t>
            </a:r>
            <a:r>
              <a:rPr lang="en-US" dirty="0" err="1" smtClean="0"/>
              <a:t>CLTools</a:t>
            </a:r>
            <a:endParaRPr lang="en-US" dirty="0"/>
          </a:p>
        </p:txBody>
      </p:sp>
      <p:sp>
        <p:nvSpPr>
          <p:cNvPr id="4" name="Content Placeholder 3"/>
          <p:cNvSpPr>
            <a:spLocks noGrp="1"/>
          </p:cNvSpPr>
          <p:nvPr>
            <p:ph idx="1"/>
          </p:nvPr>
        </p:nvSpPr>
        <p:spPr>
          <a:xfrm>
            <a:off x="685800" y="6019800"/>
            <a:ext cx="8305800" cy="381000"/>
          </a:xfrm>
        </p:spPr>
        <p:txBody>
          <a:bodyPr/>
          <a:lstStyle/>
          <a:p>
            <a:pPr>
              <a:buNone/>
            </a:pPr>
            <a:r>
              <a:rPr lang="en-US" sz="1600" dirty="0" err="1" smtClean="0"/>
              <a:t>http://www.vistrails.org/usersguide/dev/html/cltools.html?highlight</a:t>
            </a:r>
            <a:r>
              <a:rPr lang="en-US" sz="1600" dirty="0" smtClean="0"/>
              <a:t>=</a:t>
            </a:r>
            <a:r>
              <a:rPr lang="en-US" sz="1600" dirty="0" err="1" smtClean="0"/>
              <a:t>cltools</a:t>
            </a:r>
            <a:endParaRPr lang="en-US" sz="1600" dirty="0"/>
          </a:p>
        </p:txBody>
      </p:sp>
      <p:pic>
        <p:nvPicPr>
          <p:cNvPr id="5" name="Picture 4"/>
          <p:cNvPicPr>
            <a:picLocks noChangeAspect="1"/>
          </p:cNvPicPr>
          <p:nvPr/>
        </p:nvPicPr>
        <p:blipFill>
          <a:blip r:embed="rId3"/>
          <a:stretch>
            <a:fillRect/>
          </a:stretch>
        </p:blipFill>
        <p:spPr>
          <a:xfrm>
            <a:off x="838200" y="1295400"/>
            <a:ext cx="7178040" cy="457391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your code: </a:t>
            </a:r>
            <a:r>
              <a:rPr lang="en-US" dirty="0" err="1" smtClean="0"/>
              <a:t>PythonSource</a:t>
            </a:r>
            <a:endParaRPr lang="en-US" dirty="0"/>
          </a:p>
        </p:txBody>
      </p:sp>
      <p:pic>
        <p:nvPicPr>
          <p:cNvPr id="5" name="Picture 4" descr="pythonsource.png"/>
          <p:cNvPicPr>
            <a:picLocks noChangeAspect="1"/>
          </p:cNvPicPr>
          <p:nvPr/>
        </p:nvPicPr>
        <p:blipFill>
          <a:blip r:embed="rId3"/>
          <a:stretch>
            <a:fillRect/>
          </a:stretch>
        </p:blipFill>
        <p:spPr>
          <a:xfrm>
            <a:off x="76200" y="1143000"/>
            <a:ext cx="5897880" cy="5029381"/>
          </a:xfrm>
          <a:prstGeom prst="rect">
            <a:avLst/>
          </a:prstGeom>
        </p:spPr>
      </p:pic>
      <p:sp>
        <p:nvSpPr>
          <p:cNvPr id="4" name="Rectangle 3"/>
          <p:cNvSpPr/>
          <p:nvPr/>
        </p:nvSpPr>
        <p:spPr>
          <a:xfrm>
            <a:off x="76200" y="6172200"/>
            <a:ext cx="6705600" cy="338554"/>
          </a:xfrm>
          <a:prstGeom prst="rect">
            <a:avLst/>
          </a:prstGeom>
        </p:spPr>
        <p:txBody>
          <a:bodyPr wrap="square">
            <a:spAutoFit/>
          </a:bodyPr>
          <a:lstStyle/>
          <a:p>
            <a:r>
              <a:rPr lang="en-US" sz="1600" dirty="0" smtClean="0"/>
              <a:t>http://</a:t>
            </a:r>
            <a:r>
              <a:rPr lang="en-US" sz="1600" dirty="0" err="1" smtClean="0"/>
              <a:t>www.vistrails.org/usersguide/dev/html/example_guide.html</a:t>
            </a:r>
            <a:endParaRPr lang="en-US" sz="1600" dirty="0"/>
          </a:p>
        </p:txBody>
      </p:sp>
      <p:pic>
        <p:nvPicPr>
          <p:cNvPr id="6" name="Picture 5" descr="wf-python-source.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943600" y="1447800"/>
            <a:ext cx="3054096" cy="4581144"/>
          </a:xfrm>
          <a:prstGeom prst="rect">
            <a:avLst/>
          </a:prstGeom>
        </p:spPr>
      </p:pic>
      <p:sp>
        <p:nvSpPr>
          <p:cNvPr id="7" name="Rectangle 6"/>
          <p:cNvSpPr/>
          <p:nvPr/>
        </p:nvSpPr>
        <p:spPr bwMode="auto">
          <a:xfrm>
            <a:off x="6797675" y="2695575"/>
            <a:ext cx="914400" cy="533400"/>
          </a:xfrm>
          <a:prstGeom prst="rect">
            <a:avLst/>
          </a:prstGeom>
          <a:noFill/>
          <a:ln w="34925" cap="flat" cmpd="sng" algn="ctr">
            <a:solidFill>
              <a:srgbClr val="FF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your code: Using Packages</a:t>
            </a:r>
            <a:endParaRPr lang="en-US" dirty="0"/>
          </a:p>
        </p:txBody>
      </p:sp>
      <p:sp>
        <p:nvSpPr>
          <p:cNvPr id="3" name="Content Placeholder 2"/>
          <p:cNvSpPr>
            <a:spLocks noGrp="1"/>
          </p:cNvSpPr>
          <p:nvPr>
            <p:ph idx="1"/>
          </p:nvPr>
        </p:nvSpPr>
        <p:spPr/>
        <p:txBody>
          <a:bodyPr/>
          <a:lstStyle/>
          <a:p>
            <a:r>
              <a:rPr lang="en-US" dirty="0" smtClean="0"/>
              <a:t>Package infrastructure</a:t>
            </a:r>
          </a:p>
          <a:p>
            <a:pPr lvl="1"/>
            <a:r>
              <a:rPr lang="en-US" dirty="0" smtClean="0"/>
              <a:t>Wrap python libraries, command-line calls, or use other interfaces (</a:t>
            </a:r>
            <a:r>
              <a:rPr lang="en-US" dirty="0" err="1" smtClean="0"/>
              <a:t>jpype</a:t>
            </a:r>
            <a:r>
              <a:rPr lang="en-US" dirty="0" smtClean="0"/>
              <a:t>, </a:t>
            </a:r>
            <a:r>
              <a:rPr lang="en-US" dirty="0" err="1" smtClean="0"/>
              <a:t>rpy</a:t>
            </a:r>
            <a:r>
              <a:rPr lang="en-US" dirty="0" smtClean="0"/>
              <a:t>, etc.)</a:t>
            </a:r>
          </a:p>
          <a:p>
            <a:pPr lvl="1"/>
            <a:r>
              <a:rPr lang="en-US" dirty="0" smtClean="0"/>
              <a:t>Need to specify:</a:t>
            </a:r>
          </a:p>
          <a:p>
            <a:pPr marL="914400" lvl="1" indent="-457200">
              <a:buFont typeface="+mj-lt"/>
              <a:buAutoNum type="arabicPeriod"/>
            </a:pPr>
            <a:r>
              <a:rPr lang="en-US" dirty="0" smtClean="0"/>
              <a:t>Package identification information</a:t>
            </a:r>
          </a:p>
          <a:p>
            <a:pPr marL="914400" lvl="1" indent="-457200">
              <a:buFont typeface="+mj-lt"/>
              <a:buAutoNum type="arabicPeriod"/>
            </a:pPr>
            <a:r>
              <a:rPr lang="en-US" dirty="0" smtClean="0"/>
              <a:t>Module structures: input &amp; output ports</a:t>
            </a:r>
          </a:p>
          <a:p>
            <a:pPr marL="914400" lvl="1" indent="-457200">
              <a:buFont typeface="+mj-lt"/>
              <a:buAutoNum type="arabicPeriod"/>
            </a:pPr>
            <a:r>
              <a:rPr lang="en-US" dirty="0" smtClean="0"/>
              <a:t>Compute method for each module</a:t>
            </a:r>
          </a:p>
          <a:p>
            <a:pPr marL="914400" lvl="1" indent="-457200">
              <a:buNone/>
            </a:pPr>
            <a:endParaRPr lang="en-US" dirty="0" smtClean="0"/>
          </a:p>
          <a:p>
            <a:pPr marL="914400" lvl="1" indent="-457200">
              <a:buNone/>
            </a:pPr>
            <a:endParaRPr lang="en-US" dirty="0" smtClean="0"/>
          </a:p>
          <a:p>
            <a:pPr marL="914400" lvl="1" indent="-457200">
              <a:buNone/>
            </a:pPr>
            <a:r>
              <a:rPr lang="en-US" dirty="0" smtClean="0"/>
              <a:t>http://</a:t>
            </a:r>
            <a:r>
              <a:rPr lang="en-US" dirty="0" err="1" smtClean="0"/>
              <a:t>www.vistrails.org/usersguide/dev/html/packages.html</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Packages: An Example</a:t>
            </a:r>
            <a:endParaRPr lang="en-US" dirty="0"/>
          </a:p>
        </p:txBody>
      </p:sp>
      <p:sp>
        <p:nvSpPr>
          <p:cNvPr id="6" name="Rectangle 5"/>
          <p:cNvSpPr/>
          <p:nvPr/>
        </p:nvSpPr>
        <p:spPr>
          <a:xfrm>
            <a:off x="2133600" y="5943600"/>
            <a:ext cx="4572000" cy="369332"/>
          </a:xfrm>
          <a:prstGeom prst="rect">
            <a:avLst/>
          </a:prstGeom>
        </p:spPr>
        <p:txBody>
          <a:bodyPr>
            <a:spAutoFit/>
          </a:bodyPr>
          <a:lstStyle/>
          <a:p>
            <a:r>
              <a:rPr lang="en-US" sz="1800" u="sng" dirty="0" smtClean="0">
                <a:hlinkClick r:id="rId3"/>
              </a:rPr>
              <a:t>http://pypi.python.org/pypi/seawater/1.0.3</a:t>
            </a:r>
            <a:endParaRPr lang="en-US" sz="1800" dirty="0"/>
          </a:p>
        </p:txBody>
      </p:sp>
      <p:pic>
        <p:nvPicPr>
          <p:cNvPr id="7" name="Picture 6"/>
          <p:cNvPicPr>
            <a:picLocks noChangeAspect="1"/>
          </p:cNvPicPr>
          <p:nvPr/>
        </p:nvPicPr>
        <p:blipFill>
          <a:blip r:embed="rId4"/>
          <a:stretch>
            <a:fillRect/>
          </a:stretch>
        </p:blipFill>
        <p:spPr>
          <a:xfrm>
            <a:off x="1863852" y="1219200"/>
            <a:ext cx="5111496" cy="4572352"/>
          </a:xfrm>
          <a:prstGeom prst="rect">
            <a:avLst/>
          </a:prstGeom>
          <a:solidFill>
            <a:srgbClr val="FFFFFF"/>
          </a:solid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 Metadata</a:t>
            </a:r>
            <a:endParaRPr lang="en-US" dirty="0"/>
          </a:p>
        </p:txBody>
      </p:sp>
      <p:sp>
        <p:nvSpPr>
          <p:cNvPr id="3" name="Content Placeholder 2"/>
          <p:cNvSpPr>
            <a:spLocks noGrp="1"/>
          </p:cNvSpPr>
          <p:nvPr>
            <p:ph idx="1"/>
          </p:nvPr>
        </p:nvSpPr>
        <p:spPr>
          <a:xfrm>
            <a:off x="228600" y="1143000"/>
            <a:ext cx="8610600" cy="5029200"/>
          </a:xfrm>
        </p:spPr>
        <p:txBody>
          <a:bodyPr/>
          <a:lstStyle/>
          <a:p>
            <a:r>
              <a:rPr lang="en-US" sz="2000" dirty="0" smtClean="0"/>
              <a:t>Defined in the __</a:t>
            </a:r>
            <a:r>
              <a:rPr lang="en-US" sz="2000" dirty="0" err="1" smtClean="0"/>
              <a:t>init__.py</a:t>
            </a:r>
            <a:r>
              <a:rPr lang="en-US" sz="2000" dirty="0" smtClean="0"/>
              <a:t> file for backward compatibility</a:t>
            </a:r>
          </a:p>
          <a:p>
            <a:r>
              <a:rPr lang="en-US" sz="2000" b="1" dirty="0" smtClean="0"/>
              <a:t>name:</a:t>
            </a:r>
            <a:r>
              <a:rPr lang="en-US" sz="2000" dirty="0" smtClean="0"/>
              <a:t> string, required, for display purposes</a:t>
            </a:r>
          </a:p>
          <a:p>
            <a:pPr lvl="1">
              <a:buNone/>
            </a:pPr>
            <a:r>
              <a:rPr lang="en-US" sz="1800" dirty="0" smtClean="0"/>
              <a:t>“seawater”</a:t>
            </a:r>
          </a:p>
          <a:p>
            <a:r>
              <a:rPr lang="en-US" sz="2000" b="1" dirty="0" smtClean="0"/>
              <a:t>identifier:</a:t>
            </a:r>
            <a:r>
              <a:rPr lang="en-US" sz="2000" dirty="0" smtClean="0"/>
              <a:t> string, required, used internally, unique, like java</a:t>
            </a:r>
          </a:p>
          <a:p>
            <a:pPr lvl="1">
              <a:buNone/>
            </a:pPr>
            <a:r>
              <a:rPr lang="en-US" sz="1800" dirty="0" smtClean="0"/>
              <a:t>“</a:t>
            </a:r>
            <a:r>
              <a:rPr lang="en-US" sz="1800" dirty="0" err="1" smtClean="0"/>
              <a:t>org.vistrails.dakoop.seawater</a:t>
            </a:r>
            <a:r>
              <a:rPr lang="en-US" sz="1800" dirty="0" smtClean="0"/>
              <a:t>”</a:t>
            </a:r>
          </a:p>
          <a:p>
            <a:r>
              <a:rPr lang="en-US" sz="2000" b="1" dirty="0" smtClean="0"/>
              <a:t>version:</a:t>
            </a:r>
            <a:r>
              <a:rPr lang="en-US" sz="2000" dirty="0" smtClean="0"/>
              <a:t> string, required, digits separated by dots</a:t>
            </a:r>
          </a:p>
          <a:p>
            <a:pPr lvl="1">
              <a:buNone/>
            </a:pPr>
            <a:r>
              <a:rPr lang="en-US" sz="1800" dirty="0" smtClean="0"/>
              <a:t>“1.0.3”</a:t>
            </a:r>
          </a:p>
          <a:p>
            <a:r>
              <a:rPr lang="en-US" sz="2000" b="1" dirty="0" err="1" smtClean="0"/>
              <a:t>package_dependencies</a:t>
            </a:r>
            <a:r>
              <a:rPr lang="en-US" sz="2000" b="1" dirty="0" smtClean="0"/>
              <a:t>:</a:t>
            </a:r>
            <a:r>
              <a:rPr lang="en-US" sz="2000" dirty="0" smtClean="0"/>
              <a:t> function, optional, returns list of package identifiers</a:t>
            </a:r>
          </a:p>
          <a:p>
            <a:r>
              <a:rPr lang="en-US" sz="2000" b="1" dirty="0" err="1" smtClean="0"/>
              <a:t>package_requirements</a:t>
            </a:r>
            <a:r>
              <a:rPr lang="en-US" sz="2000" b="1" dirty="0" smtClean="0"/>
              <a:t>:</a:t>
            </a:r>
            <a:r>
              <a:rPr lang="en-US" sz="2000" dirty="0" smtClean="0"/>
              <a:t> function, optional, checks for python modules</a:t>
            </a:r>
          </a:p>
          <a:p>
            <a:r>
              <a:rPr lang="en-US" sz="2000" b="1" dirty="0" smtClean="0"/>
              <a:t>configuration: </a:t>
            </a:r>
            <a:r>
              <a:rPr lang="en-US" sz="2000" dirty="0" err="1" smtClean="0"/>
              <a:t>ConfigurationObject</a:t>
            </a:r>
            <a:r>
              <a:rPr lang="en-US" sz="2000" dirty="0" smtClean="0"/>
              <a:t> object, key-value pairs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 Definition</a:t>
            </a:r>
            <a:endParaRPr lang="en-US" dirty="0"/>
          </a:p>
        </p:txBody>
      </p:sp>
      <p:sp>
        <p:nvSpPr>
          <p:cNvPr id="3" name="Content Placeholder 2"/>
          <p:cNvSpPr>
            <a:spLocks noGrp="1"/>
          </p:cNvSpPr>
          <p:nvPr>
            <p:ph idx="1"/>
          </p:nvPr>
        </p:nvSpPr>
        <p:spPr>
          <a:xfrm>
            <a:off x="228600" y="1143000"/>
            <a:ext cx="8610600" cy="5029200"/>
          </a:xfrm>
        </p:spPr>
        <p:txBody>
          <a:bodyPr/>
          <a:lstStyle/>
          <a:p>
            <a:r>
              <a:rPr lang="en-US" sz="2000" dirty="0" smtClean="0">
                <a:solidFill>
                  <a:srgbClr val="000000"/>
                </a:solidFill>
                <a:latin typeface="Helvetica Neue"/>
                <a:ea typeface="Helvetica Neue"/>
                <a:cs typeface="Helvetica Neue"/>
              </a:rPr>
              <a:t>Defined in the </a:t>
            </a:r>
            <a:r>
              <a:rPr lang="en-US" sz="2000" dirty="0" err="1" smtClean="0">
                <a:solidFill>
                  <a:srgbClr val="000000"/>
                </a:solidFill>
                <a:latin typeface="Helvetica Neue"/>
                <a:ea typeface="Helvetica Neue"/>
                <a:cs typeface="Helvetica Neue"/>
              </a:rPr>
              <a:t>init.py</a:t>
            </a:r>
            <a:r>
              <a:rPr lang="en-US" sz="2000" dirty="0" smtClean="0">
                <a:solidFill>
                  <a:srgbClr val="000000"/>
                </a:solidFill>
                <a:latin typeface="Helvetica Neue"/>
                <a:ea typeface="Helvetica Neue"/>
                <a:cs typeface="Helvetica Neue"/>
              </a:rPr>
              <a:t> file to facilitate faster metadata inspection</a:t>
            </a:r>
          </a:p>
          <a:p>
            <a:r>
              <a:rPr lang="en-US" sz="2000" b="1" dirty="0" smtClean="0">
                <a:solidFill>
                  <a:srgbClr val="000000"/>
                </a:solidFill>
                <a:latin typeface="Helvetica Neue"/>
                <a:ea typeface="Helvetica Neue"/>
                <a:cs typeface="Helvetica Neue"/>
              </a:rPr>
              <a:t>_modules:</a:t>
            </a:r>
            <a:r>
              <a:rPr lang="en-US" sz="2000" dirty="0" smtClean="0">
                <a:solidFill>
                  <a:srgbClr val="000000"/>
                </a:solidFill>
                <a:latin typeface="Helvetica Neue"/>
                <a:ea typeface="Helvetica Neue"/>
                <a:cs typeface="Helvetica Neue"/>
              </a:rPr>
              <a:t> list, optional, classes that inherit from base Module</a:t>
            </a:r>
          </a:p>
          <a:p>
            <a:r>
              <a:rPr lang="en-US" sz="2000" b="1" dirty="0" smtClean="0">
                <a:solidFill>
                  <a:srgbClr val="000000"/>
                </a:solidFill>
                <a:latin typeface="Helvetica Neue"/>
                <a:ea typeface="Helvetica Neue"/>
                <a:cs typeface="Helvetica Neue"/>
              </a:rPr>
              <a:t>_</a:t>
            </a:r>
            <a:r>
              <a:rPr lang="en-US" sz="2000" b="1" dirty="0" err="1" smtClean="0">
                <a:solidFill>
                  <a:srgbClr val="000000"/>
                </a:solidFill>
                <a:latin typeface="Helvetica Neue"/>
                <a:ea typeface="Helvetica Neue"/>
                <a:cs typeface="Helvetica Neue"/>
              </a:rPr>
              <a:t>subworkflows</a:t>
            </a:r>
            <a:r>
              <a:rPr lang="en-US" sz="2000" b="1" dirty="0" smtClean="0">
                <a:solidFill>
                  <a:srgbClr val="000000"/>
                </a:solidFill>
                <a:latin typeface="Helvetica Neue"/>
                <a:ea typeface="Helvetica Neue"/>
                <a:cs typeface="Helvetica Neue"/>
              </a:rPr>
              <a:t>:</a:t>
            </a:r>
            <a:r>
              <a:rPr lang="en-US" sz="2000" dirty="0" smtClean="0">
                <a:solidFill>
                  <a:srgbClr val="000000"/>
                </a:solidFill>
                <a:latin typeface="Helvetica Neue"/>
                <a:ea typeface="Helvetica Neue"/>
                <a:cs typeface="Helvetica Neue"/>
              </a:rPr>
              <a:t> list, optional, filename strings that point to </a:t>
            </a:r>
            <a:r>
              <a:rPr lang="en-US" sz="2000" dirty="0" err="1" smtClean="0">
                <a:solidFill>
                  <a:srgbClr val="000000"/>
                </a:solidFill>
                <a:latin typeface="Helvetica Neue"/>
                <a:ea typeface="Helvetica Neue"/>
                <a:cs typeface="Helvetica Neue"/>
              </a:rPr>
              <a:t>vistrails</a:t>
            </a:r>
            <a:r>
              <a:rPr lang="en-US" sz="2000" dirty="0" smtClean="0">
                <a:solidFill>
                  <a:srgbClr val="000000"/>
                </a:solidFill>
                <a:latin typeface="Helvetica Neue"/>
                <a:ea typeface="Helvetica Neue"/>
                <a:cs typeface="Helvetica Neue"/>
              </a:rPr>
              <a:t> that represent </a:t>
            </a:r>
            <a:r>
              <a:rPr lang="en-US" sz="2000" dirty="0" err="1" smtClean="0">
                <a:solidFill>
                  <a:srgbClr val="000000"/>
                </a:solidFill>
                <a:latin typeface="Helvetica Neue"/>
                <a:ea typeface="Helvetica Neue"/>
                <a:cs typeface="Helvetica Neue"/>
              </a:rPr>
              <a:t>subworkflows</a:t>
            </a:r>
            <a:r>
              <a:rPr lang="en-US" sz="2000" dirty="0" smtClean="0">
                <a:solidFill>
                  <a:srgbClr val="000000"/>
                </a:solidFill>
                <a:latin typeface="Helvetica Neue"/>
                <a:ea typeface="Helvetica Neue"/>
                <a:cs typeface="Helvetica Neue"/>
              </a:rPr>
              <a:t> stored in a local file</a:t>
            </a:r>
          </a:p>
          <a:p>
            <a:r>
              <a:rPr lang="en-US" sz="2000" b="1" dirty="0" smtClean="0">
                <a:solidFill>
                  <a:srgbClr val="000000"/>
                </a:solidFill>
                <a:latin typeface="Helvetica Neue"/>
                <a:ea typeface="Helvetica Neue"/>
                <a:cs typeface="Helvetica Neue"/>
              </a:rPr>
              <a:t>initialize:</a:t>
            </a:r>
            <a:r>
              <a:rPr lang="en-US" sz="2000" dirty="0" smtClean="0">
                <a:solidFill>
                  <a:srgbClr val="000000"/>
                </a:solidFill>
                <a:latin typeface="Helvetica Neue"/>
                <a:ea typeface="Helvetica Neue"/>
                <a:cs typeface="Helvetica Neue"/>
              </a:rPr>
              <a:t> function, optional, does any initialization when loading</a:t>
            </a:r>
          </a:p>
          <a:p>
            <a:r>
              <a:rPr lang="en-US" sz="2000" b="1" dirty="0" smtClean="0">
                <a:solidFill>
                  <a:srgbClr val="000000"/>
                </a:solidFill>
                <a:latin typeface="Helvetica Neue"/>
                <a:ea typeface="Helvetica Neue"/>
                <a:cs typeface="Helvetica Neue"/>
              </a:rPr>
              <a:t>finalize:</a:t>
            </a:r>
            <a:r>
              <a:rPr lang="en-US" sz="2000" dirty="0" smtClean="0">
                <a:solidFill>
                  <a:srgbClr val="000000"/>
                </a:solidFill>
                <a:latin typeface="Helvetica Neue"/>
                <a:ea typeface="Helvetica Neue"/>
                <a:cs typeface="Helvetica Neue"/>
              </a:rPr>
              <a:t> function, optional, does any cleanup when unloading</a:t>
            </a:r>
          </a:p>
          <a:p>
            <a:r>
              <a:rPr lang="en-US" sz="2000" b="1" dirty="0" err="1" smtClean="0">
                <a:solidFill>
                  <a:srgbClr val="000000"/>
                </a:solidFill>
                <a:latin typeface="Helvetica Neue"/>
                <a:ea typeface="Helvetica Neue"/>
                <a:cs typeface="Helvetica Neue"/>
              </a:rPr>
              <a:t>handle_module_upgrade_request</a:t>
            </a:r>
            <a:r>
              <a:rPr lang="en-US" sz="2000" b="1" dirty="0" smtClean="0">
                <a:solidFill>
                  <a:srgbClr val="000000"/>
                </a:solidFill>
                <a:latin typeface="Helvetica Neue"/>
                <a:ea typeface="Helvetica Neue"/>
                <a:cs typeface="Helvetica Neue"/>
              </a:rPr>
              <a:t>:</a:t>
            </a:r>
            <a:r>
              <a:rPr lang="en-US" sz="2000" dirty="0" smtClean="0">
                <a:solidFill>
                  <a:srgbClr val="000000"/>
                </a:solidFill>
                <a:latin typeface="Helvetica Neue"/>
                <a:ea typeface="Helvetica Neue"/>
                <a:cs typeface="Helvetica Neue"/>
              </a:rPr>
              <a:t> function, optional, given old module, returns translation of module to current version</a:t>
            </a:r>
          </a:p>
          <a:p>
            <a:r>
              <a:rPr lang="en-US" sz="2000" b="1" dirty="0" err="1" smtClean="0">
                <a:solidFill>
                  <a:srgbClr val="000000"/>
                </a:solidFill>
                <a:latin typeface="Helvetica Neue"/>
                <a:ea typeface="Helvetica Neue"/>
                <a:cs typeface="Helvetica Neue"/>
              </a:rPr>
              <a:t>menu_items</a:t>
            </a:r>
            <a:r>
              <a:rPr lang="en-US" sz="2000" dirty="0" smtClean="0">
                <a:solidFill>
                  <a:srgbClr val="000000"/>
                </a:solidFill>
                <a:latin typeface="Helvetica Neue"/>
                <a:ea typeface="Helvetica Neue"/>
                <a:cs typeface="Helvetica Neue"/>
              </a:rPr>
              <a:t>: function, optional, returns </a:t>
            </a:r>
            <a:r>
              <a:rPr lang="en-US" sz="2000" dirty="0" err="1" smtClean="0">
                <a:solidFill>
                  <a:srgbClr val="000000"/>
                </a:solidFill>
                <a:latin typeface="Helvetica Neue"/>
                <a:ea typeface="Helvetica Neue"/>
                <a:cs typeface="Helvetica Neue"/>
              </a:rPr>
              <a:t>tuple</a:t>
            </a:r>
            <a:r>
              <a:rPr lang="en-US" sz="2000" dirty="0" smtClean="0">
                <a:solidFill>
                  <a:srgbClr val="000000"/>
                </a:solidFill>
                <a:latin typeface="Helvetica Neue"/>
                <a:ea typeface="Helvetica Neue"/>
                <a:cs typeface="Helvetica Neue"/>
              </a:rPr>
              <a:t> of (string, function) </a:t>
            </a:r>
            <a:r>
              <a:rPr lang="en-US" sz="2000" dirty="0" err="1" smtClean="0">
                <a:solidFill>
                  <a:srgbClr val="000000"/>
                </a:solidFill>
                <a:latin typeface="Helvetica Neue"/>
                <a:ea typeface="Helvetica Neue"/>
                <a:cs typeface="Helvetica Neue"/>
              </a:rPr>
              <a:t>tuples</a:t>
            </a:r>
            <a:r>
              <a:rPr lang="en-US" sz="2000" dirty="0" smtClean="0">
                <a:solidFill>
                  <a:srgbClr val="000000"/>
                </a:solidFill>
                <a:latin typeface="Helvetica Neue"/>
                <a:ea typeface="Helvetica Neue"/>
                <a:cs typeface="Helvetica Neue"/>
              </a:rPr>
              <a:t> that will be shown in the package menu</a:t>
            </a:r>
          </a:p>
          <a:p>
            <a:r>
              <a:rPr lang="en-US" sz="2000" b="1" dirty="0" err="1" smtClean="0">
                <a:solidFill>
                  <a:srgbClr val="000000"/>
                </a:solidFill>
                <a:latin typeface="Helvetica Neue"/>
                <a:ea typeface="Helvetica Neue"/>
                <a:cs typeface="Helvetica Neue"/>
              </a:rPr>
              <a:t>handle_all_errors</a:t>
            </a:r>
            <a:r>
              <a:rPr lang="en-US" sz="2000" b="1" dirty="0" smtClean="0">
                <a:solidFill>
                  <a:srgbClr val="000000"/>
                </a:solidFill>
                <a:latin typeface="Helvetica Neue"/>
                <a:ea typeface="Helvetica Neue"/>
                <a:cs typeface="Helvetica Neue"/>
              </a:rPr>
              <a:t>, </a:t>
            </a:r>
            <a:r>
              <a:rPr lang="en-US" sz="2000" b="1" dirty="0" err="1" smtClean="0">
                <a:solidFill>
                  <a:srgbClr val="000000"/>
                </a:solidFill>
                <a:latin typeface="Helvetica Neue"/>
                <a:ea typeface="Helvetica Neue"/>
                <a:cs typeface="Helvetica Neue"/>
              </a:rPr>
              <a:t>handle_missing_module</a:t>
            </a:r>
            <a:r>
              <a:rPr lang="en-US" sz="2000" b="1" dirty="0" smtClean="0">
                <a:solidFill>
                  <a:srgbClr val="000000"/>
                </a:solidFill>
                <a:latin typeface="Helvetica Neue"/>
                <a:ea typeface="Helvetica Neue"/>
                <a:cs typeface="Helvetica Neue"/>
              </a:rPr>
              <a:t>, </a:t>
            </a:r>
            <a:r>
              <a:rPr lang="en-US" sz="2000" b="1" dirty="0" err="1" smtClean="0">
                <a:solidFill>
                  <a:srgbClr val="000000"/>
                </a:solidFill>
                <a:latin typeface="Helvetica Neue"/>
                <a:ea typeface="Helvetica Neue"/>
                <a:cs typeface="Helvetica Neue"/>
              </a:rPr>
              <a:t>contextMenuName</a:t>
            </a:r>
            <a:r>
              <a:rPr lang="en-US" sz="2000" b="1" dirty="0" smtClean="0">
                <a:solidFill>
                  <a:srgbClr val="000000"/>
                </a:solidFill>
                <a:latin typeface="Helvetica Neue"/>
                <a:ea typeface="Helvetica Neue"/>
                <a:cs typeface="Helvetica Neue"/>
              </a:rPr>
              <a:t>, </a:t>
            </a:r>
            <a:r>
              <a:rPr lang="en-US" sz="2000" b="1" dirty="0" err="1" smtClean="0">
                <a:solidFill>
                  <a:srgbClr val="000000"/>
                </a:solidFill>
                <a:latin typeface="Helvetica Neue"/>
                <a:ea typeface="Helvetica Neue"/>
                <a:cs typeface="Helvetica Neue"/>
              </a:rPr>
              <a:t>callContextMenu</a:t>
            </a:r>
            <a:endParaRPr lang="en-US" sz="20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Levels of Reproducibility</a:t>
            </a:r>
            <a:endParaRPr lang="en-US" dirty="0"/>
          </a:p>
        </p:txBody>
      </p:sp>
      <p:pic>
        <p:nvPicPr>
          <p:cNvPr id="8" name="Picture 7" descr="slc2003-plot.png"/>
          <p:cNvPicPr>
            <a:picLocks noChangeAspect="1"/>
          </p:cNvPicPr>
          <p:nvPr/>
        </p:nvPicPr>
        <p:blipFill>
          <a:blip r:embed="rId3"/>
          <a:srcRect t="2315" r="67327" b="52090"/>
          <a:stretch>
            <a:fillRect/>
          </a:stretch>
        </p:blipFill>
        <p:spPr>
          <a:xfrm>
            <a:off x="228600" y="1143000"/>
            <a:ext cx="2393595" cy="2286000"/>
          </a:xfrm>
          <a:prstGeom prst="rect">
            <a:avLst/>
          </a:prstGeom>
        </p:spPr>
      </p:pic>
      <p:grpSp>
        <p:nvGrpSpPr>
          <p:cNvPr id="31" name="Group 30"/>
          <p:cNvGrpSpPr/>
          <p:nvPr/>
        </p:nvGrpSpPr>
        <p:grpSpPr>
          <a:xfrm>
            <a:off x="2647890" y="1219200"/>
            <a:ext cx="6358039" cy="4667310"/>
            <a:chOff x="2647890" y="1219200"/>
            <a:chExt cx="6358039" cy="4667310"/>
          </a:xfrm>
        </p:grpSpPr>
        <p:sp>
          <p:nvSpPr>
            <p:cNvPr id="11" name="Rectangle 10"/>
            <p:cNvSpPr/>
            <p:nvPr/>
          </p:nvSpPr>
          <p:spPr>
            <a:xfrm>
              <a:off x="3747051" y="4191000"/>
              <a:ext cx="834784" cy="461665"/>
            </a:xfrm>
            <a:prstGeom prst="rect">
              <a:avLst/>
            </a:prstGeom>
          </p:spPr>
          <p:txBody>
            <a:bodyPr wrap="none">
              <a:spAutoFit/>
            </a:bodyPr>
            <a:lstStyle/>
            <a:p>
              <a:r>
                <a:rPr lang="en-US" dirty="0" smtClean="0"/>
                <a:t>Data</a:t>
              </a:r>
            </a:p>
          </p:txBody>
        </p:sp>
        <p:sp>
          <p:nvSpPr>
            <p:cNvPr id="13" name="Rectangle 12"/>
            <p:cNvSpPr/>
            <p:nvPr/>
          </p:nvSpPr>
          <p:spPr>
            <a:xfrm>
              <a:off x="4813851" y="3505200"/>
              <a:ext cx="2044149" cy="1200328"/>
            </a:xfrm>
            <a:prstGeom prst="rect">
              <a:avLst/>
            </a:prstGeom>
          </p:spPr>
          <p:txBody>
            <a:bodyPr wrap="none">
              <a:spAutoFit/>
            </a:bodyPr>
            <a:lstStyle/>
            <a:p>
              <a:r>
                <a:rPr lang="en-US" dirty="0" smtClean="0"/>
                <a:t>Workflow that </a:t>
              </a:r>
            </a:p>
            <a:p>
              <a:r>
                <a:rPr lang="en-US" dirty="0" smtClean="0"/>
                <a:t>produced </a:t>
              </a:r>
            </a:p>
            <a:p>
              <a:r>
                <a:rPr lang="en-US" dirty="0" smtClean="0"/>
                <a:t>the plot</a:t>
              </a:r>
            </a:p>
          </p:txBody>
        </p:sp>
        <p:sp>
          <p:nvSpPr>
            <p:cNvPr id="15" name="Rectangle 14"/>
            <p:cNvSpPr/>
            <p:nvPr/>
          </p:nvSpPr>
          <p:spPr>
            <a:xfrm>
              <a:off x="5943600" y="2362200"/>
              <a:ext cx="2313454" cy="830997"/>
            </a:xfrm>
            <a:prstGeom prst="rect">
              <a:avLst/>
            </a:prstGeom>
          </p:spPr>
          <p:txBody>
            <a:bodyPr wrap="none">
              <a:spAutoFit/>
            </a:bodyPr>
            <a:lstStyle/>
            <a:p>
              <a:r>
                <a:rPr lang="en-US" dirty="0" smtClean="0"/>
                <a:t>Libraries used</a:t>
              </a:r>
            </a:p>
            <a:p>
              <a:r>
                <a:rPr lang="en-US" dirty="0" smtClean="0"/>
                <a:t>by the workflow</a:t>
              </a:r>
            </a:p>
          </p:txBody>
        </p:sp>
        <p:sp>
          <p:nvSpPr>
            <p:cNvPr id="16" name="Rectangle 15"/>
            <p:cNvSpPr/>
            <p:nvPr/>
          </p:nvSpPr>
          <p:spPr>
            <a:xfrm>
              <a:off x="6705600" y="1219200"/>
              <a:ext cx="2300329" cy="461665"/>
            </a:xfrm>
            <a:prstGeom prst="rect">
              <a:avLst/>
            </a:prstGeom>
          </p:spPr>
          <p:txBody>
            <a:bodyPr wrap="none">
              <a:spAutoFit/>
            </a:bodyPr>
            <a:lstStyle/>
            <a:p>
              <a:r>
                <a:rPr lang="en-US" dirty="0" smtClean="0"/>
                <a:t>Virtual machine</a:t>
              </a:r>
            </a:p>
          </p:txBody>
        </p:sp>
        <p:cxnSp>
          <p:nvCxnSpPr>
            <p:cNvPr id="23" name="Straight Arrow Connector 22"/>
            <p:cNvCxnSpPr/>
            <p:nvPr/>
          </p:nvCxnSpPr>
          <p:spPr bwMode="auto">
            <a:xfrm rot="5400000" flipH="1" flipV="1">
              <a:off x="915194" y="3352006"/>
              <a:ext cx="4266406" cy="7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048000" y="5486400"/>
              <a:ext cx="5715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Rectangle 27"/>
            <p:cNvSpPr/>
            <p:nvPr/>
          </p:nvSpPr>
          <p:spPr>
            <a:xfrm>
              <a:off x="3048000" y="5029200"/>
              <a:ext cx="723275" cy="461665"/>
            </a:xfrm>
            <a:prstGeom prst="rect">
              <a:avLst/>
            </a:prstGeom>
          </p:spPr>
          <p:txBody>
            <a:bodyPr wrap="none">
              <a:spAutoFit/>
            </a:bodyPr>
            <a:lstStyle/>
            <a:p>
              <a:r>
                <a:rPr lang="en-US" dirty="0" smtClean="0"/>
                <a:t>Plot</a:t>
              </a:r>
            </a:p>
          </p:txBody>
        </p:sp>
        <p:sp>
          <p:nvSpPr>
            <p:cNvPr id="29" name="Rectangle 28"/>
            <p:cNvSpPr/>
            <p:nvPr/>
          </p:nvSpPr>
          <p:spPr>
            <a:xfrm>
              <a:off x="5181600" y="5486400"/>
              <a:ext cx="1929383" cy="400110"/>
            </a:xfrm>
            <a:prstGeom prst="rect">
              <a:avLst/>
            </a:prstGeom>
          </p:spPr>
          <p:txBody>
            <a:bodyPr wrap="none">
              <a:spAutoFit/>
            </a:bodyPr>
            <a:lstStyle/>
            <a:p>
              <a:r>
                <a:rPr lang="en-US" sz="2000" i="1" dirty="0" smtClean="0"/>
                <a:t>Reproducibility</a:t>
              </a:r>
            </a:p>
          </p:txBody>
        </p:sp>
        <p:sp>
          <p:nvSpPr>
            <p:cNvPr id="30" name="Rectangle 29"/>
            <p:cNvSpPr/>
            <p:nvPr/>
          </p:nvSpPr>
          <p:spPr>
            <a:xfrm rot="16200000">
              <a:off x="2161274" y="3001216"/>
              <a:ext cx="1373341" cy="400110"/>
            </a:xfrm>
            <a:prstGeom prst="rect">
              <a:avLst/>
            </a:prstGeom>
          </p:spPr>
          <p:txBody>
            <a:bodyPr wrap="none">
              <a:spAutoFit/>
            </a:bodyPr>
            <a:lstStyle/>
            <a:p>
              <a:r>
                <a:rPr lang="en-US" sz="2000" i="1" dirty="0" smtClean="0"/>
                <a:t>Portability</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Experiments</a:t>
            </a:r>
            <a:endParaRPr lang="en-US" dirty="0"/>
          </a:p>
        </p:txBody>
      </p:sp>
      <p:sp>
        <p:nvSpPr>
          <p:cNvPr id="3" name="Content Placeholder 2"/>
          <p:cNvSpPr>
            <a:spLocks noGrp="1"/>
          </p:cNvSpPr>
          <p:nvPr>
            <p:ph idx="1"/>
          </p:nvPr>
        </p:nvSpPr>
        <p:spPr/>
        <p:txBody>
          <a:bodyPr/>
          <a:lstStyle/>
          <a:p>
            <a:r>
              <a:rPr lang="en-US" dirty="0" smtClean="0"/>
              <a:t>Show examples of pipeline (or just a script) that and outputs results to a fixed filename – lose connection between setting and results (can lead to confusion and errors)</a:t>
            </a:r>
          </a:p>
          <a:p>
            <a:r>
              <a:rPr lang="en-US" dirty="0" smtClean="0"/>
              <a:t>As pipeline changes, lose track of which ‘version’ was run</a:t>
            </a:r>
          </a:p>
          <a:p>
            <a:pPr lvl="1"/>
            <a:r>
              <a:rPr lang="en-US" dirty="0" smtClean="0"/>
              <a:t>Cmd1, </a:t>
            </a:r>
            <a:r>
              <a:rPr lang="en-US" dirty="0" err="1" smtClean="0"/>
              <a:t>cmd</a:t>
            </a:r>
            <a:r>
              <a:rPr lang="en-US" dirty="0" smtClean="0"/>
              <a:t> 2, </a:t>
            </a:r>
            <a:r>
              <a:rPr lang="en-US" dirty="0" err="1" smtClean="0"/>
              <a:t>cmd</a:t>
            </a:r>
            <a:r>
              <a:rPr lang="en-US" dirty="0" smtClean="0"/>
              <a:t> 3</a:t>
            </a:r>
          </a:p>
          <a:p>
            <a:pPr lvl="1"/>
            <a:r>
              <a:rPr lang="en-US" dirty="0" smtClean="0"/>
              <a:t>Cmd1, </a:t>
            </a:r>
            <a:r>
              <a:rPr lang="en-US" dirty="0" err="1" smtClean="0"/>
              <a:t>cmd</a:t>
            </a:r>
            <a:r>
              <a:rPr lang="en-US" dirty="0" smtClean="0"/>
              <a:t> 2’, </a:t>
            </a:r>
            <a:r>
              <a:rPr lang="en-US" dirty="0" err="1" smtClean="0"/>
              <a:t>cmd</a:t>
            </a:r>
            <a:r>
              <a:rPr lang="en-US" dirty="0" smtClean="0"/>
              <a:t> 3</a:t>
            </a:r>
          </a:p>
          <a:p>
            <a:r>
              <a:rPr lang="en-US" dirty="0" smtClean="0"/>
              <a:t>Systematic parameter exploration and result comparison: compare apples to apples</a:t>
            </a:r>
          </a:p>
          <a:p>
            <a:pPr lvl="1"/>
            <a:endParaRPr lang="en-US" dirty="0" smtClean="0"/>
          </a:p>
          <a:p>
            <a:pPr lvl="1"/>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Methods</a:t>
            </a:r>
            <a:endParaRPr lang="en-US" dirty="0"/>
          </a:p>
        </p:txBody>
      </p:sp>
      <p:sp>
        <p:nvSpPr>
          <p:cNvPr id="3" name="Content Placeholder 2"/>
          <p:cNvSpPr>
            <a:spLocks noGrp="1"/>
          </p:cNvSpPr>
          <p:nvPr>
            <p:ph idx="1"/>
          </p:nvPr>
        </p:nvSpPr>
        <p:spPr/>
        <p:txBody>
          <a:bodyPr/>
          <a:lstStyle/>
          <a:p>
            <a:r>
              <a:rPr lang="en-US" dirty="0" smtClean="0"/>
              <a:t>Upstream signature</a:t>
            </a:r>
          </a:p>
          <a:p>
            <a:pPr lvl="1"/>
            <a:r>
              <a:rPr lang="en-US" dirty="0" smtClean="0"/>
              <a:t>Identify workflow outputs by the computational steps and parameters that (may have) had an effect on the output</a:t>
            </a:r>
          </a:p>
          <a:p>
            <a:r>
              <a:rPr lang="en-US" dirty="0" smtClean="0"/>
              <a:t>Content hashing</a:t>
            </a:r>
          </a:p>
          <a:p>
            <a:pPr lvl="1"/>
            <a:r>
              <a:rPr lang="en-US" dirty="0" smtClean="0"/>
              <a:t>Identify files by their content</a:t>
            </a:r>
          </a:p>
          <a:p>
            <a:pPr lvl="1"/>
            <a:r>
              <a:rPr lang="en-US" dirty="0" smtClean="0"/>
              <a:t>Mirrored by version information from version control systems</a:t>
            </a:r>
          </a:p>
          <a:p>
            <a:r>
              <a:rPr lang="en-US" dirty="0" smtClean="0"/>
              <a:t>Universally Unique Identifiers (UUID)</a:t>
            </a:r>
          </a:p>
          <a:p>
            <a:pPr lvl="1"/>
            <a:r>
              <a:rPr lang="en-US" dirty="0" smtClean="0"/>
              <a:t>Serve as “filenames”</a:t>
            </a:r>
          </a:p>
          <a:p>
            <a:pPr lvl="1"/>
            <a:r>
              <a:rPr lang="en-US" dirty="0" smtClean="0"/>
              <a:t>Could use some other scheme here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7" name="Rectangle 7"/>
          <p:cNvSpPr>
            <a:spLocks noGrp="1" noChangeArrowheads="1"/>
          </p:cNvSpPr>
          <p:nvPr>
            <p:ph type="title"/>
          </p:nvPr>
        </p:nvSpPr>
        <p:spPr>
          <a:ln/>
        </p:spPr>
        <p:txBody>
          <a:bodyPr/>
          <a:lstStyle/>
          <a:p>
            <a:r>
              <a:rPr lang="en-US"/>
              <a:t>Linking Data to Computations</a:t>
            </a:r>
          </a:p>
        </p:txBody>
      </p:sp>
      <p:sp>
        <p:nvSpPr>
          <p:cNvPr id="35848" name="Text Box 8"/>
          <p:cNvSpPr txBox="1">
            <a:spLocks noChangeArrowheads="1"/>
          </p:cNvSpPr>
          <p:nvPr/>
        </p:nvSpPr>
        <p:spPr bwMode="auto">
          <a:xfrm>
            <a:off x="8902899" y="6563320"/>
            <a:ext cx="218777" cy="214313"/>
          </a:xfrm>
          <a:prstGeom prst="rect">
            <a:avLst/>
          </a:prstGeom>
          <a:noFill/>
          <a:ln w="12700">
            <a:noFill/>
            <a:miter lim="800000"/>
            <a:headEnd/>
            <a:tailEnd/>
          </a:ln>
        </p:spPr>
        <p:txBody>
          <a:bodyPr wrap="none" lIns="64291" tIns="32146" rIns="64291" bIns="32146">
            <a:prstTxWarp prst="textNoShape">
              <a:avLst/>
            </a:prstTxWarp>
          </a:bodyPr>
          <a:lstStyle/>
          <a:p>
            <a:fld id="{A9142546-96B6-434C-936F-8565D6527389}" type="slidenum">
              <a:rPr lang="en-US" sz="1000">
                <a:solidFill>
                  <a:srgbClr val="FFFFFF"/>
                </a:solidFill>
                <a:latin typeface="Helvetica Neue" pitchFamily="-84" charset="0"/>
                <a:ea typeface="Helvetica Neue" pitchFamily="-84" charset="0"/>
                <a:cs typeface="Helvetica Neue" pitchFamily="-84" charset="0"/>
                <a:sym typeface="Helvetica Neue" pitchFamily="-84" charset="0"/>
              </a:rPr>
              <a:pPr/>
              <a:t>39</a:t>
            </a:fld>
            <a:endParaRPr lang="en-US" sz="1000" dirty="0">
              <a:solidFill>
                <a:srgbClr val="FFFFFF"/>
              </a:solidFill>
              <a:latin typeface="Helvetica Neue" pitchFamily="-84" charset="0"/>
              <a:ea typeface="Helvetica Neue" pitchFamily="-84" charset="0"/>
              <a:cs typeface="Helvetica Neue" pitchFamily="-84" charset="0"/>
              <a:sym typeface="Helvetica Neue" pitchFamily="-84" charset="0"/>
            </a:endParaRPr>
          </a:p>
        </p:txBody>
      </p:sp>
      <p:pic>
        <p:nvPicPr>
          <p:cNvPr id="35849" name="Picture 9"/>
          <p:cNvPicPr>
            <a:picLocks noChangeAspect="1" noChangeArrowheads="1"/>
          </p:cNvPicPr>
          <p:nvPr/>
        </p:nvPicPr>
        <p:blipFill>
          <a:blip r:embed="rId3"/>
          <a:srcRect/>
          <a:stretch>
            <a:fillRect/>
          </a:stretch>
        </p:blipFill>
        <p:spPr bwMode="auto">
          <a:xfrm>
            <a:off x="1000125" y="1812727"/>
            <a:ext cx="1081609" cy="1339453"/>
          </a:xfrm>
          <a:prstGeom prst="rect">
            <a:avLst/>
          </a:prstGeom>
          <a:noFill/>
          <a:ln w="12700" cap="flat">
            <a:noFill/>
            <a:miter lim="800000"/>
            <a:headEnd/>
            <a:tailEnd/>
          </a:ln>
        </p:spPr>
      </p:pic>
      <p:sp>
        <p:nvSpPr>
          <p:cNvPr id="35850" name="AutoShape 10"/>
          <p:cNvSpPr>
            <a:spLocks/>
          </p:cNvSpPr>
          <p:nvPr/>
        </p:nvSpPr>
        <p:spPr bwMode="auto">
          <a:xfrm>
            <a:off x="526852" y="2321719"/>
            <a:ext cx="2018109" cy="312539"/>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700" dirty="0" err="1">
                <a:latin typeface="Myriad Pro Semibold" pitchFamily="-84" charset="0"/>
                <a:ea typeface="Myriad Pro Semibold" pitchFamily="-84" charset="0"/>
                <a:cs typeface="Myriad Pro Semibold" pitchFamily="-84" charset="0"/>
                <a:sym typeface="Myriad Pro Semibold" pitchFamily="-84" charset="0"/>
              </a:rPr>
              <a:t>newfilename.dat</a:t>
            </a:r>
            <a:endParaRPr lang="en-US" sz="1700" dirty="0">
              <a:latin typeface="Myriad Pro Semibold" pitchFamily="-84" charset="0"/>
              <a:ea typeface="Myriad Pro Semibold" pitchFamily="-84" charset="0"/>
              <a:cs typeface="Myriad Pro Semibold" pitchFamily="-84" charset="0"/>
              <a:sym typeface="Myriad Pro Semibold" pitchFamily="-84" charset="0"/>
            </a:endParaRPr>
          </a:p>
        </p:txBody>
      </p:sp>
      <p:sp>
        <p:nvSpPr>
          <p:cNvPr id="35851" name="Line 11"/>
          <p:cNvSpPr>
            <a:spLocks noChangeShapeType="1"/>
          </p:cNvSpPr>
          <p:nvPr/>
        </p:nvSpPr>
        <p:spPr bwMode="auto">
          <a:xfrm flipH="1">
            <a:off x="2643188" y="2527102"/>
            <a:ext cx="1160859" cy="0"/>
          </a:xfrm>
          <a:prstGeom prst="line">
            <a:avLst/>
          </a:prstGeom>
          <a:noFill/>
          <a:ln w="381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5852" name="Rectangle 12"/>
          <p:cNvSpPr>
            <a:spLocks/>
          </p:cNvSpPr>
          <p:nvPr/>
        </p:nvSpPr>
        <p:spPr bwMode="auto">
          <a:xfrm>
            <a:off x="2657698" y="1966348"/>
            <a:ext cx="989104"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HASH</a:t>
            </a:r>
          </a:p>
          <a:p>
            <a:r>
              <a:rPr lang="en-US" sz="1700" dirty="0">
                <a:latin typeface="Myriad Pro" pitchFamily="-84" charset="0"/>
                <a:ea typeface="Myriad Pro" pitchFamily="-84" charset="0"/>
                <a:cs typeface="Myriad Pro" pitchFamily="-84" charset="0"/>
                <a:sym typeface="Myriad Pro" pitchFamily="-84" charset="0"/>
              </a:rPr>
              <a:t>CONTENTS</a:t>
            </a:r>
          </a:p>
        </p:txBody>
      </p:sp>
      <p:sp>
        <p:nvSpPr>
          <p:cNvPr id="35853" name="Rectangle 13"/>
          <p:cNvSpPr>
            <a:spLocks/>
          </p:cNvSpPr>
          <p:nvPr/>
        </p:nvSpPr>
        <p:spPr bwMode="auto">
          <a:xfrm>
            <a:off x="5620122" y="1957418"/>
            <a:ext cx="1000274"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QUERY</a:t>
            </a:r>
          </a:p>
          <a:p>
            <a:r>
              <a:rPr lang="en-US" sz="1700" dirty="0">
                <a:latin typeface="Myriad Pro" pitchFamily="-84" charset="0"/>
                <a:ea typeface="Myriad Pro" pitchFamily="-84" charset="0"/>
                <a:cs typeface="Myriad Pro" pitchFamily="-84" charset="0"/>
                <a:sym typeface="Myriad Pro" pitchFamily="-84" charset="0"/>
              </a:rPr>
              <a:t>FILE STORE</a:t>
            </a:r>
          </a:p>
        </p:txBody>
      </p:sp>
      <p:sp>
        <p:nvSpPr>
          <p:cNvPr id="35854" name="Line 14"/>
          <p:cNvSpPr>
            <a:spLocks noChangeShapeType="1"/>
          </p:cNvSpPr>
          <p:nvPr/>
        </p:nvSpPr>
        <p:spPr bwMode="auto">
          <a:xfrm rot="10800000" flipH="1">
            <a:off x="7447359" y="2954611"/>
            <a:ext cx="0" cy="1670967"/>
          </a:xfrm>
          <a:prstGeom prst="line">
            <a:avLst/>
          </a:prstGeom>
          <a:noFill/>
          <a:ln w="381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5855" name="Rectangle 15"/>
          <p:cNvSpPr>
            <a:spLocks/>
          </p:cNvSpPr>
          <p:nvPr/>
        </p:nvSpPr>
        <p:spPr bwMode="auto">
          <a:xfrm>
            <a:off x="5899176" y="3412957"/>
            <a:ext cx="1454333"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OBTAIN</a:t>
            </a:r>
          </a:p>
          <a:p>
            <a:r>
              <a:rPr lang="en-US" sz="1700" dirty="0">
                <a:latin typeface="Myriad Pro" pitchFamily="-84" charset="0"/>
                <a:ea typeface="Myriad Pro" pitchFamily="-84" charset="0"/>
                <a:cs typeface="Myriad Pro" pitchFamily="-84" charset="0"/>
                <a:sym typeface="Myriad Pro" pitchFamily="-84" charset="0"/>
              </a:rPr>
              <a:t>FILE REFERENCE</a:t>
            </a:r>
          </a:p>
        </p:txBody>
      </p:sp>
      <p:sp>
        <p:nvSpPr>
          <p:cNvPr id="35856" name="AutoShape 16"/>
          <p:cNvSpPr>
            <a:spLocks/>
          </p:cNvSpPr>
          <p:nvPr/>
        </p:nvSpPr>
        <p:spPr bwMode="auto">
          <a:xfrm>
            <a:off x="6599039" y="4768453"/>
            <a:ext cx="1678781" cy="312539"/>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700" dirty="0">
                <a:latin typeface="Myriad Pro Semibold" pitchFamily="-84" charset="0"/>
                <a:ea typeface="Myriad Pro Semibold" pitchFamily="-84" charset="0"/>
                <a:cs typeface="Myriad Pro Semibold" pitchFamily="-84" charset="0"/>
                <a:sym typeface="Myriad Pro Semibold" pitchFamily="-84" charset="0"/>
              </a:rPr>
              <a:t>12ab3-45ef2...</a:t>
            </a:r>
          </a:p>
        </p:txBody>
      </p:sp>
      <p:sp>
        <p:nvSpPr>
          <p:cNvPr id="35857" name="Rectangle 17"/>
          <p:cNvSpPr>
            <a:spLocks/>
          </p:cNvSpPr>
          <p:nvPr/>
        </p:nvSpPr>
        <p:spPr bwMode="auto">
          <a:xfrm>
            <a:off x="5247308" y="4288066"/>
            <a:ext cx="1267064"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QUERY</a:t>
            </a:r>
          </a:p>
          <a:p>
            <a:r>
              <a:rPr lang="en-US" sz="1700" dirty="0">
                <a:latin typeface="Myriad Pro" pitchFamily="-84" charset="0"/>
                <a:ea typeface="Myriad Pro" pitchFamily="-84" charset="0"/>
                <a:cs typeface="Myriad Pro" pitchFamily="-84" charset="0"/>
                <a:sym typeface="Myriad Pro" pitchFamily="-84" charset="0"/>
              </a:rPr>
              <a:t>PROVENANCE</a:t>
            </a:r>
          </a:p>
        </p:txBody>
      </p:sp>
      <p:sp>
        <p:nvSpPr>
          <p:cNvPr id="35858" name="AutoShape 18"/>
          <p:cNvSpPr>
            <a:spLocks/>
          </p:cNvSpPr>
          <p:nvPr/>
        </p:nvSpPr>
        <p:spPr bwMode="auto">
          <a:xfrm>
            <a:off x="3848695" y="2321719"/>
            <a:ext cx="1678781" cy="312539"/>
          </a:xfrm>
          <a:prstGeom prst="roundRect">
            <a:avLst>
              <a:gd name="adj" fmla="val 50000"/>
            </a:avLst>
          </a:prstGeom>
          <a:solidFill>
            <a:srgbClr val="FEFFFE"/>
          </a:solidFill>
          <a:ln w="25400" cap="flat">
            <a:solidFill>
              <a:schemeClr val="tx1"/>
            </a:solidFill>
            <a:prstDash val="solid"/>
            <a:miter lim="800000"/>
            <a:headEnd type="none" w="med" len="med"/>
            <a:tailEnd type="none" w="med" len="med"/>
          </a:ln>
          <a:effectLst>
            <a:outerShdw blurRad="38100" dist="12699" dir="5400000" algn="ctr" rotWithShape="0">
              <a:schemeClr val="bg2">
                <a:alpha val="50000"/>
              </a:schemeClr>
            </a:outerShdw>
          </a:effectLst>
        </p:spPr>
        <p:txBody>
          <a:bodyPr lIns="0" tIns="0" rIns="0" bIns="0" anchor="ctr">
            <a:prstTxWarp prst="textNoShape">
              <a:avLst/>
            </a:prstTxWarp>
          </a:bodyPr>
          <a:lstStyle/>
          <a:p>
            <a:r>
              <a:rPr lang="en-US" sz="1700" dirty="0">
                <a:latin typeface="Myriad Pro Semibold" pitchFamily="-84" charset="0"/>
                <a:ea typeface="Myriad Pro Semibold" pitchFamily="-84" charset="0"/>
                <a:cs typeface="Myriad Pro Semibold" pitchFamily="-84" charset="0"/>
                <a:sym typeface="Myriad Pro Semibold" pitchFamily="-84" charset="0"/>
              </a:rPr>
              <a:t>0ab678cd...</a:t>
            </a:r>
          </a:p>
        </p:txBody>
      </p:sp>
      <p:sp>
        <p:nvSpPr>
          <p:cNvPr id="35859" name="Line 19"/>
          <p:cNvSpPr>
            <a:spLocks noChangeShapeType="1"/>
          </p:cNvSpPr>
          <p:nvPr/>
        </p:nvSpPr>
        <p:spPr bwMode="auto">
          <a:xfrm flipH="1">
            <a:off x="5320978" y="4928072"/>
            <a:ext cx="1197694" cy="0"/>
          </a:xfrm>
          <a:prstGeom prst="line">
            <a:avLst/>
          </a:prstGeom>
          <a:noFill/>
          <a:ln w="38100" cap="flat">
            <a:solidFill>
              <a:schemeClr val="tx1"/>
            </a:solidFill>
            <a:prstDash val="solid"/>
            <a:miter lim="800000"/>
            <a:headEnd type="none" w="med" len="med"/>
            <a:tailEnd type="stealth" w="med" len="med"/>
          </a:ln>
        </p:spPr>
        <p:txBody>
          <a:bodyPr lIns="0" tIns="0" rIns="0" bIns="0">
            <a:prstTxWarp prst="textNoShape">
              <a:avLst/>
            </a:prstTxWarp>
          </a:bodyPr>
          <a:lstStyle/>
          <a:p>
            <a:endParaRPr lang="en-US"/>
          </a:p>
        </p:txBody>
      </p:sp>
      <p:sp>
        <p:nvSpPr>
          <p:cNvPr id="35860" name="Line 20"/>
          <p:cNvSpPr>
            <a:spLocks noChangeShapeType="1"/>
          </p:cNvSpPr>
          <p:nvPr/>
        </p:nvSpPr>
        <p:spPr bwMode="auto">
          <a:xfrm flipH="1">
            <a:off x="5625703" y="2527102"/>
            <a:ext cx="1160859" cy="0"/>
          </a:xfrm>
          <a:prstGeom prst="line">
            <a:avLst/>
          </a:prstGeom>
          <a:noFill/>
          <a:ln w="381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pic>
        <p:nvPicPr>
          <p:cNvPr id="35861" name="Picture 21"/>
          <p:cNvPicPr>
            <a:picLocks noChangeAspect="1" noChangeArrowheads="1"/>
          </p:cNvPicPr>
          <p:nvPr/>
        </p:nvPicPr>
        <p:blipFill>
          <a:blip r:embed="rId4"/>
          <a:srcRect/>
          <a:stretch>
            <a:fillRect/>
          </a:stretch>
        </p:blipFill>
        <p:spPr bwMode="auto">
          <a:xfrm>
            <a:off x="4286250" y="4107656"/>
            <a:ext cx="982266" cy="1089422"/>
          </a:xfrm>
          <a:prstGeom prst="rect">
            <a:avLst/>
          </a:prstGeom>
          <a:noFill/>
          <a:ln w="12700" cap="flat">
            <a:noFill/>
            <a:miter lim="800000"/>
            <a:headEnd/>
            <a:tailEnd/>
          </a:ln>
        </p:spPr>
      </p:pic>
      <p:pic>
        <p:nvPicPr>
          <p:cNvPr id="35862" name="Picture 22"/>
          <p:cNvPicPr>
            <a:picLocks noChangeAspect="1" noChangeArrowheads="1"/>
          </p:cNvPicPr>
          <p:nvPr/>
        </p:nvPicPr>
        <p:blipFill>
          <a:blip r:embed="rId5"/>
          <a:srcRect/>
          <a:stretch>
            <a:fillRect/>
          </a:stretch>
        </p:blipFill>
        <p:spPr bwMode="auto">
          <a:xfrm>
            <a:off x="6965156" y="1750219"/>
            <a:ext cx="937617" cy="1116211"/>
          </a:xfrm>
          <a:prstGeom prst="rect">
            <a:avLst/>
          </a:prstGeom>
          <a:noFill/>
          <a:ln w="12700" cap="flat">
            <a:noFill/>
            <a:miter lim="800000"/>
            <a:headEnd/>
            <a:tailEnd/>
          </a:ln>
        </p:spPr>
      </p:pic>
      <p:sp>
        <p:nvSpPr>
          <p:cNvPr id="35863" name="Line 23"/>
          <p:cNvSpPr>
            <a:spLocks noChangeShapeType="1"/>
          </p:cNvSpPr>
          <p:nvPr/>
        </p:nvSpPr>
        <p:spPr bwMode="auto">
          <a:xfrm flipH="1">
            <a:off x="3018234" y="4911328"/>
            <a:ext cx="1196578" cy="0"/>
          </a:xfrm>
          <a:prstGeom prst="line">
            <a:avLst/>
          </a:prstGeom>
          <a:noFill/>
          <a:ln w="38100" cap="flat">
            <a:solidFill>
              <a:schemeClr val="tx1"/>
            </a:solidFill>
            <a:prstDash val="solid"/>
            <a:miter lim="800000"/>
            <a:headEnd type="none" w="med" len="med"/>
            <a:tailEnd type="stealth" w="med" len="med"/>
          </a:ln>
        </p:spPr>
        <p:txBody>
          <a:bodyPr lIns="0" tIns="0" rIns="0" bIns="0">
            <a:prstTxWarp prst="textNoShape">
              <a:avLst/>
            </a:prstTxWarp>
          </a:bodyPr>
          <a:lstStyle/>
          <a:p>
            <a:endParaRPr lang="en-US"/>
          </a:p>
        </p:txBody>
      </p:sp>
      <p:sp>
        <p:nvSpPr>
          <p:cNvPr id="35864" name="Rectangle 24"/>
          <p:cNvSpPr>
            <a:spLocks/>
          </p:cNvSpPr>
          <p:nvPr/>
        </p:nvSpPr>
        <p:spPr bwMode="auto">
          <a:xfrm>
            <a:off x="2954611" y="4288066"/>
            <a:ext cx="1212780" cy="52322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700" dirty="0">
                <a:latin typeface="Myriad Pro" pitchFamily="-84" charset="0"/>
                <a:ea typeface="Myriad Pro" pitchFamily="-84" charset="0"/>
                <a:cs typeface="Myriad Pro" pitchFamily="-84" charset="0"/>
                <a:sym typeface="Myriad Pro" pitchFamily="-84" charset="0"/>
              </a:rPr>
              <a:t>OBTAIN</a:t>
            </a:r>
          </a:p>
          <a:p>
            <a:r>
              <a:rPr lang="en-US" sz="1700" dirty="0">
                <a:latin typeface="Myriad Pro" pitchFamily="-84" charset="0"/>
                <a:ea typeface="Myriad Pro" pitchFamily="-84" charset="0"/>
                <a:cs typeface="Myriad Pro" pitchFamily="-84" charset="0"/>
                <a:sym typeface="Myriad Pro" pitchFamily="-84" charset="0"/>
              </a:rPr>
              <a:t>WORKFLOWS</a:t>
            </a:r>
          </a:p>
        </p:txBody>
      </p:sp>
      <p:pic>
        <p:nvPicPr>
          <p:cNvPr id="35865" name="Picture 25"/>
          <p:cNvPicPr>
            <a:picLocks noChangeAspect="1" noChangeArrowheads="1"/>
          </p:cNvPicPr>
          <p:nvPr/>
        </p:nvPicPr>
        <p:blipFill>
          <a:blip r:embed="rId6"/>
          <a:srcRect/>
          <a:stretch>
            <a:fillRect/>
          </a:stretch>
        </p:blipFill>
        <p:spPr bwMode="auto">
          <a:xfrm>
            <a:off x="2098477" y="3786188"/>
            <a:ext cx="1080492" cy="1080492"/>
          </a:xfrm>
          <a:prstGeom prst="rect">
            <a:avLst/>
          </a:prstGeom>
          <a:noFill/>
          <a:ln w="12700" cap="flat">
            <a:noFill/>
            <a:miter lim="800000"/>
            <a:headEnd/>
            <a:tailEnd/>
          </a:ln>
        </p:spPr>
      </p:pic>
      <p:pic>
        <p:nvPicPr>
          <p:cNvPr id="35866" name="Picture 26"/>
          <p:cNvPicPr>
            <a:picLocks noChangeAspect="1" noChangeArrowheads="1"/>
          </p:cNvPicPr>
          <p:nvPr/>
        </p:nvPicPr>
        <p:blipFill>
          <a:blip r:embed="rId6"/>
          <a:srcRect/>
          <a:stretch>
            <a:fillRect/>
          </a:stretch>
        </p:blipFill>
        <p:spPr bwMode="auto">
          <a:xfrm>
            <a:off x="1223367" y="4589859"/>
            <a:ext cx="1080492" cy="1080492"/>
          </a:xfrm>
          <a:prstGeom prst="rect">
            <a:avLst/>
          </a:prstGeom>
          <a:noFill/>
          <a:ln w="12700" cap="flat">
            <a:noFill/>
            <a:miter lim="800000"/>
            <a:headEnd/>
            <a:tailEnd/>
          </a:ln>
        </p:spPr>
      </p:pic>
      <p:sp>
        <p:nvSpPr>
          <p:cNvPr id="29" name="Rectangle 28"/>
          <p:cNvSpPr/>
          <p:nvPr/>
        </p:nvSpPr>
        <p:spPr>
          <a:xfrm>
            <a:off x="1981200" y="1066800"/>
            <a:ext cx="5257800" cy="830997"/>
          </a:xfrm>
          <a:prstGeom prst="rect">
            <a:avLst/>
          </a:prstGeom>
        </p:spPr>
        <p:txBody>
          <a:bodyPr wrap="square">
            <a:spAutoFit/>
          </a:bodyPr>
          <a:lstStyle/>
          <a:p>
            <a:r>
              <a:rPr lang="en-US" i="1" dirty="0" smtClean="0"/>
              <a:t>Content hashing: Identify files by their content</a:t>
            </a:r>
            <a:endParaRPr lang="en-US" i="1" dirty="0"/>
          </a:p>
        </p:txBody>
      </p:sp>
      <p:sp>
        <p:nvSpPr>
          <p:cNvPr id="30" name="Rectangle 29"/>
          <p:cNvSpPr/>
          <p:nvPr/>
        </p:nvSpPr>
        <p:spPr>
          <a:xfrm>
            <a:off x="4191000" y="5257800"/>
            <a:ext cx="4572000" cy="830997"/>
          </a:xfrm>
          <a:prstGeom prst="rect">
            <a:avLst/>
          </a:prstGeom>
        </p:spPr>
        <p:txBody>
          <a:bodyPr>
            <a:spAutoFit/>
          </a:bodyPr>
          <a:lstStyle/>
          <a:p>
            <a:r>
              <a:rPr lang="en-US" i="1" dirty="0" smtClean="0"/>
              <a:t>Universally Unique Identifiers (UUID) serve as file names</a:t>
            </a:r>
            <a:endParaRPr lang="en-US"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1752600"/>
            <a:ext cx="7848600" cy="1524000"/>
          </a:xfrm>
        </p:spPr>
        <p:txBody>
          <a:bodyPr anchor="ctr"/>
          <a:lstStyle/>
          <a:p>
            <a:pPr algn="ctr"/>
            <a:r>
              <a:rPr lang="en-US" sz="3600" dirty="0" smtClean="0">
                <a:latin typeface="Arial" pitchFamily="-111" charset="0"/>
                <a:ea typeface="ＭＳ Ｐゴシック" pitchFamily="-111" charset="-128"/>
                <a:cs typeface="ＭＳ Ｐゴシック" pitchFamily="-111" charset="-128"/>
              </a:rPr>
              <a:t>Demos</a:t>
            </a:r>
            <a:endParaRPr lang="en-US" sz="3600" dirty="0" smtClean="0">
              <a:latin typeface="Arial" pitchFamily="-111" charset="0"/>
              <a:ea typeface="ＭＳ Ｐゴシック" pitchFamily="-111" charset="-128"/>
              <a:cs typeface="ＭＳ Ｐゴシック" pitchFamily="-111" charset="-128"/>
            </a:endParaRPr>
          </a:p>
        </p:txBody>
      </p:sp>
      <p:sp>
        <p:nvSpPr>
          <p:cNvPr id="5" name="Subtitle 4"/>
          <p:cNvSpPr>
            <a:spLocks noGrp="1"/>
          </p:cNvSpPr>
          <p:nvPr>
            <p:ph type="subTitle" idx="1"/>
          </p:nvPr>
        </p:nvSpPr>
        <p:spPr/>
        <p:txBody>
          <a:bodyPr/>
          <a:lstStyle/>
          <a:p>
            <a:endParaRPr lang="en-US"/>
          </a:p>
        </p:txBody>
      </p:sp>
    </p:spTree>
  </p:cSld>
  <p:clrMapOvr>
    <a:masterClrMapping/>
  </p:clrMapOvr>
  <p:transition spd="slow" advTm="1395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228600" y="1219200"/>
            <a:ext cx="8915400" cy="5334000"/>
          </a:xfrm>
        </p:spPr>
        <p:txBody>
          <a:bodyPr/>
          <a:lstStyle/>
          <a:p>
            <a:r>
              <a:rPr lang="en-US" dirty="0" smtClean="0"/>
              <a:t>If it is not possible to reproduce the whole experiment, publish the subset that is reproducible</a:t>
            </a:r>
          </a:p>
          <a:p>
            <a:r>
              <a:rPr lang="en-US" dirty="0" smtClean="0"/>
              <a:t>Some common issues and solutions:</a:t>
            </a:r>
          </a:p>
          <a:p>
            <a:pPr lvl="1"/>
            <a:r>
              <a:rPr lang="en-US" dirty="0" smtClean="0"/>
              <a:t>Long-running computations </a:t>
            </a:r>
            <a:r>
              <a:rPr lang="en-US" dirty="0" err="1" smtClean="0">
                <a:sym typeface="Wingdings"/>
              </a:rPr>
              <a:t></a:t>
            </a:r>
            <a:r>
              <a:rPr lang="en-US" dirty="0" smtClean="0">
                <a:sym typeface="Wingdings"/>
              </a:rPr>
              <a:t> cache intermediate results</a:t>
            </a:r>
            <a:endParaRPr lang="en-US" dirty="0" smtClean="0"/>
          </a:p>
          <a:p>
            <a:pPr lvl="1"/>
            <a:r>
              <a:rPr lang="en-US" dirty="0" smtClean="0"/>
              <a:t>Special hardware </a:t>
            </a:r>
            <a:r>
              <a:rPr lang="en-US" dirty="0" err="1" smtClean="0">
                <a:sym typeface="Wingdings"/>
              </a:rPr>
              <a:t></a:t>
            </a:r>
            <a:r>
              <a:rPr lang="en-US" dirty="0" smtClean="0">
                <a:sym typeface="Wingdings"/>
              </a:rPr>
              <a:t> support remote execution</a:t>
            </a:r>
          </a:p>
          <a:p>
            <a:pPr lvl="1"/>
            <a:r>
              <a:rPr lang="en-US" dirty="0" smtClean="0">
                <a:sym typeface="Wingdings"/>
              </a:rPr>
              <a:t>Proprietary data </a:t>
            </a:r>
            <a:r>
              <a:rPr lang="en-US" dirty="0" err="1" smtClean="0">
                <a:sym typeface="Wingdings"/>
              </a:rPr>
              <a:t></a:t>
            </a:r>
            <a:r>
              <a:rPr lang="en-US" dirty="0" smtClean="0">
                <a:sym typeface="Wingdings"/>
              </a:rPr>
              <a:t> remote execution, cache intermediate results</a:t>
            </a:r>
          </a:p>
          <a:p>
            <a:pPr lvl="1"/>
            <a:r>
              <a:rPr lang="en-US" dirty="0" smtClean="0">
                <a:sym typeface="Wingdings"/>
              </a:rPr>
              <a:t>Data collection is not reproducible </a:t>
            </a:r>
            <a:r>
              <a:rPr lang="en-US" dirty="0" err="1" smtClean="0">
                <a:sym typeface="Wingdings"/>
              </a:rPr>
              <a:t></a:t>
            </a:r>
            <a:r>
              <a:rPr lang="en-US" dirty="0" smtClean="0">
                <a:sym typeface="Wingdings"/>
              </a:rPr>
              <a:t> provide data</a:t>
            </a:r>
          </a:p>
          <a:p>
            <a:endParaRPr lang="en-US" dirty="0" smtClean="0"/>
          </a:p>
          <a:p>
            <a:pPr lvl="1">
              <a:buNone/>
            </a:pPr>
            <a:endParaRPr lang="en-US" dirty="0" smtClean="0"/>
          </a:p>
          <a:p>
            <a:endParaRPr lang="en-US" dirty="0" smtClean="0"/>
          </a:p>
          <a:p>
            <a:pPr lvl="1"/>
            <a:endParaRPr lang="en-US" dirty="0" smtClean="0"/>
          </a:p>
        </p:txBody>
      </p:sp>
      <p:sp>
        <p:nvSpPr>
          <p:cNvPr id="6" name="Rectangle 2"/>
          <p:cNvSpPr txBox="1">
            <a:spLocks noChangeArrowheads="1"/>
          </p:cNvSpPr>
          <p:nvPr/>
        </p:nvSpPr>
        <p:spPr bwMode="auto">
          <a:xfrm>
            <a:off x="228600" y="152400"/>
            <a:ext cx="91440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eaLnBrk="0" hangingPunct="0">
              <a:defRPr/>
            </a:pPr>
            <a:r>
              <a:rPr lang="en-US" sz="3200" kern="0" dirty="0" smtClean="0">
                <a:solidFill>
                  <a:schemeClr val="accent2"/>
                </a:solidFill>
              </a:rPr>
              <a:t>Issue</a:t>
            </a:r>
            <a:r>
              <a:rPr kumimoji="0" lang="en-US" sz="3200" b="0"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 Coverage</a:t>
            </a:r>
            <a:endParaRPr kumimoji="0" lang="en-US" sz="3200" b="0" i="0" u="none" strike="noStrike" kern="0" cap="none" spc="0" normalizeH="0" baseline="0" noProof="0" dirty="0">
              <a:ln>
                <a:noFill/>
              </a:ln>
              <a:solidFill>
                <a:schemeClr val="accent2"/>
              </a:solidFill>
              <a:effectLst/>
              <a:uLnTx/>
              <a:uFillTx/>
              <a:latin typeface="+mj-l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228600" y="1219200"/>
            <a:ext cx="8915400" cy="5334000"/>
          </a:xfrm>
        </p:spPr>
        <p:txBody>
          <a:bodyPr/>
          <a:lstStyle/>
          <a:p>
            <a:r>
              <a:rPr lang="en-US" dirty="0" smtClean="0"/>
              <a:t>Connect results to their provenance</a:t>
            </a:r>
          </a:p>
          <a:p>
            <a:pPr lvl="1"/>
            <a:r>
              <a:rPr lang="en-US" dirty="0" smtClean="0"/>
              <a:t>Support </a:t>
            </a:r>
            <a:r>
              <a:rPr lang="en-US" dirty="0" err="1" smtClean="0"/>
              <a:t>LateX</a:t>
            </a:r>
            <a:r>
              <a:rPr lang="en-US" dirty="0" smtClean="0"/>
              <a:t>, Word, </a:t>
            </a:r>
            <a:r>
              <a:rPr lang="en-US" dirty="0" err="1" smtClean="0"/>
              <a:t>Powerpoint</a:t>
            </a:r>
            <a:r>
              <a:rPr lang="en-US" dirty="0" smtClean="0"/>
              <a:t>, HTML, wiki</a:t>
            </a:r>
          </a:p>
          <a:p>
            <a:pPr lvl="1">
              <a:buNone/>
            </a:pPr>
            <a:endParaRPr lang="en-US" dirty="0" smtClean="0"/>
          </a:p>
        </p:txBody>
      </p:sp>
      <p:sp>
        <p:nvSpPr>
          <p:cNvPr id="6" name="Rectangle 2"/>
          <p:cNvSpPr txBox="1">
            <a:spLocks noChangeArrowheads="1"/>
          </p:cNvSpPr>
          <p:nvPr/>
        </p:nvSpPr>
        <p:spPr bwMode="auto">
          <a:xfrm>
            <a:off x="228600" y="152400"/>
            <a:ext cx="91440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eaLnBrk="0" hangingPunct="0">
              <a:defRPr/>
            </a:pPr>
            <a:r>
              <a:rPr kumimoji="0" lang="en-US" sz="3200" b="0" i="0" u="none" strike="noStrike" kern="0" cap="none" spc="0" normalizeH="0" baseline="0" noProof="0" dirty="0" smtClean="0">
                <a:ln>
                  <a:noFill/>
                </a:ln>
                <a:solidFill>
                  <a:schemeClr val="accent2"/>
                </a:solidFill>
                <a:effectLst/>
                <a:uLnTx/>
                <a:uFillTx/>
                <a:latin typeface="+mj-lt"/>
                <a:ea typeface="ＭＳ Ｐゴシック" pitchFamily="-65" charset="-128"/>
                <a:cs typeface="ＭＳ Ｐゴシック" pitchFamily="-65" charset="-128"/>
              </a:rPr>
              <a:t>Publishing</a:t>
            </a:r>
            <a:r>
              <a:rPr kumimoji="0" lang="en-US" sz="3200" b="0" i="0" u="none" strike="noStrike" kern="0" cap="none" spc="0" normalizeH="0" noProof="0" dirty="0" smtClean="0">
                <a:ln>
                  <a:noFill/>
                </a:ln>
                <a:solidFill>
                  <a:schemeClr val="accent2"/>
                </a:solidFill>
                <a:effectLst/>
                <a:uLnTx/>
                <a:uFillTx/>
                <a:latin typeface="+mj-lt"/>
                <a:ea typeface="ＭＳ Ｐゴシック" pitchFamily="-65" charset="-128"/>
                <a:cs typeface="ＭＳ Ｐゴシック" pitchFamily="-65" charset="-128"/>
              </a:rPr>
              <a:t> Reproducible Results</a:t>
            </a:r>
            <a:endParaRPr kumimoji="0" lang="en-US" sz="3200" b="0" i="0" u="none" strike="noStrike" kern="0" cap="none" spc="0" normalizeH="0" baseline="0" noProof="0" dirty="0">
              <a:ln>
                <a:noFill/>
              </a:ln>
              <a:solidFill>
                <a:schemeClr val="accent2"/>
              </a:solidFill>
              <a:effectLst/>
              <a:uLnTx/>
              <a:uFillTx/>
              <a:latin typeface="+mj-lt"/>
              <a:ea typeface="ＭＳ Ｐゴシック" pitchFamily="-65" charset="-128"/>
              <a:cs typeface="ＭＳ Ｐゴシック" pitchFamily="-65" charset="-128"/>
            </a:endParaRPr>
          </a:p>
        </p:txBody>
      </p:sp>
      <p:sp>
        <p:nvSpPr>
          <p:cNvPr id="4" name="Rectangle 3"/>
          <p:cNvSpPr/>
          <p:nvPr/>
        </p:nvSpPr>
        <p:spPr>
          <a:xfrm>
            <a:off x="2514600" y="6248400"/>
            <a:ext cx="2656872" cy="369332"/>
          </a:xfrm>
          <a:prstGeom prst="rect">
            <a:avLst/>
          </a:prstGeom>
        </p:spPr>
        <p:txBody>
          <a:bodyPr wrap="none">
            <a:spAutoFit/>
          </a:bodyPr>
          <a:lstStyle/>
          <a:p>
            <a:r>
              <a:rPr lang="en-US" sz="1800" dirty="0"/>
              <a:t>[Koop et al., ICCS 2011]</a:t>
            </a:r>
          </a:p>
        </p:txBody>
      </p:sp>
      <p:pic>
        <p:nvPicPr>
          <p:cNvPr id="5" name="Picture 4" descr="embed-freedman-workflow-from-vistrails.tiff"/>
          <p:cNvPicPr>
            <a:picLocks noChangeAspect="1"/>
          </p:cNvPicPr>
          <p:nvPr/>
        </p:nvPicPr>
        <p:blipFill>
          <a:blip r:embed="rId3"/>
          <a:stretch>
            <a:fillRect/>
          </a:stretch>
        </p:blipFill>
        <p:spPr>
          <a:xfrm>
            <a:off x="46527" y="2209800"/>
            <a:ext cx="4343400" cy="3020775"/>
          </a:xfrm>
          <a:prstGeom prst="rect">
            <a:avLst/>
          </a:prstGeom>
        </p:spPr>
      </p:pic>
      <p:sp>
        <p:nvSpPr>
          <p:cNvPr id="7" name="Rectangle 6"/>
          <p:cNvSpPr/>
          <p:nvPr/>
        </p:nvSpPr>
        <p:spPr>
          <a:xfrm>
            <a:off x="4572000" y="2164646"/>
            <a:ext cx="4572000" cy="309315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500" dirty="0" smtClean="0">
                <a:latin typeface="Courier"/>
                <a:cs typeface="Courier"/>
              </a:rPr>
              <a:t>\</a:t>
            </a:r>
            <a:r>
              <a:rPr lang="en-US" sz="1500" dirty="0" err="1" smtClean="0">
                <a:latin typeface="Courier"/>
                <a:cs typeface="Courier"/>
              </a:rPr>
              <a:t>begin{figure</a:t>
            </a:r>
            <a:r>
              <a:rPr lang="en-US" sz="1500" dirty="0" smtClean="0">
                <a:latin typeface="Courier"/>
                <a:cs typeface="Courier"/>
              </a:rPr>
              <a:t>}</a:t>
            </a:r>
          </a:p>
          <a:p>
            <a:r>
              <a:rPr lang="en-US" sz="1500" b="1" dirty="0" smtClean="0">
                <a:latin typeface="Courier"/>
                <a:cs typeface="Courier"/>
              </a:rPr>
              <a:t>\</a:t>
            </a:r>
            <a:r>
              <a:rPr lang="en-US" sz="1500" b="1" dirty="0" err="1" smtClean="0">
                <a:latin typeface="Courier"/>
                <a:cs typeface="Courier"/>
              </a:rPr>
              <a:t>vistrail[filename</a:t>
            </a:r>
            <a:r>
              <a:rPr lang="en-US" sz="1500" b="1" dirty="0" smtClean="0">
                <a:latin typeface="Courier"/>
                <a:cs typeface="Courier"/>
              </a:rPr>
              <a:t>=ladder_dyl_gap_theta-2.xml,version=5,pdf, </a:t>
            </a:r>
            <a:r>
              <a:rPr lang="en-US" sz="1500" b="1" dirty="0" err="1" smtClean="0">
                <a:latin typeface="Courier"/>
                <a:cs typeface="Courier"/>
              </a:rPr>
              <a:t>buildalways</a:t>
            </a:r>
            <a:r>
              <a:rPr lang="en-US" sz="1500" b="1" dirty="0" smtClean="0">
                <a:latin typeface="Courier"/>
                <a:cs typeface="Courier"/>
              </a:rPr>
              <a:t>, </a:t>
            </a:r>
            <a:r>
              <a:rPr lang="en-US" sz="1500" b="1" dirty="0" err="1" smtClean="0">
                <a:latin typeface="Courier"/>
                <a:cs typeface="Courier"/>
              </a:rPr>
              <a:t>getvtl</a:t>
            </a:r>
            <a:r>
              <a:rPr lang="en-US" sz="1500" b="1" dirty="0" smtClean="0">
                <a:latin typeface="Courier"/>
                <a:cs typeface="Courier"/>
              </a:rPr>
              <a:t>, </a:t>
            </a:r>
            <a:r>
              <a:rPr lang="en-US" sz="1500" b="1" dirty="0" err="1" smtClean="0">
                <a:latin typeface="Courier"/>
                <a:cs typeface="Courier"/>
              </a:rPr>
              <a:t>embedworkflow</a:t>
            </a:r>
            <a:r>
              <a:rPr lang="en-US" sz="1500" b="1" dirty="0" smtClean="0">
                <a:latin typeface="Courier"/>
                <a:cs typeface="Courier"/>
              </a:rPr>
              <a:t>, </a:t>
            </a:r>
            <a:r>
              <a:rPr lang="en-US" sz="1500" b="1" dirty="0" err="1" smtClean="0">
                <a:latin typeface="Courier"/>
                <a:cs typeface="Courier"/>
              </a:rPr>
              <a:t>execute</a:t>
            </a:r>
            <a:r>
              <a:rPr lang="en-US" sz="1500" dirty="0" err="1" smtClean="0">
                <a:latin typeface="Courier"/>
                <a:cs typeface="Courier"/>
              </a:rPr>
              <a:t>]{width</a:t>
            </a:r>
            <a:r>
              <a:rPr lang="en-US" sz="1500" dirty="0" smtClean="0">
                <a:latin typeface="Courier"/>
                <a:cs typeface="Courier"/>
              </a:rPr>
              <a:t>=8cm}</a:t>
            </a:r>
          </a:p>
          <a:p>
            <a:r>
              <a:rPr lang="en-US" sz="1500" dirty="0" smtClean="0">
                <a:latin typeface="Courier"/>
                <a:cs typeface="Courier"/>
              </a:rPr>
              <a:t>\</a:t>
            </a:r>
            <a:r>
              <a:rPr lang="en-US" sz="1500" dirty="0" err="1" smtClean="0">
                <a:latin typeface="Courier"/>
                <a:cs typeface="Courier"/>
              </a:rPr>
              <a:t>caption{(color</a:t>
            </a:r>
            <a:r>
              <a:rPr lang="en-US" sz="1500" dirty="0" smtClean="0">
                <a:latin typeface="Courier"/>
                <a:cs typeface="Courier"/>
              </a:rPr>
              <a:t> online) Ground-state degeneracy splitting of the</a:t>
            </a:r>
          </a:p>
          <a:p>
            <a:r>
              <a:rPr lang="en-US" sz="1500" dirty="0" smtClean="0">
                <a:latin typeface="Courier"/>
                <a:cs typeface="Courier"/>
              </a:rPr>
              <a:t>  non-</a:t>
            </a:r>
            <a:r>
              <a:rPr lang="en-US" sz="1500" dirty="0" err="1" smtClean="0">
                <a:latin typeface="Courier"/>
                <a:cs typeface="Courier"/>
              </a:rPr>
              <a:t>Hermitian</a:t>
            </a:r>
            <a:r>
              <a:rPr lang="en-US" sz="1500" dirty="0" smtClean="0">
                <a:latin typeface="Courier"/>
                <a:cs typeface="Courier"/>
              </a:rPr>
              <a:t> doubled Yang-Lee model when perturbed by a string</a:t>
            </a:r>
          </a:p>
          <a:p>
            <a:r>
              <a:rPr lang="en-US" sz="1500" dirty="0" smtClean="0">
                <a:latin typeface="Courier"/>
                <a:cs typeface="Courier"/>
              </a:rPr>
              <a:t>  tension (</a:t>
            </a:r>
            <a:r>
              <a:rPr lang="en-US" sz="1500" dirty="0" err="1" smtClean="0">
                <a:latin typeface="Courier"/>
                <a:cs typeface="Courier"/>
              </a:rPr>
              <a:t>θ</a:t>
            </a:r>
            <a:r>
              <a:rPr lang="en-US" sz="1500" dirty="0" smtClean="0">
                <a:latin typeface="Courier"/>
                <a:cs typeface="Courier"/>
              </a:rPr>
              <a:t> </a:t>
            </a:r>
            <a:r>
              <a:rPr lang="en-US" sz="1500" dirty="0" err="1" smtClean="0">
                <a:latin typeface="Courier"/>
                <a:cs typeface="Courier"/>
              </a:rPr>
              <a:t≯</a:t>
            </a:r>
            <a:r>
              <a:rPr lang="en-US" sz="1500" dirty="0" smtClean="0">
                <a:latin typeface="Courier"/>
                <a:cs typeface="Courier"/>
              </a:rPr>
              <a:t>= 0).}</a:t>
            </a:r>
          </a:p>
          <a:p>
            <a:r>
              <a:rPr lang="en-US" sz="1500" dirty="0" smtClean="0">
                <a:latin typeface="Courier"/>
                <a:cs typeface="Courier"/>
              </a:rPr>
              <a:t>\</a:t>
            </a:r>
            <a:r>
              <a:rPr lang="en-US" sz="1500" dirty="0" err="1" smtClean="0">
                <a:latin typeface="Courier"/>
                <a:cs typeface="Courier"/>
              </a:rPr>
              <a:t>label{fig:figure</a:t>
            </a:r>
            <a:r>
              <a:rPr lang="en-US" sz="1500" dirty="0" smtClean="0">
                <a:latin typeface="Courier"/>
                <a:cs typeface="Courier"/>
              </a:rPr>
              <a:t>}</a:t>
            </a:r>
          </a:p>
          <a:p>
            <a:r>
              <a:rPr lang="en-US" sz="1500" dirty="0" smtClean="0">
                <a:latin typeface="Courier"/>
                <a:cs typeface="Courier"/>
              </a:rPr>
              <a:t>\</a:t>
            </a:r>
            <a:r>
              <a:rPr lang="en-US" sz="1500" dirty="0" err="1" smtClean="0">
                <a:latin typeface="Courier"/>
                <a:cs typeface="Courier"/>
              </a:rPr>
              <a:t>end{center</a:t>
            </a:r>
            <a:r>
              <a:rPr lang="en-US" sz="1500" dirty="0" smtClean="0">
                <a:latin typeface="Courier"/>
                <a:cs typeface="Courier"/>
              </a:rPr>
              <a:t>}</a:t>
            </a:r>
          </a:p>
          <a:p>
            <a:r>
              <a:rPr lang="en-US" sz="1500" dirty="0" smtClean="0">
                <a:latin typeface="Courier"/>
                <a:cs typeface="Courier"/>
              </a:rPr>
              <a:t>\</a:t>
            </a:r>
            <a:r>
              <a:rPr lang="en-US" sz="1500" dirty="0" err="1" smtClean="0">
                <a:latin typeface="Courier"/>
                <a:cs typeface="Courier"/>
              </a:rPr>
              <a:t>end{figure</a:t>
            </a:r>
            <a:r>
              <a:rPr lang="en-US" sz="1500" dirty="0" smtClean="0">
                <a:latin typeface="Courier"/>
                <a:cs typeface="Courier"/>
              </a:rPr>
              <a:t>}</a:t>
            </a:r>
            <a:endParaRPr lang="en-US" sz="1500" dirty="0">
              <a:latin typeface="Courier"/>
              <a:cs typeface="Courier"/>
            </a:endParaRPr>
          </a:p>
        </p:txBody>
      </p:sp>
      <p:sp>
        <p:nvSpPr>
          <p:cNvPr id="8" name="Rectangle 7"/>
          <p:cNvSpPr/>
          <p:nvPr/>
        </p:nvSpPr>
        <p:spPr>
          <a:xfrm>
            <a:off x="4572000" y="5558135"/>
            <a:ext cx="457200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500" b="1" dirty="0" smtClean="0">
                <a:latin typeface="Courier"/>
                <a:cs typeface="Courier"/>
              </a:rPr>
              <a:t>\</a:t>
            </a:r>
            <a:r>
              <a:rPr lang="en-US" sz="1500" b="1" dirty="0" err="1" smtClean="0">
                <a:latin typeface="Courier"/>
                <a:cs typeface="Courier"/>
              </a:rPr>
              <a:t>vistrail[host</a:t>
            </a:r>
            <a:r>
              <a:rPr lang="en-US" sz="1500" b="1" dirty="0" smtClean="0">
                <a:latin typeface="Courier"/>
                <a:cs typeface="Courier"/>
              </a:rPr>
              <a:t>=</a:t>
            </a:r>
            <a:r>
              <a:rPr lang="en-US" sz="1500" b="1" dirty="0" err="1" smtClean="0">
                <a:latin typeface="Courier"/>
                <a:cs typeface="Courier"/>
              </a:rPr>
              <a:t>alps.ethz.ch,db</a:t>
            </a:r>
            <a:r>
              <a:rPr lang="en-US" sz="1500" b="1" dirty="0" smtClean="0">
                <a:latin typeface="Courier"/>
                <a:cs typeface="Courier"/>
              </a:rPr>
              <a:t>=</a:t>
            </a:r>
            <a:r>
              <a:rPr lang="en-US" sz="1500" b="1" dirty="0" err="1" smtClean="0">
                <a:latin typeface="Courier"/>
                <a:cs typeface="Courier"/>
              </a:rPr>
              <a:t>vistrails,vtid</a:t>
            </a:r>
            <a:r>
              <a:rPr lang="en-US" sz="1500" b="1" dirty="0" smtClean="0">
                <a:latin typeface="Courier"/>
                <a:cs typeface="Courier"/>
              </a:rPr>
              <a:t>=10,version=169,pdf]</a:t>
            </a:r>
            <a:r>
              <a:rPr lang="en-US" sz="1500" dirty="0" smtClean="0">
                <a:latin typeface="Courier"/>
                <a:cs typeface="Courier"/>
              </a:rPr>
              <a:t>{width=8cm}</a:t>
            </a:r>
            <a:endParaRPr lang="en-US" sz="1500" dirty="0">
              <a:latin typeface="Courier"/>
              <a:cs typeface="Courier"/>
            </a:endParaRPr>
          </a:p>
        </p:txBody>
      </p:sp>
      <p:sp>
        <p:nvSpPr>
          <p:cNvPr id="9" name="Rectangle 8"/>
          <p:cNvSpPr/>
          <p:nvPr/>
        </p:nvSpPr>
        <p:spPr bwMode="auto">
          <a:xfrm>
            <a:off x="0" y="3962400"/>
            <a:ext cx="4343400" cy="914400"/>
          </a:xfrm>
          <a:prstGeom prst="rect">
            <a:avLst/>
          </a:prstGeom>
          <a:noFill/>
          <a:ln w="28575" cap="flat" cmpd="sng" algn="ctr">
            <a:solidFill>
              <a:srgbClr val="FC012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p:cNvSpPr/>
          <p:nvPr/>
        </p:nvSpPr>
        <p:spPr>
          <a:xfrm>
            <a:off x="7805498" y="5024735"/>
            <a:ext cx="996611" cy="461665"/>
          </a:xfrm>
          <a:prstGeom prst="rect">
            <a:avLst/>
          </a:prstGeom>
        </p:spPr>
        <p:txBody>
          <a:bodyPr wrap="none">
            <a:spAutoFit/>
          </a:bodyPr>
          <a:lstStyle/>
          <a:p>
            <a:r>
              <a:rPr lang="en-US" i="1" dirty="0" smtClean="0"/>
              <a:t>Local</a:t>
            </a:r>
            <a:endParaRPr lang="en-US" i="1" dirty="0"/>
          </a:p>
        </p:txBody>
      </p:sp>
      <p:sp>
        <p:nvSpPr>
          <p:cNvPr id="11" name="Rectangle 10"/>
          <p:cNvSpPr/>
          <p:nvPr/>
        </p:nvSpPr>
        <p:spPr>
          <a:xfrm>
            <a:off x="7576898" y="6167735"/>
            <a:ext cx="1338502" cy="461665"/>
          </a:xfrm>
          <a:prstGeom prst="rect">
            <a:avLst/>
          </a:prstGeom>
        </p:spPr>
        <p:txBody>
          <a:bodyPr wrap="none">
            <a:spAutoFit/>
          </a:bodyPr>
          <a:lstStyle/>
          <a:p>
            <a:r>
              <a:rPr lang="en-US" i="1" dirty="0" smtClean="0"/>
              <a:t>Remote</a:t>
            </a:r>
            <a:endParaRPr lang="en-US" i="1" dirty="0"/>
          </a:p>
        </p:txBody>
      </p:sp>
      <p:cxnSp>
        <p:nvCxnSpPr>
          <p:cNvPr id="12" name="Straight Arrow Connector 11"/>
          <p:cNvCxnSpPr/>
          <p:nvPr/>
        </p:nvCxnSpPr>
        <p:spPr bwMode="auto">
          <a:xfrm rot="5400000" flipH="1" flipV="1">
            <a:off x="3695700" y="3009900"/>
            <a:ext cx="1371600" cy="533400"/>
          </a:xfrm>
          <a:prstGeom prst="straightConnector1">
            <a:avLst/>
          </a:prstGeom>
          <a:solidFill>
            <a:schemeClr val="accent1"/>
          </a:solidFill>
          <a:ln w="38100" cap="flat" cmpd="sng" algn="ctr">
            <a:solidFill>
              <a:srgbClr val="FC0128"/>
            </a:solidFill>
            <a:prstDash val="solid"/>
            <a:round/>
            <a:headEnd type="none" w="med" len="med"/>
            <a:tailEnd type="arrow"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a:t>
            </a:r>
            <a:r>
              <a:rPr lang="en-US" dirty="0" err="1" smtClean="0"/>
              <a:t>Mashups</a:t>
            </a:r>
            <a:endParaRPr lang="en-US" dirty="0"/>
          </a:p>
        </p:txBody>
      </p:sp>
      <p:pic>
        <p:nvPicPr>
          <p:cNvPr id="4" name="Content Placeholder 3" descr="mashup-star.png"/>
          <p:cNvPicPr>
            <a:picLocks noGrp="1" noChangeAspect="1"/>
          </p:cNvPicPr>
          <p:nvPr>
            <p:ph idx="1"/>
          </p:nvPr>
        </p:nvPicPr>
        <p:blipFill>
          <a:blip r:embed="rId2"/>
          <a:srcRect t="-39866" b="-39866"/>
          <a:stretch>
            <a:fillRect/>
          </a:stretch>
        </p:blipFill>
        <p:spPr>
          <a:xfrm>
            <a:off x="64008" y="0"/>
            <a:ext cx="9079992" cy="5303358"/>
          </a:xfrm>
        </p:spPr>
      </p:pic>
      <p:pic>
        <p:nvPicPr>
          <p:cNvPr id="5" name="Picture 4"/>
          <p:cNvPicPr>
            <a:picLocks noChangeAspect="1"/>
          </p:cNvPicPr>
          <p:nvPr/>
        </p:nvPicPr>
        <p:blipFill>
          <a:blip r:embed="rId3"/>
          <a:stretch>
            <a:fillRect/>
          </a:stretch>
        </p:blipFill>
        <p:spPr>
          <a:xfrm>
            <a:off x="152400" y="2895600"/>
            <a:ext cx="5767399" cy="3657600"/>
          </a:xfrm>
          <a:prstGeom prst="rect">
            <a:avLst/>
          </a:prstGeom>
        </p:spPr>
      </p:pic>
      <p:sp>
        <p:nvSpPr>
          <p:cNvPr id="6" name="Rectangle 5"/>
          <p:cNvSpPr/>
          <p:nvPr/>
        </p:nvSpPr>
        <p:spPr>
          <a:xfrm>
            <a:off x="6474930" y="6172200"/>
            <a:ext cx="2669070" cy="400110"/>
          </a:xfrm>
          <a:prstGeom prst="rect">
            <a:avLst/>
          </a:prstGeom>
        </p:spPr>
        <p:txBody>
          <a:bodyPr wrap="none">
            <a:spAutoFit/>
          </a:bodyPr>
          <a:lstStyle/>
          <a:p>
            <a:r>
              <a:rPr lang="en-US" sz="2000" dirty="0" smtClean="0"/>
              <a:t>[Santos@TVCG2009]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Provenance-Rich Science</a:t>
            </a:r>
            <a:endParaRPr lang="en-US" dirty="0"/>
          </a:p>
        </p:txBody>
      </p:sp>
      <p:sp>
        <p:nvSpPr>
          <p:cNvPr id="3" name="Content Placeholder 2"/>
          <p:cNvSpPr>
            <a:spLocks noGrp="1"/>
          </p:cNvSpPr>
          <p:nvPr>
            <p:ph idx="1"/>
          </p:nvPr>
        </p:nvSpPr>
        <p:spPr/>
        <p:txBody>
          <a:bodyPr/>
          <a:lstStyle/>
          <a:p>
            <a:r>
              <a:rPr lang="en-US" dirty="0" smtClean="0"/>
              <a:t>Some tools cannot be wrapped and integrated with a workflow system…</a:t>
            </a:r>
          </a:p>
          <a:p>
            <a:r>
              <a:rPr lang="en-US" i="1" dirty="0" smtClean="0"/>
              <a:t>All tools </a:t>
            </a:r>
            <a:r>
              <a:rPr lang="en-US" dirty="0" smtClean="0"/>
              <a:t>should capture and store provenance</a:t>
            </a:r>
          </a:p>
          <a:p>
            <a:endParaRPr lang="en-US" dirty="0" smtClean="0"/>
          </a:p>
          <a:p>
            <a:pPr lvl="1"/>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1506876" y="2895600"/>
            <a:ext cx="6113124" cy="32004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Provenance-Rich Science</a:t>
            </a:r>
            <a:endParaRPr lang="en-US" dirty="0"/>
          </a:p>
        </p:txBody>
      </p:sp>
      <p:sp>
        <p:nvSpPr>
          <p:cNvPr id="3" name="Content Placeholder 2"/>
          <p:cNvSpPr>
            <a:spLocks noGrp="1"/>
          </p:cNvSpPr>
          <p:nvPr>
            <p:ph idx="1"/>
          </p:nvPr>
        </p:nvSpPr>
        <p:spPr/>
        <p:txBody>
          <a:bodyPr/>
          <a:lstStyle/>
          <a:p>
            <a:r>
              <a:rPr lang="en-US" dirty="0" smtClean="0"/>
              <a:t>Some tools cannot be wrapped and integrated with a workflow system…</a:t>
            </a:r>
          </a:p>
          <a:p>
            <a:r>
              <a:rPr lang="en-US" i="1" dirty="0" smtClean="0"/>
              <a:t>All tools </a:t>
            </a:r>
            <a:r>
              <a:rPr lang="en-US" dirty="0" smtClean="0"/>
              <a:t>should capture and store provenance</a:t>
            </a:r>
          </a:p>
          <a:p>
            <a:pPr lvl="1"/>
            <a:r>
              <a:rPr lang="en-US" i="1" dirty="0" err="1" smtClean="0"/>
              <a:t>GenePattern</a:t>
            </a:r>
            <a:r>
              <a:rPr lang="en-US" dirty="0" smtClean="0"/>
              <a:t>: reproducible computational genomics in Word documents [Jill </a:t>
            </a:r>
            <a:r>
              <a:rPr lang="en-US" dirty="0" err="1" smtClean="0"/>
              <a:t>Mesirov</a:t>
            </a:r>
            <a:r>
              <a:rPr lang="en-US" dirty="0" smtClean="0"/>
              <a:t>, Science 2010]</a:t>
            </a:r>
          </a:p>
          <a:p>
            <a:pPr lvl="1"/>
            <a:r>
              <a:rPr lang="en-US" dirty="0" smtClean="0"/>
              <a:t>Oracle Total Recall</a:t>
            </a:r>
          </a:p>
          <a:p>
            <a:pPr lvl="1"/>
            <a:r>
              <a:rPr lang="en-US" dirty="0" smtClean="0"/>
              <a:t>Non-linear history for GIMP [Chen et al., </a:t>
            </a:r>
            <a:r>
              <a:rPr lang="en-US" dirty="0" err="1" smtClean="0"/>
              <a:t>Siggraph</a:t>
            </a:r>
            <a:r>
              <a:rPr lang="en-US" dirty="0" smtClean="0"/>
              <a:t> 2011]</a:t>
            </a:r>
          </a:p>
          <a:p>
            <a:r>
              <a:rPr lang="en-US" dirty="0" smtClean="0"/>
              <a:t>Simplify the addition of provenance to existing tools </a:t>
            </a:r>
            <a:r>
              <a:rPr lang="en-US" sz="2000" dirty="0" smtClean="0"/>
              <a:t>[Callahan et al., IPAW 2008]</a:t>
            </a:r>
          </a:p>
          <a:p>
            <a:endParaRPr lang="en-US" dirty="0" smtClean="0"/>
          </a:p>
          <a:p>
            <a:endParaRPr lang="en-US" dirty="0" smtClean="0"/>
          </a:p>
          <a:p>
            <a:pPr lvl="1"/>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Line 2"/>
          <p:cNvSpPr>
            <a:spLocks noChangeShapeType="1"/>
          </p:cNvSpPr>
          <p:nvPr/>
        </p:nvSpPr>
        <p:spPr bwMode="auto">
          <a:xfrm rot="10800000" flipH="1">
            <a:off x="455414" y="1070447"/>
            <a:ext cx="8240986" cy="1116"/>
          </a:xfrm>
          <a:prstGeom prst="line">
            <a:avLst/>
          </a:prstGeom>
          <a:noFill/>
          <a:ln w="635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8678" name="Rectangle 6"/>
          <p:cNvSpPr>
            <a:spLocks noGrp="1" noChangeArrowheads="1"/>
          </p:cNvSpPr>
          <p:nvPr>
            <p:ph type="title"/>
          </p:nvPr>
        </p:nvSpPr>
        <p:spPr>
          <a:ln/>
        </p:spPr>
        <p:txBody>
          <a:bodyPr/>
          <a:lstStyle/>
          <a:p>
            <a:r>
              <a:rPr lang="en-US"/>
              <a:t>Provenance Enabling 3rd-Party Tools</a:t>
            </a:r>
          </a:p>
        </p:txBody>
      </p:sp>
      <p:grpSp>
        <p:nvGrpSpPr>
          <p:cNvPr id="2" name="Group 8"/>
          <p:cNvGrpSpPr>
            <a:grpSpLocks/>
          </p:cNvGrpSpPr>
          <p:nvPr/>
        </p:nvGrpSpPr>
        <p:grpSpPr bwMode="auto">
          <a:xfrm>
            <a:off x="205383" y="1098352"/>
            <a:ext cx="5572125" cy="3331890"/>
            <a:chOff x="0" y="0"/>
            <a:chExt cx="4992" cy="2985"/>
          </a:xfrm>
        </p:grpSpPr>
        <p:pic>
          <p:nvPicPr>
            <p:cNvPr id="28681" name="Picture 9"/>
            <p:cNvPicPr>
              <a:picLocks noChangeAspect="1" noChangeArrowheads="1"/>
            </p:cNvPicPr>
            <p:nvPr/>
          </p:nvPicPr>
          <p:blipFill>
            <a:blip r:embed="rId2"/>
            <a:srcRect/>
            <a:stretch>
              <a:fillRect/>
            </a:stretch>
          </p:blipFill>
          <p:spPr bwMode="auto">
            <a:xfrm>
              <a:off x="0" y="0"/>
              <a:ext cx="4992" cy="2985"/>
            </a:xfrm>
            <a:prstGeom prst="rect">
              <a:avLst/>
            </a:prstGeom>
            <a:noFill/>
            <a:ln w="12700" cap="rnd">
              <a:noFill/>
              <a:round/>
              <a:headEnd/>
              <a:tailEnd/>
            </a:ln>
          </p:spPr>
        </p:pic>
        <p:sp>
          <p:nvSpPr>
            <p:cNvPr id="28682" name="Rectangle 10"/>
            <p:cNvSpPr>
              <a:spLocks/>
            </p:cNvSpPr>
            <p:nvPr/>
          </p:nvSpPr>
          <p:spPr bwMode="auto">
            <a:xfrm>
              <a:off x="3471" y="0"/>
              <a:ext cx="1504" cy="264"/>
            </a:xfrm>
            <a:prstGeom prst="rect">
              <a:avLst/>
            </a:prstGeom>
            <a:solidFill>
              <a:schemeClr val="accent1">
                <a:alpha val="67842"/>
              </a:schemeClr>
            </a:solidFill>
            <a:ln w="12700" cap="rnd">
              <a:noFill/>
              <a:round/>
              <a:headEnd type="none" w="med" len="med"/>
              <a:tailEnd type="none" w="med" len="med"/>
            </a:ln>
          </p:spPr>
          <p:txBody>
            <a:bodyPr lIns="0" tIns="0" rIns="0" bIns="0">
              <a:prstTxWarp prst="textNoShape">
                <a:avLst/>
              </a:prstTxWarp>
            </a:bodyPr>
            <a:lstStyle/>
            <a:p>
              <a:pPr algn="l"/>
              <a:r>
                <a:rPr lang="en-US" sz="1700" dirty="0">
                  <a:latin typeface="Arial" pitchFamily="-111" charset="0"/>
                  <a:ea typeface="Arial" pitchFamily="-111" charset="0"/>
                  <a:cs typeface="Arial" pitchFamily="-111" charset="0"/>
                  <a:sym typeface="Arial" pitchFamily="-111" charset="0"/>
                </a:rPr>
                <a:t>Autodesk Maya</a:t>
              </a:r>
            </a:p>
          </p:txBody>
        </p:sp>
      </p:grpSp>
      <p:sp>
        <p:nvSpPr>
          <p:cNvPr id="28683" name="Rectangle 11"/>
          <p:cNvSpPr>
            <a:spLocks/>
          </p:cNvSpPr>
          <p:nvPr/>
        </p:nvSpPr>
        <p:spPr bwMode="auto">
          <a:xfrm>
            <a:off x="214313" y="1107281"/>
            <a:ext cx="5572125" cy="3330773"/>
          </a:xfrm>
          <a:prstGeom prst="rect">
            <a:avLst/>
          </a:prstGeom>
          <a:solidFill>
            <a:srgbClr val="000000">
              <a:alpha val="25000"/>
            </a:srgbClr>
          </a:solidFill>
          <a:ln w="25400"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2"/>
          <p:cNvGrpSpPr>
            <a:grpSpLocks/>
          </p:cNvGrpSpPr>
          <p:nvPr/>
        </p:nvGrpSpPr>
        <p:grpSpPr bwMode="auto">
          <a:xfrm>
            <a:off x="1017985" y="1812727"/>
            <a:ext cx="6494115" cy="3219152"/>
            <a:chOff x="0" y="0"/>
            <a:chExt cx="5817" cy="2884"/>
          </a:xfrm>
        </p:grpSpPr>
        <p:pic>
          <p:nvPicPr>
            <p:cNvPr id="28685" name="Picture 13"/>
            <p:cNvPicPr>
              <a:picLocks noChangeArrowheads="1"/>
            </p:cNvPicPr>
            <p:nvPr/>
          </p:nvPicPr>
          <p:blipFill>
            <a:blip r:embed="rId3"/>
            <a:srcRect/>
            <a:stretch>
              <a:fillRect/>
            </a:stretch>
          </p:blipFill>
          <p:spPr bwMode="auto">
            <a:xfrm>
              <a:off x="0" y="0"/>
              <a:ext cx="5824" cy="2888"/>
            </a:xfrm>
            <a:prstGeom prst="rect">
              <a:avLst/>
            </a:prstGeom>
            <a:noFill/>
            <a:ln w="12700" cap="flat">
              <a:noFill/>
              <a:miter lim="800000"/>
              <a:headEnd/>
              <a:tailEnd/>
            </a:ln>
          </p:spPr>
        </p:pic>
        <p:sp>
          <p:nvSpPr>
            <p:cNvPr id="28686" name="Rectangle 14"/>
            <p:cNvSpPr>
              <a:spLocks/>
            </p:cNvSpPr>
            <p:nvPr/>
          </p:nvSpPr>
          <p:spPr bwMode="auto">
            <a:xfrm>
              <a:off x="4273" y="22"/>
              <a:ext cx="1504" cy="256"/>
            </a:xfrm>
            <a:prstGeom prst="rect">
              <a:avLst/>
            </a:prstGeom>
            <a:solidFill>
              <a:schemeClr val="accent1">
                <a:alpha val="67842"/>
              </a:schemeClr>
            </a:solidFill>
            <a:ln w="12700" cap="rnd">
              <a:noFill/>
              <a:round/>
              <a:headEnd type="none" w="med" len="med"/>
              <a:tailEnd type="none" w="med" len="med"/>
            </a:ln>
          </p:spPr>
          <p:txBody>
            <a:bodyPr lIns="0" tIns="0" rIns="0" bIns="0">
              <a:prstTxWarp prst="textNoShape">
                <a:avLst/>
              </a:prstTxWarp>
            </a:bodyPr>
            <a:lstStyle/>
            <a:p>
              <a:pPr algn="l"/>
              <a:r>
                <a:rPr lang="en-US" sz="1700" dirty="0" err="1">
                  <a:latin typeface="Arial" pitchFamily="-111" charset="0"/>
                  <a:ea typeface="Arial" pitchFamily="-111" charset="0"/>
                  <a:cs typeface="Arial" pitchFamily="-111" charset="0"/>
                  <a:sym typeface="Arial" pitchFamily="-111" charset="0"/>
                </a:rPr>
                <a:t>ParaView</a:t>
              </a:r>
              <a:endParaRPr lang="en-US" sz="1700" dirty="0">
                <a:latin typeface="Arial" pitchFamily="-111" charset="0"/>
                <a:ea typeface="Arial" pitchFamily="-111" charset="0"/>
                <a:cs typeface="Arial" pitchFamily="-111" charset="0"/>
                <a:sym typeface="Arial" pitchFamily="-111" charset="0"/>
              </a:endParaRPr>
            </a:p>
          </p:txBody>
        </p:sp>
      </p:grpSp>
      <p:sp>
        <p:nvSpPr>
          <p:cNvPr id="28687" name="Rectangle 15"/>
          <p:cNvSpPr>
            <a:spLocks/>
          </p:cNvSpPr>
          <p:nvPr/>
        </p:nvSpPr>
        <p:spPr bwMode="auto">
          <a:xfrm>
            <a:off x="1026914" y="1812727"/>
            <a:ext cx="6500813" cy="3143250"/>
          </a:xfrm>
          <a:prstGeom prst="rect">
            <a:avLst/>
          </a:prstGeom>
          <a:solidFill>
            <a:srgbClr val="000000">
              <a:alpha val="25000"/>
            </a:srgbClr>
          </a:solidFill>
          <a:ln w="25400" cap="flat">
            <a:noFill/>
            <a:miter lim="800000"/>
            <a:headEnd type="none" w="med" len="med"/>
            <a:tailEnd type="none" w="med" len="med"/>
          </a:ln>
        </p:spPr>
        <p:txBody>
          <a:bodyPr lIns="0" tIns="0" rIns="0" bIns="0">
            <a:prstTxWarp prst="textNoShape">
              <a:avLst/>
            </a:prstTxWarp>
          </a:bodyPr>
          <a:lstStyle/>
          <a:p>
            <a:endParaRPr lang="en-US"/>
          </a:p>
        </p:txBody>
      </p:sp>
      <p:grpSp>
        <p:nvGrpSpPr>
          <p:cNvPr id="4" name="Group 16"/>
          <p:cNvGrpSpPr>
            <a:grpSpLocks/>
          </p:cNvGrpSpPr>
          <p:nvPr/>
        </p:nvGrpSpPr>
        <p:grpSpPr bwMode="auto">
          <a:xfrm>
            <a:off x="2238003" y="2803922"/>
            <a:ext cx="6371332" cy="2643188"/>
            <a:chOff x="0" y="0"/>
            <a:chExt cx="5707" cy="2368"/>
          </a:xfrm>
        </p:grpSpPr>
        <p:pic>
          <p:nvPicPr>
            <p:cNvPr id="28689" name="Picture 17"/>
            <p:cNvPicPr>
              <a:picLocks noChangeArrowheads="1"/>
            </p:cNvPicPr>
            <p:nvPr/>
          </p:nvPicPr>
          <p:blipFill>
            <a:blip r:embed="rId4"/>
            <a:srcRect/>
            <a:stretch>
              <a:fillRect/>
            </a:stretch>
          </p:blipFill>
          <p:spPr bwMode="auto">
            <a:xfrm>
              <a:off x="0" y="0"/>
              <a:ext cx="5712" cy="2368"/>
            </a:xfrm>
            <a:prstGeom prst="rect">
              <a:avLst/>
            </a:prstGeom>
            <a:noFill/>
            <a:ln w="12700" cap="flat">
              <a:noFill/>
              <a:miter lim="800000"/>
              <a:headEnd/>
              <a:tailEnd/>
            </a:ln>
          </p:spPr>
        </p:pic>
        <p:sp>
          <p:nvSpPr>
            <p:cNvPr id="28690" name="Rectangle 18"/>
            <p:cNvSpPr>
              <a:spLocks/>
            </p:cNvSpPr>
            <p:nvPr/>
          </p:nvSpPr>
          <p:spPr bwMode="auto">
            <a:xfrm>
              <a:off x="4907" y="0"/>
              <a:ext cx="800" cy="272"/>
            </a:xfrm>
            <a:prstGeom prst="rect">
              <a:avLst/>
            </a:prstGeom>
            <a:solidFill>
              <a:schemeClr val="accent1">
                <a:alpha val="59999"/>
              </a:schemeClr>
            </a:solidFill>
            <a:ln w="12700" cap="rnd">
              <a:noFill/>
              <a:round/>
              <a:headEnd type="none" w="med" len="med"/>
              <a:tailEnd type="none" w="med" len="med"/>
            </a:ln>
          </p:spPr>
          <p:txBody>
            <a:bodyPr lIns="0" tIns="0" rIns="0" bIns="0">
              <a:prstTxWarp prst="textNoShape">
                <a:avLst/>
              </a:prstTxWarp>
            </a:bodyPr>
            <a:lstStyle/>
            <a:p>
              <a:pPr algn="l"/>
              <a:r>
                <a:rPr lang="en-US" sz="1700" dirty="0" err="1">
                  <a:latin typeface="Arial" pitchFamily="-111" charset="0"/>
                  <a:ea typeface="Arial" pitchFamily="-111" charset="0"/>
                  <a:cs typeface="Arial" pitchFamily="-111" charset="0"/>
                  <a:sym typeface="Arial" pitchFamily="-111" charset="0"/>
                </a:rPr>
                <a:t>VisIt</a:t>
              </a:r>
              <a:endParaRPr lang="en-US" sz="1700" dirty="0">
                <a:latin typeface="Arial" pitchFamily="-111" charset="0"/>
                <a:ea typeface="Arial" pitchFamily="-111" charset="0"/>
                <a:cs typeface="Arial" pitchFamily="-111" charset="0"/>
                <a:sym typeface="Arial" pitchFamily="-111" charset="0"/>
              </a:endParaRPr>
            </a:p>
          </p:txBody>
        </p:sp>
      </p:grpSp>
      <p:sp>
        <p:nvSpPr>
          <p:cNvPr id="28691" name="Rectangle 19"/>
          <p:cNvSpPr>
            <a:spLocks/>
          </p:cNvSpPr>
          <p:nvPr/>
        </p:nvSpPr>
        <p:spPr bwMode="auto">
          <a:xfrm>
            <a:off x="2277070" y="2803922"/>
            <a:ext cx="6366867" cy="2643188"/>
          </a:xfrm>
          <a:prstGeom prst="rect">
            <a:avLst/>
          </a:prstGeom>
          <a:solidFill>
            <a:srgbClr val="000000">
              <a:alpha val="25000"/>
            </a:srgbClr>
          </a:solidFill>
          <a:ln w="25400" cap="flat">
            <a:noFill/>
            <a:miter lim="800000"/>
            <a:headEnd type="none" w="med" len="med"/>
            <a:tailEnd type="none" w="med" len="med"/>
          </a:ln>
        </p:spPr>
        <p:txBody>
          <a:bodyPr lIns="0" tIns="0" rIns="0" bIns="0">
            <a:prstTxWarp prst="textNoShape">
              <a:avLst/>
            </a:prstTxWarp>
          </a:bodyPr>
          <a:lstStyle/>
          <a:p>
            <a:endParaRPr lang="en-US"/>
          </a:p>
        </p:txBody>
      </p:sp>
      <p:grpSp>
        <p:nvGrpSpPr>
          <p:cNvPr id="5" name="Group 20"/>
          <p:cNvGrpSpPr>
            <a:grpSpLocks/>
          </p:cNvGrpSpPr>
          <p:nvPr/>
        </p:nvGrpSpPr>
        <p:grpSpPr bwMode="auto">
          <a:xfrm>
            <a:off x="4636741" y="3401095"/>
            <a:ext cx="4551908" cy="2851919"/>
            <a:chOff x="0" y="0"/>
            <a:chExt cx="4077" cy="2555"/>
          </a:xfrm>
        </p:grpSpPr>
        <p:pic>
          <p:nvPicPr>
            <p:cNvPr id="28693" name="Picture 21"/>
            <p:cNvPicPr>
              <a:picLocks noChangeArrowheads="1"/>
            </p:cNvPicPr>
            <p:nvPr/>
          </p:nvPicPr>
          <p:blipFill>
            <a:blip r:embed="rId5"/>
            <a:srcRect/>
            <a:stretch>
              <a:fillRect/>
            </a:stretch>
          </p:blipFill>
          <p:spPr bwMode="auto">
            <a:xfrm>
              <a:off x="0" y="0"/>
              <a:ext cx="4080" cy="2560"/>
            </a:xfrm>
            <a:prstGeom prst="rect">
              <a:avLst/>
            </a:prstGeom>
            <a:noFill/>
            <a:ln w="12700" cap="flat">
              <a:noFill/>
              <a:miter lim="800000"/>
              <a:headEnd/>
              <a:tailEnd/>
            </a:ln>
          </p:spPr>
        </p:pic>
        <p:sp>
          <p:nvSpPr>
            <p:cNvPr id="28694" name="Rectangle 22"/>
            <p:cNvSpPr>
              <a:spLocks/>
            </p:cNvSpPr>
            <p:nvPr/>
          </p:nvSpPr>
          <p:spPr bwMode="auto">
            <a:xfrm>
              <a:off x="2892" y="0"/>
              <a:ext cx="1120" cy="256"/>
            </a:xfrm>
            <a:prstGeom prst="rect">
              <a:avLst/>
            </a:prstGeom>
            <a:solidFill>
              <a:schemeClr val="accent1">
                <a:alpha val="59999"/>
              </a:schemeClr>
            </a:solidFill>
            <a:ln w="12700" cap="rnd">
              <a:noFill/>
              <a:round/>
              <a:headEnd type="none" w="med" len="med"/>
              <a:tailEnd type="none" w="med" len="med"/>
            </a:ln>
          </p:spPr>
          <p:txBody>
            <a:bodyPr lIns="0" tIns="0" rIns="0" bIns="0">
              <a:prstTxWarp prst="textNoShape">
                <a:avLst/>
              </a:prstTxWarp>
            </a:bodyPr>
            <a:lstStyle/>
            <a:p>
              <a:pPr algn="l"/>
              <a:r>
                <a:rPr lang="en-US" sz="1700" dirty="0">
                  <a:latin typeface="Arial" pitchFamily="-111" charset="0"/>
                  <a:ea typeface="Arial" pitchFamily="-111" charset="0"/>
                  <a:cs typeface="Arial" pitchFamily="-111" charset="0"/>
                  <a:sym typeface="Arial" pitchFamily="-111" charset="0"/>
                </a:rPr>
                <a:t>ImageVis3d</a:t>
              </a:r>
            </a:p>
          </p:txBody>
        </p:sp>
      </p:grpSp>
      <p:sp>
        <p:nvSpPr>
          <p:cNvPr id="19" name="TextBox 6"/>
          <p:cNvSpPr txBox="1">
            <a:spLocks noChangeArrowheads="1"/>
          </p:cNvSpPr>
          <p:nvPr/>
        </p:nvSpPr>
        <p:spPr bwMode="auto">
          <a:xfrm>
            <a:off x="685800" y="5715000"/>
            <a:ext cx="3059113" cy="369888"/>
          </a:xfrm>
          <a:prstGeom prst="rect">
            <a:avLst/>
          </a:prstGeom>
          <a:noFill/>
          <a:ln w="9525">
            <a:noFill/>
            <a:miter lim="800000"/>
            <a:headEnd/>
            <a:tailEnd/>
          </a:ln>
        </p:spPr>
        <p:txBody>
          <a:bodyPr wrap="none">
            <a:prstTxWarp prst="textNoShape">
              <a:avLst/>
            </a:prstTxWarp>
            <a:spAutoFit/>
          </a:bodyPr>
          <a:lstStyle/>
          <a:p>
            <a:pPr eaLnBrk="0" hangingPunct="0"/>
            <a:r>
              <a:rPr lang="en-US" sz="1800" dirty="0"/>
              <a:t>[Callahan et al., IPAW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2868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0" presetClass="entr" presetSubtype="0" fill="hold" grpId="0" nodeType="afterEffect">
                                  <p:stCondLst>
                                    <p:cond delay="0"/>
                                  </p:stCondLst>
                                  <p:childTnLst>
                                    <p:set>
                                      <p:cBhvr>
                                        <p:cTn id="16" dur="1" fill="hold">
                                          <p:stCondLst>
                                            <p:cond delay="499"/>
                                          </p:stCondLst>
                                        </p:cTn>
                                        <p:tgtEl>
                                          <p:spTgt spid="286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entr" presetSubtype="0" fill="hold" nodeType="clickEffect">
                                  <p:stCondLst>
                                    <p:cond delay="0"/>
                                  </p:stCondLst>
                                  <p:childTnLst>
                                    <p:set>
                                      <p:cBhvr>
                                        <p:cTn id="20" dur="1" fill="hold">
                                          <p:stCondLst>
                                            <p:cond delay="499"/>
                                          </p:stCondLst>
                                        </p:cTn>
                                        <p:tgtEl>
                                          <p:spTgt spid="5"/>
                                        </p:tgtEl>
                                        <p:attrNameLst>
                                          <p:attrName>style.visibility</p:attrName>
                                        </p:attrNameLst>
                                      </p:cBhvr>
                                      <p:to>
                                        <p:strVal val="visible"/>
                                      </p:to>
                                    </p:set>
                                  </p:childTnLst>
                                </p:cTn>
                              </p:par>
                            </p:childTnLst>
                          </p:cTn>
                        </p:par>
                        <p:par>
                          <p:cTn id="21" fill="hold">
                            <p:stCondLst>
                              <p:cond delay="500"/>
                            </p:stCondLst>
                            <p:childTnLst>
                              <p:par>
                                <p:cTn id="22" presetID="0" presetClass="entr" presetSubtype="0" fill="hold" grpId="0" nodeType="afterEffect">
                                  <p:stCondLst>
                                    <p:cond delay="0"/>
                                  </p:stCondLst>
                                  <p:childTnLst>
                                    <p:set>
                                      <p:cBhvr>
                                        <p:cTn id="23" dur="1" fill="hold">
                                          <p:stCondLst>
                                            <p:cond delay="499"/>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P spid="28687" grpId="0" animBg="1"/>
      <p:bldP spid="28691"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Provenance </a:t>
            </a:r>
            <a:r>
              <a:rPr lang="en-US" sz="3000" dirty="0" err="1" smtClean="0"/>
              <a:t>Plugin</a:t>
            </a:r>
            <a:r>
              <a:rPr lang="en-US" sz="3000" dirty="0" smtClean="0"/>
              <a:t> for </a:t>
            </a:r>
            <a:r>
              <a:rPr lang="en-US" sz="3000" dirty="0" err="1" smtClean="0"/>
              <a:t>ParaView</a:t>
            </a:r>
            <a:endParaRPr lang="en-US" sz="3000" dirty="0"/>
          </a:p>
        </p:txBody>
      </p:sp>
      <p:pic>
        <p:nvPicPr>
          <p:cNvPr id="7" name="VisTrailsForParaView_Large.mov">
            <a:hlinkClick r:id="" action="ppaction://media"/>
          </p:cNvPr>
          <p:cNvPicPr/>
          <p:nvPr>
            <p:ph idx="1"/>
            <a:videoFile r:link="rId1"/>
          </p:nvPr>
        </p:nvPicPr>
        <p:blipFill>
          <a:blip r:embed="rId3"/>
          <a:stretch>
            <a:fillRect/>
          </a:stretch>
        </p:blipFill>
        <p:spPr>
          <a:xfrm>
            <a:off x="228600" y="1761506"/>
            <a:ext cx="8610600" cy="42493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2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Provenance-Rich Science</a:t>
            </a:r>
            <a:endParaRPr lang="en-US" dirty="0"/>
          </a:p>
        </p:txBody>
      </p:sp>
      <p:sp>
        <p:nvSpPr>
          <p:cNvPr id="3" name="Content Placeholder 2"/>
          <p:cNvSpPr>
            <a:spLocks noGrp="1"/>
          </p:cNvSpPr>
          <p:nvPr>
            <p:ph idx="1"/>
          </p:nvPr>
        </p:nvSpPr>
        <p:spPr>
          <a:xfrm>
            <a:off x="228600" y="1143000"/>
            <a:ext cx="8610600" cy="5029200"/>
          </a:xfrm>
        </p:spPr>
        <p:txBody>
          <a:bodyPr/>
          <a:lstStyle/>
          <a:p>
            <a:r>
              <a:rPr lang="en-US" i="1" dirty="0" smtClean="0"/>
              <a:t>All tools </a:t>
            </a:r>
            <a:r>
              <a:rPr lang="en-US" dirty="0" smtClean="0"/>
              <a:t>should capture and store provenance</a:t>
            </a:r>
          </a:p>
          <a:p>
            <a:pPr lvl="1"/>
            <a:r>
              <a:rPr lang="en-US" i="1" dirty="0" err="1" smtClean="0"/>
              <a:t>GenePattern</a:t>
            </a:r>
            <a:r>
              <a:rPr lang="en-US" dirty="0" smtClean="0"/>
              <a:t>: reproducible computational genomics in Word documents [Jill </a:t>
            </a:r>
            <a:r>
              <a:rPr lang="en-US" dirty="0" err="1" smtClean="0"/>
              <a:t>Mesirov</a:t>
            </a:r>
            <a:r>
              <a:rPr lang="en-US" dirty="0" smtClean="0"/>
              <a:t>, Science 2010]</a:t>
            </a:r>
          </a:p>
          <a:p>
            <a:pPr lvl="1"/>
            <a:r>
              <a:rPr lang="en-US" dirty="0" smtClean="0"/>
              <a:t>Oracle Total Recall</a:t>
            </a:r>
          </a:p>
          <a:p>
            <a:pPr lvl="1"/>
            <a:r>
              <a:rPr lang="en-US" dirty="0" smtClean="0"/>
              <a:t>Non-linear history for GIMP [Chen et al., </a:t>
            </a:r>
            <a:r>
              <a:rPr lang="en-US" dirty="0" err="1" smtClean="0"/>
              <a:t>Siggraph</a:t>
            </a:r>
            <a:r>
              <a:rPr lang="en-US" dirty="0" smtClean="0"/>
              <a:t> 2011]</a:t>
            </a:r>
          </a:p>
          <a:p>
            <a:r>
              <a:rPr lang="en-US" dirty="0" smtClean="0"/>
              <a:t>Simplify the addition of provenance to existing tools </a:t>
            </a:r>
            <a:r>
              <a:rPr lang="en-US" sz="2000" dirty="0" smtClean="0"/>
              <a:t>[Callahan et al., IPAW 2008]</a:t>
            </a:r>
            <a:endParaRPr lang="en-US" dirty="0" smtClean="0"/>
          </a:p>
          <a:p>
            <a:r>
              <a:rPr lang="en-US" i="1" dirty="0" smtClean="0"/>
              <a:t>Provenance SDK in beta</a:t>
            </a:r>
          </a:p>
          <a:p>
            <a:pPr lvl="1"/>
            <a:r>
              <a:rPr lang="en-US" dirty="0" smtClean="0"/>
              <a:t>General provenance framework for interactive applications</a:t>
            </a:r>
          </a:p>
          <a:p>
            <a:r>
              <a:rPr lang="en-US" dirty="0" smtClean="0"/>
              <a:t>Research challenge: </a:t>
            </a:r>
            <a:r>
              <a:rPr lang="en-US" i="1" dirty="0" smtClean="0"/>
              <a:t>integrate provenance from multiple tools</a:t>
            </a:r>
          </a:p>
          <a:p>
            <a:r>
              <a:rPr lang="en-US" dirty="0" smtClean="0"/>
              <a:t>Research challenge: </a:t>
            </a:r>
            <a:r>
              <a:rPr lang="en-US" i="1" dirty="0" smtClean="0"/>
              <a:t>explore experiments published in shared repositories (more later…)</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Part 1</a:t>
            </a:r>
            <a:endParaRPr lang="en-US" dirty="0"/>
          </a:p>
        </p:txBody>
      </p:sp>
      <p:sp>
        <p:nvSpPr>
          <p:cNvPr id="3" name="Content Placeholder 2"/>
          <p:cNvSpPr>
            <a:spLocks noGrp="1"/>
          </p:cNvSpPr>
          <p:nvPr>
            <p:ph idx="1"/>
          </p:nvPr>
        </p:nvSpPr>
        <p:spPr/>
        <p:txBody>
          <a:bodyPr/>
          <a:lstStyle/>
          <a:p>
            <a:r>
              <a:rPr lang="en-US" dirty="0" smtClean="0"/>
              <a:t>Studying weather, looking at temperatures and precipitation over time</a:t>
            </a:r>
          </a:p>
          <a:p>
            <a:r>
              <a:rPr lang="en-US" dirty="0" smtClean="0"/>
              <a:t>Creating and refining plots using </a:t>
            </a:r>
            <a:r>
              <a:rPr lang="en-US" dirty="0" err="1" smtClean="0"/>
              <a:t>matplotlib</a:t>
            </a:r>
            <a:endParaRPr lang="en-US" dirty="0" smtClean="0"/>
          </a:p>
          <a:p>
            <a:r>
              <a:rPr lang="en-US" dirty="0" smtClean="0"/>
              <a:t>Now publish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Part 2</a:t>
            </a:r>
            <a:endParaRPr lang="en-US" dirty="0"/>
          </a:p>
        </p:txBody>
      </p:sp>
      <p:sp>
        <p:nvSpPr>
          <p:cNvPr id="3" name="Content Placeholder 2"/>
          <p:cNvSpPr>
            <a:spLocks noGrp="1"/>
          </p:cNvSpPr>
          <p:nvPr>
            <p:ph idx="1"/>
          </p:nvPr>
        </p:nvSpPr>
        <p:spPr/>
        <p:txBody>
          <a:bodyPr/>
          <a:lstStyle/>
          <a:p>
            <a:r>
              <a:rPr lang="en-US" dirty="0" smtClean="0"/>
              <a:t>Adding your own code</a:t>
            </a:r>
          </a:p>
          <a:p>
            <a:pPr lvl="1"/>
            <a:r>
              <a:rPr lang="en-US" dirty="0" smtClean="0"/>
              <a:t>Use </a:t>
            </a:r>
            <a:r>
              <a:rPr lang="en-US" dirty="0" err="1" smtClean="0"/>
              <a:t>CLTools</a:t>
            </a:r>
            <a:r>
              <a:rPr lang="en-US" dirty="0" smtClean="0"/>
              <a:t> to include the simulation script into </a:t>
            </a:r>
            <a:r>
              <a:rPr lang="en-US" dirty="0" err="1" smtClean="0"/>
              <a:t>VisTrails</a:t>
            </a:r>
            <a:endParaRPr lang="en-US" dirty="0" smtClean="0"/>
          </a:p>
          <a:p>
            <a:r>
              <a:rPr lang="en-US" dirty="0" smtClean="0"/>
              <a:t>Run simulation that predicts temperature values</a:t>
            </a:r>
          </a:p>
          <a:p>
            <a:r>
              <a:rPr lang="en-US" dirty="0" smtClean="0"/>
              <a:t>Compare simulation results with actual data</a:t>
            </a:r>
          </a:p>
          <a:p>
            <a:r>
              <a:rPr lang="en-US" dirty="0" smtClean="0"/>
              <a:t>Explore different values for simulation parameter</a:t>
            </a:r>
          </a:p>
          <a:p>
            <a:r>
              <a:rPr lang="en-US" dirty="0" smtClean="0"/>
              <a:t>Persistent files: connecting data and provenance</a:t>
            </a:r>
          </a:p>
          <a:p>
            <a:pPr lvl="1"/>
            <a:r>
              <a:rPr lang="en-US" dirty="0" smtClean="0"/>
              <a:t>Manage input and intermediate files</a:t>
            </a:r>
          </a:p>
          <a:p>
            <a:r>
              <a:rPr lang="en-US" dirty="0" smtClean="0"/>
              <a:t>Using global variables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Part 3</a:t>
            </a:r>
            <a:endParaRPr lang="en-US" dirty="0"/>
          </a:p>
        </p:txBody>
      </p:sp>
      <p:sp>
        <p:nvSpPr>
          <p:cNvPr id="3" name="Content Placeholder 2"/>
          <p:cNvSpPr>
            <a:spLocks noGrp="1"/>
          </p:cNvSpPr>
          <p:nvPr>
            <p:ph idx="1"/>
          </p:nvPr>
        </p:nvSpPr>
        <p:spPr/>
        <p:txBody>
          <a:bodyPr/>
          <a:lstStyle/>
          <a:p>
            <a:r>
              <a:rPr lang="en-US" dirty="0" smtClean="0"/>
              <a:t>Publishing results</a:t>
            </a:r>
          </a:p>
          <a:p>
            <a:pPr lvl="1"/>
            <a:r>
              <a:rPr lang="en-US" dirty="0" smtClean="0"/>
              <a:t>Include results in </a:t>
            </a:r>
            <a:r>
              <a:rPr lang="en-US" dirty="0" err="1" smtClean="0"/>
              <a:t>LaTeX</a:t>
            </a:r>
            <a:endParaRPr lang="en-US" dirty="0" smtClean="0"/>
          </a:p>
          <a:p>
            <a:pPr lvl="1"/>
            <a:r>
              <a:rPr lang="en-US" dirty="0" smtClean="0"/>
              <a:t>Create </a:t>
            </a:r>
            <a:r>
              <a:rPr lang="en-US" dirty="0" err="1" smtClean="0"/>
              <a:t>mashup</a:t>
            </a:r>
            <a:endParaRPr lang="en-US" dirty="0" smtClean="0"/>
          </a:p>
          <a:p>
            <a:pPr lvl="1"/>
            <a:r>
              <a:rPr lang="en-US" dirty="0" smtClean="0"/>
              <a:t>Results on the Web</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43" name="Picture 7"/>
          <p:cNvPicPr>
            <a:picLocks noChangeArrowheads="1"/>
          </p:cNvPicPr>
          <p:nvPr/>
        </p:nvPicPr>
        <p:blipFill>
          <a:blip r:embed="rId3"/>
          <a:srcRect/>
          <a:stretch>
            <a:fillRect/>
          </a:stretch>
        </p:blipFill>
        <p:spPr bwMode="auto">
          <a:xfrm>
            <a:off x="1464469" y="1475780"/>
            <a:ext cx="6215063" cy="4848820"/>
          </a:xfrm>
          <a:prstGeom prst="rect">
            <a:avLst/>
          </a:prstGeom>
          <a:noFill/>
          <a:ln w="12700" cap="flat">
            <a:noFill/>
            <a:miter lim="800000"/>
            <a:headEnd/>
            <a:tailEnd/>
          </a:ln>
        </p:spPr>
      </p:pic>
      <p:sp>
        <p:nvSpPr>
          <p:cNvPr id="14344" name="Rectangle 8"/>
          <p:cNvSpPr>
            <a:spLocks noGrp="1" noChangeArrowheads="1"/>
          </p:cNvSpPr>
          <p:nvPr>
            <p:ph type="title"/>
          </p:nvPr>
        </p:nvSpPr>
        <p:spPr>
          <a:ln/>
        </p:spPr>
        <p:txBody>
          <a:bodyPr/>
          <a:lstStyle/>
          <a:p>
            <a:r>
              <a:rPr lang="en-US" dirty="0" smtClean="0"/>
              <a:t>Issue: Linking Provenance to </a:t>
            </a:r>
            <a:r>
              <a:rPr lang="en-US" dirty="0"/>
              <a:t>Data</a:t>
            </a:r>
          </a:p>
        </p:txBody>
      </p:sp>
      <p:sp>
        <p:nvSpPr>
          <p:cNvPr id="14345" name="Text Box 9"/>
          <p:cNvSpPr txBox="1">
            <a:spLocks noChangeArrowheads="1"/>
          </p:cNvSpPr>
          <p:nvPr/>
        </p:nvSpPr>
        <p:spPr bwMode="auto">
          <a:xfrm>
            <a:off x="8902899" y="6563320"/>
            <a:ext cx="218777" cy="214313"/>
          </a:xfrm>
          <a:prstGeom prst="rect">
            <a:avLst/>
          </a:prstGeom>
          <a:noFill/>
          <a:ln w="12700">
            <a:noFill/>
            <a:miter lim="800000"/>
            <a:headEnd/>
            <a:tailEnd/>
          </a:ln>
        </p:spPr>
        <p:txBody>
          <a:bodyPr wrap="none" lIns="64291" tIns="32146" rIns="64291" bIns="32146">
            <a:prstTxWarp prst="textNoShape">
              <a:avLst/>
            </a:prstTxWarp>
          </a:bodyPr>
          <a:lstStyle/>
          <a:p>
            <a:fld id="{B008E46B-19AB-9E40-8D41-B1C50DEEB191}" type="slidenum">
              <a:rPr lang="en-US" sz="1000">
                <a:solidFill>
                  <a:srgbClr val="FFFFFF"/>
                </a:solidFill>
                <a:latin typeface="Helvetica Neue" pitchFamily="-84" charset="0"/>
                <a:ea typeface="Helvetica Neue" pitchFamily="-84" charset="0"/>
                <a:cs typeface="Helvetica Neue" pitchFamily="-84" charset="0"/>
                <a:sym typeface="Helvetica Neue" pitchFamily="-84" charset="0"/>
              </a:rPr>
              <a:pPr/>
              <a:t>8</a:t>
            </a:fld>
            <a:endParaRPr lang="en-US" sz="1000" dirty="0">
              <a:solidFill>
                <a:srgbClr val="FFFFFF"/>
              </a:solidFill>
              <a:latin typeface="Helvetica Neue" pitchFamily="-84" charset="0"/>
              <a:ea typeface="Helvetica Neue" pitchFamily="-84" charset="0"/>
              <a:cs typeface="Helvetica Neue" pitchFamily="-84" charset="0"/>
              <a:sym typeface="Helvetica Neue" pitchFamily="-84" charset="0"/>
            </a:endParaRPr>
          </a:p>
        </p:txBody>
      </p:sp>
      <p:grpSp>
        <p:nvGrpSpPr>
          <p:cNvPr id="3" name="Group 13"/>
          <p:cNvGrpSpPr>
            <a:grpSpLocks/>
          </p:cNvGrpSpPr>
          <p:nvPr/>
        </p:nvGrpSpPr>
        <p:grpSpPr bwMode="auto">
          <a:xfrm>
            <a:off x="7902773" y="1678781"/>
            <a:ext cx="982266" cy="982266"/>
            <a:chOff x="0" y="0"/>
            <a:chExt cx="880" cy="880"/>
          </a:xfrm>
        </p:grpSpPr>
        <p:pic>
          <p:nvPicPr>
            <p:cNvPr id="14350" name="Picture 14"/>
            <p:cNvPicPr>
              <a:picLocks noChangeAspect="1" noChangeArrowheads="1"/>
            </p:cNvPicPr>
            <p:nvPr/>
          </p:nvPicPr>
          <p:blipFill>
            <a:blip r:embed="rId4"/>
            <a:srcRect/>
            <a:stretch>
              <a:fillRect/>
            </a:stretch>
          </p:blipFill>
          <p:spPr bwMode="auto">
            <a:xfrm>
              <a:off x="0" y="0"/>
              <a:ext cx="880" cy="880"/>
            </a:xfrm>
            <a:prstGeom prst="rect">
              <a:avLst/>
            </a:prstGeom>
            <a:noFill/>
            <a:ln w="12700" cap="flat">
              <a:noFill/>
              <a:miter lim="800000"/>
              <a:headEnd/>
              <a:tailEnd/>
            </a:ln>
          </p:spPr>
        </p:pic>
        <p:sp>
          <p:nvSpPr>
            <p:cNvPr id="14351" name="Rectangle 15"/>
            <p:cNvSpPr>
              <a:spLocks/>
            </p:cNvSpPr>
            <p:nvPr/>
          </p:nvSpPr>
          <p:spPr bwMode="auto">
            <a:xfrm>
              <a:off x="140" y="602"/>
              <a:ext cx="551" cy="17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Helvetica Neue Medium" pitchFamily="-84" charset="0"/>
                  <a:ea typeface="Helvetica Neue Medium" pitchFamily="-84" charset="0"/>
                  <a:cs typeface="Helvetica Neue Medium" pitchFamily="-84" charset="0"/>
                  <a:sym typeface="Helvetica Neue Medium" pitchFamily="-84" charset="0"/>
                </a:rPr>
                <a:t>FIGURE</a:t>
              </a:r>
            </a:p>
          </p:txBody>
        </p:sp>
      </p:grpSp>
      <p:grpSp>
        <p:nvGrpSpPr>
          <p:cNvPr id="4" name="Group 16"/>
          <p:cNvGrpSpPr>
            <a:grpSpLocks/>
          </p:cNvGrpSpPr>
          <p:nvPr/>
        </p:nvGrpSpPr>
        <p:grpSpPr bwMode="auto">
          <a:xfrm>
            <a:off x="7902773" y="3116461"/>
            <a:ext cx="982266" cy="982266"/>
            <a:chOff x="0" y="0"/>
            <a:chExt cx="880" cy="880"/>
          </a:xfrm>
        </p:grpSpPr>
        <p:pic>
          <p:nvPicPr>
            <p:cNvPr id="14353" name="Picture 17"/>
            <p:cNvPicPr>
              <a:picLocks noChangeAspect="1" noChangeArrowheads="1"/>
            </p:cNvPicPr>
            <p:nvPr/>
          </p:nvPicPr>
          <p:blipFill>
            <a:blip r:embed="rId4"/>
            <a:srcRect/>
            <a:stretch>
              <a:fillRect/>
            </a:stretch>
          </p:blipFill>
          <p:spPr bwMode="auto">
            <a:xfrm>
              <a:off x="0" y="0"/>
              <a:ext cx="880" cy="880"/>
            </a:xfrm>
            <a:prstGeom prst="rect">
              <a:avLst/>
            </a:prstGeom>
            <a:noFill/>
            <a:ln w="12700" cap="flat">
              <a:noFill/>
              <a:miter lim="800000"/>
              <a:headEnd/>
              <a:tailEnd/>
            </a:ln>
          </p:spPr>
        </p:pic>
        <p:sp>
          <p:nvSpPr>
            <p:cNvPr id="14354" name="Rectangle 18"/>
            <p:cNvSpPr>
              <a:spLocks/>
            </p:cNvSpPr>
            <p:nvPr/>
          </p:nvSpPr>
          <p:spPr bwMode="auto">
            <a:xfrm>
              <a:off x="140" y="602"/>
              <a:ext cx="551" cy="17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Helvetica Neue Medium" pitchFamily="-84" charset="0"/>
                  <a:ea typeface="Helvetica Neue Medium" pitchFamily="-84" charset="0"/>
                  <a:cs typeface="Helvetica Neue Medium" pitchFamily="-84" charset="0"/>
                  <a:sym typeface="Helvetica Neue Medium" pitchFamily="-84" charset="0"/>
                </a:rPr>
                <a:t>FIGURE</a:t>
              </a:r>
            </a:p>
          </p:txBody>
        </p:sp>
      </p:grpSp>
      <p:grpSp>
        <p:nvGrpSpPr>
          <p:cNvPr id="5" name="Group 19"/>
          <p:cNvGrpSpPr>
            <a:grpSpLocks/>
          </p:cNvGrpSpPr>
          <p:nvPr/>
        </p:nvGrpSpPr>
        <p:grpSpPr bwMode="auto">
          <a:xfrm>
            <a:off x="7902773" y="4563070"/>
            <a:ext cx="982266" cy="982266"/>
            <a:chOff x="0" y="0"/>
            <a:chExt cx="880" cy="880"/>
          </a:xfrm>
        </p:grpSpPr>
        <p:pic>
          <p:nvPicPr>
            <p:cNvPr id="14356" name="Picture 20"/>
            <p:cNvPicPr>
              <a:picLocks noChangeAspect="1" noChangeArrowheads="1"/>
            </p:cNvPicPr>
            <p:nvPr/>
          </p:nvPicPr>
          <p:blipFill>
            <a:blip r:embed="rId4"/>
            <a:srcRect/>
            <a:stretch>
              <a:fillRect/>
            </a:stretch>
          </p:blipFill>
          <p:spPr bwMode="auto">
            <a:xfrm>
              <a:off x="0" y="0"/>
              <a:ext cx="880" cy="880"/>
            </a:xfrm>
            <a:prstGeom prst="rect">
              <a:avLst/>
            </a:prstGeom>
            <a:noFill/>
            <a:ln w="12700" cap="flat">
              <a:noFill/>
              <a:miter lim="800000"/>
              <a:headEnd/>
              <a:tailEnd/>
            </a:ln>
          </p:spPr>
        </p:pic>
        <p:sp>
          <p:nvSpPr>
            <p:cNvPr id="14357" name="Rectangle 21"/>
            <p:cNvSpPr>
              <a:spLocks/>
            </p:cNvSpPr>
            <p:nvPr/>
          </p:nvSpPr>
          <p:spPr bwMode="auto">
            <a:xfrm>
              <a:off x="140" y="602"/>
              <a:ext cx="551" cy="17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Helvetica Neue Medium" pitchFamily="-84" charset="0"/>
                  <a:ea typeface="Helvetica Neue Medium" pitchFamily="-84" charset="0"/>
                  <a:cs typeface="Helvetica Neue Medium" pitchFamily="-84" charset="0"/>
                  <a:sym typeface="Helvetica Neue Medium" pitchFamily="-84" charset="0"/>
                </a:rPr>
                <a:t>FIGURE</a:t>
              </a:r>
            </a:p>
          </p:txBody>
        </p:sp>
      </p:grpSp>
      <p:sp>
        <p:nvSpPr>
          <p:cNvPr id="14358" name="Line 22"/>
          <p:cNvSpPr>
            <a:spLocks noChangeShapeType="1"/>
          </p:cNvSpPr>
          <p:nvPr/>
        </p:nvSpPr>
        <p:spPr bwMode="auto">
          <a:xfrm rot="10800000" flipH="1">
            <a:off x="1263179" y="3629024"/>
            <a:ext cx="1454423" cy="0"/>
          </a:xfrm>
          <a:prstGeom prst="line">
            <a:avLst/>
          </a:prstGeom>
          <a:noFill/>
          <a:ln w="38100" cap="flat">
            <a:solidFill>
              <a:schemeClr val="tx1"/>
            </a:solidFill>
            <a:prstDash val="sysDot"/>
            <a:miter lim="800000"/>
            <a:headEnd type="stealth" w="med" len="med"/>
            <a:tailEnd type="stealth" w="med" len="med"/>
          </a:ln>
        </p:spPr>
        <p:txBody>
          <a:bodyPr lIns="0" tIns="0" rIns="0" bIns="0">
            <a:prstTxWarp prst="textNoShape">
              <a:avLst/>
            </a:prstTxWarp>
          </a:bodyPr>
          <a:lstStyle/>
          <a:p>
            <a:endParaRPr lang="en-US"/>
          </a:p>
        </p:txBody>
      </p:sp>
      <p:sp>
        <p:nvSpPr>
          <p:cNvPr id="14359" name="Rectangle 23"/>
          <p:cNvSpPr>
            <a:spLocks/>
          </p:cNvSpPr>
          <p:nvPr/>
        </p:nvSpPr>
        <p:spPr bwMode="auto">
          <a:xfrm>
            <a:off x="1410890" y="1433512"/>
            <a:ext cx="2098477" cy="2071688"/>
          </a:xfrm>
          <a:prstGeom prst="rect">
            <a:avLst/>
          </a:prstGeom>
          <a:noFill/>
          <a:ln w="50800" cap="flat">
            <a:solidFill>
              <a:schemeClr val="tx1">
                <a:alpha val="79999"/>
              </a:schemeClr>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0" name="Rectangle 24"/>
          <p:cNvSpPr>
            <a:spLocks/>
          </p:cNvSpPr>
          <p:nvPr/>
        </p:nvSpPr>
        <p:spPr bwMode="auto">
          <a:xfrm>
            <a:off x="1643062" y="3721894"/>
            <a:ext cx="2920008" cy="2678906"/>
          </a:xfrm>
          <a:prstGeom prst="rect">
            <a:avLst/>
          </a:prstGeom>
          <a:noFill/>
          <a:ln w="50800" cap="flat">
            <a:solidFill>
              <a:schemeClr val="tx1">
                <a:alpha val="79999"/>
              </a:schemeClr>
            </a:solidFill>
            <a:prstDash val="solid"/>
            <a:miter lim="800000"/>
            <a:headEnd type="none" w="med" len="med"/>
            <a:tailEnd type="none" w="med" len="med"/>
          </a:ln>
        </p:spPr>
        <p:txBody>
          <a:bodyPr lIns="0" tIns="0" rIns="0" bIns="0">
            <a:prstTxWarp prst="textNoShape">
              <a:avLst/>
            </a:prstTxWarp>
          </a:bodyPr>
          <a:lstStyle/>
          <a:p>
            <a:endParaRPr lang="en-US"/>
          </a:p>
        </p:txBody>
      </p:sp>
      <p:grpSp>
        <p:nvGrpSpPr>
          <p:cNvPr id="6" name="Group 25"/>
          <p:cNvGrpSpPr>
            <a:grpSpLocks/>
          </p:cNvGrpSpPr>
          <p:nvPr/>
        </p:nvGrpSpPr>
        <p:grpSpPr bwMode="auto">
          <a:xfrm>
            <a:off x="1482328" y="2117964"/>
            <a:ext cx="1955602" cy="401836"/>
            <a:chOff x="0" y="8"/>
            <a:chExt cx="1752" cy="360"/>
          </a:xfrm>
        </p:grpSpPr>
        <p:sp>
          <p:nvSpPr>
            <p:cNvPr id="14362" name="AutoShape 26"/>
            <p:cNvSpPr>
              <a:spLocks/>
            </p:cNvSpPr>
            <p:nvPr/>
          </p:nvSpPr>
          <p:spPr bwMode="auto">
            <a:xfrm>
              <a:off x="0" y="8"/>
              <a:ext cx="1752" cy="360"/>
            </a:xfrm>
            <a:prstGeom prst="roundRect">
              <a:avLst>
                <a:gd name="adj" fmla="val 33333"/>
              </a:avLst>
            </a:prstGeom>
            <a:solidFill>
              <a:schemeClr val="accent1">
                <a:alpha val="75000"/>
              </a:schemeClr>
            </a:solidFill>
            <a:ln w="25400" cap="flat">
              <a:solidFill>
                <a:schemeClr val="tx1">
                  <a:alpha val="75000"/>
                </a:schemeClr>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3" name="Rectangle 27"/>
            <p:cNvSpPr>
              <a:spLocks/>
            </p:cNvSpPr>
            <p:nvPr/>
          </p:nvSpPr>
          <p:spPr bwMode="auto">
            <a:xfrm>
              <a:off x="48" y="23"/>
              <a:ext cx="1665" cy="33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a:solidFill>
                    <a:schemeClr val="tx1"/>
                  </a:solidFill>
                  <a:latin typeface="Helvetica Neue Medium" pitchFamily="-84" charset="0"/>
                  <a:ea typeface="Helvetica Neue Medium" pitchFamily="-84" charset="0"/>
                  <a:cs typeface="Helvetica Neue Medium" pitchFamily="-84" charset="0"/>
                  <a:sym typeface="Helvetica Neue Medium" pitchFamily="-84" charset="0"/>
                </a:rPr>
                <a:t>SIMULATION</a:t>
              </a:r>
            </a:p>
          </p:txBody>
        </p:sp>
      </p:grpSp>
      <p:grpSp>
        <p:nvGrpSpPr>
          <p:cNvPr id="7" name="Group 28"/>
          <p:cNvGrpSpPr>
            <a:grpSpLocks/>
          </p:cNvGrpSpPr>
          <p:nvPr/>
        </p:nvGrpSpPr>
        <p:grpSpPr bwMode="auto">
          <a:xfrm>
            <a:off x="2125265" y="4707573"/>
            <a:ext cx="1955602" cy="401836"/>
            <a:chOff x="0" y="8"/>
            <a:chExt cx="1752" cy="360"/>
          </a:xfrm>
        </p:grpSpPr>
        <p:sp>
          <p:nvSpPr>
            <p:cNvPr id="14365" name="AutoShape 29"/>
            <p:cNvSpPr>
              <a:spLocks/>
            </p:cNvSpPr>
            <p:nvPr/>
          </p:nvSpPr>
          <p:spPr bwMode="auto">
            <a:xfrm>
              <a:off x="0" y="8"/>
              <a:ext cx="1752" cy="360"/>
            </a:xfrm>
            <a:prstGeom prst="roundRect">
              <a:avLst>
                <a:gd name="adj" fmla="val 33333"/>
              </a:avLst>
            </a:prstGeom>
            <a:solidFill>
              <a:schemeClr val="accent1">
                <a:alpha val="75000"/>
              </a:schemeClr>
            </a:solidFill>
            <a:ln w="25400" cap="flat">
              <a:solidFill>
                <a:schemeClr val="tx1">
                  <a:alpha val="75000"/>
                </a:schemeClr>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4366" name="Rectangle 30"/>
            <p:cNvSpPr>
              <a:spLocks/>
            </p:cNvSpPr>
            <p:nvPr/>
          </p:nvSpPr>
          <p:spPr bwMode="auto">
            <a:xfrm>
              <a:off x="219" y="23"/>
              <a:ext cx="1307" cy="33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solidFill>
                    <a:schemeClr val="tx1"/>
                  </a:solidFill>
                  <a:latin typeface="Helvetica Neue Medium" pitchFamily="-84" charset="0"/>
                  <a:ea typeface="Helvetica Neue Medium" pitchFamily="-84" charset="0"/>
                  <a:cs typeface="Helvetica Neue Medium" pitchFamily="-84" charset="0"/>
                  <a:sym typeface="Helvetica Neue Medium" pitchFamily="-84" charset="0"/>
                </a:rPr>
                <a:t>ANALYSIS</a:t>
              </a:r>
            </a:p>
          </p:txBody>
        </p:sp>
      </p:grpSp>
      <p:sp>
        <p:nvSpPr>
          <p:cNvPr id="14367" name="Line 31"/>
          <p:cNvSpPr>
            <a:spLocks noChangeShapeType="1"/>
          </p:cNvSpPr>
          <p:nvPr/>
        </p:nvSpPr>
        <p:spPr bwMode="auto">
          <a:xfrm rot="10800000" flipH="1">
            <a:off x="7617024" y="2169914"/>
            <a:ext cx="388441" cy="0"/>
          </a:xfrm>
          <a:prstGeom prst="line">
            <a:avLst/>
          </a:prstGeom>
          <a:noFill/>
          <a:ln w="38100" cap="flat">
            <a:solidFill>
              <a:schemeClr val="tx1"/>
            </a:solidFill>
            <a:prstDash val="sysDot"/>
            <a:miter lim="800000"/>
            <a:headEnd type="stealth" w="med" len="med"/>
            <a:tailEnd type="stealth" w="med" len="med"/>
          </a:ln>
        </p:spPr>
        <p:txBody>
          <a:bodyPr lIns="0" tIns="0" rIns="0" bIns="0">
            <a:prstTxWarp prst="textNoShape">
              <a:avLst/>
            </a:prstTxWarp>
          </a:bodyPr>
          <a:lstStyle/>
          <a:p>
            <a:endParaRPr lang="en-US"/>
          </a:p>
        </p:txBody>
      </p:sp>
      <p:sp>
        <p:nvSpPr>
          <p:cNvPr id="14368" name="Line 32"/>
          <p:cNvSpPr>
            <a:spLocks noChangeShapeType="1"/>
          </p:cNvSpPr>
          <p:nvPr/>
        </p:nvSpPr>
        <p:spPr bwMode="auto">
          <a:xfrm rot="10800000" flipH="1">
            <a:off x="7617024" y="3607594"/>
            <a:ext cx="388441" cy="0"/>
          </a:xfrm>
          <a:prstGeom prst="line">
            <a:avLst/>
          </a:prstGeom>
          <a:noFill/>
          <a:ln w="38100" cap="flat">
            <a:solidFill>
              <a:schemeClr val="tx1"/>
            </a:solidFill>
            <a:prstDash val="sysDot"/>
            <a:miter lim="800000"/>
            <a:headEnd type="stealth" w="med" len="med"/>
            <a:tailEnd type="stealth" w="med" len="med"/>
          </a:ln>
        </p:spPr>
        <p:txBody>
          <a:bodyPr lIns="0" tIns="0" rIns="0" bIns="0">
            <a:prstTxWarp prst="textNoShape">
              <a:avLst/>
            </a:prstTxWarp>
          </a:bodyPr>
          <a:lstStyle/>
          <a:p>
            <a:endParaRPr lang="en-US"/>
          </a:p>
        </p:txBody>
      </p:sp>
      <p:sp>
        <p:nvSpPr>
          <p:cNvPr id="14369" name="Line 33"/>
          <p:cNvSpPr>
            <a:spLocks noChangeShapeType="1"/>
          </p:cNvSpPr>
          <p:nvPr/>
        </p:nvSpPr>
        <p:spPr bwMode="auto">
          <a:xfrm rot="10800000" flipH="1">
            <a:off x="7617024" y="5054203"/>
            <a:ext cx="388441" cy="0"/>
          </a:xfrm>
          <a:prstGeom prst="line">
            <a:avLst/>
          </a:prstGeom>
          <a:noFill/>
          <a:ln w="38100" cap="flat">
            <a:solidFill>
              <a:schemeClr val="tx1"/>
            </a:solidFill>
            <a:prstDash val="sysDot"/>
            <a:miter lim="800000"/>
            <a:headEnd type="stealth" w="med" len="med"/>
            <a:tailEnd type="stealth" w="med" len="med"/>
          </a:ln>
        </p:spPr>
        <p:txBody>
          <a:bodyPr lIns="0" tIns="0" rIns="0" bIns="0">
            <a:prstTxWarp prst="textNoShape">
              <a:avLst/>
            </a:prstTxWarp>
          </a:bodyPr>
          <a:lstStyle/>
          <a:p>
            <a:endParaRPr lang="en-US"/>
          </a:p>
        </p:txBody>
      </p:sp>
      <p:sp>
        <p:nvSpPr>
          <p:cNvPr id="14371" name="AutoShape 35"/>
          <p:cNvSpPr>
            <a:spLocks/>
          </p:cNvSpPr>
          <p:nvPr/>
        </p:nvSpPr>
        <p:spPr bwMode="auto">
          <a:xfrm>
            <a:off x="4572000" y="3124200"/>
            <a:ext cx="4572000" cy="762000"/>
          </a:xfrm>
          <a:prstGeom prst="roundRect">
            <a:avLst>
              <a:gd name="adj" fmla="val 1578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dirty="0">
                <a:solidFill>
                  <a:schemeClr val="tx1"/>
                </a:solidFill>
                <a:ea typeface="Helvetica Neue Light" pitchFamily="-84" charset="0"/>
                <a:cs typeface="Helvetica Neue Light" pitchFamily="-84" charset="0"/>
              </a:rPr>
              <a:t>Which workflow</a:t>
            </a:r>
            <a:r>
              <a:rPr lang="en-US" dirty="0" smtClean="0">
                <a:solidFill>
                  <a:schemeClr val="tx1"/>
                </a:solidFill>
                <a:ea typeface="Helvetica Neue Light" pitchFamily="-84" charset="0"/>
                <a:cs typeface="Helvetica Neue Light" pitchFamily="-84" charset="0"/>
              </a:rPr>
              <a:t> derived the file?</a:t>
            </a:r>
            <a:endParaRPr lang="en-US" dirty="0">
              <a:solidFill>
                <a:schemeClr val="tx1"/>
              </a:solidFill>
              <a:ea typeface="Helvetica Neue Light" pitchFamily="-84" charset="0"/>
              <a:cs typeface="Helvetica Neue Light" pitchFamily="-84" charset="0"/>
            </a:endParaRPr>
          </a:p>
        </p:txBody>
      </p:sp>
      <p:sp>
        <p:nvSpPr>
          <p:cNvPr id="40" name="AutoShape 24"/>
          <p:cNvSpPr>
            <a:spLocks/>
          </p:cNvSpPr>
          <p:nvPr/>
        </p:nvSpPr>
        <p:spPr bwMode="auto">
          <a:xfrm>
            <a:off x="4572000" y="1447800"/>
            <a:ext cx="4495800" cy="673100"/>
          </a:xfrm>
          <a:prstGeom prst="roundRect">
            <a:avLst>
              <a:gd name="adj" fmla="val 2830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dirty="0">
                <a:solidFill>
                  <a:schemeClr val="tx1"/>
                </a:solidFill>
                <a:ea typeface="Helvetica Neue Light" pitchFamily="-84" charset="0"/>
                <a:cs typeface="Helvetica Neue Light" pitchFamily="-84" charset="0"/>
              </a:rPr>
              <a:t>Has the</a:t>
            </a:r>
            <a:r>
              <a:rPr lang="en-US" dirty="0" smtClean="0">
                <a:solidFill>
                  <a:schemeClr val="tx1"/>
                </a:solidFill>
                <a:ea typeface="Helvetica Neue Light" pitchFamily="-84" charset="0"/>
                <a:cs typeface="Helvetica Neue Light" pitchFamily="-84" charset="0"/>
              </a:rPr>
              <a:t> input data changed</a:t>
            </a:r>
            <a:r>
              <a:rPr lang="en-US" dirty="0">
                <a:solidFill>
                  <a:schemeClr val="tx1"/>
                </a:solidFill>
                <a:ea typeface="Helvetica Neue Light" pitchFamily="-84" charset="0"/>
                <a:cs typeface="Helvetica Neue Light" pitchFamily="-84" charset="0"/>
              </a:rPr>
              <a:t>?</a:t>
            </a:r>
          </a:p>
        </p:txBody>
      </p:sp>
      <p:sp>
        <p:nvSpPr>
          <p:cNvPr id="41" name="AutoShape 24"/>
          <p:cNvSpPr>
            <a:spLocks/>
          </p:cNvSpPr>
          <p:nvPr/>
        </p:nvSpPr>
        <p:spPr bwMode="auto">
          <a:xfrm>
            <a:off x="4572000" y="4953000"/>
            <a:ext cx="4495800" cy="673100"/>
          </a:xfrm>
          <a:prstGeom prst="roundRect">
            <a:avLst>
              <a:gd name="adj" fmla="val 2830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dirty="0" smtClean="0">
                <a:solidFill>
                  <a:schemeClr val="tx1"/>
                </a:solidFill>
                <a:ea typeface="Helvetica Neue Light" pitchFamily="-84" charset="0"/>
                <a:cs typeface="Helvetica Neue Light" pitchFamily="-84" charset="0"/>
              </a:rPr>
              <a:t>Which parameters were used?</a:t>
            </a:r>
            <a:endParaRPr lang="en-US" dirty="0">
              <a:solidFill>
                <a:schemeClr val="tx1"/>
              </a:solidFill>
              <a:ea typeface="Helvetica Neue Light" pitchFamily="-84" charset="0"/>
              <a:cs typeface="Helvetica Neue Light" pitchFamily="-84" charset="0"/>
            </a:endParaRPr>
          </a:p>
        </p:txBody>
      </p:sp>
      <p:sp>
        <p:nvSpPr>
          <p:cNvPr id="32" name="TextBox 31"/>
          <p:cNvSpPr txBox="1"/>
          <p:nvPr/>
        </p:nvSpPr>
        <p:spPr>
          <a:xfrm>
            <a:off x="76200" y="3429000"/>
            <a:ext cx="1219200" cy="369332"/>
          </a:xfrm>
          <a:prstGeom prst="rect">
            <a:avLst/>
          </a:prstGeom>
          <a:noFill/>
        </p:spPr>
        <p:txBody>
          <a:bodyPr wrap="square" rtlCol="0">
            <a:spAutoFit/>
          </a:bodyPr>
          <a:lstStyle/>
          <a:p>
            <a:r>
              <a:rPr lang="en-US" sz="1800" i="1" dirty="0" err="1" smtClean="0"/>
              <a:t>results.txt</a:t>
            </a:r>
            <a:endParaRPr lang="en-US" sz="1800" i="1" dirty="0"/>
          </a:p>
        </p:txBody>
      </p:sp>
      <p:sp>
        <p:nvSpPr>
          <p:cNvPr id="33" name="TextBox 32"/>
          <p:cNvSpPr txBox="1"/>
          <p:nvPr/>
        </p:nvSpPr>
        <p:spPr>
          <a:xfrm>
            <a:off x="3200400" y="6400800"/>
            <a:ext cx="1219200" cy="369332"/>
          </a:xfrm>
          <a:prstGeom prst="rect">
            <a:avLst/>
          </a:prstGeom>
          <a:noFill/>
        </p:spPr>
        <p:txBody>
          <a:bodyPr wrap="square" rtlCol="0">
            <a:spAutoFit/>
          </a:bodyPr>
          <a:lstStyle/>
          <a:p>
            <a:r>
              <a:rPr lang="en-US" sz="1800" i="1" dirty="0" err="1" smtClean="0"/>
              <a:t>figure.png</a:t>
            </a:r>
            <a:endParaRPr lang="en-US" sz="1800" i="1" dirty="0"/>
          </a:p>
        </p:txBody>
      </p:sp>
      <p:cxnSp>
        <p:nvCxnSpPr>
          <p:cNvPr id="38" name="Straight Arrow Connector 37"/>
          <p:cNvCxnSpPr>
            <a:stCxn id="14360" idx="2"/>
          </p:cNvCxnSpPr>
          <p:nvPr/>
        </p:nvCxnSpPr>
        <p:spPr bwMode="auto">
          <a:xfrm rot="16200000" flipH="1">
            <a:off x="2955299" y="6548566"/>
            <a:ext cx="300792" cy="52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76200" y="1307068"/>
            <a:ext cx="1219200" cy="369332"/>
          </a:xfrm>
          <a:prstGeom prst="rect">
            <a:avLst/>
          </a:prstGeom>
          <a:noFill/>
        </p:spPr>
        <p:txBody>
          <a:bodyPr wrap="square" rtlCol="0">
            <a:spAutoFit/>
          </a:bodyPr>
          <a:lstStyle/>
          <a:p>
            <a:r>
              <a:rPr lang="en-US" sz="1800" i="1" dirty="0" err="1" smtClean="0"/>
              <a:t>input.txt</a:t>
            </a:r>
            <a:endParaRPr lang="en-US" sz="1800" i="1" dirty="0"/>
          </a:p>
        </p:txBody>
      </p:sp>
      <p:cxnSp>
        <p:nvCxnSpPr>
          <p:cNvPr id="37" name="Shape 36"/>
          <p:cNvCxnSpPr/>
          <p:nvPr/>
        </p:nvCxnSpPr>
        <p:spPr bwMode="auto">
          <a:xfrm flipV="1">
            <a:off x="990600" y="1439902"/>
            <a:ext cx="1469529" cy="84098"/>
          </a:xfrm>
          <a:prstGeom prst="bentConnector4">
            <a:avLst>
              <a:gd name="adj1" fmla="val 14300"/>
              <a:gd name="adj2" fmla="val 371826"/>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1" grpId="0" animBg="1" autoUpdateAnimBg="0"/>
      <p:bldP spid="40" grpId="0" animBg="1" autoUpdateAnimBg="0"/>
      <p:bldP spid="41"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Solution: Strong Links between </a:t>
            </a:r>
            <a:br>
              <a:rPr lang="en-US" sz="2800" dirty="0" smtClean="0"/>
            </a:br>
            <a:r>
              <a:rPr lang="en-US" sz="2800" dirty="0" smtClean="0"/>
              <a:t>Workflows and Outputs</a:t>
            </a:r>
            <a:endParaRPr lang="en-US" sz="2800" dirty="0"/>
          </a:p>
        </p:txBody>
      </p:sp>
      <p:pic>
        <p:nvPicPr>
          <p:cNvPr id="4" name="Picture 3"/>
          <p:cNvPicPr>
            <a:picLocks noChangeAspect="1"/>
          </p:cNvPicPr>
          <p:nvPr/>
        </p:nvPicPr>
        <p:blipFill>
          <a:blip r:embed="rId3"/>
          <a:srcRect t="17323"/>
          <a:stretch>
            <a:fillRect/>
          </a:stretch>
        </p:blipFill>
        <p:spPr>
          <a:xfrm>
            <a:off x="239485" y="1066800"/>
            <a:ext cx="8752115" cy="5486400"/>
          </a:xfrm>
          <a:prstGeom prst="rect">
            <a:avLst/>
          </a:prstGeom>
        </p:spPr>
      </p:pic>
      <p:sp>
        <p:nvSpPr>
          <p:cNvPr id="5" name="Rectangle 4"/>
          <p:cNvSpPr/>
          <p:nvPr/>
        </p:nvSpPr>
        <p:spPr>
          <a:xfrm>
            <a:off x="6248400" y="1143000"/>
            <a:ext cx="2669195" cy="400110"/>
          </a:xfrm>
          <a:prstGeom prst="rect">
            <a:avLst/>
          </a:prstGeom>
        </p:spPr>
        <p:txBody>
          <a:bodyPr wrap="none">
            <a:spAutoFit/>
          </a:bodyPr>
          <a:lstStyle/>
          <a:p>
            <a:r>
              <a:rPr lang="en-US" sz="2000" dirty="0" smtClean="0"/>
              <a:t>[Koop@SSDBM2010] </a:t>
            </a:r>
            <a:endParaRPr lang="en-US" sz="2000" dirty="0"/>
          </a:p>
        </p:txBody>
      </p:sp>
      <p:sp>
        <p:nvSpPr>
          <p:cNvPr id="6" name="Rectangle 5"/>
          <p:cNvSpPr/>
          <p:nvPr/>
        </p:nvSpPr>
        <p:spPr>
          <a:xfrm>
            <a:off x="990600" y="5943600"/>
            <a:ext cx="6934200" cy="830997"/>
          </a:xfrm>
          <a:prstGeom prst="rect">
            <a:avLst/>
          </a:prstGeom>
        </p:spPr>
        <p:txBody>
          <a:bodyPr wrap="square">
            <a:spAutoFit/>
          </a:bodyPr>
          <a:lstStyle/>
          <a:p>
            <a:pPr marL="596900" lvl="1"/>
            <a:r>
              <a:rPr lang="en-US" i="1" dirty="0" smtClean="0"/>
              <a:t>Identify computational steps and parameters that had an effect on the output</a:t>
            </a:r>
            <a:endParaRPr lang="en-US" i="1" dirty="0"/>
          </a:p>
        </p:txBody>
      </p:sp>
      <p:sp>
        <p:nvSpPr>
          <p:cNvPr id="7" name="Rectangle 6"/>
          <p:cNvSpPr/>
          <p:nvPr/>
        </p:nvSpPr>
        <p:spPr>
          <a:xfrm>
            <a:off x="4953000" y="4191000"/>
            <a:ext cx="4191000" cy="461665"/>
          </a:xfrm>
          <a:prstGeom prst="rect">
            <a:avLst/>
          </a:prstGeom>
        </p:spPr>
        <p:txBody>
          <a:bodyPr wrap="square">
            <a:spAutoFit/>
          </a:bodyPr>
          <a:lstStyle/>
          <a:p>
            <a:pPr marL="596900" lvl="1"/>
            <a:r>
              <a:rPr lang="en-US" i="1" dirty="0" smtClean="0">
                <a:solidFill>
                  <a:srgbClr val="FF0000"/>
                </a:solidFill>
              </a:rPr>
              <a:t>Also useful for caching</a:t>
            </a:r>
            <a:endParaRPr lang="en-US" i="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v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Templates:vt.pot</Template>
  <TotalTime>74379</TotalTime>
  <Words>5689</Words>
  <Application>Microsoft Macintosh PowerPoint</Application>
  <PresentationFormat>On-screen Show (4:3)</PresentationFormat>
  <Paragraphs>540</Paragraphs>
  <Slides>47</Slides>
  <Notes>32</Notes>
  <HiddenSlides>3</HiddenSlides>
  <MMClips>1</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vt</vt:lpstr>
      <vt:lpstr>Computational Reproducibility:  State-of-the-art, challenges, database research opportunities</vt:lpstr>
      <vt:lpstr>Creating Reproducible Experiments</vt:lpstr>
      <vt:lpstr>The VisTrails System</vt:lpstr>
      <vt:lpstr>Demos</vt:lpstr>
      <vt:lpstr>Demo: Part 1</vt:lpstr>
      <vt:lpstr>Demo: Part 2</vt:lpstr>
      <vt:lpstr>Demo: Part 3</vt:lpstr>
      <vt:lpstr>Issue: Linking Provenance to Data</vt:lpstr>
      <vt:lpstr>Solution: Strong Links between  Workflows and Outputs</vt:lpstr>
      <vt:lpstr>Linking Computations to Data</vt:lpstr>
      <vt:lpstr>Slide 11</vt:lpstr>
      <vt:lpstr>Software Changes</vt:lpstr>
      <vt:lpstr>Workflow Upgrades</vt:lpstr>
      <vt:lpstr>Solution: Support Workflow Upgrades</vt:lpstr>
      <vt:lpstr>Slide 15</vt:lpstr>
      <vt:lpstr>Slide 16</vt:lpstr>
      <vt:lpstr>Companion Reproducibility Tools</vt:lpstr>
      <vt:lpstr>Discussion</vt:lpstr>
      <vt:lpstr>Dennis suggests you end here</vt:lpstr>
      <vt:lpstr>Acknowledgments</vt:lpstr>
      <vt:lpstr>Additional Information</vt:lpstr>
      <vt:lpstr>VisTrails: The System</vt:lpstr>
      <vt:lpstr>UV-CDAT and Climate Data Analysis</vt:lpstr>
      <vt:lpstr>Habitat Modeling (SAHM)</vt:lpstr>
      <vt:lpstr>Physics Simulations</vt:lpstr>
      <vt:lpstr>Environment and Biology</vt:lpstr>
      <vt:lpstr>Medical Studies</vt:lpstr>
      <vt:lpstr>Depth of Reproducibility</vt:lpstr>
      <vt:lpstr>Reproducibility and Coverage</vt:lpstr>
      <vt:lpstr>Integrating your code: CLTools</vt:lpstr>
      <vt:lpstr>Integrating your code: PythonSource</vt:lpstr>
      <vt:lpstr>Integrating your code: Using Packages</vt:lpstr>
      <vt:lpstr>Using Packages: An Example</vt:lpstr>
      <vt:lpstr>Package Metadata</vt:lpstr>
      <vt:lpstr>Package Definition</vt:lpstr>
      <vt:lpstr>Different Levels of Reproducibility</vt:lpstr>
      <vt:lpstr>Running Experiments</vt:lpstr>
      <vt:lpstr>Identification Methods</vt:lpstr>
      <vt:lpstr>Linking Data to Computations</vt:lpstr>
      <vt:lpstr>Slide 40</vt:lpstr>
      <vt:lpstr>Slide 41</vt:lpstr>
      <vt:lpstr>Workflow Mashups</vt:lpstr>
      <vt:lpstr>Vision: Provenance-Rich Science</vt:lpstr>
      <vt:lpstr>Vision: Provenance-Rich Science</vt:lpstr>
      <vt:lpstr>Provenance Enabling 3rd-Party Tools</vt:lpstr>
      <vt:lpstr>Provenance Plugin for ParaView</vt:lpstr>
      <vt:lpstr>Vision: Provenance-Rich Science</vt:lpstr>
    </vt:vector>
  </TitlesOfParts>
  <Company>Juliana Freire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Provenance:  What, Why and How</dc:title>
  <dc:creator>Juliana Freire</dc:creator>
  <cp:lastModifiedBy>Dennis Shasha</cp:lastModifiedBy>
  <cp:revision>895</cp:revision>
  <cp:lastPrinted>2012-02-27T23:50:15Z</cp:lastPrinted>
  <dcterms:created xsi:type="dcterms:W3CDTF">2012-05-21T10:36:30Z</dcterms:created>
  <dcterms:modified xsi:type="dcterms:W3CDTF">2012-05-21T11:36:13Z</dcterms:modified>
</cp:coreProperties>
</file>