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326" r:id="rId4"/>
    <p:sldId id="327" r:id="rId5"/>
    <p:sldId id="329" r:id="rId6"/>
    <p:sldId id="330" r:id="rId7"/>
    <p:sldId id="332" r:id="rId8"/>
    <p:sldId id="331" r:id="rId9"/>
    <p:sldId id="333" r:id="rId10"/>
    <p:sldId id="286" r:id="rId11"/>
    <p:sldId id="262" r:id="rId12"/>
    <p:sldId id="287" r:id="rId13"/>
    <p:sldId id="334" r:id="rId14"/>
    <p:sldId id="337" r:id="rId15"/>
    <p:sldId id="335" r:id="rId16"/>
    <p:sldId id="289" r:id="rId17"/>
    <p:sldId id="276" r:id="rId18"/>
    <p:sldId id="275" r:id="rId19"/>
    <p:sldId id="328" r:id="rId20"/>
    <p:sldId id="336" r:id="rId2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Lato" panose="020F0502020204030203" pitchFamily="34" charset="77"/>
      <p:regular r:id="rId25"/>
      <p:bold r:id="rId26"/>
      <p:italic r:id="rId27"/>
      <p:boldItalic r:id="rId28"/>
    </p:embeddedFont>
    <p:embeddedFont>
      <p:font typeface="Raleway" panose="020B0503030101060003" pitchFamily="34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342B7-3D78-4CDE-BD12-7564B63F4A11}" type="datetimeFigureOut">
              <a:rPr lang="en-US" smtClean="0"/>
              <a:t>11/2/19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3E979-5D74-413D-9EDA-F7BD45301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6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973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569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02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Problems: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Font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</a:t>
            </a:r>
            <a:r>
              <a:rPr lang="zh-Hans" altLang="en-US" dirty="0"/>
              <a:t> </a:t>
            </a:r>
            <a:r>
              <a:rPr lang="en-US" altLang="zh-Hans" dirty="0"/>
              <a:t>font.</a:t>
            </a:r>
            <a:r>
              <a:rPr lang="zh-Hans" altLang="en-US" dirty="0"/>
              <a:t> </a:t>
            </a:r>
            <a:r>
              <a:rPr lang="en-US" altLang="zh-Hans" dirty="0"/>
              <a:t>Lacking</a:t>
            </a:r>
            <a:r>
              <a:rPr lang="zh-Hans" altLang="en-US" dirty="0"/>
              <a:t> </a:t>
            </a:r>
            <a:r>
              <a:rPr lang="en-US" altLang="zh-Hans" dirty="0"/>
              <a:t>x-axis</a:t>
            </a:r>
            <a:r>
              <a:rPr lang="zh-Hans" altLang="en-US" dirty="0"/>
              <a:t> </a:t>
            </a:r>
            <a:r>
              <a:rPr lang="en-US" altLang="zh-Hans" dirty="0"/>
              <a:t>name.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no</a:t>
            </a:r>
            <a:r>
              <a:rPr lang="zh-Hans" altLang="en-US" dirty="0"/>
              <a:t> </a:t>
            </a:r>
            <a:r>
              <a:rPr lang="en-US" altLang="zh-Hans" dirty="0"/>
              <a:t>explanation: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efficiency?</a:t>
            </a:r>
            <a:r>
              <a:rPr lang="zh-Hans" altLang="en-US" dirty="0"/>
              <a:t> </a:t>
            </a:r>
            <a:r>
              <a:rPr lang="en-US" altLang="zh-Hans" dirty="0"/>
              <a:t>Explain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names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altLang="zh-Hans" dirty="0" err="1"/>
              <a:t>arf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hat).</a:t>
            </a:r>
            <a:r>
              <a:rPr lang="zh-Hans" altLang="en-US" dirty="0"/>
              <a:t> </a:t>
            </a:r>
            <a:r>
              <a:rPr lang="en-US" altLang="zh-Hans" dirty="0"/>
              <a:t>Change</a:t>
            </a:r>
            <a:r>
              <a:rPr lang="zh-Hans" altLang="en-US" dirty="0"/>
              <a:t> </a:t>
            </a:r>
            <a:r>
              <a:rPr lang="en-US" altLang="zh-Hans" dirty="0" err="1"/>
              <a:t>sp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sf.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only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(wireless):</a:t>
            </a:r>
            <a:r>
              <a:rPr lang="zh-Hans" altLang="en-US" dirty="0"/>
              <a:t> </a:t>
            </a: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plot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0" indent="0">
              <a:buNone/>
            </a:pPr>
            <a:r>
              <a:rPr lang="en-US" altLang="zh-Hans" dirty="0"/>
              <a:t>Stashed</a:t>
            </a:r>
            <a:r>
              <a:rPr lang="zh-Hans" altLang="en-US" dirty="0"/>
              <a:t> </a:t>
            </a:r>
            <a:r>
              <a:rPr lang="en-US" altLang="zh-Hans" dirty="0"/>
              <a:t>text: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Hans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5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803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446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659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ans" dirty="0"/>
              <a:t>Problems: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Font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too</a:t>
            </a:r>
            <a:r>
              <a:rPr lang="zh-Hans" altLang="en-US" dirty="0"/>
              <a:t> </a:t>
            </a:r>
            <a:r>
              <a:rPr lang="en-US" altLang="zh-Hans" dirty="0"/>
              <a:t>small</a:t>
            </a:r>
            <a:r>
              <a:rPr lang="zh-Hans" altLang="en-US" dirty="0"/>
              <a:t> </a:t>
            </a:r>
            <a:r>
              <a:rPr lang="en-US" altLang="zh-Hans" dirty="0"/>
              <a:t>font.</a:t>
            </a:r>
            <a:r>
              <a:rPr lang="zh-Hans" altLang="en-US" dirty="0"/>
              <a:t> </a:t>
            </a:r>
            <a:r>
              <a:rPr lang="en-US" altLang="zh-Hans" dirty="0"/>
              <a:t>Lacking</a:t>
            </a:r>
            <a:r>
              <a:rPr lang="zh-Hans" altLang="en-US" dirty="0"/>
              <a:t> </a:t>
            </a:r>
            <a:r>
              <a:rPr lang="en-US" altLang="zh-Hans" dirty="0"/>
              <a:t>x-axis</a:t>
            </a:r>
            <a:r>
              <a:rPr lang="zh-Hans" altLang="en-US" dirty="0"/>
              <a:t> </a:t>
            </a:r>
            <a:r>
              <a:rPr lang="en-US" altLang="zh-Hans" dirty="0"/>
              <a:t>name.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Bar</a:t>
            </a:r>
            <a:r>
              <a:rPr lang="zh-Hans" altLang="en-US" dirty="0"/>
              <a:t> </a:t>
            </a:r>
            <a:r>
              <a:rPr lang="en-US" altLang="zh-Hans" dirty="0"/>
              <a:t>graph</a:t>
            </a:r>
            <a:r>
              <a:rPr lang="zh-Hans" altLang="en-US" dirty="0"/>
              <a:t> </a:t>
            </a:r>
            <a:r>
              <a:rPr lang="en-US" altLang="zh-Hans" dirty="0"/>
              <a:t>no</a:t>
            </a:r>
            <a:r>
              <a:rPr lang="zh-Hans" altLang="en-US" dirty="0"/>
              <a:t> </a:t>
            </a:r>
            <a:r>
              <a:rPr lang="en-US" altLang="zh-Hans" dirty="0"/>
              <a:t>explanation: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efficiency?</a:t>
            </a:r>
            <a:r>
              <a:rPr lang="zh-Hans" altLang="en-US" dirty="0"/>
              <a:t> </a:t>
            </a:r>
            <a:r>
              <a:rPr lang="en-US" altLang="zh-Hans" dirty="0"/>
              <a:t>Explain</a:t>
            </a:r>
            <a:r>
              <a:rPr lang="zh-Hans" altLang="en-US" dirty="0"/>
              <a:t> </a:t>
            </a:r>
            <a:r>
              <a:rPr lang="en-US" altLang="zh-Hans" dirty="0"/>
              <a:t>model</a:t>
            </a:r>
            <a:r>
              <a:rPr lang="zh-Hans" altLang="en-US" dirty="0"/>
              <a:t> </a:t>
            </a:r>
            <a:r>
              <a:rPr lang="en-US" altLang="zh-Hans" dirty="0"/>
              <a:t>names</a:t>
            </a:r>
            <a:r>
              <a:rPr lang="zh-Hans" altLang="en-US" dirty="0"/>
              <a:t> </a:t>
            </a:r>
            <a:r>
              <a:rPr lang="en-US" altLang="zh-Hans" dirty="0"/>
              <a:t>(</a:t>
            </a:r>
            <a:r>
              <a:rPr lang="en-US" altLang="zh-Hans" dirty="0" err="1"/>
              <a:t>arf</a:t>
            </a:r>
            <a:r>
              <a:rPr lang="en-US" altLang="zh-Hans" dirty="0"/>
              <a:t>,</a:t>
            </a:r>
            <a:r>
              <a:rPr lang="zh-Hans" altLang="en-US" dirty="0"/>
              <a:t> </a:t>
            </a:r>
            <a:r>
              <a:rPr lang="en-US" altLang="zh-Hans" dirty="0"/>
              <a:t>hat).</a:t>
            </a:r>
            <a:r>
              <a:rPr lang="zh-Hans" altLang="en-US" dirty="0"/>
              <a:t> </a:t>
            </a:r>
            <a:r>
              <a:rPr lang="en-US" altLang="zh-Hans" dirty="0"/>
              <a:t>Change</a:t>
            </a:r>
            <a:r>
              <a:rPr lang="zh-Hans" altLang="en-US" dirty="0"/>
              <a:t> </a:t>
            </a:r>
            <a:r>
              <a:rPr lang="en-US" altLang="zh-Hans" dirty="0" err="1"/>
              <a:t>sp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sf.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only</a:t>
            </a:r>
            <a:r>
              <a:rPr lang="zh-Hans" altLang="en-US" dirty="0"/>
              <a:t> </a:t>
            </a:r>
            <a:r>
              <a:rPr lang="en-US" altLang="zh-Hans" dirty="0"/>
              <a:t>one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(wireless):</a:t>
            </a:r>
            <a:r>
              <a:rPr lang="zh-Hans" altLang="en-US" dirty="0"/>
              <a:t> </a:t>
            </a:r>
            <a:r>
              <a:rPr lang="en-US" altLang="zh-Hans" dirty="0"/>
              <a:t>include</a:t>
            </a:r>
            <a:r>
              <a:rPr lang="zh-Hans" altLang="en-US" dirty="0"/>
              <a:t> </a:t>
            </a:r>
            <a:r>
              <a:rPr lang="en-US" altLang="zh-Hans" dirty="0"/>
              <a:t>plot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error</a:t>
            </a:r>
            <a:r>
              <a:rPr lang="zh-Hans" altLang="en-US" dirty="0"/>
              <a:t> </a:t>
            </a:r>
            <a:r>
              <a:rPr lang="en-US" altLang="zh-Hans" dirty="0"/>
              <a:t>rate.</a:t>
            </a:r>
            <a:r>
              <a:rPr lang="zh-Hans" altLang="en-US" dirty="0"/>
              <a:t> </a:t>
            </a: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228600" indent="-228600">
              <a:buAutoNum type="arabicPeriod"/>
            </a:pPr>
            <a:endParaRPr lang="en-US" altLang="zh-Hans" dirty="0"/>
          </a:p>
          <a:p>
            <a:pPr marL="0" indent="0">
              <a:buNone/>
            </a:pPr>
            <a:r>
              <a:rPr lang="en-US" altLang="zh-Hans" dirty="0"/>
              <a:t>Stashed</a:t>
            </a:r>
            <a:r>
              <a:rPr lang="zh-Hans" altLang="en-US" dirty="0"/>
              <a:t> </a:t>
            </a:r>
            <a:r>
              <a:rPr lang="en-US" altLang="zh-Hans" dirty="0"/>
              <a:t>text:</a:t>
            </a:r>
            <a:r>
              <a:rPr lang="zh-Hans" altLang="en-US" dirty="0"/>
              <a:t> </a:t>
            </a:r>
            <a:r>
              <a:rPr lang="en-US" altLang="zh-Hans" dirty="0"/>
              <a:t>dataset</a:t>
            </a:r>
            <a:r>
              <a:rPr lang="zh-Hans" altLang="en-US" dirty="0"/>
              <a:t> </a:t>
            </a:r>
            <a:r>
              <a:rPr lang="en-US" altLang="zh-Hans" dirty="0"/>
              <a:t>2:</a:t>
            </a:r>
            <a:r>
              <a:rPr lang="zh-Hans" altLang="en-US" dirty="0"/>
              <a:t> </a:t>
            </a:r>
            <a:r>
              <a:rPr lang="en-US" altLang="zh-Hans" sz="1200" dirty="0"/>
              <a:t>Input variables are prices and demands in New South Whales and Victoria, and the amount of power transferred between the states. </a:t>
            </a:r>
          </a:p>
          <a:p>
            <a:pPr marL="0" indent="0">
              <a:buNone/>
            </a:pPr>
            <a:r>
              <a:rPr lang="en-US" altLang="zh-Hans" sz="1200" dirty="0"/>
              <a:t>The class label identifies the change of the transfer price relative to a moving average of the last 24 hours (increase or decrease). </a:t>
            </a:r>
          </a:p>
          <a:p>
            <a:pPr marL="228600" indent="-228600">
              <a:buAutoNum type="arabicPeriod"/>
            </a:pPr>
            <a:endParaRPr lang="en-US" altLang="zh-Han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EB8C4-BDA2-DB4D-B453-998804B0F4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9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82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47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643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14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766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5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523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75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EB28-02EC-5642-A1D9-5CF606DF6ACA}" type="datetimeFigureOut">
              <a:rPr lang="en-US" smtClean="0"/>
              <a:t>11/2/19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58AC-60C7-1B43-9C52-56EBE9202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7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3"/>
            <a:ext cx="2807999" cy="2806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0"/>
            <a:ext cx="6244199" cy="3835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099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099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5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Confronting Concept Drift by Refusing to Guess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71716" y="360190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" dirty="0"/>
              <a:t>Mustafa A. Kocak</a:t>
            </a:r>
            <a:r>
              <a:rPr lang="en" baseline="30000" dirty="0"/>
              <a:t>1</a:t>
            </a:r>
            <a:r>
              <a:rPr lang="en" dirty="0"/>
              <a:t>, Jing </a:t>
            </a:r>
            <a:r>
              <a:rPr lang="en" dirty="0" err="1"/>
              <a:t>Leng</a:t>
            </a:r>
            <a:r>
              <a:rPr lang="en" dirty="0"/>
              <a:t>, </a:t>
            </a:r>
            <a:r>
              <a:rPr lang="en" dirty="0" err="1"/>
              <a:t>Elza</a:t>
            </a:r>
            <a:r>
              <a:rPr lang="en" dirty="0"/>
              <a:t> Erkip</a:t>
            </a:r>
            <a:r>
              <a:rPr lang="en" baseline="30000" dirty="0"/>
              <a:t>1</a:t>
            </a:r>
            <a:r>
              <a:rPr lang="en" dirty="0"/>
              <a:t> Dennis Shasha</a:t>
            </a:r>
            <a:r>
              <a:rPr lang="en" baseline="30000" dirty="0"/>
              <a:t>2,3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/>
            <a:r>
              <a:rPr lang="en" baseline="30000" dirty="0"/>
              <a:t>1</a:t>
            </a:r>
            <a:r>
              <a:rPr lang="en" dirty="0"/>
              <a:t>NYU Tandon </a:t>
            </a:r>
            <a:r>
              <a:rPr lang="en" dirty="0" err="1"/>
              <a:t>SoE</a:t>
            </a:r>
            <a:r>
              <a:rPr lang="en" dirty="0"/>
              <a:t>, </a:t>
            </a:r>
            <a:r>
              <a:rPr lang="en" baseline="30000" dirty="0"/>
              <a:t>2</a:t>
            </a:r>
            <a:r>
              <a:rPr lang="en" dirty="0"/>
              <a:t>Courant Institute </a:t>
            </a:r>
            <a:r>
              <a:rPr lang="en" baseline="30000" dirty="0"/>
              <a:t>3 </a:t>
            </a:r>
            <a:r>
              <a:rPr lang="en" dirty="0"/>
              <a:t>7Chord</a:t>
            </a:r>
          </a:p>
        </p:txBody>
      </p:sp>
      <p:sp>
        <p:nvSpPr>
          <p:cNvPr id="74" name="Shape 74"/>
          <p:cNvSpPr/>
          <p:nvPr/>
        </p:nvSpPr>
        <p:spPr>
          <a:xfrm>
            <a:off x="274850" y="206125"/>
            <a:ext cx="569400" cy="5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264" b="1637"/>
          <a:stretch/>
        </p:blipFill>
        <p:spPr>
          <a:xfrm>
            <a:off x="3785382" y="2729355"/>
            <a:ext cx="4527429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r="15601"/>
          <a:stretch/>
        </p:blipFill>
        <p:spPr>
          <a:xfrm>
            <a:off x="5373238" y="411575"/>
            <a:ext cx="3017169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Accuracy refusal tradeoff</a:t>
            </a:r>
          </a:p>
        </p:txBody>
      </p:sp>
      <p:sp>
        <p:nvSpPr>
          <p:cNvPr id="7" name="Shape 87"/>
          <p:cNvSpPr txBox="1">
            <a:spLocks/>
          </p:cNvSpPr>
          <p:nvPr/>
        </p:nvSpPr>
        <p:spPr>
          <a:xfrm>
            <a:off x="303300" y="1342101"/>
            <a:ext cx="3404487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/>
            <a:r>
              <a:rPr lang="en" sz="2000" dirty="0"/>
              <a:t>Can cut the error rate for </a:t>
            </a:r>
            <a:r>
              <a:rPr lang="en" sz="2000" dirty="0" err="1"/>
              <a:t>iid</a:t>
            </a:r>
            <a:endParaRPr lang="en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</a:t>
            </a:r>
            <a:r>
              <a:rPr lang="en" sz="2000" dirty="0"/>
              <a:t>n half by refusing 6 -32% of the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to a q</a:t>
            </a:r>
            <a:r>
              <a:rPr lang="en" sz="2000" dirty="0"/>
              <a:t>uarter by refusing 12-57% of the time.</a:t>
            </a:r>
            <a:endParaRPr lang="en" sz="2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5436" t="24646" r="-605" b="25195"/>
          <a:stretch/>
        </p:blipFill>
        <p:spPr>
          <a:xfrm>
            <a:off x="8312811" y="1752550"/>
            <a:ext cx="831189" cy="16577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73531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Non-conformity Score of Data Point to a Set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Shape 119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303299" y="1400158"/>
                <a:ext cx="4462521" cy="32886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Distance between a data point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) and a data set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).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Denote with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2000" dirty="0"/>
              </a:p>
              <a:p>
                <a:pPr marL="457200" lvl="0" indent="-355600" rtl="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The farther Z is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, the larger the score. Intuitively,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2000" dirty="0"/>
                  <a:t> doesn’t provide a good prediction model for Z, then non-conformal.</a:t>
                </a:r>
              </a:p>
            </p:txBody>
          </p:sp>
        </mc:Choice>
        <mc:Fallback xmlns="">
          <p:sp>
            <p:nvSpPr>
              <p:cNvPr id="119" name="Shape 1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299" y="1400158"/>
                <a:ext cx="4462521" cy="3288600"/>
              </a:xfrm>
              <a:prstGeom prst="rect">
                <a:avLst/>
              </a:prstGeom>
              <a:blipFill>
                <a:blip r:embed="rId3"/>
                <a:stretch>
                  <a:fillRect r="-410" b="-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72" y="1400158"/>
            <a:ext cx="4498157" cy="22429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r>
              <a:rPr lang="en" dirty="0"/>
              <a:t>/29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" dirty="0"/>
              <a:t>Conformal Prediction – Train &amp; Calibration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body" idx="4294967295"/>
          </p:nvPr>
        </p:nvSpPr>
        <p:spPr>
          <a:xfrm>
            <a:off x="0" y="1220691"/>
            <a:ext cx="5417015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Split training set into core and calibration sets.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In calibration set, find fraction of trees that must agree to make prediction that exceeds correctness target (e.g. 90%).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If a given data point gets insufficient votes, refuse.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303" y="1771471"/>
            <a:ext cx="3759697" cy="1332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873" y="3472873"/>
            <a:ext cx="3756469" cy="1307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9547" y="3775245"/>
            <a:ext cx="3891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4"/>
                </a:solidFill>
              </a:rPr>
              <a:t>Conforming</a:t>
            </a:r>
            <a:r>
              <a:rPr lang="en-US" sz="1200" b="1" i="1" dirty="0"/>
              <a:t>                                 </a:t>
            </a:r>
            <a:r>
              <a:rPr lang="en-US" sz="1200" b="1" i="1" dirty="0">
                <a:solidFill>
                  <a:srgbClr val="C00000"/>
                </a:solidFill>
              </a:rPr>
              <a:t>Non-conforming </a:t>
            </a:r>
            <a:r>
              <a:rPr lang="en-US" sz="1200" b="1" i="1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61" y="1548291"/>
            <a:ext cx="2936759" cy="422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1343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076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19753E-6 L -0.00104 0.2101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uiExpand="1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if not Independent Identically Distributed (</a:t>
            </a:r>
            <a:r>
              <a:rPr lang="en" dirty="0" err="1"/>
              <a:t>iid</a:t>
            </a:r>
            <a:r>
              <a:rPr lang="en" dirty="0"/>
              <a:t>)?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Idea is to look at the non-refused output of conformal prediction.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If that has high error rate, then refuse even more.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Issue: get into a regime in which you are always refusing.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Resolution: (</a:t>
            </a:r>
            <a:r>
              <a:rPr lang="en-US" sz="2000" dirty="0" err="1"/>
              <a:t>i</a:t>
            </a:r>
            <a:r>
              <a:rPr lang="en-US" sz="2000" dirty="0"/>
              <a:t>) “weight-shifting” make guesses on occasion even if things are looking bleak. (ii) Re-calibrate conformal prediction.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5569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DC7EE09-C8DC-DE43-A724-D8654AB40FD6}"/>
              </a:ext>
            </a:extLst>
          </p:cNvPr>
          <p:cNvSpPr txBox="1">
            <a:spLocks/>
          </p:cNvSpPr>
          <p:nvPr/>
        </p:nvSpPr>
        <p:spPr>
          <a:xfrm>
            <a:off x="714375" y="800969"/>
            <a:ext cx="7575947" cy="3582759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ans" sz="1688" dirty="0">
                <a:solidFill>
                  <a:schemeClr val="accent6">
                    <a:lumMod val="75000"/>
                  </a:schemeClr>
                </a:solidFill>
              </a:rPr>
              <a:t>		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/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time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=1,…,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Environment reveals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Adaptive predictor P makes prediction: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computes reliability score: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AutoNum type="arabicPeriod"/>
                </a:pPr>
                <a:r>
                  <a:rPr lang="en-US" dirty="0"/>
                  <a:t>Confidence Based Rejection (CBR) rejects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174147" indent="-174147">
                  <a:buFontTx/>
                  <a:buAutoNum type="arabicPeriod"/>
                </a:pPr>
                <a:r>
                  <a:rPr lang="en-US" dirty="0"/>
                  <a:t>Combine based on bandits.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If any accept, </a:t>
                </a:r>
                <a:r>
                  <a:rPr lang="en-US" dirty="0" err="1"/>
                  <a:t>SafePredict</a:t>
                </a:r>
                <a:r>
                  <a:rPr lang="en-US" dirty="0"/>
                  <a:t> (SP) decide on whether to accept. </a:t>
                </a:r>
              </a:p>
              <a:p>
                <a:pPr marL="174147" indent="-174147">
                  <a:buAutoNum type="arabicPeriod"/>
                </a:pPr>
                <a:r>
                  <a:rPr lang="en-US" dirty="0"/>
                  <a:t>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revealed, CBR and SP updates their inner states. </a:t>
                </a:r>
              </a:p>
              <a:p>
                <a:endParaRPr lang="en-US" dirty="0"/>
              </a:p>
              <a:p>
                <a:r>
                  <a:rPr lang="en-US" dirty="0"/>
                  <a:t>Parameters: target error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CBR window size: w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658BFA-5AAA-5A4B-BF47-726E3A33C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709" y="825113"/>
                <a:ext cx="3045361" cy="3323987"/>
              </a:xfrm>
              <a:prstGeom prst="rect">
                <a:avLst/>
              </a:prstGeom>
              <a:blipFill>
                <a:blip r:embed="rId3"/>
                <a:stretch>
                  <a:fillRect l="-415" t="-380" r="-1660" b="-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9C581EA-BEA8-1346-9B38-903B381A1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245" r="28181"/>
          <a:stretch/>
        </p:blipFill>
        <p:spPr>
          <a:xfrm>
            <a:off x="1213244" y="1416815"/>
            <a:ext cx="3876465" cy="20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(iv) Experiments</a:t>
            </a:r>
            <a:endParaRPr lang="en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48097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Datasets(independent identically distributed)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61"/>
          <a:stretch/>
        </p:blipFill>
        <p:spPr>
          <a:xfrm>
            <a:off x="5050928" y="1844657"/>
            <a:ext cx="4093072" cy="2208918"/>
          </a:xfrm>
          <a:prstGeom prst="rect">
            <a:avLst/>
          </a:prstGeom>
        </p:spPr>
      </p:pic>
      <p:sp>
        <p:nvSpPr>
          <p:cNvPr id="6" name="Shape 166"/>
          <p:cNvSpPr txBox="1">
            <a:spLocks/>
          </p:cNvSpPr>
          <p:nvPr/>
        </p:nvSpPr>
        <p:spPr>
          <a:xfrm>
            <a:off x="0" y="1295723"/>
            <a:ext cx="5358809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Public datasets from Machine Learning Data Set Repository (mldata.org)</a:t>
            </a:r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101600">
              <a:spcAft>
                <a:spcPts val="0"/>
              </a:spcAft>
            </a:pPr>
            <a:endParaRPr lang="en-US" sz="1000" dirty="0"/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MNIST (scanned handwritten digits),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Cover (dominant forest type based on images),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 err="1">
                <a:latin typeface="Lato" panose="020B0604020202020204" charset="0"/>
              </a:rPr>
              <a:t>Sensit</a:t>
            </a:r>
            <a:r>
              <a:rPr lang="en-US" sz="1700" dirty="0">
                <a:latin typeface="Lato" panose="020B0604020202020204" charset="0"/>
              </a:rPr>
              <a:t> (vehicle types from WSN),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Connect-4 (outcome of a multiplayer game),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Letter (letter recognition from pixel displays), 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Cod-RNA (coding/non-coding parts of RNA),</a:t>
            </a:r>
          </a:p>
          <a:p>
            <a:pPr marL="558800" indent="-457200">
              <a:spcAft>
                <a:spcPts val="0"/>
              </a:spcAft>
              <a:buFont typeface="+mj-lt"/>
              <a:buAutoNum type="arabicPeriod"/>
            </a:pPr>
            <a:r>
              <a:rPr lang="en-US" sz="1700" dirty="0">
                <a:latin typeface="Lato" panose="020B0604020202020204" charset="0"/>
              </a:rPr>
              <a:t>Sat-Image (soil type based on satellite images)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138597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Experimental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Shape 166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303300" y="1461618"/>
                <a:ext cx="7862505" cy="3002400"/>
              </a:xfrm>
              <a:prstGeom prst="rect">
                <a:avLst/>
              </a:prstGeom>
            </p:spPr>
            <p:txBody>
              <a:bodyPr lIns="91425" tIns="91425" rIns="91425" bIns="91425" anchor="t" anchorCtr="0">
                <a:noAutofit/>
              </a:bodyPr>
              <a:lstStyle/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" sz="600" dirty="0"/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Base classifier : Random Forest ( n_trees = 100, min_leaf = 10 )</a:t>
                </a:r>
              </a:p>
              <a:p>
                <a:pPr marL="457200" lvl="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Score: 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1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000" i="1" dirty="0" err="1">
                    <a:solidFill>
                      <a:schemeClr val="bg2"/>
                    </a:solidFill>
                  </a:rPr>
                  <a:t>model.predict_proba</a:t>
                </a:r>
                <a:r>
                  <a:rPr lang="en-US" sz="2000" i="1" dirty="0">
                    <a:solidFill>
                      <a:schemeClr val="bg2"/>
                    </a:solidFill>
                  </a:rPr>
                  <a:t>(X)[Y]</a:t>
                </a:r>
                <a:endParaRPr lang="en-US" sz="2200" b="1" dirty="0">
                  <a:solidFill>
                    <a:schemeClr val="dk1"/>
                  </a:solidFill>
                </a:endParaRPr>
              </a:p>
              <a:p>
                <a:pPr marL="101600">
                  <a:spcAft>
                    <a:spcPts val="0"/>
                  </a:spcAft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Compute the baseline test error rate: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Train a random forest over 75% of the data and test on remaining 25%</a:t>
                </a:r>
                <a:endParaRPr lang="en-US" sz="1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en-US" sz="600" dirty="0"/>
              </a:p>
              <a:p>
                <a:pPr marL="457200" indent="-355600"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Our meta-algorithm with target rates baseline/2 and baseline/4</a:t>
                </a:r>
              </a:p>
              <a:p>
                <a:pPr marL="914400" lvl="1" indent="-355600">
                  <a:spcAft>
                    <a:spcPts val="1000"/>
                  </a:spcAft>
                  <a:buSzPct val="100000"/>
                  <a:buFont typeface="Courier New" panose="02070309020205020404" pitchFamily="49" charset="0"/>
                  <a:buChar char="o"/>
                </a:pPr>
                <a:r>
                  <a:rPr lang="en" sz="2000" dirty="0"/>
                  <a:t>core/calibrate/test : 50/25/25</a:t>
                </a:r>
                <a:endParaRPr lang="en-US" sz="2000" dirty="0"/>
              </a:p>
              <a:p>
                <a:pPr lvl="0" rtl="0">
                  <a:spcBef>
                    <a:spcPts val="0"/>
                  </a:spcBef>
                  <a:buNone/>
                </a:pPr>
                <a:endParaRPr sz="2000" dirty="0"/>
              </a:p>
            </p:txBody>
          </p:sp>
        </mc:Choice>
        <mc:Fallback xmlns="">
          <p:sp>
            <p:nvSpPr>
              <p:cNvPr id="166" name="Shape 1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3300" y="1461618"/>
                <a:ext cx="7862505" cy="3002400"/>
              </a:xfrm>
              <a:prstGeom prst="rect">
                <a:avLst/>
              </a:prstGeom>
              <a:blipFill>
                <a:blip r:embed="rId3"/>
                <a:stretch>
                  <a:fillRect b="-7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33314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" t="6315" r="11432" b="1637"/>
          <a:stretch/>
        </p:blipFill>
        <p:spPr>
          <a:xfrm>
            <a:off x="3774560" y="2760447"/>
            <a:ext cx="4518836" cy="2156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15873"/>
          <a:stretch/>
        </p:blipFill>
        <p:spPr>
          <a:xfrm>
            <a:off x="5285942" y="604244"/>
            <a:ext cx="3007454" cy="2156203"/>
          </a:xfrm>
          <a:prstGeom prst="rect">
            <a:avLst/>
          </a:prstGeom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solidFill>
                  <a:schemeClr val="bg2"/>
                </a:solidFill>
              </a:rPr>
              <a:t>i.i.d</a:t>
            </a:r>
            <a:r>
              <a:rPr lang="en" dirty="0">
                <a:solidFill>
                  <a:schemeClr val="bg2"/>
                </a:solidFill>
              </a:rPr>
              <a:t>. 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4482" t="25254" r="-2002" b="23462"/>
          <a:stretch/>
        </p:blipFill>
        <p:spPr>
          <a:xfrm>
            <a:off x="8122520" y="2158410"/>
            <a:ext cx="1021480" cy="1803516"/>
          </a:xfrm>
          <a:prstGeom prst="rect">
            <a:avLst/>
          </a:prstGeom>
        </p:spPr>
      </p:pic>
      <p:sp>
        <p:nvSpPr>
          <p:cNvPr id="8" name="Shape 166"/>
          <p:cNvSpPr txBox="1">
            <a:spLocks/>
          </p:cNvSpPr>
          <p:nvPr/>
        </p:nvSpPr>
        <p:spPr>
          <a:xfrm>
            <a:off x="420260" y="1417664"/>
            <a:ext cx="3354300" cy="21576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01600">
              <a:spcAft>
                <a:spcPts val="0"/>
              </a:spcAft>
            </a:pPr>
            <a:r>
              <a:rPr lang="en-US" sz="2000" dirty="0"/>
              <a:t>Refusal rate increases as the target error rate decreases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baseline/2: 6-32%, </a:t>
            </a:r>
          </a:p>
          <a:p>
            <a:pPr marL="444500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baseline/4: 12-58%</a:t>
            </a:r>
          </a:p>
          <a:p>
            <a:pPr marL="101600">
              <a:spcAft>
                <a:spcPts val="0"/>
              </a:spcAft>
            </a:pPr>
            <a:endParaRPr lang="en-US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166518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916" y="136888"/>
            <a:ext cx="4303333" cy="124659"/>
          </a:xfrm>
          <a:prstGeom prst="rect">
            <a:avLst/>
          </a:prstGeom>
          <a:noFill/>
        </p:spPr>
        <p:txBody>
          <a:bodyPr wrap="square" lIns="73477" tIns="36739" rIns="73477" bIns="36739" rtlCol="0">
            <a:spAutoFit/>
          </a:bodyPr>
          <a:lstStyle/>
          <a:p>
            <a:r>
              <a:rPr lang="en-US" altLang="zh-Hans" sz="328" i="1" dirty="0" err="1"/>
              <a:t>SafeForecast</a:t>
            </a:r>
            <a:r>
              <a:rPr lang="en-US" altLang="zh-Hans" sz="328" dirty="0"/>
              <a:t>:</a:t>
            </a:r>
            <a:r>
              <a:rPr lang="zh-Hans" altLang="en-US" sz="328" dirty="0"/>
              <a:t> </a:t>
            </a:r>
            <a:r>
              <a:rPr lang="en-US" altLang="zh-Hans" sz="328" dirty="0"/>
              <a:t>Better Forecasting using  Machine Learning and Rejection</a:t>
            </a:r>
            <a:endParaRPr lang="en-US" sz="328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14375" y="624351"/>
            <a:ext cx="7715250" cy="0"/>
          </a:xfrm>
          <a:prstGeom prst="line">
            <a:avLst/>
          </a:prstGeom>
          <a:ln w="3175" cmpd="sng"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3E3FF2-C117-D841-8709-8B8CBA1B6E8D}"/>
              </a:ext>
            </a:extLst>
          </p:cNvPr>
          <p:cNvSpPr txBox="1">
            <a:spLocks/>
          </p:cNvSpPr>
          <p:nvPr/>
        </p:nvSpPr>
        <p:spPr>
          <a:xfrm>
            <a:off x="714375" y="987156"/>
            <a:ext cx="7575947" cy="4007973"/>
          </a:xfrm>
          <a:prstGeom prst="rect">
            <a:avLst/>
          </a:prstGeom>
          <a:ln>
            <a:solidFill>
              <a:srgbClr val="58058D"/>
            </a:solidFill>
          </a:ln>
        </p:spPr>
        <p:txBody>
          <a:bodyPr vert="horz" lIns="73477" tIns="36739" rIns="73477" bIns="36739" rtlCol="0">
            <a:normAutofit/>
          </a:bodyPr>
          <a:lstStyle>
            <a:lvl1pPr marL="1175633" indent="-1175633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1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47204" indent="-979694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1877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286" indent="-783755" algn="l" defTabSz="1567510" rtl="0" eaLnBrk="1" latinLnBrk="0" hangingPunct="1">
              <a:spcBef>
                <a:spcPct val="20000"/>
              </a:spcBef>
              <a:buFont typeface="Arial"/>
              <a:buChar char="–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53796" indent="-783755" algn="l" defTabSz="1567510" rtl="0" eaLnBrk="1" latinLnBrk="0" hangingPunct="1">
              <a:spcBef>
                <a:spcPct val="20000"/>
              </a:spcBef>
              <a:buFont typeface="Arial"/>
              <a:buChar char="»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2130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88816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75632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323837" indent="-783755" algn="l" defTabSz="1567510" rtl="0" eaLnBrk="1" latinLnBrk="0" hangingPunct="1">
              <a:spcBef>
                <a:spcPct val="20000"/>
              </a:spcBef>
              <a:buFont typeface="Arial"/>
              <a:buChar char="•"/>
              <a:defRPr sz="6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ans" sz="1688" dirty="0">
                <a:solidFill>
                  <a:schemeClr val="accent6">
                    <a:lumMod val="75000"/>
                  </a:schemeClr>
                </a:solidFill>
              </a:rPr>
              <a:t>		Concept Drift Experiment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Hans" sz="103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altLang="zh-Hans" sz="938" dirty="0"/>
          </a:p>
          <a:p>
            <a:pPr marL="0" indent="0">
              <a:buNone/>
            </a:pPr>
            <a:endParaRPr lang="en-US" altLang="zh-Hans" sz="112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/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Tested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on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three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base algorithms: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random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forest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(ARF),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 err="1">
                    <a:solidFill>
                      <a:prstClr val="black"/>
                    </a:solidFill>
                  </a:rPr>
                  <a:t>Hoeffding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adaptive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tree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(HAT)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and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neural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Hans" sz="1200" dirty="0">
                    <a:solidFill>
                      <a:prstClr val="black"/>
                    </a:solidFill>
                  </a:rPr>
                  <a:t>network.</a:t>
                </a:r>
                <a:r>
                  <a:rPr lang="zh-Hans" altLang="en-US" sz="1200" dirty="0">
                    <a:solidFill>
                      <a:prstClr val="black"/>
                    </a:solidFill>
                  </a:rPr>
                  <a:t> </a:t>
                </a:r>
                <a:endParaRPr lang="en-US" altLang="zh-Hans" sz="1200" dirty="0">
                  <a:solidFill>
                    <a:prstClr val="black"/>
                  </a:solidFill>
                </a:endParaRPr>
              </a:p>
              <a:p>
                <a:pPr lvl="0"/>
                <a:endParaRPr lang="en-US" altLang="zh-Hans" sz="12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Evaluation: 1. Effective error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Hans" sz="1200" dirty="0">
                    <a:solidFill>
                      <a:prstClr val="black"/>
                    </a:solidFill>
                  </a:rPr>
                  <a:t> 	</a:t>
                </a:r>
              </a:p>
              <a:p>
                <a:pPr lvl="0"/>
                <a:r>
                  <a:rPr lang="en-US" altLang="zh-Hans" sz="1200" dirty="0">
                    <a:solidFill>
                      <a:prstClr val="black"/>
                    </a:solidFill>
                  </a:rPr>
                  <a:t>	      2. Efficiency: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ans" sz="1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altLang="zh-Han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altLang="zh-Han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7743F-A235-1E41-91E6-B24BFCCE4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14" y="1252842"/>
                <a:ext cx="3720352" cy="139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1FEFDE8-A4A7-D749-BDCA-FA32AE351019}"/>
              </a:ext>
            </a:extLst>
          </p:cNvPr>
          <p:cNvSpPr txBox="1"/>
          <p:nvPr/>
        </p:nvSpPr>
        <p:spPr>
          <a:xfrm>
            <a:off x="853678" y="1405599"/>
            <a:ext cx="35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1200" dirty="0">
                <a:solidFill>
                  <a:prstClr val="black"/>
                </a:solidFill>
              </a:rPr>
              <a:t>Description: a binary classification task to predict electricity price change (UP or DOWN) from the demand and supply of the market.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2D2311-02FF-DA49-AF61-2FDCD687EBC2}"/>
              </a:ext>
            </a:extLst>
          </p:cNvPr>
          <p:cNvGrpSpPr/>
          <p:nvPr/>
        </p:nvGrpSpPr>
        <p:grpSpPr>
          <a:xfrm>
            <a:off x="1156444" y="2433262"/>
            <a:ext cx="3663138" cy="2067406"/>
            <a:chOff x="22678939" y="15146853"/>
            <a:chExt cx="8883192" cy="53036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9C7B107-B972-0E4C-A3AD-A7B837F9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05" t="15957" r="3182" b="9459"/>
            <a:stretch/>
          </p:blipFill>
          <p:spPr>
            <a:xfrm>
              <a:off x="22678939" y="15553407"/>
              <a:ext cx="8883192" cy="48971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928E91-00C7-FA44-93BC-9CF3ACDF07DA}"/>
                </a:ext>
              </a:extLst>
            </p:cNvPr>
            <p:cNvSpPr txBox="1"/>
            <p:nvPr/>
          </p:nvSpPr>
          <p:spPr>
            <a:xfrm>
              <a:off x="22881857" y="15146853"/>
              <a:ext cx="3065455" cy="763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3" dirty="0"/>
                <a:t>Fig 2. 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60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Motivation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Making a bad decision can be costly</a:t>
            </a:r>
          </a:p>
          <a:p>
            <a:pPr marL="914400" lvl="1" indent="-355600">
              <a:lnSpc>
                <a:spcPct val="1500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" sz="2000" dirty="0"/>
              <a:t>a</a:t>
            </a:r>
            <a:r>
              <a:rPr lang="en-US" sz="2000" dirty="0"/>
              <a:t>n unnecessary </a:t>
            </a:r>
            <a:r>
              <a:rPr lang="en" sz="2000" dirty="0"/>
              <a:t> medical operation, </a:t>
            </a:r>
            <a:br>
              <a:rPr lang="en-US" sz="2000" dirty="0"/>
            </a:br>
            <a:r>
              <a:rPr lang="en" sz="2000" dirty="0"/>
              <a:t>a </a:t>
            </a:r>
            <a:r>
              <a:rPr lang="en-US" sz="2000" dirty="0"/>
              <a:t>bad trade </a:t>
            </a:r>
            <a:r>
              <a:rPr lang="en" sz="2000" dirty="0"/>
              <a:t>in finance. </a:t>
            </a:r>
          </a:p>
          <a:p>
            <a:pPr marL="457200" indent="-355600"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Most of medicine is </a:t>
            </a:r>
            <a:r>
              <a:rPr lang="en-US" sz="2000" dirty="0" err="1"/>
              <a:t>i.i.d</a:t>
            </a:r>
            <a:r>
              <a:rPr lang="en-US" sz="2000" dirty="0"/>
              <a:t>. (independent identically distributed). One patient has same causal factors as other.</a:t>
            </a:r>
            <a:endParaRPr lang="en" sz="2000" dirty="0"/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Finance is not, causal factors can change: concept drift.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r>
              <a:rPr lang="en" dirty="0"/>
              <a:t>/29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Summary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303300" y="1461618"/>
            <a:ext cx="7862505" cy="300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" sz="600" dirty="0"/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" sz="2000" dirty="0"/>
              <a:t>Concept Drift is an issue in finance (causal factors can change)</a:t>
            </a:r>
          </a:p>
          <a:p>
            <a:pPr marL="457200" lvl="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Machine learning algorithms can be made adaptive.</a:t>
            </a:r>
            <a:endParaRPr lang="en-US" sz="2200" b="1" dirty="0">
              <a:solidFill>
                <a:schemeClr val="dk1"/>
              </a:solidFill>
            </a:endParaRPr>
          </a:p>
          <a:p>
            <a:pPr marL="101600">
              <a:spcAft>
                <a:spcPts val="0"/>
              </a:spcAft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Multi-armed bandit to weight among them.</a:t>
            </a:r>
            <a:endParaRPr lang="en-US" sz="1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600" dirty="0"/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 err="1"/>
              <a:t>ConformalPrediction</a:t>
            </a:r>
            <a:r>
              <a:rPr lang="en-US" sz="2000" dirty="0"/>
              <a:t> and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judiciously.</a:t>
            </a:r>
          </a:p>
          <a:p>
            <a:pPr marL="457200" indent="-3556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A lot of work to do…</a:t>
            </a:r>
          </a:p>
          <a:p>
            <a:pPr lvl="0" rtl="0">
              <a:spcBef>
                <a:spcPts val="0"/>
              </a:spcBef>
              <a:buNone/>
            </a:pPr>
            <a:endParaRPr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97999" y="4688758"/>
            <a:ext cx="646001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54784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Concept Drift in Several Domains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Recommender systems must change over time, e.g. if I go to a movie recommendation system, it should not recommend Casablanca if I’m looking for a recent release.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Epidemic spreads can change as the epidemic evolves.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Financial decisions can be independent of politics often, but what about around election time?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408418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</a:t>
            </a:r>
            <a:r>
              <a:rPr lang="en" sz="2000" b="1" dirty="0" err="1"/>
              <a:t>i</a:t>
            </a:r>
            <a:r>
              <a:rPr lang="en" sz="2000" b="1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64006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Neural Nets – adaptive by design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Neural nets use an updating algorithm called gradient descent: each prediction is compared with the correct answer and weights are adjusted if there are errors.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Thus feedback is continuous.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So, neural nets are adaptive to concept drift by design.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However…. Not always the most accurate choice.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1020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Random Forests – can be made adaptive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A random forest is a collection of decision trees (or if we want a continuous outcome, classification and regression trees), each on randomly chosen subset of data features.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Normally (for </a:t>
            </a:r>
            <a:r>
              <a:rPr lang="en" sz="2000" dirty="0" err="1"/>
              <a:t>i.i.d</a:t>
            </a:r>
            <a:r>
              <a:rPr lang="en" sz="2000" dirty="0"/>
              <a:t>. data), train once and use forever.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idea: If a tree is often wrong, rebuild it based on recent data.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30785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b="1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(iii) </a:t>
            </a:r>
            <a:r>
              <a:rPr lang="en-US" sz="2000" dirty="0" err="1"/>
              <a:t>SafePredict</a:t>
            </a:r>
            <a:r>
              <a:rPr lang="en-US" sz="2000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99116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250570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Adjusting Weights Among Machine Learning Algorithms 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Suppose you have several machine learning algorithms, e.g. different neural nets, several random forests, others.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Evaluate predictions of each machine learning method.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Adaptation strategy (bandit idea): If one method does better than others, then give it more weight.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Similar to adaptive random forests except that one adjusts weights given to algorithms rather than changing the algorithms themselves.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353793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Tools at Our Disposal</a:t>
            </a:r>
          </a:p>
        </p:txBody>
      </p:sp>
      <p:sp>
        <p:nvSpPr>
          <p:cNvPr id="5" name="Shape 87"/>
          <p:cNvSpPr txBox="1">
            <a:spLocks/>
          </p:cNvSpPr>
          <p:nvPr/>
        </p:nvSpPr>
        <p:spPr>
          <a:xfrm>
            <a:off x="444499" y="1368766"/>
            <a:ext cx="8053500" cy="30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</a:t>
            </a:r>
            <a:r>
              <a:rPr lang="en" sz="2000" dirty="0" err="1"/>
              <a:t>i</a:t>
            </a:r>
            <a:r>
              <a:rPr lang="en" sz="2000" dirty="0"/>
              <a:t>) Machine learning methods that adapt over time.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" sz="2000" dirty="0"/>
              <a:t>(ii) Multi-armed bandit style algorithms that can weight different algorithms.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b="1" dirty="0"/>
              <a:t>(iii) </a:t>
            </a:r>
            <a:r>
              <a:rPr lang="en-US" sz="2000" b="1" dirty="0" err="1"/>
              <a:t>SafePredict</a:t>
            </a:r>
            <a:r>
              <a:rPr lang="en-US" sz="2000" b="1" dirty="0"/>
              <a:t> to refuse to predict sometimes.</a:t>
            </a:r>
          </a:p>
          <a:p>
            <a:pPr marL="457200" indent="-355600">
              <a:buFont typeface="Courier New" panose="02070309020205020404" pitchFamily="49" charset="0"/>
              <a:buChar char="o"/>
            </a:pPr>
            <a:r>
              <a:rPr lang="en-US" sz="2000" dirty="0"/>
              <a:t>(iv) Experiments</a:t>
            </a:r>
            <a:endParaRPr lang="en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r>
              <a:rPr lang="en" dirty="0"/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2843794072"/>
      </p:ext>
    </p:extLst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1308</Words>
  <Application>Microsoft Macintosh PowerPoint</Application>
  <PresentationFormat>On-screen Show (16:9)</PresentationFormat>
  <Paragraphs>168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Raleway</vt:lpstr>
      <vt:lpstr>Cambria Math</vt:lpstr>
      <vt:lpstr>Arial</vt:lpstr>
      <vt:lpstr>Courier New</vt:lpstr>
      <vt:lpstr>Lato</vt:lpstr>
      <vt:lpstr>swiss-2</vt:lpstr>
      <vt:lpstr>Confronting Concept Drift by Refusing to Guess</vt:lpstr>
      <vt:lpstr>Motivation</vt:lpstr>
      <vt:lpstr>Concept Drift in Several Domains</vt:lpstr>
      <vt:lpstr>Tools at Our Disposal</vt:lpstr>
      <vt:lpstr>Neural Nets – adaptive by design</vt:lpstr>
      <vt:lpstr>Random Forests – can be made adaptive</vt:lpstr>
      <vt:lpstr>Tools at Our Disposal</vt:lpstr>
      <vt:lpstr>Adjusting Weights Among Machine Learning Algorithms </vt:lpstr>
      <vt:lpstr>Tools at Our Disposal</vt:lpstr>
      <vt:lpstr>Accuracy refusal tradeoff</vt:lpstr>
      <vt:lpstr>Non-conformity Score of Data Point to a Set </vt:lpstr>
      <vt:lpstr>Conformal Prediction – Train &amp; Calibration </vt:lpstr>
      <vt:lpstr>What if not Independent Identically Distributed (iid)?</vt:lpstr>
      <vt:lpstr>PowerPoint Presentation</vt:lpstr>
      <vt:lpstr>Tools at Our Disposal</vt:lpstr>
      <vt:lpstr>Datasets(independent identically distributed)</vt:lpstr>
      <vt:lpstr>Experimental Setup</vt:lpstr>
      <vt:lpstr>i.i.d. Results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Errors by Refusing to Guess</dc:title>
  <dc:creator>Anil Kocak</dc:creator>
  <cp:lastModifiedBy>Dennis Shasha</cp:lastModifiedBy>
  <cp:revision>136</cp:revision>
  <dcterms:modified xsi:type="dcterms:W3CDTF">2019-11-02T17:44:51Z</dcterms:modified>
</cp:coreProperties>
</file>