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82" r:id="rId3"/>
    <p:sldId id="386" r:id="rId4"/>
    <p:sldId id="385" r:id="rId5"/>
    <p:sldId id="372" r:id="rId6"/>
    <p:sldId id="889" r:id="rId7"/>
    <p:sldId id="377" r:id="rId8"/>
    <p:sldId id="891" r:id="rId9"/>
    <p:sldId id="890" r:id="rId10"/>
    <p:sldId id="892" r:id="rId11"/>
    <p:sldId id="903" r:id="rId12"/>
    <p:sldId id="897" r:id="rId13"/>
    <p:sldId id="893" r:id="rId14"/>
    <p:sldId id="898" r:id="rId15"/>
    <p:sldId id="899" r:id="rId16"/>
    <p:sldId id="896" r:id="rId17"/>
    <p:sldId id="900" r:id="rId18"/>
    <p:sldId id="387" r:id="rId19"/>
    <p:sldId id="904" r:id="rId20"/>
    <p:sldId id="901" r:id="rId21"/>
    <p:sldId id="319" r:id="rId22"/>
    <p:sldId id="320" r:id="rId23"/>
    <p:sldId id="886" r:id="rId24"/>
    <p:sldId id="887" r:id="rId25"/>
    <p:sldId id="888" r:id="rId26"/>
    <p:sldId id="321" r:id="rId27"/>
    <p:sldId id="289" r:id="rId28"/>
    <p:sldId id="902" r:id="rId29"/>
    <p:sldId id="318" r:id="rId30"/>
    <p:sldId id="346" r:id="rId31"/>
    <p:sldId id="384" r:id="rId32"/>
    <p:sldId id="895" r:id="rId33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o Porto" initials="FP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383"/>
    <a:srgbClr val="4D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837" autoAdjust="0"/>
  </p:normalViewPr>
  <p:slideViewPr>
    <p:cSldViewPr snapToGrid="0">
      <p:cViewPr varScale="1">
        <p:scale>
          <a:sx n="65" d="100"/>
          <a:sy n="65" d="100"/>
        </p:scale>
        <p:origin x="-13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 snapToGrid="0">
      <p:cViewPr varScale="1">
        <p:scale>
          <a:sx n="51" d="100"/>
          <a:sy n="51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7C90B677-6667-41A1-BAD3-44FC44C7B0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E2A451B-A730-4CD3-AEAF-E249ED72B0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950D4ED-1A9C-47BD-9CCC-498387F6B245}" type="datetimeFigureOut">
              <a:rPr lang="en-US" smtClean="0"/>
              <a:t>09/07/18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CE8E882-C33C-4539-8475-B38BFE7DB7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B3D95540-9F33-46BC-9823-C2712272E4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FF9CE54-BE12-4A39-92AA-37887AE87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3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5B16549-83B8-47C6-8290-B63617C7BEE1}" type="datetimeFigureOut">
              <a:rPr lang="en-US" smtClean="0"/>
              <a:t>09/07/18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4522F34-0D2C-4208-B8ED-488EFE4CE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8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22F34-0D2C-4208-B8ED-488EFE4CEE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6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22F34-0D2C-4208-B8ED-488EFE4CEE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869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9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559A5F-9733-4D79-B53D-BC8CDA57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A239DACF-A59D-484C-B25A-15EBBD227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113251-820D-4376-B108-04218561A2E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41064" y="6356350"/>
            <a:ext cx="1076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2AAD2-EACD-4107-BF87-C4A1678055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34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2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1064" y="257546"/>
            <a:ext cx="8261872" cy="94779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64" y="1570615"/>
            <a:ext cx="8261872" cy="448800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Editar estilos de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1064" y="6356350"/>
            <a:ext cx="1076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6926" y="6356351"/>
            <a:ext cx="1076009" cy="365125"/>
          </a:xfr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1A5E7E0-7255-4EFF-83F6-54C8A349E7B0}" type="slidenum">
              <a:rPr lang="en-US" smtClean="0"/>
              <a:pPr/>
              <a:t>‹#›</a:t>
            </a:fld>
            <a:r>
              <a:rPr lang="en-US" dirty="0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328452260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2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‹#›</a:t>
            </a:fld>
            <a:r>
              <a:rPr lang="en-US" dirty="0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387874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‹#›</a:t>
            </a:fld>
            <a:r>
              <a:rPr lang="en-US" dirty="0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158448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‹#›</a:t>
            </a:fld>
            <a:r>
              <a:rPr lang="en-US" dirty="0"/>
              <a:t> of 32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A859CA-9460-4E6F-A2CC-CF677549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F0CE52D-4F3B-49BC-AA6B-6468E9DA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5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‹#›</a:t>
            </a:fld>
            <a:r>
              <a:rPr lang="en-US" dirty="0"/>
              <a:t> of 32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5AFD84F9-D1D0-48B4-9BE5-0CDFA6AB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1064" y="6356350"/>
            <a:ext cx="1076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C63140-536B-4AB6-A82A-7C2357DD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1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‹#›</a:t>
            </a:fld>
            <a:r>
              <a:rPr lang="en-US" dirty="0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71323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9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5E7E0-7255-4EFF-83F6-54C8A349E7B0}" type="slidenum">
              <a:rPr lang="en-US" smtClean="0"/>
              <a:pPr/>
              <a:t>‹#›</a:t>
            </a:fld>
            <a:r>
              <a:rPr lang="en-US" dirty="0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261343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6.svg"/><Relationship Id="rId5" Type="http://schemas.openxmlformats.org/officeDocument/2006/relationships/image" Target="../media/image12.png"/><Relationship Id="rId6" Type="http://schemas.openxmlformats.org/officeDocument/2006/relationships/image" Target="../media/image18.sv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6.sv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6.sv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77491" y="1285874"/>
            <a:ext cx="8609835" cy="2143126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 Pattern Search in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 Data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77491" y="3514475"/>
            <a:ext cx="7761609" cy="1048976"/>
          </a:xfrm>
        </p:spPr>
        <p:txBody>
          <a:bodyPr>
            <a:noAutofit/>
          </a:bodyPr>
          <a:lstStyle/>
          <a:p>
            <a:pPr algn="l">
              <a:lnSpc>
                <a:spcPts val="2500"/>
              </a:lnSpc>
              <a:spcBef>
                <a:spcPts val="0"/>
              </a:spcBef>
            </a:pPr>
            <a:r>
              <a:rPr lang="pt-BR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Fabio Porto (LNCC)</a:t>
            </a:r>
            <a:r>
              <a:rPr lang="en-US" sz="1600" baseline="30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</a:t>
            </a: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João G.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Rittmeyer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(LNCC),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Edurado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Ogasawara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(CEFET-RJ), Alberto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Krone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-Martins (Univ. Lisboa), Patrick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Valduriez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(INRIA), Dennis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Shasha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(NYU) 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Resultado de imagem para lncc logo">
            <a:extLst>
              <a:ext uri="{FF2B5EF4-FFF2-40B4-BE49-F238E27FC236}">
                <a16:creationId xmlns:a16="http://schemas.microsoft.com/office/drawing/2014/main" xmlns="" id="{A16CF9D4-8ADE-4431-9116-03AAD5432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24" y="5210650"/>
            <a:ext cx="2260886" cy="8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17E104A-7D0F-4469-8886-FD2848F0A2E3}"/>
              </a:ext>
            </a:extLst>
          </p:cNvPr>
          <p:cNvSpPr/>
          <p:nvPr/>
        </p:nvSpPr>
        <p:spPr>
          <a:xfrm>
            <a:off x="239288" y="4633411"/>
            <a:ext cx="1773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</a:t>
            </a:r>
            <a:r>
              <a:rPr lang="en-US" sz="1400" b="1" u="sng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fporto@lncc.br</a:t>
            </a:r>
            <a:endParaRPr lang="en-US" sz="14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BA153C4-C48E-4C8F-8C9C-CFEE8F76C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11" y="5361976"/>
            <a:ext cx="1505589" cy="872731"/>
          </a:xfrm>
          <a:prstGeom prst="rect">
            <a:avLst/>
          </a:prstGeom>
        </p:spPr>
      </p:pic>
      <p:pic>
        <p:nvPicPr>
          <p:cNvPr id="8" name="Picture 4" descr="Resultado de imagem para zenith inria">
            <a:extLst>
              <a:ext uri="{FF2B5EF4-FFF2-40B4-BE49-F238E27FC236}">
                <a16:creationId xmlns:a16="http://schemas.microsoft.com/office/drawing/2014/main" xmlns="" id="{56ECD88E-BD83-4422-9AFF-CE6230BCC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" y="6036502"/>
            <a:ext cx="2360295" cy="85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xmlns="" id="{F82AF97E-FB63-4664-A39F-B2B06566FF2E}"/>
              </a:ext>
            </a:extLst>
          </p:cNvPr>
          <p:cNvGrpSpPr/>
          <p:nvPr/>
        </p:nvGrpSpPr>
        <p:grpSpPr>
          <a:xfrm>
            <a:off x="4986081" y="5489064"/>
            <a:ext cx="1224135" cy="1094876"/>
            <a:chOff x="539552" y="4842342"/>
            <a:chExt cx="1440143" cy="1651064"/>
          </a:xfrm>
        </p:grpSpPr>
        <p:pic>
          <p:nvPicPr>
            <p:cNvPr id="13" name="Picture 9" descr="cefet.png">
              <a:extLst>
                <a:ext uri="{FF2B5EF4-FFF2-40B4-BE49-F238E27FC236}">
                  <a16:creationId xmlns:a16="http://schemas.microsoft.com/office/drawing/2014/main" xmlns="" id="{D5C8F143-C468-4239-A69B-B86D0D992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42" y="4842342"/>
              <a:ext cx="960109" cy="1308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5D7A1B50-AED8-43D6-9BF2-30E22D9A6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52" y="6093296"/>
              <a:ext cx="1440143" cy="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lvl="0">
                <a:defRPr sz="2400" b="1">
                  <a:solidFill>
                    <a:srgbClr val="0000FF"/>
                  </a:solidFill>
                </a:defRPr>
              </a:lvl1pPr>
            </a:lstStyle>
            <a:p>
              <a:r>
                <a:rPr lang="en-US" sz="2000" dirty="0">
                  <a:solidFill>
                    <a:srgbClr val="000090"/>
                  </a:solidFill>
                </a:rPr>
                <a:t>CEFET/RJ</a:t>
              </a:r>
            </a:p>
          </p:txBody>
        </p:sp>
      </p:grp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7F0DBD29-4308-4D7E-8A8E-34494D6CFFF0}"/>
              </a:ext>
            </a:extLst>
          </p:cNvPr>
          <p:cNvSpPr/>
          <p:nvPr/>
        </p:nvSpPr>
        <p:spPr>
          <a:xfrm>
            <a:off x="655320" y="731520"/>
            <a:ext cx="5227320" cy="746760"/>
          </a:xfrm>
          <a:prstGeom prst="roundRect">
            <a:avLst/>
          </a:prstGeom>
          <a:solidFill>
            <a:srgbClr val="898383"/>
          </a:solidFill>
          <a:ln>
            <a:solidFill>
              <a:schemeClr val="bg2">
                <a:lumMod val="75000"/>
              </a:schemeClr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/>
              <a:t>SSDBM 2018</a:t>
            </a:r>
            <a:endParaRPr lang="en-US" sz="3200" dirty="0"/>
          </a:p>
        </p:txBody>
      </p:sp>
      <p:pic>
        <p:nvPicPr>
          <p:cNvPr id="1026" name="Picture 2" descr="Resultado de imagem para NYU computer science">
            <a:extLst>
              <a:ext uri="{FF2B5EF4-FFF2-40B4-BE49-F238E27FC236}">
                <a16:creationId xmlns:a16="http://schemas.microsoft.com/office/drawing/2014/main" xmlns="" id="{7A2AC958-B3D6-437A-BC24-2BBA7F146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10" y="5541109"/>
            <a:ext cx="2846118" cy="104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dexl-logo.jpg">
            <a:extLst>
              <a:ext uri="{FF2B5EF4-FFF2-40B4-BE49-F238E27FC236}">
                <a16:creationId xmlns:a16="http://schemas.microsoft.com/office/drawing/2014/main" xmlns="" id="{DEE2CC66-BF86-4CA2-8F47-BF83D99193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47" y="6181985"/>
            <a:ext cx="2066913" cy="32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3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2269324"/>
            <a:ext cx="4106333" cy="307975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727575" y="2676723"/>
            <a:ext cx="3971925" cy="2833933"/>
            <a:chOff x="6303433" y="2425964"/>
            <a:chExt cx="5295900" cy="37785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433" y="2425964"/>
              <a:ext cx="5295900" cy="2628900"/>
            </a:xfrm>
            <a:prstGeom prst="rect">
              <a:avLst/>
            </a:prstGeom>
          </p:spPr>
        </p:pic>
        <p:sp>
          <p:nvSpPr>
            <p:cNvPr id="35" name="Freeform 34"/>
            <p:cNvSpPr/>
            <p:nvPr/>
          </p:nvSpPr>
          <p:spPr bwMode="auto">
            <a:xfrm>
              <a:off x="6858000" y="4690533"/>
              <a:ext cx="1100667" cy="982134"/>
            </a:xfrm>
            <a:custGeom>
              <a:avLst/>
              <a:gdLst>
                <a:gd name="connsiteX0" fmla="*/ 0 w 1100667"/>
                <a:gd name="connsiteY0" fmla="*/ 0 h 982134"/>
                <a:gd name="connsiteX1" fmla="*/ 237067 w 1100667"/>
                <a:gd name="connsiteY1" fmla="*/ 982134 h 982134"/>
                <a:gd name="connsiteX2" fmla="*/ 1032933 w 1100667"/>
                <a:gd name="connsiteY2" fmla="*/ 982134 h 982134"/>
                <a:gd name="connsiteX3" fmla="*/ 1100667 w 1100667"/>
                <a:gd name="connsiteY3" fmla="*/ 677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667" h="982134">
                  <a:moveTo>
                    <a:pt x="0" y="0"/>
                  </a:moveTo>
                  <a:lnTo>
                    <a:pt x="237067" y="982134"/>
                  </a:lnTo>
                  <a:lnTo>
                    <a:pt x="1032933" y="982134"/>
                  </a:lnTo>
                  <a:lnTo>
                    <a:pt x="1100667" y="67734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7010400" y="4690533"/>
              <a:ext cx="2032000" cy="694267"/>
            </a:xfrm>
            <a:custGeom>
              <a:avLst/>
              <a:gdLst>
                <a:gd name="connsiteX0" fmla="*/ 0 w 1100667"/>
                <a:gd name="connsiteY0" fmla="*/ 0 h 982134"/>
                <a:gd name="connsiteX1" fmla="*/ 237067 w 1100667"/>
                <a:gd name="connsiteY1" fmla="*/ 982134 h 982134"/>
                <a:gd name="connsiteX2" fmla="*/ 1032933 w 1100667"/>
                <a:gd name="connsiteY2" fmla="*/ 982134 h 982134"/>
                <a:gd name="connsiteX3" fmla="*/ 1100667 w 1100667"/>
                <a:gd name="connsiteY3" fmla="*/ 677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667" h="982134">
                  <a:moveTo>
                    <a:pt x="0" y="0"/>
                  </a:moveTo>
                  <a:lnTo>
                    <a:pt x="237067" y="982134"/>
                  </a:lnTo>
                  <a:lnTo>
                    <a:pt x="1032933" y="982134"/>
                  </a:lnTo>
                  <a:lnTo>
                    <a:pt x="1100667" y="67734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49066" y="5804431"/>
              <a:ext cx="60959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d1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293100" y="5344070"/>
              <a:ext cx="60959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d2</a:t>
              </a:r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6158953A-7A30-4401-9BE6-7C66311D30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pt-BR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Find</a:t>
            </a:r>
            <a:r>
              <a:rPr lang="pt-B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Neighbors</a:t>
            </a:r>
            <a:r>
              <a:rPr lang="pt-B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Efficiently</a:t>
            </a: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BEAB8FE8-1BB6-4858-A3D8-EE76AB32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F41F04B2-6831-4364-A553-356331EB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1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CE385079-9580-4AA3-BC79-70D0ECD3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11</a:t>
            </a:fld>
            <a:r>
              <a:rPr lang="en-US"/>
              <a:t> of 32</a:t>
            </a:r>
            <a:endParaRPr lang="en-US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2592B4FC-A2D4-4710-A202-0D48F403A0D7}"/>
              </a:ext>
            </a:extLst>
          </p:cNvPr>
          <p:cNvGrpSpPr/>
          <p:nvPr/>
        </p:nvGrpSpPr>
        <p:grpSpPr>
          <a:xfrm>
            <a:off x="6143624" y="2904097"/>
            <a:ext cx="2371726" cy="1815765"/>
            <a:chOff x="4957762" y="1827548"/>
            <a:chExt cx="2371726" cy="1815765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70101368-3591-45C9-84F9-EBAAA33C94EF}"/>
                </a:ext>
              </a:extLst>
            </p:cNvPr>
            <p:cNvSpPr/>
            <p:nvPr/>
          </p:nvSpPr>
          <p:spPr>
            <a:xfrm>
              <a:off x="5603333" y="182754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977210EB-29F1-433A-932D-B4C263DF8199}"/>
                </a:ext>
              </a:extLst>
            </p:cNvPr>
            <p:cNvSpPr/>
            <p:nvPr/>
          </p:nvSpPr>
          <p:spPr>
            <a:xfrm>
              <a:off x="5407147" y="219808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16697FB3-83B8-478E-9FEA-4375A23246EE}"/>
                </a:ext>
              </a:extLst>
            </p:cNvPr>
            <p:cNvSpPr/>
            <p:nvPr/>
          </p:nvSpPr>
          <p:spPr>
            <a:xfrm>
              <a:off x="5475435" y="268868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D4E66EDA-6510-4E5D-9C0B-6D5174FCF34D}"/>
                </a:ext>
              </a:extLst>
            </p:cNvPr>
            <p:cNvSpPr/>
            <p:nvPr/>
          </p:nvSpPr>
          <p:spPr>
            <a:xfrm>
              <a:off x="6304919" y="219808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8D904F5F-E8E3-44F5-9B55-4DF25252775C}"/>
                </a:ext>
              </a:extLst>
            </p:cNvPr>
            <p:cNvSpPr/>
            <p:nvPr/>
          </p:nvSpPr>
          <p:spPr>
            <a:xfrm>
              <a:off x="6094572" y="182754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82588B62-294A-4282-9E7A-1399818C011E}"/>
                </a:ext>
              </a:extLst>
            </p:cNvPr>
            <p:cNvSpPr/>
            <p:nvPr/>
          </p:nvSpPr>
          <p:spPr>
            <a:xfrm>
              <a:off x="6046490" y="272181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2DB88C0B-4475-4E32-991E-08ECB09C21B0}"/>
                </a:ext>
              </a:extLst>
            </p:cNvPr>
            <p:cNvSpPr/>
            <p:nvPr/>
          </p:nvSpPr>
          <p:spPr>
            <a:xfrm>
              <a:off x="5757682" y="2040744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DE74BC20-B97F-46EF-A2F3-B9AE6134DA83}"/>
                </a:ext>
              </a:extLst>
            </p:cNvPr>
            <p:cNvSpPr/>
            <p:nvPr/>
          </p:nvSpPr>
          <p:spPr>
            <a:xfrm>
              <a:off x="5252798" y="1951494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1555A3D1-6EAA-4AC7-A4B9-EC68CA65F040}"/>
                </a:ext>
              </a:extLst>
            </p:cNvPr>
            <p:cNvSpPr/>
            <p:nvPr/>
          </p:nvSpPr>
          <p:spPr>
            <a:xfrm>
              <a:off x="5192916" y="2470066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xmlns="" id="{2410F602-B735-4985-AF54-1F92A7B2990C}"/>
                </a:ext>
              </a:extLst>
            </p:cNvPr>
            <p:cNvSpPr/>
            <p:nvPr/>
          </p:nvSpPr>
          <p:spPr>
            <a:xfrm>
              <a:off x="5841328" y="2379351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A030EE62-E3ED-4FEB-8F85-1675EE65AC7C}"/>
                </a:ext>
              </a:extLst>
            </p:cNvPr>
            <p:cNvSpPr/>
            <p:nvPr/>
          </p:nvSpPr>
          <p:spPr>
            <a:xfrm>
              <a:off x="6602373" y="2470066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xmlns="" id="{195F08D6-3C6F-4CB7-893D-1FD398750A94}"/>
                </a:ext>
              </a:extLst>
            </p:cNvPr>
            <p:cNvSpPr/>
            <p:nvPr/>
          </p:nvSpPr>
          <p:spPr>
            <a:xfrm>
              <a:off x="6466782" y="1970344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xmlns="" id="{7FDDB6ED-15C3-4037-89FE-03084AE6C4F7}"/>
                </a:ext>
              </a:extLst>
            </p:cNvPr>
            <p:cNvSpPr/>
            <p:nvPr/>
          </p:nvSpPr>
          <p:spPr>
            <a:xfrm>
              <a:off x="6756722" y="218826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xmlns="" id="{061ECB92-0278-4A00-9676-99D416FDBDBD}"/>
                </a:ext>
              </a:extLst>
            </p:cNvPr>
            <p:cNvSpPr/>
            <p:nvPr/>
          </p:nvSpPr>
          <p:spPr>
            <a:xfrm>
              <a:off x="5569993" y="250859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xmlns="" id="{34CD1E2C-9EF3-4D4F-A488-FCAEB0668DB0}"/>
                </a:ext>
              </a:extLst>
            </p:cNvPr>
            <p:cNvSpPr/>
            <p:nvPr/>
          </p:nvSpPr>
          <p:spPr>
            <a:xfrm>
              <a:off x="5373807" y="287913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16D4E82A-A556-41A5-BADF-DFBED6C91754}"/>
                </a:ext>
              </a:extLst>
            </p:cNvPr>
            <p:cNvSpPr/>
            <p:nvPr/>
          </p:nvSpPr>
          <p:spPr>
            <a:xfrm>
              <a:off x="5569993" y="3290301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F0C2AD7A-0FF4-47DA-875D-6780BEFCD4EB}"/>
                </a:ext>
              </a:extLst>
            </p:cNvPr>
            <p:cNvSpPr/>
            <p:nvPr/>
          </p:nvSpPr>
          <p:spPr>
            <a:xfrm>
              <a:off x="6271579" y="287913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B41FFC27-DA85-4CB5-88FA-0BE33EAE4949}"/>
                </a:ext>
              </a:extLst>
            </p:cNvPr>
            <p:cNvSpPr/>
            <p:nvPr/>
          </p:nvSpPr>
          <p:spPr>
            <a:xfrm>
              <a:off x="6061232" y="250859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0871003C-A064-43D8-8FED-42213694BDA2}"/>
                </a:ext>
              </a:extLst>
            </p:cNvPr>
            <p:cNvSpPr/>
            <p:nvPr/>
          </p:nvSpPr>
          <p:spPr>
            <a:xfrm>
              <a:off x="6062660" y="3290301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445F50C5-32B7-42B9-B765-45CC2E85E3D0}"/>
                </a:ext>
              </a:extLst>
            </p:cNvPr>
            <p:cNvSpPr/>
            <p:nvPr/>
          </p:nvSpPr>
          <p:spPr>
            <a:xfrm>
              <a:off x="5724342" y="2721786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xmlns="" id="{965E0A9F-1622-4F51-8ABD-2E46A1ABC7D4}"/>
                </a:ext>
              </a:extLst>
            </p:cNvPr>
            <p:cNvSpPr/>
            <p:nvPr/>
          </p:nvSpPr>
          <p:spPr>
            <a:xfrm>
              <a:off x="5192915" y="2729239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xmlns="" id="{20C6C7E9-8843-4BF2-A1D2-21446E8C348A}"/>
                </a:ext>
              </a:extLst>
            </p:cNvPr>
            <p:cNvSpPr/>
            <p:nvPr/>
          </p:nvSpPr>
          <p:spPr>
            <a:xfrm>
              <a:off x="5159576" y="315110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xmlns="" id="{7E0F7FA7-E562-4D84-912A-5FB641BE0D1C}"/>
                </a:ext>
              </a:extLst>
            </p:cNvPr>
            <p:cNvSpPr/>
            <p:nvPr/>
          </p:nvSpPr>
          <p:spPr>
            <a:xfrm>
              <a:off x="5807988" y="3060393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xmlns="" id="{4E26433B-60BB-4D31-867B-0E8CE32F9C72}"/>
                </a:ext>
              </a:extLst>
            </p:cNvPr>
            <p:cNvSpPr/>
            <p:nvPr/>
          </p:nvSpPr>
          <p:spPr>
            <a:xfrm>
              <a:off x="6569033" y="315110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xmlns="" id="{162BBFC6-FAE9-4E17-BE98-93029B55AF30}"/>
                </a:ext>
              </a:extLst>
            </p:cNvPr>
            <p:cNvSpPr/>
            <p:nvPr/>
          </p:nvSpPr>
          <p:spPr>
            <a:xfrm>
              <a:off x="6433442" y="2651386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xmlns="" id="{DB6D8B54-A57A-4D69-9E0D-2B2E926C1581}"/>
                </a:ext>
              </a:extLst>
            </p:cNvPr>
            <p:cNvSpPr/>
            <p:nvPr/>
          </p:nvSpPr>
          <p:spPr>
            <a:xfrm>
              <a:off x="6743219" y="2755184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xmlns="" id="{94CB30C8-A21F-424C-8B49-8D51424C9C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7762" y="1856123"/>
              <a:ext cx="0" cy="17871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xmlns="" id="{DBF374FF-9EC3-4014-81BB-470541087EFB}"/>
                </a:ext>
              </a:extLst>
            </p:cNvPr>
            <p:cNvCxnSpPr/>
            <p:nvPr/>
          </p:nvCxnSpPr>
          <p:spPr>
            <a:xfrm>
              <a:off x="4957763" y="3643313"/>
              <a:ext cx="23717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xmlns="" id="{D028AA14-2A93-4867-9A46-440D52A9DB23}"/>
                </a:ext>
              </a:extLst>
            </p:cNvPr>
            <p:cNvSpPr/>
            <p:nvPr/>
          </p:nvSpPr>
          <p:spPr>
            <a:xfrm>
              <a:off x="7035757" y="330350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xmlns="" id="{4915732F-AB47-4206-A576-9178DD171C7C}"/>
                </a:ext>
              </a:extLst>
            </p:cNvPr>
            <p:cNvSpPr/>
            <p:nvPr/>
          </p:nvSpPr>
          <p:spPr>
            <a:xfrm>
              <a:off x="6802393" y="3027282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xmlns="" id="{2E865EF2-1BAB-4960-9D7E-44E3794F1040}"/>
                </a:ext>
              </a:extLst>
            </p:cNvPr>
            <p:cNvSpPr/>
            <p:nvPr/>
          </p:nvSpPr>
          <p:spPr>
            <a:xfrm>
              <a:off x="6883353" y="243673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xmlns="" id="{C6299CC5-B811-455B-8F3A-EF2946A4DAD7}"/>
              </a:ext>
            </a:extLst>
          </p:cNvPr>
          <p:cNvGrpSpPr/>
          <p:nvPr/>
        </p:nvGrpSpPr>
        <p:grpSpPr>
          <a:xfrm>
            <a:off x="539468" y="3434215"/>
            <a:ext cx="569695" cy="675400"/>
            <a:chOff x="2985245" y="1794150"/>
            <a:chExt cx="1052121" cy="905657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xmlns="" id="{E14DDCF4-A5FD-46EE-8B97-D341112E62A1}"/>
                </a:ext>
              </a:extLst>
            </p:cNvPr>
            <p:cNvSpPr/>
            <p:nvPr/>
          </p:nvSpPr>
          <p:spPr>
            <a:xfrm>
              <a:off x="3181431" y="179415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xmlns="" id="{F2B0ADA0-AD52-4DA8-9112-072CF82C17EB}"/>
                </a:ext>
              </a:extLst>
            </p:cNvPr>
            <p:cNvSpPr/>
            <p:nvPr/>
          </p:nvSpPr>
          <p:spPr>
            <a:xfrm>
              <a:off x="2985245" y="216469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xmlns="" id="{F9192FE9-7C00-441E-8693-E43DC0094A3B}"/>
                </a:ext>
              </a:extLst>
            </p:cNvPr>
            <p:cNvSpPr/>
            <p:nvPr/>
          </p:nvSpPr>
          <p:spPr>
            <a:xfrm>
              <a:off x="3181431" y="2575861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xmlns="" id="{2D0B3EA6-A864-4ED2-9A2F-DEFE272F42C7}"/>
                </a:ext>
              </a:extLst>
            </p:cNvPr>
            <p:cNvSpPr/>
            <p:nvPr/>
          </p:nvSpPr>
          <p:spPr>
            <a:xfrm>
              <a:off x="3883017" y="216469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xmlns="" id="{2A4B0FBD-C002-4661-AD98-2C5DB3418EE9}"/>
                </a:ext>
              </a:extLst>
            </p:cNvPr>
            <p:cNvSpPr/>
            <p:nvPr/>
          </p:nvSpPr>
          <p:spPr>
            <a:xfrm>
              <a:off x="3672670" y="179415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xmlns="" id="{42DC60DB-9E77-419F-9DD6-08DEA7BFBD41}"/>
                </a:ext>
              </a:extLst>
            </p:cNvPr>
            <p:cNvSpPr/>
            <p:nvPr/>
          </p:nvSpPr>
          <p:spPr>
            <a:xfrm>
              <a:off x="3674098" y="2575861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xmlns="" id="{D22C4F78-8F59-4D81-A0CE-19D8FB8D088F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>
              <a:off x="3335780" y="2637834"/>
              <a:ext cx="33831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xmlns="" id="{6932358D-6864-4268-AED4-5DB3FC58A52B}"/>
                </a:ext>
              </a:extLst>
            </p:cNvPr>
            <p:cNvCxnSpPr>
              <a:cxnSpLocks/>
              <a:stCxn id="45" idx="7"/>
              <a:endCxn id="43" idx="4"/>
            </p:cNvCxnSpPr>
            <p:nvPr/>
          </p:nvCxnSpPr>
          <p:spPr>
            <a:xfrm flipV="1">
              <a:off x="3805843" y="2288636"/>
              <a:ext cx="154349" cy="30537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xmlns="" id="{B02788B8-88F7-42A2-BABC-EADFE047480E}"/>
                </a:ext>
              </a:extLst>
            </p:cNvPr>
            <p:cNvCxnSpPr>
              <a:cxnSpLocks/>
              <a:stCxn id="42" idx="1"/>
              <a:endCxn id="41" idx="4"/>
            </p:cNvCxnSpPr>
            <p:nvPr/>
          </p:nvCxnSpPr>
          <p:spPr>
            <a:xfrm flipH="1" flipV="1">
              <a:off x="3062420" y="2288636"/>
              <a:ext cx="141615" cy="30537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xmlns="" id="{632E0F00-F81D-470C-BB5A-698FE76D0EA4}"/>
                </a:ext>
              </a:extLst>
            </p:cNvPr>
            <p:cNvCxnSpPr>
              <a:cxnSpLocks/>
              <a:stCxn id="41" idx="0"/>
              <a:endCxn id="40" idx="3"/>
            </p:cNvCxnSpPr>
            <p:nvPr/>
          </p:nvCxnSpPr>
          <p:spPr>
            <a:xfrm flipV="1">
              <a:off x="3062420" y="1899945"/>
              <a:ext cx="141615" cy="2647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xmlns="" id="{F1CC6C07-EA08-4B2E-9960-F012E923D2B8}"/>
                </a:ext>
              </a:extLst>
            </p:cNvPr>
            <p:cNvCxnSpPr>
              <a:cxnSpLocks/>
              <a:stCxn id="43" idx="0"/>
              <a:endCxn id="44" idx="5"/>
            </p:cNvCxnSpPr>
            <p:nvPr/>
          </p:nvCxnSpPr>
          <p:spPr>
            <a:xfrm flipH="1" flipV="1">
              <a:off x="3804415" y="1899945"/>
              <a:ext cx="155777" cy="2647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xmlns="" id="{144B2E42-0F4F-495E-8E7D-4CE3AEAD31C0}"/>
                </a:ext>
              </a:extLst>
            </p:cNvPr>
            <p:cNvCxnSpPr>
              <a:cxnSpLocks/>
              <a:stCxn id="40" idx="6"/>
              <a:endCxn id="44" idx="2"/>
            </p:cNvCxnSpPr>
            <p:nvPr/>
          </p:nvCxnSpPr>
          <p:spPr>
            <a:xfrm>
              <a:off x="3335780" y="1856123"/>
              <a:ext cx="33689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aixaDeTexto 51">
            <a:extLst>
              <a:ext uri="{FF2B5EF4-FFF2-40B4-BE49-F238E27FC236}">
                <a16:creationId xmlns:a16="http://schemas.microsoft.com/office/drawing/2014/main" xmlns="" id="{8E7F465E-295D-4858-A142-6058CC2B8177}"/>
              </a:ext>
            </a:extLst>
          </p:cNvPr>
          <p:cNvSpPr txBox="1"/>
          <p:nvPr/>
        </p:nvSpPr>
        <p:spPr>
          <a:xfrm>
            <a:off x="112343" y="4219519"/>
            <a:ext cx="150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Pattern</a:t>
            </a:r>
            <a:r>
              <a:rPr lang="pt-BR" dirty="0"/>
              <a:t> Query</a:t>
            </a:r>
            <a:endParaRPr lang="en-US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52731204-4805-44DD-A679-C6EADEEA43DA}"/>
              </a:ext>
            </a:extLst>
          </p:cNvPr>
          <p:cNvSpPr txBox="1"/>
          <p:nvPr/>
        </p:nvSpPr>
        <p:spPr>
          <a:xfrm>
            <a:off x="6781619" y="4997704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Dataset</a:t>
            </a:r>
            <a:endParaRPr lang="en-US" dirty="0"/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xmlns="" id="{9AD73B18-2698-4515-A3C8-CD18A694F22C}"/>
              </a:ext>
            </a:extLst>
          </p:cNvPr>
          <p:cNvSpPr/>
          <p:nvPr/>
        </p:nvSpPr>
        <p:spPr>
          <a:xfrm>
            <a:off x="2545686" y="2758760"/>
            <a:ext cx="2502388" cy="594390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Pure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Constellation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xmlns="" id="{6A7F45D0-9A1C-4B74-A303-BA102FE70756}"/>
              </a:ext>
            </a:extLst>
          </p:cNvPr>
          <p:cNvSpPr/>
          <p:nvPr/>
        </p:nvSpPr>
        <p:spPr>
          <a:xfrm>
            <a:off x="2575598" y="3505550"/>
            <a:ext cx="2502388" cy="59439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Isotropic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Constellation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xmlns="" id="{606248CC-7AEC-40C4-A6C0-B262347EB6DA}"/>
              </a:ext>
            </a:extLst>
          </p:cNvPr>
          <p:cNvSpPr/>
          <p:nvPr/>
        </p:nvSpPr>
        <p:spPr>
          <a:xfrm>
            <a:off x="2575598" y="4341028"/>
            <a:ext cx="2992864" cy="62174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Non-</a:t>
            </a:r>
            <a:r>
              <a:rPr lang="pt-BR" dirty="0" err="1" smtClean="0">
                <a:solidFill>
                  <a:schemeClr val="tx1"/>
                </a:solidFill>
              </a:rPr>
              <a:t>Isotropic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Constellation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Seta: para a Direita 56">
            <a:extLst>
              <a:ext uri="{FF2B5EF4-FFF2-40B4-BE49-F238E27FC236}">
                <a16:creationId xmlns:a16="http://schemas.microsoft.com/office/drawing/2014/main" xmlns="" id="{CAB221C5-64A2-41DE-AC61-C68D63832AC9}"/>
              </a:ext>
            </a:extLst>
          </p:cNvPr>
          <p:cNvSpPr/>
          <p:nvPr/>
        </p:nvSpPr>
        <p:spPr>
          <a:xfrm>
            <a:off x="1517464" y="3831733"/>
            <a:ext cx="445904" cy="227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eta: para a Direita 57">
            <a:extLst>
              <a:ext uri="{FF2B5EF4-FFF2-40B4-BE49-F238E27FC236}">
                <a16:creationId xmlns:a16="http://schemas.microsoft.com/office/drawing/2014/main" xmlns="" id="{4A1BA1D2-675D-40E1-825C-F9E42177EEEE}"/>
              </a:ext>
            </a:extLst>
          </p:cNvPr>
          <p:cNvSpPr/>
          <p:nvPr/>
        </p:nvSpPr>
        <p:spPr>
          <a:xfrm>
            <a:off x="5342394" y="3802981"/>
            <a:ext cx="445904" cy="227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ítulo 1">
            <a:extLst>
              <a:ext uri="{FF2B5EF4-FFF2-40B4-BE49-F238E27FC236}">
                <a16:creationId xmlns:a16="http://schemas.microsoft.com/office/drawing/2014/main" xmlns="" id="{A44D101B-508A-4743-B4CF-6266D602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11" y="154149"/>
            <a:ext cx="7886700" cy="1325563"/>
          </a:xfrm>
        </p:spPr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Solution</a:t>
            </a:r>
            <a:r>
              <a:rPr lang="pt-BR" dirty="0"/>
              <a:t> Approaches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xmlns="" id="{7880B00B-5364-4332-84DC-790402C7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xmlns="" id="{B5FB166E-63AF-415B-BC1A-CC88034B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5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DF7D0A8D-278A-42D2-B958-562B6577F3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Isotropic</a:t>
            </a:r>
            <a:r>
              <a:rPr lang="pt-B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Constellation</a:t>
            </a: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xmlns="" id="{BD59B3F1-991C-4B51-A3E6-91E3B5F9A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064" y="1570615"/>
                <a:ext cx="9053456" cy="4488009"/>
              </a:xfrm>
            </p:spPr>
            <p:txBody>
              <a:bodyPr/>
              <a:lstStyle/>
              <a:p>
                <a:r>
                  <a:rPr lang="pt-BR" dirty="0" err="1"/>
                  <a:t>We</a:t>
                </a:r>
                <a:r>
                  <a:rPr lang="pt-BR" dirty="0"/>
                  <a:t> look for </a:t>
                </a:r>
                <a:r>
                  <a:rPr lang="pt-BR" dirty="0" err="1"/>
                  <a:t>shapes</a:t>
                </a:r>
                <a:r>
                  <a:rPr lang="pt-BR" dirty="0"/>
                  <a:t> that match a query </a:t>
                </a:r>
                <a:r>
                  <a:rPr lang="pt-BR" dirty="0" err="1"/>
                  <a:t>pattern</a:t>
                </a:r>
                <a:r>
                  <a:rPr lang="pt-BR" dirty="0"/>
                  <a:t> </a:t>
                </a:r>
                <a:r>
                  <a:rPr lang="pt-BR" dirty="0" err="1"/>
                  <a:t>allowing</a:t>
                </a:r>
                <a:r>
                  <a:rPr lang="pt-BR" dirty="0"/>
                  <a:t>:</a:t>
                </a:r>
              </a:p>
              <a:p>
                <a:pPr lvl="1"/>
                <a:r>
                  <a:rPr lang="pt-BR" dirty="0" err="1"/>
                  <a:t>Rotation</a:t>
                </a:r>
                <a:r>
                  <a:rPr lang="pt-BR" dirty="0"/>
                  <a:t>, </a:t>
                </a:r>
                <a:r>
                  <a:rPr lang="pt-BR" dirty="0" err="1"/>
                  <a:t>Translation</a:t>
                </a:r>
                <a:r>
                  <a:rPr lang="pt-BR" dirty="0"/>
                  <a:t>, </a:t>
                </a:r>
                <a:r>
                  <a:rPr lang="pt-BR" dirty="0" err="1"/>
                  <a:t>and</a:t>
                </a:r>
                <a:r>
                  <a:rPr lang="pt-BR" dirty="0"/>
                  <a:t> linear </a:t>
                </a:r>
                <a:r>
                  <a:rPr lang="pt-BR" dirty="0" err="1"/>
                  <a:t>scaling</a:t>
                </a:r>
                <a:endParaRPr lang="pt-BR" dirty="0"/>
              </a:p>
              <a:p>
                <a:pPr lvl="1"/>
                <a:r>
                  <a:rPr lang="pt-BR" dirty="0" err="1"/>
                  <a:t>Lets</a:t>
                </a:r>
                <a:r>
                  <a:rPr lang="pt-BR" dirty="0"/>
                  <a:t> </a:t>
                </a:r>
                <a:r>
                  <a:rPr lang="pt-BR" dirty="0" err="1"/>
                  <a:t>consider</a:t>
                </a:r>
                <a:r>
                  <a:rPr lang="pt-BR" dirty="0"/>
                  <a:t> a </a:t>
                </a:r>
                <a:r>
                  <a:rPr lang="pt-BR" dirty="0" err="1"/>
                  <a:t>scaling</a:t>
                </a:r>
                <a:r>
                  <a:rPr lang="pt-BR" dirty="0"/>
                  <a:t> </a:t>
                </a:r>
                <a:r>
                  <a:rPr lang="pt-BR" dirty="0" err="1"/>
                  <a:t>fact</a:t>
                </a:r>
                <a:r>
                  <a:rPr lang="pt-BR" dirty="0"/>
                  <a:t> </a:t>
                </a:r>
                <a:r>
                  <a:rPr lang="pt-BR" i="1" dirty="0"/>
                  <a:t>f </a:t>
                </a:r>
                <a14:m>
                  <m:oMath xmlns:m="http://schemas.openxmlformats.org/officeDocument/2006/math" xmlns="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dirty="0"/>
                  <a:t>;</a:t>
                </a:r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	</a:t>
                </a:r>
                <a:r>
                  <a:rPr lang="pt-BR" sz="2000" dirty="0" err="1"/>
                  <a:t>Find</a:t>
                </a:r>
                <a:r>
                  <a:rPr lang="pt-BR" sz="2000" dirty="0"/>
                  <a:t> </a:t>
                </a:r>
                <a:r>
                  <a:rPr lang="pt-BR" sz="2000" dirty="0" err="1"/>
                  <a:t>all</a:t>
                </a:r>
                <a:r>
                  <a:rPr lang="pt-BR" sz="2000" dirty="0"/>
                  <a:t> sets s={s1,s2,..,sk} s.t. for a </a:t>
                </a:r>
                <a:r>
                  <a:rPr lang="pt-BR" sz="2000" dirty="0" err="1"/>
                  <a:t>given</a:t>
                </a:r>
                <a:r>
                  <a:rPr lang="pt-BR" sz="2000" dirty="0"/>
                  <a:t> </a:t>
                </a:r>
                <a:r>
                  <a:rPr lang="el-GR" sz="2000" dirty="0"/>
                  <a:t>ε</a:t>
                </a:r>
                <a:endParaRPr lang="pt-BR" sz="2000" dirty="0"/>
              </a:p>
              <a:p>
                <a:pPr marL="0" indent="0">
                  <a:buNone/>
                </a:pPr>
                <a:r>
                  <a:rPr lang="pt-BR" sz="2000" dirty="0"/>
                  <a:t>            (</a:t>
                </a:r>
                <a:r>
                  <a:rPr lang="pt-BR" sz="2000" i="1" dirty="0"/>
                  <a:t>f x</a:t>
                </a:r>
                <a:r>
                  <a:rPr lang="pt-BR" sz="2000" dirty="0"/>
                  <a:t> </a:t>
                </a:r>
                <a:r>
                  <a:rPr lang="pt-BR" sz="2000" dirty="0" err="1"/>
                  <a:t>dist</a:t>
                </a:r>
                <a:r>
                  <a:rPr lang="pt-BR" sz="2000" dirty="0"/>
                  <a:t>(</a:t>
                </a:r>
                <a:r>
                  <a:rPr lang="pt-BR" sz="2000" dirty="0" err="1"/>
                  <a:t>qi,qj</a:t>
                </a:r>
                <a:r>
                  <a:rPr lang="pt-BR" sz="2000" dirty="0"/>
                  <a:t>)) – </a:t>
                </a:r>
                <a:r>
                  <a:rPr lang="el-GR" sz="2000" dirty="0"/>
                  <a:t>ε</a:t>
                </a:r>
                <a:r>
                  <a:rPr lang="pt-BR" sz="2000" dirty="0"/>
                  <a:t> ≤ </a:t>
                </a:r>
                <a:r>
                  <a:rPr lang="pt-BR" sz="2000" dirty="0" err="1"/>
                  <a:t>dist</a:t>
                </a:r>
                <a:r>
                  <a:rPr lang="pt-BR" sz="2000" dirty="0"/>
                  <a:t> (</a:t>
                </a:r>
                <a:r>
                  <a:rPr lang="pt-BR" sz="2000" dirty="0" err="1"/>
                  <a:t>si,sj</a:t>
                </a:r>
                <a:r>
                  <a:rPr lang="pt-BR" sz="2000" dirty="0"/>
                  <a:t>) ≤ (</a:t>
                </a:r>
                <a:r>
                  <a:rPr lang="pt-BR" sz="2000" i="1" dirty="0"/>
                  <a:t>f</a:t>
                </a:r>
                <a:r>
                  <a:rPr lang="pt-BR" sz="2000" dirty="0"/>
                  <a:t> </a:t>
                </a:r>
                <a:r>
                  <a:rPr lang="pt-BR" sz="2000" dirty="0" err="1"/>
                  <a:t>xdist</a:t>
                </a:r>
                <a:r>
                  <a:rPr lang="pt-BR" sz="2000" dirty="0"/>
                  <a:t>(</a:t>
                </a:r>
                <a:r>
                  <a:rPr lang="pt-BR" sz="2000" dirty="0" err="1"/>
                  <a:t>qi,qj</a:t>
                </a:r>
                <a:r>
                  <a:rPr lang="pt-BR" sz="2000" dirty="0"/>
                  <a:t>)) + </a:t>
                </a:r>
                <a:r>
                  <a:rPr lang="el-GR" sz="2000" dirty="0"/>
                  <a:t>ε</a:t>
                </a:r>
                <a:r>
                  <a:rPr lang="pt-BR" sz="2000" dirty="0"/>
                  <a:t>  /* </a:t>
                </a:r>
                <a:r>
                  <a:rPr lang="pt-BR" sz="2000" dirty="0" err="1"/>
                  <a:t>Distance</a:t>
                </a:r>
                <a:r>
                  <a:rPr lang="pt-BR" sz="2000" dirty="0"/>
                  <a:t> Match */</a:t>
                </a:r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marL="1371600" lvl="3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BD59B3F1-991C-4B51-A3E6-91E3B5F9A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064" y="1570615"/>
                <a:ext cx="9053456" cy="4488009"/>
              </a:xfrm>
              <a:blipFill>
                <a:blip r:embed="rId2"/>
                <a:stretch>
                  <a:fillRect l="-875"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3586DE37-F282-44B8-9934-CAB06F81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12</a:t>
            </a:fld>
            <a:r>
              <a:rPr lang="en-US"/>
              <a:t> of 32</a:t>
            </a:r>
            <a:endParaRPr lang="en-US" dirty="0"/>
          </a:p>
        </p:txBody>
      </p:sp>
      <p:sp>
        <p:nvSpPr>
          <p:cNvPr id="51" name="Date Placeholder 3">
            <a:extLst>
              <a:ext uri="{FF2B5EF4-FFF2-40B4-BE49-F238E27FC236}">
                <a16:creationId xmlns:a16="http://schemas.microsoft.com/office/drawing/2014/main" xmlns="" id="{8730A0F9-AB2D-4DD5-9849-C3617716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xmlns="" id="{4CFDC23F-7CB4-45B3-874E-90EED3C2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BB5CC6E-409D-44FE-85AD-8EC91C794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100524"/>
          </a:xfr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err="1"/>
              <a:t>Isotropic</a:t>
            </a:r>
            <a:r>
              <a:rPr lang="pt-BR"/>
              <a:t> Constellation</a:t>
            </a:r>
            <a:endParaRPr lang="en-US" dirty="0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xmlns="" id="{E388F0B6-F1FF-445A-984C-66D21F1C4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12" y="2063567"/>
            <a:ext cx="1432723" cy="823912"/>
          </a:xfrm>
        </p:spPr>
        <p:txBody>
          <a:bodyPr/>
          <a:lstStyle/>
          <a:p>
            <a:r>
              <a:rPr lang="pt-BR" dirty="0"/>
              <a:t>Query Q</a:t>
            </a:r>
            <a:endParaRPr lang="en-US" dirty="0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xmlns="" id="{2F15B21E-D405-4C88-829A-B9FC557DE9CB}"/>
              </a:ext>
            </a:extLst>
          </p:cNvPr>
          <p:cNvSpPr/>
          <p:nvPr/>
        </p:nvSpPr>
        <p:spPr>
          <a:xfrm>
            <a:off x="5061410" y="2524594"/>
            <a:ext cx="1401393" cy="1661160"/>
          </a:xfrm>
          <a:prstGeom prst="triangle">
            <a:avLst>
              <a:gd name="adj" fmla="val 498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F29EE9F-14D9-4F88-897E-17D9F9726CF7}"/>
              </a:ext>
            </a:extLst>
          </p:cNvPr>
          <p:cNvSpPr txBox="1"/>
          <p:nvPr/>
        </p:nvSpPr>
        <p:spPr>
          <a:xfrm>
            <a:off x="5627672" y="43381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8</a:t>
            </a:r>
            <a:endParaRPr lang="en-US" sz="28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4237D89-2146-4E1D-B48E-5A23FD96B901}"/>
              </a:ext>
            </a:extLst>
          </p:cNvPr>
          <p:cNvSpPr txBox="1"/>
          <p:nvPr/>
        </p:nvSpPr>
        <p:spPr>
          <a:xfrm>
            <a:off x="4801301" y="308411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12</a:t>
            </a:r>
            <a:endParaRPr lang="en-US" sz="28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21FAF17-B39B-4BFA-8667-BA8118B803B0}"/>
              </a:ext>
            </a:extLst>
          </p:cNvPr>
          <p:cNvSpPr txBox="1"/>
          <p:nvPr/>
        </p:nvSpPr>
        <p:spPr>
          <a:xfrm>
            <a:off x="6275766" y="314208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12</a:t>
            </a:r>
            <a:endParaRPr lang="en-US" sz="2800" dirty="0"/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xmlns="" id="{73D8188F-1A74-40B9-8E37-F7B8AD7DD30C}"/>
              </a:ext>
            </a:extLst>
          </p:cNvPr>
          <p:cNvSpPr/>
          <p:nvPr/>
        </p:nvSpPr>
        <p:spPr>
          <a:xfrm>
            <a:off x="1432291" y="3088798"/>
            <a:ext cx="1249853" cy="116236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7CDE503B-9564-488C-8D84-2AACE90707AA}"/>
              </a:ext>
            </a:extLst>
          </p:cNvPr>
          <p:cNvSpPr txBox="1"/>
          <p:nvPr/>
        </p:nvSpPr>
        <p:spPr>
          <a:xfrm>
            <a:off x="1873513" y="42745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</a:t>
            </a:r>
            <a:endParaRPr lang="en-US" sz="280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51341AAC-30CB-42F3-BF61-1D916BF8166C}"/>
              </a:ext>
            </a:extLst>
          </p:cNvPr>
          <p:cNvSpPr txBox="1"/>
          <p:nvPr/>
        </p:nvSpPr>
        <p:spPr>
          <a:xfrm>
            <a:off x="1248587" y="337759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</a:t>
            </a:r>
            <a:endParaRPr lang="en-US" sz="28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5A13AB7D-2E63-46EE-8E6F-43AA844DD10E}"/>
              </a:ext>
            </a:extLst>
          </p:cNvPr>
          <p:cNvSpPr txBox="1"/>
          <p:nvPr/>
        </p:nvSpPr>
        <p:spPr>
          <a:xfrm>
            <a:off x="2422035" y="337759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</a:t>
            </a:r>
            <a:endParaRPr lang="en-US" sz="2800" dirty="0"/>
          </a:p>
        </p:txBody>
      </p:sp>
      <p:sp>
        <p:nvSpPr>
          <p:cNvPr id="26" name="Espaço Reservado para Texto 15">
            <a:extLst>
              <a:ext uri="{FF2B5EF4-FFF2-40B4-BE49-F238E27FC236}">
                <a16:creationId xmlns:a16="http://schemas.microsoft.com/office/drawing/2014/main" xmlns="" id="{29C29BA0-34CE-42E5-863A-039A4AEACBDE}"/>
              </a:ext>
            </a:extLst>
          </p:cNvPr>
          <p:cNvSpPr txBox="1">
            <a:spLocks/>
          </p:cNvSpPr>
          <p:nvPr/>
        </p:nvSpPr>
        <p:spPr>
          <a:xfrm>
            <a:off x="4341596" y="1470889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Candidate </a:t>
            </a:r>
            <a:r>
              <a:rPr lang="pt-BR" dirty="0" err="1"/>
              <a:t>Solution</a:t>
            </a:r>
            <a:r>
              <a:rPr lang="pt-BR" dirty="0"/>
              <a:t> s</a:t>
            </a:r>
            <a:endParaRPr lang="en-US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54A287C8-FFE3-4F2A-B435-221648098A67}"/>
              </a:ext>
            </a:extLst>
          </p:cNvPr>
          <p:cNvSpPr txBox="1"/>
          <p:nvPr/>
        </p:nvSpPr>
        <p:spPr>
          <a:xfrm>
            <a:off x="813545" y="5074920"/>
            <a:ext cx="6294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Suppose</a:t>
            </a:r>
            <a:r>
              <a:rPr lang="pt-BR" dirty="0"/>
              <a:t> </a:t>
            </a:r>
            <a:r>
              <a:rPr lang="el-GR" dirty="0"/>
              <a:t>ε</a:t>
            </a:r>
            <a:r>
              <a:rPr lang="pt-BR" dirty="0"/>
              <a:t> =2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take</a:t>
            </a:r>
            <a:r>
              <a:rPr lang="pt-BR" dirty="0"/>
              <a:t> </a:t>
            </a:r>
            <a:r>
              <a:rPr lang="pt-BR" dirty="0" err="1"/>
              <a:t>scalefactor</a:t>
            </a:r>
            <a:r>
              <a:rPr lang="pt-BR" dirty="0"/>
              <a:t> </a:t>
            </a:r>
            <a:r>
              <a:rPr lang="pt-BR" i="1" dirty="0"/>
              <a:t>f =</a:t>
            </a:r>
            <a:r>
              <a:rPr lang="pt-BR" dirty="0"/>
              <a:t> 8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8 x </a:t>
            </a:r>
            <a:r>
              <a:rPr lang="pt-BR" dirty="0" err="1"/>
              <a:t>dist</a:t>
            </a:r>
            <a:r>
              <a:rPr lang="pt-BR" dirty="0"/>
              <a:t>(p1,p2) - 2 ≤  d(s1,s2) ≤ 8 x </a:t>
            </a:r>
            <a:r>
              <a:rPr lang="pt-BR" dirty="0" err="1"/>
              <a:t>dist</a:t>
            </a:r>
            <a:r>
              <a:rPr lang="pt-BR" dirty="0"/>
              <a:t>(p1,p2) + 2 = [6,10]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8 x </a:t>
            </a:r>
            <a:r>
              <a:rPr lang="pt-BR" dirty="0" err="1"/>
              <a:t>dist</a:t>
            </a:r>
            <a:r>
              <a:rPr lang="pt-BR" dirty="0"/>
              <a:t>(p1,p3) - 2 ≤  d(s1,s3) ≤ 8 x </a:t>
            </a:r>
            <a:r>
              <a:rPr lang="pt-BR" dirty="0" err="1"/>
              <a:t>dist</a:t>
            </a:r>
            <a:r>
              <a:rPr lang="pt-BR" dirty="0"/>
              <a:t>(p1,p3) + 2 = [6,10]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A3A95226-AF60-4D48-B2E5-47E9F2AE5A92}"/>
              </a:ext>
            </a:extLst>
          </p:cNvPr>
          <p:cNvSpPr txBox="1"/>
          <p:nvPr/>
        </p:nvSpPr>
        <p:spPr>
          <a:xfrm>
            <a:off x="1036830" y="410767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p1</a:t>
            </a:r>
            <a:endParaRPr lang="en-US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1D2650F0-EE21-41AD-B3FB-5D08C383F961}"/>
              </a:ext>
            </a:extLst>
          </p:cNvPr>
          <p:cNvSpPr txBox="1"/>
          <p:nvPr/>
        </p:nvSpPr>
        <p:spPr>
          <a:xfrm>
            <a:off x="2671799" y="416707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p2</a:t>
            </a:r>
            <a:endParaRPr lang="en-US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D85B0784-8959-4D3D-9A37-3E61A2E1F961}"/>
              </a:ext>
            </a:extLst>
          </p:cNvPr>
          <p:cNvSpPr txBox="1"/>
          <p:nvPr/>
        </p:nvSpPr>
        <p:spPr>
          <a:xfrm>
            <a:off x="1990016" y="278242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p3</a:t>
            </a:r>
            <a:endParaRPr lang="en-US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D0669B9F-2181-4E42-8ABD-0D6666C43D75}"/>
              </a:ext>
            </a:extLst>
          </p:cNvPr>
          <p:cNvSpPr txBox="1"/>
          <p:nvPr/>
        </p:nvSpPr>
        <p:spPr>
          <a:xfrm>
            <a:off x="4849653" y="416686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s1</a:t>
            </a:r>
            <a:endParaRPr lang="en-US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8E778C7C-A3BD-4BEE-8624-F97FB60E4E35}"/>
              </a:ext>
            </a:extLst>
          </p:cNvPr>
          <p:cNvSpPr txBox="1"/>
          <p:nvPr/>
        </p:nvSpPr>
        <p:spPr>
          <a:xfrm>
            <a:off x="6484622" y="422626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s2</a:t>
            </a:r>
            <a:endParaRPr lang="en-US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5DF19CD0-0830-4E37-92FF-845BB6FD429B}"/>
              </a:ext>
            </a:extLst>
          </p:cNvPr>
          <p:cNvSpPr txBox="1"/>
          <p:nvPr/>
        </p:nvSpPr>
        <p:spPr>
          <a:xfrm>
            <a:off x="5737386" y="226577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s3</a:t>
            </a:r>
            <a:endParaRPr lang="en-US" dirty="0"/>
          </a:p>
        </p:txBody>
      </p:sp>
      <p:pic>
        <p:nvPicPr>
          <p:cNvPr id="35" name="Gráfico 34" descr="Rosto Sorridente sem Preenchimento">
            <a:extLst>
              <a:ext uri="{FF2B5EF4-FFF2-40B4-BE49-F238E27FC236}">
                <a16:creationId xmlns:a16="http://schemas.microsoft.com/office/drawing/2014/main" xmlns="" id="{31037F3F-8A9E-47BF-BDFF-14DD3A2F0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98105" y="5554192"/>
            <a:ext cx="444058" cy="444058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95BB7B55-A9DF-471C-9982-1029FAF4753D}"/>
              </a:ext>
            </a:extLst>
          </p:cNvPr>
          <p:cNvSpPr txBox="1"/>
          <p:nvPr/>
        </p:nvSpPr>
        <p:spPr>
          <a:xfrm>
            <a:off x="3751689" y="62557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12</a:t>
            </a:r>
            <a:endParaRPr lang="en-US" dirty="0"/>
          </a:p>
        </p:txBody>
      </p: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xmlns="" id="{6F9086A3-637F-4056-9645-89A89FEEBF95}"/>
              </a:ext>
            </a:extLst>
          </p:cNvPr>
          <p:cNvCxnSpPr>
            <a:stCxn id="36" idx="3"/>
          </p:cNvCxnSpPr>
          <p:nvPr/>
        </p:nvCxnSpPr>
        <p:spPr>
          <a:xfrm flipV="1">
            <a:off x="4170393" y="6255790"/>
            <a:ext cx="2509956" cy="184666"/>
          </a:xfrm>
          <a:prstGeom prst="bentConnector3">
            <a:avLst>
              <a:gd name="adj1" fmla="val 1003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áfico 40" descr="Rosto Triste sem Preenchimento">
            <a:extLst>
              <a:ext uri="{FF2B5EF4-FFF2-40B4-BE49-F238E27FC236}">
                <a16:creationId xmlns:a16="http://schemas.microsoft.com/office/drawing/2014/main" xmlns="" id="{31364AC0-8082-4923-89D3-872C921C5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15225" y="6064547"/>
            <a:ext cx="425402" cy="425402"/>
          </a:xfrm>
          <a:prstGeom prst="rect">
            <a:avLst/>
          </a:prstGeom>
        </p:spPr>
      </p:pic>
      <p:sp>
        <p:nvSpPr>
          <p:cNvPr id="42" name="Date Placeholder 3">
            <a:extLst>
              <a:ext uri="{FF2B5EF4-FFF2-40B4-BE49-F238E27FC236}">
                <a16:creationId xmlns:a16="http://schemas.microsoft.com/office/drawing/2014/main" xmlns="" id="{7416A347-47BD-481C-BAAC-4D4FC37B52C5}"/>
              </a:ext>
            </a:extLst>
          </p:cNvPr>
          <p:cNvSpPr txBox="1">
            <a:spLocks/>
          </p:cNvSpPr>
          <p:nvPr/>
        </p:nvSpPr>
        <p:spPr>
          <a:xfrm>
            <a:off x="309489" y="6569710"/>
            <a:ext cx="1207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F. Porto et al.</a:t>
            </a:r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xmlns="" id="{A39B212F-4B17-446E-BF5D-667894CB263E}"/>
              </a:ext>
            </a:extLst>
          </p:cNvPr>
          <p:cNvSpPr txBox="1">
            <a:spLocks/>
          </p:cNvSpPr>
          <p:nvPr/>
        </p:nvSpPr>
        <p:spPr>
          <a:xfrm>
            <a:off x="1624406" y="6569711"/>
            <a:ext cx="58986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Point Set Search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37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BB5CC6E-409D-44FE-85AD-8EC91C794E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err="1"/>
              <a:t>Isotropic</a:t>
            </a:r>
            <a:r>
              <a:rPr lang="pt-BR"/>
              <a:t> Constellation</a:t>
            </a:r>
            <a:endParaRPr lang="en-US" dirty="0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xmlns="" id="{E388F0B6-F1FF-445A-984C-66D21F1C4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12" y="2063567"/>
            <a:ext cx="1432723" cy="823912"/>
          </a:xfrm>
        </p:spPr>
        <p:txBody>
          <a:bodyPr/>
          <a:lstStyle/>
          <a:p>
            <a:r>
              <a:rPr lang="pt-BR" dirty="0"/>
              <a:t>Query Q</a:t>
            </a:r>
            <a:endParaRPr lang="en-US" dirty="0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xmlns="" id="{2F15B21E-D405-4C88-829A-B9FC557DE9CB}"/>
              </a:ext>
            </a:extLst>
          </p:cNvPr>
          <p:cNvSpPr/>
          <p:nvPr/>
        </p:nvSpPr>
        <p:spPr>
          <a:xfrm>
            <a:off x="5061410" y="2524594"/>
            <a:ext cx="1401393" cy="1661160"/>
          </a:xfrm>
          <a:prstGeom prst="triangle">
            <a:avLst>
              <a:gd name="adj" fmla="val 498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F29EE9F-14D9-4F88-897E-17D9F9726CF7}"/>
              </a:ext>
            </a:extLst>
          </p:cNvPr>
          <p:cNvSpPr txBox="1"/>
          <p:nvPr/>
        </p:nvSpPr>
        <p:spPr>
          <a:xfrm>
            <a:off x="5627672" y="43381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8</a:t>
            </a:r>
            <a:endParaRPr lang="en-US" sz="28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4237D89-2146-4E1D-B48E-5A23FD96B901}"/>
              </a:ext>
            </a:extLst>
          </p:cNvPr>
          <p:cNvSpPr txBox="1"/>
          <p:nvPr/>
        </p:nvSpPr>
        <p:spPr>
          <a:xfrm>
            <a:off x="4801301" y="308411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12</a:t>
            </a:r>
            <a:endParaRPr lang="en-US" sz="28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21FAF17-B39B-4BFA-8667-BA8118B803B0}"/>
              </a:ext>
            </a:extLst>
          </p:cNvPr>
          <p:cNvSpPr txBox="1"/>
          <p:nvPr/>
        </p:nvSpPr>
        <p:spPr>
          <a:xfrm>
            <a:off x="6275766" y="314208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12</a:t>
            </a:r>
            <a:endParaRPr lang="en-US" sz="2800" dirty="0"/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xmlns="" id="{73D8188F-1A74-40B9-8E37-F7B8AD7DD30C}"/>
              </a:ext>
            </a:extLst>
          </p:cNvPr>
          <p:cNvSpPr/>
          <p:nvPr/>
        </p:nvSpPr>
        <p:spPr>
          <a:xfrm>
            <a:off x="1432291" y="3088798"/>
            <a:ext cx="1249853" cy="116236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7CDE503B-9564-488C-8D84-2AACE90707AA}"/>
              </a:ext>
            </a:extLst>
          </p:cNvPr>
          <p:cNvSpPr txBox="1"/>
          <p:nvPr/>
        </p:nvSpPr>
        <p:spPr>
          <a:xfrm>
            <a:off x="1873513" y="42745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</a:t>
            </a:r>
            <a:endParaRPr lang="en-US" sz="280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51341AAC-30CB-42F3-BF61-1D916BF8166C}"/>
              </a:ext>
            </a:extLst>
          </p:cNvPr>
          <p:cNvSpPr txBox="1"/>
          <p:nvPr/>
        </p:nvSpPr>
        <p:spPr>
          <a:xfrm>
            <a:off x="1248587" y="337759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</a:t>
            </a:r>
            <a:endParaRPr lang="en-US" sz="28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5A13AB7D-2E63-46EE-8E6F-43AA844DD10E}"/>
              </a:ext>
            </a:extLst>
          </p:cNvPr>
          <p:cNvSpPr txBox="1"/>
          <p:nvPr/>
        </p:nvSpPr>
        <p:spPr>
          <a:xfrm>
            <a:off x="2422035" y="337759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</a:t>
            </a:r>
            <a:endParaRPr lang="en-US" sz="2800" dirty="0"/>
          </a:p>
        </p:txBody>
      </p:sp>
      <p:sp>
        <p:nvSpPr>
          <p:cNvPr id="26" name="Espaço Reservado para Texto 15">
            <a:extLst>
              <a:ext uri="{FF2B5EF4-FFF2-40B4-BE49-F238E27FC236}">
                <a16:creationId xmlns:a16="http://schemas.microsoft.com/office/drawing/2014/main" xmlns="" id="{29C29BA0-34CE-42E5-863A-039A4AEACBDE}"/>
              </a:ext>
            </a:extLst>
          </p:cNvPr>
          <p:cNvSpPr txBox="1">
            <a:spLocks/>
          </p:cNvSpPr>
          <p:nvPr/>
        </p:nvSpPr>
        <p:spPr>
          <a:xfrm>
            <a:off x="4341596" y="1470889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Candidate </a:t>
            </a:r>
            <a:r>
              <a:rPr lang="pt-BR" dirty="0" err="1"/>
              <a:t>Solution</a:t>
            </a:r>
            <a:r>
              <a:rPr lang="pt-BR" dirty="0"/>
              <a:t> s</a:t>
            </a:r>
            <a:endParaRPr lang="en-US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54A287C8-FFE3-4F2A-B435-221648098A67}"/>
              </a:ext>
            </a:extLst>
          </p:cNvPr>
          <p:cNvSpPr txBox="1"/>
          <p:nvPr/>
        </p:nvSpPr>
        <p:spPr>
          <a:xfrm>
            <a:off x="813545" y="5074920"/>
            <a:ext cx="6529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Suppose</a:t>
            </a:r>
            <a:r>
              <a:rPr lang="pt-BR" dirty="0"/>
              <a:t> </a:t>
            </a:r>
            <a:r>
              <a:rPr lang="el-GR" dirty="0"/>
              <a:t>ε</a:t>
            </a:r>
            <a:r>
              <a:rPr lang="pt-BR" dirty="0"/>
              <a:t> =2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/>
              <a:t>Now</a:t>
            </a:r>
            <a:r>
              <a:rPr lang="pt-BR" dirty="0"/>
              <a:t>, 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take</a:t>
            </a:r>
            <a:r>
              <a:rPr lang="pt-BR" dirty="0"/>
              <a:t> </a:t>
            </a:r>
            <a:r>
              <a:rPr lang="pt-BR" dirty="0" err="1"/>
              <a:t>scalefactor</a:t>
            </a:r>
            <a:r>
              <a:rPr lang="pt-BR" dirty="0"/>
              <a:t> </a:t>
            </a:r>
            <a:r>
              <a:rPr lang="pt-BR" i="1" dirty="0"/>
              <a:t>f =</a:t>
            </a:r>
            <a:r>
              <a:rPr lang="pt-BR" dirty="0"/>
              <a:t> 10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10 x </a:t>
            </a:r>
            <a:r>
              <a:rPr lang="pt-BR" dirty="0" err="1"/>
              <a:t>dist</a:t>
            </a:r>
            <a:r>
              <a:rPr lang="pt-BR" dirty="0"/>
              <a:t>(p1,p2) - 2 ≤  d(s1,s2) ≤ 10 x </a:t>
            </a:r>
            <a:r>
              <a:rPr lang="pt-BR" dirty="0" err="1"/>
              <a:t>dist</a:t>
            </a:r>
            <a:r>
              <a:rPr lang="pt-BR" dirty="0"/>
              <a:t>(p1,p2) + 2 = [8,12]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10 x </a:t>
            </a:r>
            <a:r>
              <a:rPr lang="pt-BR" dirty="0" err="1"/>
              <a:t>dist</a:t>
            </a:r>
            <a:r>
              <a:rPr lang="pt-BR" dirty="0"/>
              <a:t>(p1,p3) - 2 ≤  d(s1,s2) ≤ 10 x </a:t>
            </a:r>
            <a:r>
              <a:rPr lang="pt-BR" dirty="0" err="1"/>
              <a:t>dist</a:t>
            </a:r>
            <a:r>
              <a:rPr lang="pt-BR" dirty="0"/>
              <a:t>(p1,p3) + 2 = [8,12]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A3A95226-AF60-4D48-B2E5-47E9F2AE5A92}"/>
              </a:ext>
            </a:extLst>
          </p:cNvPr>
          <p:cNvSpPr txBox="1"/>
          <p:nvPr/>
        </p:nvSpPr>
        <p:spPr>
          <a:xfrm>
            <a:off x="1036830" y="410767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p1</a:t>
            </a:r>
            <a:endParaRPr lang="en-US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1D2650F0-EE21-41AD-B3FB-5D08C383F961}"/>
              </a:ext>
            </a:extLst>
          </p:cNvPr>
          <p:cNvSpPr txBox="1"/>
          <p:nvPr/>
        </p:nvSpPr>
        <p:spPr>
          <a:xfrm>
            <a:off x="2671799" y="416707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p2</a:t>
            </a:r>
            <a:endParaRPr lang="en-US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D85B0784-8959-4D3D-9A37-3E61A2E1F961}"/>
              </a:ext>
            </a:extLst>
          </p:cNvPr>
          <p:cNvSpPr txBox="1"/>
          <p:nvPr/>
        </p:nvSpPr>
        <p:spPr>
          <a:xfrm>
            <a:off x="1990016" y="278242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p3</a:t>
            </a:r>
            <a:endParaRPr lang="en-US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D0669B9F-2181-4E42-8ABD-0D6666C43D75}"/>
              </a:ext>
            </a:extLst>
          </p:cNvPr>
          <p:cNvSpPr txBox="1"/>
          <p:nvPr/>
        </p:nvSpPr>
        <p:spPr>
          <a:xfrm>
            <a:off x="4849653" y="416686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s1</a:t>
            </a:r>
            <a:endParaRPr lang="en-US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8E778C7C-A3BD-4BEE-8624-F97FB60E4E35}"/>
              </a:ext>
            </a:extLst>
          </p:cNvPr>
          <p:cNvSpPr txBox="1"/>
          <p:nvPr/>
        </p:nvSpPr>
        <p:spPr>
          <a:xfrm>
            <a:off x="6484622" y="422626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s2</a:t>
            </a:r>
            <a:endParaRPr lang="en-US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5DF19CD0-0830-4E37-92FF-845BB6FD429B}"/>
              </a:ext>
            </a:extLst>
          </p:cNvPr>
          <p:cNvSpPr txBox="1"/>
          <p:nvPr/>
        </p:nvSpPr>
        <p:spPr>
          <a:xfrm>
            <a:off x="5737386" y="226577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s3</a:t>
            </a:r>
            <a:endParaRPr lang="en-US" dirty="0"/>
          </a:p>
        </p:txBody>
      </p:sp>
      <p:pic>
        <p:nvPicPr>
          <p:cNvPr id="35" name="Gráfico 34" descr="Rosto Sorridente sem Preenchimento">
            <a:extLst>
              <a:ext uri="{FF2B5EF4-FFF2-40B4-BE49-F238E27FC236}">
                <a16:creationId xmlns:a16="http://schemas.microsoft.com/office/drawing/2014/main" xmlns="" id="{31037F3F-8A9E-47BF-BDFF-14DD3A2F0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20134" y="5578981"/>
            <a:ext cx="444058" cy="444058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95BB7B55-A9DF-471C-9982-1029FAF4753D}"/>
              </a:ext>
            </a:extLst>
          </p:cNvPr>
          <p:cNvSpPr txBox="1"/>
          <p:nvPr/>
        </p:nvSpPr>
        <p:spPr>
          <a:xfrm>
            <a:off x="3751689" y="62557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12</a:t>
            </a:r>
            <a:endParaRPr lang="en-US" dirty="0"/>
          </a:p>
        </p:txBody>
      </p: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xmlns="" id="{6F9086A3-637F-4056-9645-89A89FEEBF95}"/>
              </a:ext>
            </a:extLst>
          </p:cNvPr>
          <p:cNvCxnSpPr>
            <a:stCxn id="36" idx="3"/>
          </p:cNvCxnSpPr>
          <p:nvPr/>
        </p:nvCxnSpPr>
        <p:spPr>
          <a:xfrm flipV="1">
            <a:off x="4170393" y="6255790"/>
            <a:ext cx="2509956" cy="184666"/>
          </a:xfrm>
          <a:prstGeom prst="bentConnector3">
            <a:avLst>
              <a:gd name="adj1" fmla="val 1003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áfico 33" descr="Rosto Sorridente sem Preenchimento">
            <a:extLst>
              <a:ext uri="{FF2B5EF4-FFF2-40B4-BE49-F238E27FC236}">
                <a16:creationId xmlns:a16="http://schemas.microsoft.com/office/drawing/2014/main" xmlns="" id="{7492A46E-2825-432D-87EC-F6F2C1589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42576" y="6044737"/>
            <a:ext cx="444058" cy="444058"/>
          </a:xfrm>
          <a:prstGeom prst="rect">
            <a:avLst/>
          </a:prstGeom>
        </p:spPr>
      </p:pic>
      <p:sp>
        <p:nvSpPr>
          <p:cNvPr id="37" name="Date Placeholder 3">
            <a:extLst>
              <a:ext uri="{FF2B5EF4-FFF2-40B4-BE49-F238E27FC236}">
                <a16:creationId xmlns:a16="http://schemas.microsoft.com/office/drawing/2014/main" xmlns="" id="{19784B73-7320-42B2-9B9B-62DB41A041E1}"/>
              </a:ext>
            </a:extLst>
          </p:cNvPr>
          <p:cNvSpPr txBox="1">
            <a:spLocks/>
          </p:cNvSpPr>
          <p:nvPr/>
        </p:nvSpPr>
        <p:spPr>
          <a:xfrm>
            <a:off x="309489" y="6554470"/>
            <a:ext cx="1207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F. Porto et al.</a:t>
            </a:r>
            <a:endParaRPr lang="en-US" dirty="0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xmlns="" id="{959B719A-F03D-420E-866D-15721DC51B14}"/>
              </a:ext>
            </a:extLst>
          </p:cNvPr>
          <p:cNvSpPr txBox="1">
            <a:spLocks/>
          </p:cNvSpPr>
          <p:nvPr/>
        </p:nvSpPr>
        <p:spPr>
          <a:xfrm>
            <a:off x="1624406" y="6554471"/>
            <a:ext cx="58986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Point Set Search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5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BB5CC6E-409D-44FE-85AD-8EC91C794E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err="1"/>
              <a:t>Isotropic</a:t>
            </a:r>
            <a:r>
              <a:rPr lang="pt-BR"/>
              <a:t> Constellation</a:t>
            </a:r>
            <a:endParaRPr lang="en-US" dirty="0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xmlns="" id="{E388F0B6-F1FF-445A-984C-66D21F1C4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12" y="2063567"/>
            <a:ext cx="1432723" cy="823912"/>
          </a:xfrm>
        </p:spPr>
        <p:txBody>
          <a:bodyPr/>
          <a:lstStyle/>
          <a:p>
            <a:r>
              <a:rPr lang="pt-BR" dirty="0"/>
              <a:t>Query Q</a:t>
            </a:r>
            <a:endParaRPr lang="en-US" dirty="0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xmlns="" id="{2F15B21E-D405-4C88-829A-B9FC557DE9CB}"/>
              </a:ext>
            </a:extLst>
          </p:cNvPr>
          <p:cNvSpPr/>
          <p:nvPr/>
        </p:nvSpPr>
        <p:spPr>
          <a:xfrm>
            <a:off x="5061410" y="2524594"/>
            <a:ext cx="1401393" cy="1661160"/>
          </a:xfrm>
          <a:prstGeom prst="triangle">
            <a:avLst>
              <a:gd name="adj" fmla="val 498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F29EE9F-14D9-4F88-897E-17D9F9726CF7}"/>
              </a:ext>
            </a:extLst>
          </p:cNvPr>
          <p:cNvSpPr txBox="1"/>
          <p:nvPr/>
        </p:nvSpPr>
        <p:spPr>
          <a:xfrm>
            <a:off x="5627672" y="43381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8</a:t>
            </a:r>
            <a:endParaRPr lang="en-US" sz="28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4237D89-2146-4E1D-B48E-5A23FD96B901}"/>
              </a:ext>
            </a:extLst>
          </p:cNvPr>
          <p:cNvSpPr txBox="1"/>
          <p:nvPr/>
        </p:nvSpPr>
        <p:spPr>
          <a:xfrm>
            <a:off x="4801301" y="308411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12</a:t>
            </a:r>
            <a:endParaRPr lang="en-US" sz="28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21FAF17-B39B-4BFA-8667-BA8118B803B0}"/>
              </a:ext>
            </a:extLst>
          </p:cNvPr>
          <p:cNvSpPr txBox="1"/>
          <p:nvPr/>
        </p:nvSpPr>
        <p:spPr>
          <a:xfrm>
            <a:off x="6275766" y="314208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12</a:t>
            </a:r>
            <a:endParaRPr lang="en-US" sz="2800" dirty="0"/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xmlns="" id="{73D8188F-1A74-40B9-8E37-F7B8AD7DD30C}"/>
              </a:ext>
            </a:extLst>
          </p:cNvPr>
          <p:cNvSpPr/>
          <p:nvPr/>
        </p:nvSpPr>
        <p:spPr>
          <a:xfrm>
            <a:off x="1432291" y="3088798"/>
            <a:ext cx="1249853" cy="116236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7CDE503B-9564-488C-8D84-2AACE90707AA}"/>
              </a:ext>
            </a:extLst>
          </p:cNvPr>
          <p:cNvSpPr txBox="1"/>
          <p:nvPr/>
        </p:nvSpPr>
        <p:spPr>
          <a:xfrm>
            <a:off x="1873513" y="42745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</a:t>
            </a:r>
            <a:endParaRPr lang="en-US" sz="280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51341AAC-30CB-42F3-BF61-1D916BF8166C}"/>
              </a:ext>
            </a:extLst>
          </p:cNvPr>
          <p:cNvSpPr txBox="1"/>
          <p:nvPr/>
        </p:nvSpPr>
        <p:spPr>
          <a:xfrm>
            <a:off x="1248587" y="337759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</a:t>
            </a:r>
            <a:endParaRPr lang="en-US" sz="28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5A13AB7D-2E63-46EE-8E6F-43AA844DD10E}"/>
              </a:ext>
            </a:extLst>
          </p:cNvPr>
          <p:cNvSpPr txBox="1"/>
          <p:nvPr/>
        </p:nvSpPr>
        <p:spPr>
          <a:xfrm>
            <a:off x="2422035" y="337759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</a:t>
            </a:r>
            <a:endParaRPr lang="en-US" sz="2800" dirty="0"/>
          </a:p>
        </p:txBody>
      </p:sp>
      <p:sp>
        <p:nvSpPr>
          <p:cNvPr id="26" name="Espaço Reservado para Texto 15">
            <a:extLst>
              <a:ext uri="{FF2B5EF4-FFF2-40B4-BE49-F238E27FC236}">
                <a16:creationId xmlns:a16="http://schemas.microsoft.com/office/drawing/2014/main" xmlns="" id="{29C29BA0-34CE-42E5-863A-039A4AEACBDE}"/>
              </a:ext>
            </a:extLst>
          </p:cNvPr>
          <p:cNvSpPr txBox="1">
            <a:spLocks/>
          </p:cNvSpPr>
          <p:nvPr/>
        </p:nvSpPr>
        <p:spPr>
          <a:xfrm>
            <a:off x="4341596" y="1470889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Candidate </a:t>
            </a:r>
            <a:r>
              <a:rPr lang="pt-BR" dirty="0" err="1"/>
              <a:t>Solution</a:t>
            </a:r>
            <a:r>
              <a:rPr lang="pt-BR" dirty="0"/>
              <a:t> s</a:t>
            </a:r>
            <a:endParaRPr lang="en-US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54A287C8-FFE3-4F2A-B435-221648098A67}"/>
              </a:ext>
            </a:extLst>
          </p:cNvPr>
          <p:cNvSpPr txBox="1"/>
          <p:nvPr/>
        </p:nvSpPr>
        <p:spPr>
          <a:xfrm>
            <a:off x="813545" y="5074920"/>
            <a:ext cx="6011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The </a:t>
            </a:r>
            <a:r>
              <a:rPr lang="pt-BR" dirty="0" err="1"/>
              <a:t>observation</a:t>
            </a:r>
            <a:r>
              <a:rPr lang="pt-BR" dirty="0"/>
              <a:t> is that </a:t>
            </a:r>
            <a:r>
              <a:rPr lang="pt-BR" dirty="0" err="1"/>
              <a:t>distances</a:t>
            </a:r>
            <a:r>
              <a:rPr lang="pt-BR" dirty="0"/>
              <a:t> </a:t>
            </a:r>
            <a:r>
              <a:rPr lang="pt-BR" dirty="0" err="1"/>
              <a:t>may</a:t>
            </a:r>
            <a:r>
              <a:rPr lang="pt-BR" dirty="0"/>
              <a:t> </a:t>
            </a:r>
            <a:r>
              <a:rPr lang="pt-BR" dirty="0" err="1"/>
              <a:t>vary</a:t>
            </a:r>
            <a:r>
              <a:rPr lang="pt-BR" dirty="0"/>
              <a:t> </a:t>
            </a:r>
            <a:r>
              <a:rPr lang="pt-BR" dirty="0" err="1"/>
              <a:t>up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2*</a:t>
            </a:r>
            <a:r>
              <a:rPr lang="el-GR" dirty="0"/>
              <a:t>ε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dirty="0" err="1"/>
              <a:t>minimum</a:t>
            </a:r>
            <a:r>
              <a:rPr lang="pt-BR" dirty="0"/>
              <a:t> </a:t>
            </a:r>
            <a:r>
              <a:rPr lang="pt-BR" dirty="0" err="1"/>
              <a:t>additive</a:t>
            </a:r>
            <a:r>
              <a:rPr lang="pt-BR" dirty="0"/>
              <a:t> </a:t>
            </a:r>
            <a:r>
              <a:rPr lang="pt-BR" dirty="0" err="1"/>
              <a:t>error</a:t>
            </a:r>
            <a:r>
              <a:rPr lang="pt-BR" dirty="0"/>
              <a:t> + a </a:t>
            </a:r>
            <a:r>
              <a:rPr lang="pt-BR" dirty="0" err="1"/>
              <a:t>maximum</a:t>
            </a:r>
            <a:r>
              <a:rPr lang="pt-BR" dirty="0"/>
              <a:t> </a:t>
            </a:r>
            <a:r>
              <a:rPr lang="pt-BR" dirty="0" err="1"/>
              <a:t>additive</a:t>
            </a:r>
            <a:r>
              <a:rPr lang="pt-BR" dirty="0"/>
              <a:t> </a:t>
            </a:r>
            <a:r>
              <a:rPr lang="pt-BR" dirty="0" err="1"/>
              <a:t>error</a:t>
            </a:r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A3A95226-AF60-4D48-B2E5-47E9F2AE5A92}"/>
              </a:ext>
            </a:extLst>
          </p:cNvPr>
          <p:cNvSpPr txBox="1"/>
          <p:nvPr/>
        </p:nvSpPr>
        <p:spPr>
          <a:xfrm>
            <a:off x="1036830" y="410767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p1</a:t>
            </a:r>
            <a:endParaRPr lang="en-US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1D2650F0-EE21-41AD-B3FB-5D08C383F961}"/>
              </a:ext>
            </a:extLst>
          </p:cNvPr>
          <p:cNvSpPr txBox="1"/>
          <p:nvPr/>
        </p:nvSpPr>
        <p:spPr>
          <a:xfrm>
            <a:off x="2671799" y="416707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p2</a:t>
            </a:r>
            <a:endParaRPr lang="en-US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D85B0784-8959-4D3D-9A37-3E61A2E1F961}"/>
              </a:ext>
            </a:extLst>
          </p:cNvPr>
          <p:cNvSpPr txBox="1"/>
          <p:nvPr/>
        </p:nvSpPr>
        <p:spPr>
          <a:xfrm>
            <a:off x="1990016" y="278242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p3</a:t>
            </a:r>
            <a:endParaRPr lang="en-US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D0669B9F-2181-4E42-8ABD-0D6666C43D75}"/>
              </a:ext>
            </a:extLst>
          </p:cNvPr>
          <p:cNvSpPr txBox="1"/>
          <p:nvPr/>
        </p:nvSpPr>
        <p:spPr>
          <a:xfrm>
            <a:off x="4849653" y="416686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s1</a:t>
            </a:r>
            <a:endParaRPr lang="en-US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8E778C7C-A3BD-4BEE-8624-F97FB60E4E35}"/>
              </a:ext>
            </a:extLst>
          </p:cNvPr>
          <p:cNvSpPr txBox="1"/>
          <p:nvPr/>
        </p:nvSpPr>
        <p:spPr>
          <a:xfrm>
            <a:off x="6484622" y="422626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s2</a:t>
            </a:r>
            <a:endParaRPr lang="en-US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5DF19CD0-0830-4E37-92FF-845BB6FD429B}"/>
              </a:ext>
            </a:extLst>
          </p:cNvPr>
          <p:cNvSpPr txBox="1"/>
          <p:nvPr/>
        </p:nvSpPr>
        <p:spPr>
          <a:xfrm>
            <a:off x="5737386" y="226577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s3</a:t>
            </a:r>
            <a:endParaRPr lang="en-US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D3D1BB80-1C38-4269-86FB-7A378B784B2A}"/>
              </a:ext>
            </a:extLst>
          </p:cNvPr>
          <p:cNvGrpSpPr/>
          <p:nvPr/>
        </p:nvGrpSpPr>
        <p:grpSpPr>
          <a:xfrm>
            <a:off x="1569202" y="6144491"/>
            <a:ext cx="5973909" cy="739711"/>
            <a:chOff x="1569202" y="6144491"/>
            <a:chExt cx="5973909" cy="739711"/>
          </a:xfrm>
        </p:grpSpPr>
        <p:pic>
          <p:nvPicPr>
            <p:cNvPr id="34" name="Gráfico 33" descr="Rosto Sorridente sem Preenchimento">
              <a:extLst>
                <a:ext uri="{FF2B5EF4-FFF2-40B4-BE49-F238E27FC236}">
                  <a16:creationId xmlns:a16="http://schemas.microsoft.com/office/drawing/2014/main" xmlns="" id="{7492A46E-2825-432D-87EC-F6F2C158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099053" y="6144491"/>
              <a:ext cx="444058" cy="444058"/>
            </a:xfrm>
            <a:prstGeom prst="rect">
              <a:avLst/>
            </a:prstGeom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62E622EA-1B2D-480F-A7DD-A8D551CC1802}"/>
                </a:ext>
              </a:extLst>
            </p:cNvPr>
            <p:cNvSpPr txBox="1"/>
            <p:nvPr/>
          </p:nvSpPr>
          <p:spPr>
            <a:xfrm>
              <a:off x="1569202" y="6144491"/>
              <a:ext cx="56618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8 x </a:t>
              </a:r>
              <a:r>
                <a:rPr lang="pt-BR" dirty="0" err="1"/>
                <a:t>dist</a:t>
              </a:r>
              <a:r>
                <a:rPr lang="pt-BR" dirty="0"/>
                <a:t>(p1,p3) - 4 ≤  d(s1,s3) ≤ 8 x </a:t>
              </a:r>
              <a:r>
                <a:rPr lang="pt-BR" dirty="0" err="1"/>
                <a:t>dist</a:t>
              </a:r>
              <a:r>
                <a:rPr lang="pt-BR" dirty="0"/>
                <a:t>(p1,p3) + 4 = [4,12] </a:t>
              </a:r>
            </a:p>
            <a:p>
              <a:endParaRPr lang="en-US" dirty="0"/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xmlns="" id="{6541C71B-8BA0-4CDA-9D32-51C14EC9109F}"/>
                </a:ext>
              </a:extLst>
            </p:cNvPr>
            <p:cNvSpPr txBox="1"/>
            <p:nvPr/>
          </p:nvSpPr>
          <p:spPr>
            <a:xfrm>
              <a:off x="3751689" y="651487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12</a:t>
              </a:r>
              <a:endParaRPr lang="en-US" dirty="0"/>
            </a:p>
          </p:txBody>
        </p:sp>
        <p:cxnSp>
          <p:nvCxnSpPr>
            <p:cNvPr id="40" name="Conector: Angulado 39">
              <a:extLst>
                <a:ext uri="{FF2B5EF4-FFF2-40B4-BE49-F238E27FC236}">
                  <a16:creationId xmlns:a16="http://schemas.microsoft.com/office/drawing/2014/main" xmlns="" id="{4B124E3E-2632-4E08-B235-84A80192465E}"/>
                </a:ext>
              </a:extLst>
            </p:cNvPr>
            <p:cNvCxnSpPr>
              <a:stCxn id="39" idx="3"/>
            </p:cNvCxnSpPr>
            <p:nvPr/>
          </p:nvCxnSpPr>
          <p:spPr>
            <a:xfrm flipV="1">
              <a:off x="4170393" y="6514870"/>
              <a:ext cx="2509956" cy="184666"/>
            </a:xfrm>
            <a:prstGeom prst="bentConnector3">
              <a:avLst>
                <a:gd name="adj1" fmla="val 10039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C922894-A0B2-4EEA-B458-118BDDAD591B}"/>
              </a:ext>
            </a:extLst>
          </p:cNvPr>
          <p:cNvSpPr txBox="1"/>
          <p:nvPr/>
        </p:nvSpPr>
        <p:spPr>
          <a:xfrm>
            <a:off x="1121055" y="5717304"/>
            <a:ext cx="6901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scalebasic</a:t>
            </a:r>
            <a:r>
              <a:rPr lang="pt-BR" dirty="0"/>
              <a:t> x </a:t>
            </a:r>
            <a:r>
              <a:rPr lang="pt-BR" dirty="0" err="1"/>
              <a:t>dist</a:t>
            </a:r>
            <a:r>
              <a:rPr lang="pt-BR" dirty="0"/>
              <a:t>(p1,p2) – 2*</a:t>
            </a:r>
            <a:r>
              <a:rPr lang="el-GR" dirty="0"/>
              <a:t> ε</a:t>
            </a:r>
            <a:r>
              <a:rPr lang="pt-BR" dirty="0"/>
              <a:t> ≤  d(s1,s2) ≤ </a:t>
            </a:r>
            <a:r>
              <a:rPr lang="pt-BR" dirty="0" err="1"/>
              <a:t>scalebasic</a:t>
            </a:r>
            <a:r>
              <a:rPr lang="pt-BR" dirty="0"/>
              <a:t> x </a:t>
            </a:r>
            <a:r>
              <a:rPr lang="pt-BR" dirty="0" err="1"/>
              <a:t>dist</a:t>
            </a:r>
            <a:r>
              <a:rPr lang="pt-BR" dirty="0"/>
              <a:t>(p1,p2) + 2 *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76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BB5CC6E-409D-44FE-85AD-8EC91C794E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err="1"/>
              <a:t>Isotropic</a:t>
            </a:r>
            <a:r>
              <a:rPr lang="pt-BR"/>
              <a:t> Constellation</a:t>
            </a:r>
            <a:endParaRPr lang="en-US" dirty="0"/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xmlns="" id="{CF73F52D-4101-47CC-B9E8-22E0A9C91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649" y="2170867"/>
            <a:ext cx="7886701" cy="1945005"/>
          </a:xfrm>
        </p:spPr>
        <p:txBody>
          <a:bodyPr>
            <a:normAutofit fontScale="85000" lnSpcReduction="10000"/>
          </a:bodyPr>
          <a:lstStyle/>
          <a:p>
            <a:r>
              <a:rPr lang="pt-BR" sz="3000" dirty="0" err="1"/>
              <a:t>We</a:t>
            </a:r>
            <a:r>
              <a:rPr lang="pt-BR" sz="3000" dirty="0"/>
              <a:t> </a:t>
            </a:r>
            <a:r>
              <a:rPr lang="pt-BR" sz="3000" dirty="0" err="1"/>
              <a:t>conceive</a:t>
            </a:r>
            <a:r>
              <a:rPr lang="pt-BR" sz="3000" dirty="0"/>
              <a:t> a procedure </a:t>
            </a:r>
            <a:r>
              <a:rPr lang="pt-BR" sz="3000" dirty="0" err="1"/>
              <a:t>to</a:t>
            </a:r>
            <a:r>
              <a:rPr lang="pt-BR" sz="3000" dirty="0"/>
              <a:t> </a:t>
            </a:r>
            <a:r>
              <a:rPr lang="pt-BR" sz="3000" dirty="0" err="1"/>
              <a:t>evaluate</a:t>
            </a:r>
            <a:r>
              <a:rPr lang="pt-BR" sz="3000" dirty="0"/>
              <a:t> </a:t>
            </a:r>
            <a:r>
              <a:rPr lang="pt-BR" sz="3000" dirty="0" err="1"/>
              <a:t>isotropic</a:t>
            </a:r>
            <a:r>
              <a:rPr lang="pt-BR" sz="3000" dirty="0"/>
              <a:t> matching in </a:t>
            </a:r>
            <a:r>
              <a:rPr lang="pt-BR" sz="3000" dirty="0" err="1"/>
              <a:t>the</a:t>
            </a:r>
            <a:r>
              <a:rPr lang="pt-BR" sz="3000" dirty="0"/>
              <a:t> </a:t>
            </a:r>
            <a:r>
              <a:rPr lang="pt-BR" sz="3000" dirty="0" err="1"/>
              <a:t>possible</a:t>
            </a:r>
            <a:r>
              <a:rPr lang="pt-BR" sz="3000" dirty="0"/>
              <a:t> </a:t>
            </a:r>
            <a:r>
              <a:rPr lang="pt-BR" sz="3000" dirty="0" err="1"/>
              <a:t>existence</a:t>
            </a:r>
            <a:r>
              <a:rPr lang="pt-BR" sz="3000" dirty="0"/>
              <a:t> </a:t>
            </a:r>
            <a:r>
              <a:rPr lang="pt-BR" sz="3000" dirty="0" err="1"/>
              <a:t>of</a:t>
            </a:r>
            <a:r>
              <a:rPr lang="pt-BR" sz="3000" dirty="0"/>
              <a:t> </a:t>
            </a:r>
            <a:r>
              <a:rPr lang="pt-BR" sz="3000" dirty="0" err="1"/>
              <a:t>an</a:t>
            </a:r>
            <a:r>
              <a:rPr lang="pt-BR" sz="3000" dirty="0"/>
              <a:t> </a:t>
            </a:r>
            <a:r>
              <a:rPr lang="pt-BR" sz="3000" dirty="0" err="1"/>
              <a:t>infinite</a:t>
            </a:r>
            <a:r>
              <a:rPr lang="pt-BR" sz="3000" dirty="0"/>
              <a:t> number </a:t>
            </a:r>
            <a:r>
              <a:rPr lang="pt-BR" sz="3000" dirty="0" err="1"/>
              <a:t>of</a:t>
            </a:r>
            <a:r>
              <a:rPr lang="pt-BR" sz="3000" dirty="0"/>
              <a:t> </a:t>
            </a:r>
            <a:r>
              <a:rPr lang="pt-BR" sz="3000" b="1" dirty="0" err="1"/>
              <a:t>scale</a:t>
            </a:r>
            <a:r>
              <a:rPr lang="pt-BR" sz="3000" b="1" dirty="0"/>
              <a:t> </a:t>
            </a:r>
            <a:r>
              <a:rPr lang="pt-BR" sz="3000" b="1" dirty="0" err="1"/>
              <a:t>factors</a:t>
            </a:r>
            <a:endParaRPr lang="pt-BR" sz="3000" b="1" dirty="0"/>
          </a:p>
          <a:p>
            <a:r>
              <a:rPr lang="pt-BR" sz="3000" dirty="0" err="1"/>
              <a:t>Checking</a:t>
            </a:r>
            <a:r>
              <a:rPr lang="pt-BR" sz="3000" dirty="0"/>
              <a:t> for false positives:</a:t>
            </a:r>
          </a:p>
          <a:p>
            <a:pPr lvl="1"/>
            <a:r>
              <a:rPr lang="pt-BR" dirty="0"/>
              <a:t>The </a:t>
            </a:r>
            <a:r>
              <a:rPr lang="pt-BR" dirty="0" err="1"/>
              <a:t>solution</a:t>
            </a:r>
            <a:r>
              <a:rPr lang="pt-BR" dirty="0"/>
              <a:t> must </a:t>
            </a:r>
            <a:r>
              <a:rPr lang="pt-BR" dirty="0" err="1"/>
              <a:t>offer</a:t>
            </a:r>
            <a:r>
              <a:rPr lang="pt-BR" dirty="0"/>
              <a:t> a </a:t>
            </a:r>
            <a:r>
              <a:rPr lang="pt-BR" dirty="0" err="1"/>
              <a:t>factor</a:t>
            </a:r>
            <a:r>
              <a:rPr lang="pt-BR" dirty="0"/>
              <a:t> that </a:t>
            </a:r>
            <a:r>
              <a:rPr lang="pt-BR" dirty="0" err="1"/>
              <a:t>satisfies</a:t>
            </a:r>
            <a:r>
              <a:rPr lang="pt-BR" dirty="0"/>
              <a:t> 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distance</a:t>
            </a:r>
            <a:r>
              <a:rPr lang="pt-BR" dirty="0"/>
              <a:t> matches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4361027-E399-4710-BF9C-F492DAC6FD53}"/>
              </a:ext>
            </a:extLst>
          </p:cNvPr>
          <p:cNvSpPr/>
          <p:nvPr/>
        </p:nvSpPr>
        <p:spPr>
          <a:xfrm>
            <a:off x="2895600" y="4587240"/>
            <a:ext cx="1341120" cy="35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CE3C664-4338-4340-886C-43E4EFAF579B}"/>
              </a:ext>
            </a:extLst>
          </p:cNvPr>
          <p:cNvSpPr txBox="1"/>
          <p:nvPr/>
        </p:nvSpPr>
        <p:spPr>
          <a:xfrm>
            <a:off x="1053429" y="461772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f*d(p1,p2) -  </a:t>
            </a:r>
            <a:r>
              <a:rPr lang="el-GR" dirty="0"/>
              <a:t>ε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3204DEB-789F-4D4C-9E9F-6D7830B8B3E3}"/>
              </a:ext>
            </a:extLst>
          </p:cNvPr>
          <p:cNvSpPr txBox="1"/>
          <p:nvPr/>
        </p:nvSpPr>
        <p:spPr>
          <a:xfrm>
            <a:off x="4321475" y="4617720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f*d(p1,p2) +  </a:t>
            </a:r>
            <a:r>
              <a:rPr lang="el-GR" dirty="0"/>
              <a:t>ε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86E78582-68F9-4B7B-9FF2-414CF9F7F81D}"/>
              </a:ext>
            </a:extLst>
          </p:cNvPr>
          <p:cNvSpPr/>
          <p:nvPr/>
        </p:nvSpPr>
        <p:spPr>
          <a:xfrm>
            <a:off x="3101340" y="5074920"/>
            <a:ext cx="929640" cy="35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17DA8FE-F57C-44E0-8137-C05655CC5097}"/>
              </a:ext>
            </a:extLst>
          </p:cNvPr>
          <p:cNvSpPr txBox="1"/>
          <p:nvPr/>
        </p:nvSpPr>
        <p:spPr>
          <a:xfrm>
            <a:off x="1053429" y="512421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f*d(p1,p3) -  </a:t>
            </a:r>
            <a:r>
              <a:rPr lang="el-GR" dirty="0"/>
              <a:t>ε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A79C2ABF-87FD-495D-BDBD-0C8257ECB7F8}"/>
              </a:ext>
            </a:extLst>
          </p:cNvPr>
          <p:cNvSpPr txBox="1"/>
          <p:nvPr/>
        </p:nvSpPr>
        <p:spPr>
          <a:xfrm>
            <a:off x="4321475" y="5124212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f*d(p1,p3) +  </a:t>
            </a:r>
            <a:r>
              <a:rPr lang="el-GR" dirty="0"/>
              <a:t>ε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02BFB02A-C51B-43C4-B90A-583503FE0B40}"/>
              </a:ext>
            </a:extLst>
          </p:cNvPr>
          <p:cNvSpPr/>
          <p:nvPr/>
        </p:nvSpPr>
        <p:spPr>
          <a:xfrm>
            <a:off x="3592608" y="5775960"/>
            <a:ext cx="582906" cy="35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4E9FBC88-BF49-4042-94F1-5E2E324A132B}"/>
              </a:ext>
            </a:extLst>
          </p:cNvPr>
          <p:cNvSpPr txBox="1"/>
          <p:nvPr/>
        </p:nvSpPr>
        <p:spPr>
          <a:xfrm>
            <a:off x="1053429" y="579477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f*d(p2,p3) -  </a:t>
            </a:r>
            <a:r>
              <a:rPr lang="el-GR" dirty="0"/>
              <a:t>ε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18B65BE0-1F94-4B42-9B89-A3E12774EEF4}"/>
              </a:ext>
            </a:extLst>
          </p:cNvPr>
          <p:cNvSpPr txBox="1"/>
          <p:nvPr/>
        </p:nvSpPr>
        <p:spPr>
          <a:xfrm>
            <a:off x="4321475" y="5794772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f*d(p2,p3) +  </a:t>
            </a:r>
            <a:r>
              <a:rPr lang="el-GR" dirty="0"/>
              <a:t>ε</a:t>
            </a:r>
            <a:r>
              <a:rPr lang="pt-BR" dirty="0"/>
              <a:t> </a:t>
            </a:r>
            <a:endParaRPr lang="en-US" dirty="0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1D04D626-3114-4005-96A5-1C661CDCAA45}"/>
              </a:ext>
            </a:extLst>
          </p:cNvPr>
          <p:cNvGrpSpPr/>
          <p:nvPr/>
        </p:nvGrpSpPr>
        <p:grpSpPr>
          <a:xfrm>
            <a:off x="3592608" y="4297680"/>
            <a:ext cx="4923904" cy="2152412"/>
            <a:chOff x="3592608" y="4297680"/>
            <a:chExt cx="4923904" cy="2152412"/>
          </a:xfrm>
        </p:grpSpPr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xmlns="" id="{3414FC57-2A0B-41FD-A8BD-C72D54E3A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2608" y="4297680"/>
              <a:ext cx="0" cy="210312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xmlns="" id="{FF5B2688-8CB9-43B9-86C3-1E047F7140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08" y="4346972"/>
              <a:ext cx="0" cy="210312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xmlns="" id="{C816E8C4-9084-41E2-A6FD-BC58E9E6693A}"/>
                </a:ext>
              </a:extLst>
            </p:cNvPr>
            <p:cNvCxnSpPr/>
            <p:nvPr/>
          </p:nvCxnSpPr>
          <p:spPr>
            <a:xfrm flipV="1">
              <a:off x="3884061" y="5493544"/>
              <a:ext cx="2745339" cy="1147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strela: 7 Pontas 26">
              <a:extLst>
                <a:ext uri="{FF2B5EF4-FFF2-40B4-BE49-F238E27FC236}">
                  <a16:creationId xmlns:a16="http://schemas.microsoft.com/office/drawing/2014/main" xmlns="" id="{AB7FD5A4-9791-493E-9637-BA24FF5E344B}"/>
                </a:ext>
              </a:extLst>
            </p:cNvPr>
            <p:cNvSpPr/>
            <p:nvPr/>
          </p:nvSpPr>
          <p:spPr>
            <a:xfrm>
              <a:off x="6858000" y="4937760"/>
              <a:ext cx="1658512" cy="1226344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err="1"/>
                <a:t>Any</a:t>
              </a:r>
              <a:r>
                <a:rPr lang="pt-BR" dirty="0"/>
                <a:t> </a:t>
              </a:r>
              <a:r>
                <a:rPr lang="pt-BR" i="1" dirty="0"/>
                <a:t>f</a:t>
              </a:r>
            </a:p>
            <a:p>
              <a:pPr algn="ctr"/>
              <a:r>
                <a:rPr lang="pt-BR" i="1" dirty="0"/>
                <a:t>Would do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24192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BB5CC6E-409D-44FE-85AD-8EC91C794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021714"/>
          </a:xfr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err="1"/>
              <a:t>Isotropic</a:t>
            </a:r>
            <a:r>
              <a:rPr lang="pt-BR" dirty="0"/>
              <a:t> </a:t>
            </a:r>
            <a:r>
              <a:rPr lang="pt-BR" dirty="0" err="1"/>
              <a:t>Constellation</a:t>
            </a:r>
            <a:endParaRPr lang="en-US" dirty="0"/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xmlns="" id="{CF73F52D-4101-47CC-B9E8-22E0A9C91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841" y="2505075"/>
            <a:ext cx="7886701" cy="2280285"/>
          </a:xfrm>
        </p:spPr>
        <p:txBody>
          <a:bodyPr>
            <a:normAutofit lnSpcReduction="10000"/>
          </a:bodyPr>
          <a:lstStyle/>
          <a:p>
            <a:r>
              <a:rPr lang="pt-BR" dirty="0" err="1"/>
              <a:t>To</a:t>
            </a:r>
            <a:r>
              <a:rPr lang="pt-BR" dirty="0"/>
              <a:t> compute </a:t>
            </a:r>
            <a:r>
              <a:rPr lang="pt-BR" dirty="0" err="1"/>
              <a:t>Isotropic</a:t>
            </a:r>
            <a:r>
              <a:rPr lang="pt-BR" dirty="0"/>
              <a:t> </a:t>
            </a:r>
            <a:r>
              <a:rPr lang="pt-BR" dirty="0" err="1"/>
              <a:t>Constallations</a:t>
            </a:r>
            <a:endParaRPr lang="pt-BR" dirty="0"/>
          </a:p>
          <a:p>
            <a:pPr lvl="1"/>
            <a:r>
              <a:rPr lang="pt-BR" dirty="0"/>
              <a:t>Use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same</a:t>
            </a:r>
            <a:r>
              <a:rPr lang="pt-BR" dirty="0"/>
              <a:t> procedure as in </a:t>
            </a:r>
            <a:r>
              <a:rPr lang="pt-BR" dirty="0" err="1"/>
              <a:t>Pure</a:t>
            </a:r>
            <a:r>
              <a:rPr lang="pt-BR" dirty="0"/>
              <a:t> </a:t>
            </a:r>
            <a:r>
              <a:rPr lang="pt-BR" dirty="0" err="1"/>
              <a:t>Constellation</a:t>
            </a:r>
            <a:endParaRPr lang="pt-BR" dirty="0"/>
          </a:p>
          <a:p>
            <a:pPr lvl="1"/>
            <a:r>
              <a:rPr lang="pt-BR" dirty="0" err="1"/>
              <a:t>Modify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distance</a:t>
            </a:r>
            <a:r>
              <a:rPr lang="pt-BR" dirty="0"/>
              <a:t> match </a:t>
            </a:r>
            <a:r>
              <a:rPr lang="pt-BR" dirty="0" err="1"/>
              <a:t>expression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support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scale</a:t>
            </a:r>
            <a:r>
              <a:rPr lang="pt-BR" dirty="0"/>
              <a:t> fator </a:t>
            </a:r>
            <a:r>
              <a:rPr lang="pt-BR" dirty="0" err="1"/>
              <a:t>computation</a:t>
            </a:r>
            <a:endParaRPr lang="pt-BR" dirty="0"/>
          </a:p>
          <a:p>
            <a:pPr lvl="1"/>
            <a:r>
              <a:rPr lang="pt-BR" dirty="0" err="1"/>
              <a:t>Add</a:t>
            </a:r>
            <a:r>
              <a:rPr lang="pt-BR" dirty="0"/>
              <a:t> a post-</a:t>
            </a:r>
            <a:r>
              <a:rPr lang="pt-BR" dirty="0" err="1"/>
              <a:t>processing</a:t>
            </a:r>
            <a:r>
              <a:rPr lang="pt-BR" dirty="0"/>
              <a:t> </a:t>
            </a:r>
            <a:r>
              <a:rPr lang="pt-BR" dirty="0" err="1"/>
              <a:t>step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test</a:t>
            </a:r>
            <a:r>
              <a:rPr lang="pt-BR" dirty="0"/>
              <a:t> for a global </a:t>
            </a:r>
            <a:r>
              <a:rPr lang="pt-BR" dirty="0" err="1"/>
              <a:t>satisfying</a:t>
            </a:r>
            <a:r>
              <a:rPr lang="pt-BR" dirty="0"/>
              <a:t> </a:t>
            </a:r>
            <a:r>
              <a:rPr lang="pt-BR" dirty="0" err="1"/>
              <a:t>factor</a:t>
            </a:r>
            <a:endParaRPr lang="pt-B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xmlns="" id="{D89CAD55-158B-4EE6-B589-CAA04C667B77}"/>
              </a:ext>
            </a:extLst>
          </p:cNvPr>
          <p:cNvSpPr txBox="1">
            <a:spLocks/>
          </p:cNvSpPr>
          <p:nvPr/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F. Porto et al.</a:t>
            </a:r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xmlns="" id="{443EB7B5-CFDC-413A-9A86-EF0121E8DDB7}"/>
              </a:ext>
            </a:extLst>
          </p:cNvPr>
          <p:cNvSpPr txBox="1">
            <a:spLocks/>
          </p:cNvSpPr>
          <p:nvPr/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Point Set Search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42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585C519-7BEA-4117-92D9-9CE202708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90" y="3818715"/>
            <a:ext cx="3362353" cy="2511173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4CF845A7-255A-4B24-9E79-D533561E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18</a:t>
            </a:fld>
            <a:r>
              <a:rPr lang="en-US"/>
              <a:t> of 32</a:t>
            </a:r>
            <a:endParaRPr lang="en-US" dirty="0"/>
          </a:p>
        </p:txBody>
      </p:sp>
      <p:pic>
        <p:nvPicPr>
          <p:cNvPr id="6" name="Imagem 5" descr="Uma imagem contendo texto, mapa&#10;&#10;Descrição gerada com alta confiança">
            <a:extLst>
              <a:ext uri="{FF2B5EF4-FFF2-40B4-BE49-F238E27FC236}">
                <a16:creationId xmlns:a16="http://schemas.microsoft.com/office/drawing/2014/main" xmlns="" id="{7E8178BE-9064-45EA-BCC0-F50265C55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5" y="1852708"/>
            <a:ext cx="3786582" cy="288248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665D178-FE53-474E-847A-B1E7D85E2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96" y="1381216"/>
            <a:ext cx="3154754" cy="2356128"/>
          </a:xfrm>
          <a:prstGeom prst="rect">
            <a:avLst/>
          </a:prstGeom>
        </p:spPr>
      </p:pic>
      <p:sp>
        <p:nvSpPr>
          <p:cNvPr id="11" name="Título 2">
            <a:extLst>
              <a:ext uri="{FF2B5EF4-FFF2-40B4-BE49-F238E27FC236}">
                <a16:creationId xmlns:a16="http://schemas.microsoft.com/office/drawing/2014/main" xmlns="" id="{E0DC630F-E8AE-4590-AF43-D553AF95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934718"/>
          </a:xfrm>
          <a:solidFill>
            <a:schemeClr val="accent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dirty="0" err="1"/>
              <a:t>Isotropic</a:t>
            </a:r>
            <a:r>
              <a:rPr lang="pt-BR" dirty="0"/>
              <a:t> </a:t>
            </a:r>
            <a:r>
              <a:rPr lang="pt-BR" dirty="0" err="1"/>
              <a:t>Constellation</a:t>
            </a:r>
            <a:r>
              <a:rPr lang="pt-BR" dirty="0"/>
              <a:t> </a:t>
            </a:r>
            <a:r>
              <a:rPr lang="pt-BR" dirty="0" err="1"/>
              <a:t>solution</a:t>
            </a:r>
            <a:r>
              <a:rPr lang="pt-BR" dirty="0"/>
              <a:t> </a:t>
            </a:r>
            <a:r>
              <a:rPr lang="pt-BR" dirty="0" err="1"/>
              <a:t>examples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98ABAD9A-1914-40E4-8401-EABB9EAC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C5AF3FE7-AF2E-428C-B31B-5B3D80700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63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CE385079-9580-4AA3-BC79-70D0ECD3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19</a:t>
            </a:fld>
            <a:r>
              <a:rPr lang="en-US"/>
              <a:t> of 32</a:t>
            </a:r>
            <a:endParaRPr lang="en-US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2592B4FC-A2D4-4710-A202-0D48F403A0D7}"/>
              </a:ext>
            </a:extLst>
          </p:cNvPr>
          <p:cNvGrpSpPr/>
          <p:nvPr/>
        </p:nvGrpSpPr>
        <p:grpSpPr>
          <a:xfrm>
            <a:off x="6143624" y="2904097"/>
            <a:ext cx="2371726" cy="1815765"/>
            <a:chOff x="4957762" y="1827548"/>
            <a:chExt cx="2371726" cy="1815765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70101368-3591-45C9-84F9-EBAAA33C94EF}"/>
                </a:ext>
              </a:extLst>
            </p:cNvPr>
            <p:cNvSpPr/>
            <p:nvPr/>
          </p:nvSpPr>
          <p:spPr>
            <a:xfrm>
              <a:off x="5603333" y="182754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977210EB-29F1-433A-932D-B4C263DF8199}"/>
                </a:ext>
              </a:extLst>
            </p:cNvPr>
            <p:cNvSpPr/>
            <p:nvPr/>
          </p:nvSpPr>
          <p:spPr>
            <a:xfrm>
              <a:off x="5407147" y="219808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16697FB3-83B8-478E-9FEA-4375A23246EE}"/>
                </a:ext>
              </a:extLst>
            </p:cNvPr>
            <p:cNvSpPr/>
            <p:nvPr/>
          </p:nvSpPr>
          <p:spPr>
            <a:xfrm>
              <a:off x="5475435" y="268868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D4E66EDA-6510-4E5D-9C0B-6D5174FCF34D}"/>
                </a:ext>
              </a:extLst>
            </p:cNvPr>
            <p:cNvSpPr/>
            <p:nvPr/>
          </p:nvSpPr>
          <p:spPr>
            <a:xfrm>
              <a:off x="6304919" y="219808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8D904F5F-E8E3-44F5-9B55-4DF25252775C}"/>
                </a:ext>
              </a:extLst>
            </p:cNvPr>
            <p:cNvSpPr/>
            <p:nvPr/>
          </p:nvSpPr>
          <p:spPr>
            <a:xfrm>
              <a:off x="6094572" y="182754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82588B62-294A-4282-9E7A-1399818C011E}"/>
                </a:ext>
              </a:extLst>
            </p:cNvPr>
            <p:cNvSpPr/>
            <p:nvPr/>
          </p:nvSpPr>
          <p:spPr>
            <a:xfrm>
              <a:off x="6046490" y="272181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2DB88C0B-4475-4E32-991E-08ECB09C21B0}"/>
                </a:ext>
              </a:extLst>
            </p:cNvPr>
            <p:cNvSpPr/>
            <p:nvPr/>
          </p:nvSpPr>
          <p:spPr>
            <a:xfrm>
              <a:off x="5757682" y="2040744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DE74BC20-B97F-46EF-A2F3-B9AE6134DA83}"/>
                </a:ext>
              </a:extLst>
            </p:cNvPr>
            <p:cNvSpPr/>
            <p:nvPr/>
          </p:nvSpPr>
          <p:spPr>
            <a:xfrm>
              <a:off x="5252798" y="1951494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1555A3D1-6EAA-4AC7-A4B9-EC68CA65F040}"/>
                </a:ext>
              </a:extLst>
            </p:cNvPr>
            <p:cNvSpPr/>
            <p:nvPr/>
          </p:nvSpPr>
          <p:spPr>
            <a:xfrm>
              <a:off x="5192916" y="2470066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xmlns="" id="{2410F602-B735-4985-AF54-1F92A7B2990C}"/>
                </a:ext>
              </a:extLst>
            </p:cNvPr>
            <p:cNvSpPr/>
            <p:nvPr/>
          </p:nvSpPr>
          <p:spPr>
            <a:xfrm>
              <a:off x="5841328" y="2379351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A030EE62-E3ED-4FEB-8F85-1675EE65AC7C}"/>
                </a:ext>
              </a:extLst>
            </p:cNvPr>
            <p:cNvSpPr/>
            <p:nvPr/>
          </p:nvSpPr>
          <p:spPr>
            <a:xfrm>
              <a:off x="6602373" y="2470066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xmlns="" id="{195F08D6-3C6F-4CB7-893D-1FD398750A94}"/>
                </a:ext>
              </a:extLst>
            </p:cNvPr>
            <p:cNvSpPr/>
            <p:nvPr/>
          </p:nvSpPr>
          <p:spPr>
            <a:xfrm>
              <a:off x="6466782" y="1970344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xmlns="" id="{7FDDB6ED-15C3-4037-89FE-03084AE6C4F7}"/>
                </a:ext>
              </a:extLst>
            </p:cNvPr>
            <p:cNvSpPr/>
            <p:nvPr/>
          </p:nvSpPr>
          <p:spPr>
            <a:xfrm>
              <a:off x="6756722" y="218826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xmlns="" id="{061ECB92-0278-4A00-9676-99D416FDBDBD}"/>
                </a:ext>
              </a:extLst>
            </p:cNvPr>
            <p:cNvSpPr/>
            <p:nvPr/>
          </p:nvSpPr>
          <p:spPr>
            <a:xfrm>
              <a:off x="5569993" y="250859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xmlns="" id="{34CD1E2C-9EF3-4D4F-A488-FCAEB0668DB0}"/>
                </a:ext>
              </a:extLst>
            </p:cNvPr>
            <p:cNvSpPr/>
            <p:nvPr/>
          </p:nvSpPr>
          <p:spPr>
            <a:xfrm>
              <a:off x="5373807" y="287913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16D4E82A-A556-41A5-BADF-DFBED6C91754}"/>
                </a:ext>
              </a:extLst>
            </p:cNvPr>
            <p:cNvSpPr/>
            <p:nvPr/>
          </p:nvSpPr>
          <p:spPr>
            <a:xfrm>
              <a:off x="5569993" y="3290301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F0C2AD7A-0FF4-47DA-875D-6780BEFCD4EB}"/>
                </a:ext>
              </a:extLst>
            </p:cNvPr>
            <p:cNvSpPr/>
            <p:nvPr/>
          </p:nvSpPr>
          <p:spPr>
            <a:xfrm>
              <a:off x="6271579" y="287913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B41FFC27-DA85-4CB5-88FA-0BE33EAE4949}"/>
                </a:ext>
              </a:extLst>
            </p:cNvPr>
            <p:cNvSpPr/>
            <p:nvPr/>
          </p:nvSpPr>
          <p:spPr>
            <a:xfrm>
              <a:off x="6061232" y="250859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0871003C-A064-43D8-8FED-42213694BDA2}"/>
                </a:ext>
              </a:extLst>
            </p:cNvPr>
            <p:cNvSpPr/>
            <p:nvPr/>
          </p:nvSpPr>
          <p:spPr>
            <a:xfrm>
              <a:off x="6062660" y="3290301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445F50C5-32B7-42B9-B765-45CC2E85E3D0}"/>
                </a:ext>
              </a:extLst>
            </p:cNvPr>
            <p:cNvSpPr/>
            <p:nvPr/>
          </p:nvSpPr>
          <p:spPr>
            <a:xfrm>
              <a:off x="5724342" y="2721786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xmlns="" id="{965E0A9F-1622-4F51-8ABD-2E46A1ABC7D4}"/>
                </a:ext>
              </a:extLst>
            </p:cNvPr>
            <p:cNvSpPr/>
            <p:nvPr/>
          </p:nvSpPr>
          <p:spPr>
            <a:xfrm>
              <a:off x="5192915" y="2729239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xmlns="" id="{20C6C7E9-8843-4BF2-A1D2-21446E8C348A}"/>
                </a:ext>
              </a:extLst>
            </p:cNvPr>
            <p:cNvSpPr/>
            <p:nvPr/>
          </p:nvSpPr>
          <p:spPr>
            <a:xfrm>
              <a:off x="5159576" y="315110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xmlns="" id="{7E0F7FA7-E562-4D84-912A-5FB641BE0D1C}"/>
                </a:ext>
              </a:extLst>
            </p:cNvPr>
            <p:cNvSpPr/>
            <p:nvPr/>
          </p:nvSpPr>
          <p:spPr>
            <a:xfrm>
              <a:off x="5807988" y="3060393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xmlns="" id="{4E26433B-60BB-4D31-867B-0E8CE32F9C72}"/>
                </a:ext>
              </a:extLst>
            </p:cNvPr>
            <p:cNvSpPr/>
            <p:nvPr/>
          </p:nvSpPr>
          <p:spPr>
            <a:xfrm>
              <a:off x="6569033" y="315110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xmlns="" id="{162BBFC6-FAE9-4E17-BE98-93029B55AF30}"/>
                </a:ext>
              </a:extLst>
            </p:cNvPr>
            <p:cNvSpPr/>
            <p:nvPr/>
          </p:nvSpPr>
          <p:spPr>
            <a:xfrm>
              <a:off x="6433442" y="2651386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xmlns="" id="{DB6D8B54-A57A-4D69-9E0D-2B2E926C1581}"/>
                </a:ext>
              </a:extLst>
            </p:cNvPr>
            <p:cNvSpPr/>
            <p:nvPr/>
          </p:nvSpPr>
          <p:spPr>
            <a:xfrm>
              <a:off x="6743219" y="2755184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xmlns="" id="{94CB30C8-A21F-424C-8B49-8D51424C9C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7762" y="1856123"/>
              <a:ext cx="0" cy="17871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xmlns="" id="{DBF374FF-9EC3-4014-81BB-470541087EFB}"/>
                </a:ext>
              </a:extLst>
            </p:cNvPr>
            <p:cNvCxnSpPr/>
            <p:nvPr/>
          </p:nvCxnSpPr>
          <p:spPr>
            <a:xfrm>
              <a:off x="4957763" y="3643313"/>
              <a:ext cx="23717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xmlns="" id="{D028AA14-2A93-4867-9A46-440D52A9DB23}"/>
                </a:ext>
              </a:extLst>
            </p:cNvPr>
            <p:cNvSpPr/>
            <p:nvPr/>
          </p:nvSpPr>
          <p:spPr>
            <a:xfrm>
              <a:off x="7035757" y="330350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xmlns="" id="{4915732F-AB47-4206-A576-9178DD171C7C}"/>
                </a:ext>
              </a:extLst>
            </p:cNvPr>
            <p:cNvSpPr/>
            <p:nvPr/>
          </p:nvSpPr>
          <p:spPr>
            <a:xfrm>
              <a:off x="6802393" y="3027282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xmlns="" id="{2E865EF2-1BAB-4960-9D7E-44E3794F1040}"/>
                </a:ext>
              </a:extLst>
            </p:cNvPr>
            <p:cNvSpPr/>
            <p:nvPr/>
          </p:nvSpPr>
          <p:spPr>
            <a:xfrm>
              <a:off x="6883353" y="243673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xmlns="" id="{C6299CC5-B811-455B-8F3A-EF2946A4DAD7}"/>
              </a:ext>
            </a:extLst>
          </p:cNvPr>
          <p:cNvGrpSpPr/>
          <p:nvPr/>
        </p:nvGrpSpPr>
        <p:grpSpPr>
          <a:xfrm>
            <a:off x="539468" y="3434215"/>
            <a:ext cx="569695" cy="675400"/>
            <a:chOff x="2985245" y="1794150"/>
            <a:chExt cx="1052121" cy="905657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xmlns="" id="{E14DDCF4-A5FD-46EE-8B97-D341112E62A1}"/>
                </a:ext>
              </a:extLst>
            </p:cNvPr>
            <p:cNvSpPr/>
            <p:nvPr/>
          </p:nvSpPr>
          <p:spPr>
            <a:xfrm>
              <a:off x="3181431" y="179415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xmlns="" id="{F2B0ADA0-AD52-4DA8-9112-072CF82C17EB}"/>
                </a:ext>
              </a:extLst>
            </p:cNvPr>
            <p:cNvSpPr/>
            <p:nvPr/>
          </p:nvSpPr>
          <p:spPr>
            <a:xfrm>
              <a:off x="2985245" y="216469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xmlns="" id="{F9192FE9-7C00-441E-8693-E43DC0094A3B}"/>
                </a:ext>
              </a:extLst>
            </p:cNvPr>
            <p:cNvSpPr/>
            <p:nvPr/>
          </p:nvSpPr>
          <p:spPr>
            <a:xfrm>
              <a:off x="3181431" y="2575861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xmlns="" id="{2D0B3EA6-A864-4ED2-9A2F-DEFE272F42C7}"/>
                </a:ext>
              </a:extLst>
            </p:cNvPr>
            <p:cNvSpPr/>
            <p:nvPr/>
          </p:nvSpPr>
          <p:spPr>
            <a:xfrm>
              <a:off x="3883017" y="216469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xmlns="" id="{2A4B0FBD-C002-4661-AD98-2C5DB3418EE9}"/>
                </a:ext>
              </a:extLst>
            </p:cNvPr>
            <p:cNvSpPr/>
            <p:nvPr/>
          </p:nvSpPr>
          <p:spPr>
            <a:xfrm>
              <a:off x="3672670" y="179415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xmlns="" id="{42DC60DB-9E77-419F-9DD6-08DEA7BFBD41}"/>
                </a:ext>
              </a:extLst>
            </p:cNvPr>
            <p:cNvSpPr/>
            <p:nvPr/>
          </p:nvSpPr>
          <p:spPr>
            <a:xfrm>
              <a:off x="3674098" y="2575861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xmlns="" id="{D22C4F78-8F59-4D81-A0CE-19D8FB8D088F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>
              <a:off x="3335780" y="2637834"/>
              <a:ext cx="33831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xmlns="" id="{6932358D-6864-4268-AED4-5DB3FC58A52B}"/>
                </a:ext>
              </a:extLst>
            </p:cNvPr>
            <p:cNvCxnSpPr>
              <a:cxnSpLocks/>
              <a:stCxn id="45" idx="7"/>
              <a:endCxn id="43" idx="4"/>
            </p:cNvCxnSpPr>
            <p:nvPr/>
          </p:nvCxnSpPr>
          <p:spPr>
            <a:xfrm flipV="1">
              <a:off x="3805843" y="2288636"/>
              <a:ext cx="154349" cy="30537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xmlns="" id="{B02788B8-88F7-42A2-BABC-EADFE047480E}"/>
                </a:ext>
              </a:extLst>
            </p:cNvPr>
            <p:cNvCxnSpPr>
              <a:cxnSpLocks/>
              <a:stCxn id="42" idx="1"/>
              <a:endCxn id="41" idx="4"/>
            </p:cNvCxnSpPr>
            <p:nvPr/>
          </p:nvCxnSpPr>
          <p:spPr>
            <a:xfrm flipH="1" flipV="1">
              <a:off x="3062420" y="2288636"/>
              <a:ext cx="141615" cy="30537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xmlns="" id="{632E0F00-F81D-470C-BB5A-698FE76D0EA4}"/>
                </a:ext>
              </a:extLst>
            </p:cNvPr>
            <p:cNvCxnSpPr>
              <a:cxnSpLocks/>
              <a:stCxn id="41" idx="0"/>
              <a:endCxn id="40" idx="3"/>
            </p:cNvCxnSpPr>
            <p:nvPr/>
          </p:nvCxnSpPr>
          <p:spPr>
            <a:xfrm flipV="1">
              <a:off x="3062420" y="1899945"/>
              <a:ext cx="141615" cy="2647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xmlns="" id="{F1CC6C07-EA08-4B2E-9960-F012E923D2B8}"/>
                </a:ext>
              </a:extLst>
            </p:cNvPr>
            <p:cNvCxnSpPr>
              <a:cxnSpLocks/>
              <a:stCxn id="43" idx="0"/>
              <a:endCxn id="44" idx="5"/>
            </p:cNvCxnSpPr>
            <p:nvPr/>
          </p:nvCxnSpPr>
          <p:spPr>
            <a:xfrm flipH="1" flipV="1">
              <a:off x="3804415" y="1899945"/>
              <a:ext cx="155777" cy="2647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xmlns="" id="{144B2E42-0F4F-495E-8E7D-4CE3AEAD31C0}"/>
                </a:ext>
              </a:extLst>
            </p:cNvPr>
            <p:cNvCxnSpPr>
              <a:cxnSpLocks/>
              <a:stCxn id="40" idx="6"/>
              <a:endCxn id="44" idx="2"/>
            </p:cNvCxnSpPr>
            <p:nvPr/>
          </p:nvCxnSpPr>
          <p:spPr>
            <a:xfrm>
              <a:off x="3335780" y="1856123"/>
              <a:ext cx="33689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aixaDeTexto 51">
            <a:extLst>
              <a:ext uri="{FF2B5EF4-FFF2-40B4-BE49-F238E27FC236}">
                <a16:creationId xmlns:a16="http://schemas.microsoft.com/office/drawing/2014/main" xmlns="" id="{8E7F465E-295D-4858-A142-6058CC2B8177}"/>
              </a:ext>
            </a:extLst>
          </p:cNvPr>
          <p:cNvSpPr txBox="1"/>
          <p:nvPr/>
        </p:nvSpPr>
        <p:spPr>
          <a:xfrm>
            <a:off x="112343" y="4219519"/>
            <a:ext cx="150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Pattern</a:t>
            </a:r>
            <a:r>
              <a:rPr lang="pt-BR" dirty="0"/>
              <a:t> Query</a:t>
            </a:r>
            <a:endParaRPr lang="en-US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52731204-4805-44DD-A679-C6EADEEA43DA}"/>
              </a:ext>
            </a:extLst>
          </p:cNvPr>
          <p:cNvSpPr txBox="1"/>
          <p:nvPr/>
        </p:nvSpPr>
        <p:spPr>
          <a:xfrm>
            <a:off x="6781619" y="4997704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Dataset</a:t>
            </a:r>
            <a:endParaRPr lang="en-US" dirty="0"/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xmlns="" id="{9AD73B18-2698-4515-A3C8-CD18A694F22C}"/>
              </a:ext>
            </a:extLst>
          </p:cNvPr>
          <p:cNvSpPr/>
          <p:nvPr/>
        </p:nvSpPr>
        <p:spPr>
          <a:xfrm>
            <a:off x="2545686" y="2758760"/>
            <a:ext cx="2502388" cy="594390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Pure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Constellation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xmlns="" id="{6A7F45D0-9A1C-4B74-A303-BA102FE70756}"/>
              </a:ext>
            </a:extLst>
          </p:cNvPr>
          <p:cNvSpPr/>
          <p:nvPr/>
        </p:nvSpPr>
        <p:spPr>
          <a:xfrm>
            <a:off x="2575598" y="3505550"/>
            <a:ext cx="2502388" cy="594390"/>
          </a:xfrm>
          <a:prstGeom prst="roundRect">
            <a:avLst/>
          </a:pr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Isotropic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Constellation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xmlns="" id="{606248CC-7AEC-40C4-A6C0-B262347EB6DA}"/>
              </a:ext>
            </a:extLst>
          </p:cNvPr>
          <p:cNvSpPr/>
          <p:nvPr/>
        </p:nvSpPr>
        <p:spPr>
          <a:xfrm>
            <a:off x="2575598" y="4360567"/>
            <a:ext cx="2992864" cy="6022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Non-</a:t>
            </a:r>
            <a:r>
              <a:rPr lang="pt-BR" dirty="0" err="1" smtClean="0">
                <a:solidFill>
                  <a:schemeClr val="tx1"/>
                </a:solidFill>
              </a:rPr>
              <a:t>Isotropic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Constellation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Seta: para a Direita 56">
            <a:extLst>
              <a:ext uri="{FF2B5EF4-FFF2-40B4-BE49-F238E27FC236}">
                <a16:creationId xmlns:a16="http://schemas.microsoft.com/office/drawing/2014/main" xmlns="" id="{CAB221C5-64A2-41DE-AC61-C68D63832AC9}"/>
              </a:ext>
            </a:extLst>
          </p:cNvPr>
          <p:cNvSpPr/>
          <p:nvPr/>
        </p:nvSpPr>
        <p:spPr>
          <a:xfrm>
            <a:off x="1517464" y="3831733"/>
            <a:ext cx="445904" cy="227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eta: para a Direita 57">
            <a:extLst>
              <a:ext uri="{FF2B5EF4-FFF2-40B4-BE49-F238E27FC236}">
                <a16:creationId xmlns:a16="http://schemas.microsoft.com/office/drawing/2014/main" xmlns="" id="{4A1BA1D2-675D-40E1-825C-F9E42177EEEE}"/>
              </a:ext>
            </a:extLst>
          </p:cNvPr>
          <p:cNvSpPr/>
          <p:nvPr/>
        </p:nvSpPr>
        <p:spPr>
          <a:xfrm>
            <a:off x="5342394" y="3802981"/>
            <a:ext cx="445904" cy="227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ítulo 1">
            <a:extLst>
              <a:ext uri="{FF2B5EF4-FFF2-40B4-BE49-F238E27FC236}">
                <a16:creationId xmlns:a16="http://schemas.microsoft.com/office/drawing/2014/main" xmlns="" id="{A44D101B-508A-4743-B4CF-6266D602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11" y="154149"/>
            <a:ext cx="7886700" cy="1325563"/>
          </a:xfrm>
        </p:spPr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Solution</a:t>
            </a:r>
            <a:r>
              <a:rPr lang="pt-BR" dirty="0"/>
              <a:t> Approaches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xmlns="" id="{7880B00B-5364-4332-84DC-790402C7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xmlns="" id="{B5FB166E-63AF-415B-BC1A-CC88034B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5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A4B896-85EA-4B56-A524-BC1E973F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D3CD138-4EE9-4D8B-A1BB-8DCA3D59B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2</a:t>
            </a:fld>
            <a:r>
              <a:rPr lang="en-US"/>
              <a:t> of 32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0E2C422-83B9-45C9-B0B7-C2A183B102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70038"/>
            <a:ext cx="8261350" cy="44878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 smtClean="0"/>
              <a:t>The </a:t>
            </a:r>
            <a:r>
              <a:rPr lang="pt-BR" dirty="0" err="1" smtClean="0"/>
              <a:t>problem</a:t>
            </a: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The Point </a:t>
            </a:r>
            <a:r>
              <a:rPr lang="pt-BR" dirty="0" err="1"/>
              <a:t>Pattern</a:t>
            </a:r>
            <a:r>
              <a:rPr lang="pt-BR" dirty="0"/>
              <a:t> </a:t>
            </a:r>
            <a:r>
              <a:rPr lang="pt-BR" dirty="0" err="1"/>
              <a:t>Search</a:t>
            </a:r>
            <a:r>
              <a:rPr lang="pt-BR" dirty="0"/>
              <a:t> in Big Data </a:t>
            </a:r>
            <a:r>
              <a:rPr lang="pt-BR" dirty="0" err="1"/>
              <a:t>Problem</a:t>
            </a:r>
            <a:r>
              <a:rPr lang="pt-BR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The </a:t>
            </a:r>
            <a:r>
              <a:rPr lang="pt-BR" dirty="0" err="1"/>
              <a:t>Pure</a:t>
            </a:r>
            <a:r>
              <a:rPr lang="pt-BR" dirty="0"/>
              <a:t> </a:t>
            </a:r>
            <a:r>
              <a:rPr lang="pt-BR" dirty="0" err="1"/>
              <a:t>Constellation</a:t>
            </a: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The </a:t>
            </a:r>
            <a:r>
              <a:rPr lang="pt-BR" dirty="0" err="1"/>
              <a:t>isotropic</a:t>
            </a:r>
            <a:r>
              <a:rPr lang="pt-BR" dirty="0"/>
              <a:t> </a:t>
            </a:r>
            <a:r>
              <a:rPr lang="pt-BR" dirty="0" err="1"/>
              <a:t>Constellation</a:t>
            </a: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The non-</a:t>
            </a:r>
            <a:r>
              <a:rPr lang="pt-BR" dirty="0" err="1"/>
              <a:t>isotropic</a:t>
            </a:r>
            <a:r>
              <a:rPr lang="pt-BR" dirty="0"/>
              <a:t> </a:t>
            </a:r>
            <a:r>
              <a:rPr lang="pt-BR" dirty="0" err="1"/>
              <a:t>Constellation</a:t>
            </a: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Implementation &amp; </a:t>
            </a:r>
            <a:r>
              <a:rPr lang="pt-BR" dirty="0" err="1"/>
              <a:t>Experiments</a:t>
            </a: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 err="1"/>
              <a:t>Related</a:t>
            </a:r>
            <a:r>
              <a:rPr lang="pt-BR" dirty="0"/>
              <a:t> Work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err="1"/>
              <a:t>Conclusion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Future </a:t>
            </a:r>
            <a:r>
              <a:rPr lang="pt-BR" dirty="0" err="1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75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BB5CC6E-409D-44FE-85AD-8EC91C794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021714"/>
          </a:xfr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Non-</a:t>
            </a:r>
            <a:r>
              <a:rPr lang="pt-BR" dirty="0" err="1"/>
              <a:t>Isotropic</a:t>
            </a:r>
            <a:r>
              <a:rPr lang="pt-BR" dirty="0"/>
              <a:t> </a:t>
            </a:r>
            <a:r>
              <a:rPr lang="pt-BR" dirty="0" err="1"/>
              <a:t>Constellation</a:t>
            </a:r>
            <a:endParaRPr lang="en-US" dirty="0"/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xmlns="" id="{CF73F52D-4101-47CC-B9E8-22E0A9C91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649" y="1712594"/>
            <a:ext cx="7886701" cy="4429125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Non-</a:t>
            </a:r>
            <a:r>
              <a:rPr lang="pt-BR" dirty="0" err="1"/>
              <a:t>Isotropic</a:t>
            </a:r>
            <a:r>
              <a:rPr lang="pt-BR" dirty="0"/>
              <a:t> </a:t>
            </a:r>
            <a:r>
              <a:rPr lang="pt-BR" dirty="0" err="1"/>
              <a:t>Constellation</a:t>
            </a:r>
            <a:r>
              <a:rPr lang="pt-BR" dirty="0"/>
              <a:t> </a:t>
            </a:r>
            <a:r>
              <a:rPr lang="pt-BR" dirty="0" err="1"/>
              <a:t>allows</a:t>
            </a:r>
            <a:r>
              <a:rPr lang="pt-BR" dirty="0"/>
              <a:t>: </a:t>
            </a:r>
            <a:r>
              <a:rPr lang="pt-BR" dirty="0" err="1"/>
              <a:t>rotation</a:t>
            </a:r>
            <a:r>
              <a:rPr lang="pt-BR" dirty="0"/>
              <a:t>, </a:t>
            </a:r>
            <a:r>
              <a:rPr lang="pt-BR" dirty="0" err="1"/>
              <a:t>translation</a:t>
            </a:r>
            <a:r>
              <a:rPr lang="pt-BR" dirty="0"/>
              <a:t>, linear </a:t>
            </a:r>
            <a:r>
              <a:rPr lang="pt-BR" dirty="0" err="1"/>
              <a:t>scaling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deformation</a:t>
            </a:r>
            <a:endParaRPr lang="pt-BR" dirty="0"/>
          </a:p>
          <a:p>
            <a:pPr lvl="1"/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consider</a:t>
            </a:r>
            <a:r>
              <a:rPr lang="pt-BR" dirty="0"/>
              <a:t> a </a:t>
            </a:r>
            <a:r>
              <a:rPr lang="pt-BR" dirty="0" err="1"/>
              <a:t>known</a:t>
            </a:r>
            <a:r>
              <a:rPr lang="pt-BR" dirty="0"/>
              <a:t> </a:t>
            </a:r>
            <a:r>
              <a:rPr lang="pt-BR" dirty="0" err="1"/>
              <a:t>deformation</a:t>
            </a:r>
            <a:r>
              <a:rPr lang="pt-BR" dirty="0"/>
              <a:t> </a:t>
            </a:r>
            <a:r>
              <a:rPr lang="pt-BR" dirty="0" err="1"/>
              <a:t>matrix</a:t>
            </a:r>
            <a:r>
              <a:rPr lang="pt-BR" dirty="0"/>
              <a:t> M in </a:t>
            </a:r>
            <a:r>
              <a:rPr lang="pt-BR" dirty="0" err="1"/>
              <a:t>which</a:t>
            </a:r>
            <a:r>
              <a:rPr lang="pt-BR" dirty="0"/>
              <a:t> </a:t>
            </a:r>
            <a:r>
              <a:rPr lang="pt-BR" dirty="0" err="1"/>
              <a:t>each</a:t>
            </a:r>
            <a:r>
              <a:rPr lang="pt-BR" dirty="0"/>
              <a:t>  </a:t>
            </a:r>
            <a:r>
              <a:rPr lang="pt-BR" dirty="0" err="1"/>
              <a:t>mi,j</a:t>
            </a:r>
            <a:r>
              <a:rPr lang="pt-BR" dirty="0"/>
              <a:t> ≥ 1, </a:t>
            </a:r>
            <a:r>
              <a:rPr lang="pt-BR" dirty="0" err="1"/>
              <a:t>so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distance</a:t>
            </a:r>
            <a:r>
              <a:rPr lang="pt-BR" dirty="0"/>
              <a:t> match </a:t>
            </a:r>
            <a:r>
              <a:rPr lang="pt-BR" dirty="0" err="1"/>
              <a:t>becomes</a:t>
            </a:r>
            <a:r>
              <a:rPr lang="pt-BR" dirty="0"/>
              <a:t>: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(</a:t>
            </a:r>
            <a:r>
              <a:rPr lang="pt-BR" i="1" dirty="0"/>
              <a:t>f x</a:t>
            </a:r>
            <a:r>
              <a:rPr lang="pt-BR" dirty="0"/>
              <a:t> </a:t>
            </a:r>
            <a:r>
              <a:rPr lang="pt-BR" dirty="0" err="1"/>
              <a:t>dist</a:t>
            </a:r>
            <a:r>
              <a:rPr lang="pt-BR" dirty="0"/>
              <a:t>(</a:t>
            </a:r>
            <a:r>
              <a:rPr lang="pt-BR" dirty="0" err="1"/>
              <a:t>qi,qj</a:t>
            </a:r>
            <a:r>
              <a:rPr lang="pt-BR" dirty="0"/>
              <a:t>)) – </a:t>
            </a:r>
            <a:r>
              <a:rPr lang="el-GR" dirty="0"/>
              <a:t>ε</a:t>
            </a:r>
            <a:r>
              <a:rPr lang="pt-BR" dirty="0"/>
              <a:t> ≤ </a:t>
            </a:r>
            <a:r>
              <a:rPr lang="pt-BR" dirty="0" err="1"/>
              <a:t>dist</a:t>
            </a:r>
            <a:r>
              <a:rPr lang="pt-BR" dirty="0"/>
              <a:t> (</a:t>
            </a:r>
            <a:r>
              <a:rPr lang="pt-BR" dirty="0" err="1"/>
              <a:t>si,sj</a:t>
            </a:r>
            <a:r>
              <a:rPr lang="pt-BR" dirty="0"/>
              <a:t>) ≤ (</a:t>
            </a:r>
            <a:r>
              <a:rPr lang="pt-BR" i="1" dirty="0"/>
              <a:t>f</a:t>
            </a:r>
            <a:r>
              <a:rPr lang="pt-BR" dirty="0"/>
              <a:t> x </a:t>
            </a:r>
            <a:r>
              <a:rPr lang="pt-BR" dirty="0" err="1"/>
              <a:t>mi,j</a:t>
            </a:r>
            <a:r>
              <a:rPr lang="pt-BR" dirty="0"/>
              <a:t> x </a:t>
            </a:r>
            <a:r>
              <a:rPr lang="pt-BR" dirty="0" err="1"/>
              <a:t>dist</a:t>
            </a:r>
            <a:r>
              <a:rPr lang="pt-BR" dirty="0"/>
              <a:t>(</a:t>
            </a:r>
            <a:r>
              <a:rPr lang="pt-BR" dirty="0" err="1"/>
              <a:t>qi,qj</a:t>
            </a:r>
            <a:r>
              <a:rPr lang="pt-BR" dirty="0"/>
              <a:t>)) + </a:t>
            </a:r>
            <a:r>
              <a:rPr lang="el-GR" dirty="0"/>
              <a:t>ε</a:t>
            </a:r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add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deformation</a:t>
            </a:r>
            <a:r>
              <a:rPr lang="pt-BR" dirty="0"/>
              <a:t> fator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post-</a:t>
            </a:r>
            <a:r>
              <a:rPr lang="pt-BR" dirty="0" err="1"/>
              <a:t>processing</a:t>
            </a:r>
            <a:r>
              <a:rPr lang="pt-BR" dirty="0"/>
              <a:t> </a:t>
            </a:r>
            <a:r>
              <a:rPr lang="pt-BR" dirty="0" err="1"/>
              <a:t>step</a:t>
            </a:r>
            <a:endParaRPr lang="pt-BR" dirty="0"/>
          </a:p>
          <a:p>
            <a:pPr lvl="1"/>
            <a:endParaRPr lang="pt-BR" dirty="0"/>
          </a:p>
          <a:p>
            <a:r>
              <a:rPr lang="pt-BR" dirty="0" err="1"/>
              <a:t>Thus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computation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non-</a:t>
            </a:r>
            <a:r>
              <a:rPr lang="pt-BR" dirty="0" err="1"/>
              <a:t>isotropic</a:t>
            </a:r>
            <a:r>
              <a:rPr lang="pt-BR" dirty="0"/>
              <a:t> </a:t>
            </a:r>
            <a:r>
              <a:rPr lang="pt-BR" dirty="0" err="1"/>
              <a:t>constellation</a:t>
            </a:r>
            <a:r>
              <a:rPr lang="pt-BR" dirty="0"/>
              <a:t> follows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adaptation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isotropic</a:t>
            </a:r>
            <a:r>
              <a:rPr lang="pt-BR" dirty="0"/>
              <a:t> </a:t>
            </a:r>
            <a:r>
              <a:rPr lang="pt-BR" dirty="0" err="1"/>
              <a:t>constellation</a:t>
            </a:r>
            <a:r>
              <a:rPr lang="pt-BR" dirty="0"/>
              <a:t>, </a:t>
            </a:r>
            <a:r>
              <a:rPr lang="pt-BR" dirty="0" err="1"/>
              <a:t>considering</a:t>
            </a:r>
            <a:r>
              <a:rPr lang="pt-BR" dirty="0"/>
              <a:t> </a:t>
            </a:r>
            <a:r>
              <a:rPr lang="pt-BR" dirty="0" err="1"/>
              <a:t>stretching</a:t>
            </a:r>
            <a:r>
              <a:rPr lang="pt-BR" dirty="0"/>
              <a:t> </a:t>
            </a:r>
            <a:r>
              <a:rPr lang="pt-BR" dirty="0" err="1"/>
              <a:t>factors</a:t>
            </a:r>
            <a:r>
              <a:rPr lang="pt-BR" dirty="0"/>
              <a:t> in </a:t>
            </a:r>
            <a:r>
              <a:rPr lang="pt-BR" dirty="0" err="1"/>
              <a:t>distance</a:t>
            </a:r>
            <a:r>
              <a:rPr lang="pt-BR" dirty="0"/>
              <a:t> match </a:t>
            </a:r>
            <a:r>
              <a:rPr lang="pt-BR" dirty="0" err="1"/>
              <a:t>and</a:t>
            </a:r>
            <a:r>
              <a:rPr lang="pt-BR" dirty="0"/>
              <a:t> post-</a:t>
            </a:r>
            <a:r>
              <a:rPr lang="pt-BR" dirty="0" err="1"/>
              <a:t>processing</a:t>
            </a:r>
            <a:endParaRPr lang="pt-B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63CF1BB0-17AF-41B0-B222-1818B826AC8E}"/>
              </a:ext>
            </a:extLst>
          </p:cNvPr>
          <p:cNvSpPr txBox="1">
            <a:spLocks/>
          </p:cNvSpPr>
          <p:nvPr/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F. Porto et al.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8F89C881-C41D-48D4-896F-D28C395468DC}"/>
              </a:ext>
            </a:extLst>
          </p:cNvPr>
          <p:cNvSpPr txBox="1">
            <a:spLocks/>
          </p:cNvSpPr>
          <p:nvPr/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Point Set Search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7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&amp; Experiments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implemented the Constellation Queries approach as dataflow:</a:t>
            </a:r>
          </a:p>
          <a:p>
            <a:pPr lvl="1"/>
            <a:r>
              <a:rPr lang="en-US" dirty="0"/>
              <a:t>Spark - Python</a:t>
            </a:r>
          </a:p>
          <a:p>
            <a:r>
              <a:rPr lang="en-US" dirty="0"/>
              <a:t>We run CQ in the Petrus Big Data Cluster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817F20B-E887-4F4F-816E-0BC5D6EF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B338658-5B0C-428C-80D1-B531E713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7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981473"/>
            <a:ext cx="7924800" cy="857250"/>
          </a:xfrm>
        </p:spPr>
        <p:txBody>
          <a:bodyPr/>
          <a:lstStyle/>
          <a:p>
            <a:r>
              <a:rPr lang="en-US"/>
              <a:t>General Spark Dataflow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1" y="2253456"/>
            <a:ext cx="5442545" cy="3041423"/>
          </a:xfr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59E84D2-ECD7-41B1-AA8B-45DCDFC66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05460FB-3B48-4572-86D7-E3D83708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84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3D80A4-E416-451C-9D72-B0AEBE71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# </a:t>
            </a:r>
            <a:r>
              <a:rPr lang="pt-BR" dirty="0" err="1"/>
              <a:t>Solutions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Query </a:t>
            </a:r>
            <a:r>
              <a:rPr lang="pt-BR" dirty="0" err="1"/>
              <a:t>Type</a:t>
            </a:r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6FBB472-813B-440B-9EC1-459135676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24161"/>
            <a:ext cx="7086600" cy="354916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DFA227-E856-4046-A051-4BB261F5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5525CE-D320-4C61-9B1C-5E72D9AF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58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7F26F0-975C-4735-AA30-CBFEDD2F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Effect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Query </a:t>
            </a:r>
            <a:r>
              <a:rPr lang="pt-BR" dirty="0" err="1"/>
              <a:t>Size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4733981-60D7-4418-8825-BBD4A9FFC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11" y="2322769"/>
            <a:ext cx="5357813" cy="3207544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98F3F9E-7DBC-4477-B041-28B9E573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50B985A-89AB-492F-81E2-CC970D4B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30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A2C2C6-4AAF-4FF1-968E-BF52D860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Comparison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Point Set </a:t>
            </a:r>
            <a:r>
              <a:rPr lang="pt-BR" dirty="0" err="1"/>
              <a:t>Registration</a:t>
            </a:r>
            <a:r>
              <a:rPr lang="pt-BR" dirty="0"/>
              <a:t> </a:t>
            </a:r>
            <a:r>
              <a:rPr lang="pt-BR" dirty="0" err="1"/>
              <a:t>algorithms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6FCDCA4-C9D0-4254-8416-D18CE7F2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90" y="2877133"/>
            <a:ext cx="4449210" cy="2663594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58A1631-2605-4AEA-A1DE-8D84830F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E3CB7C5-9CDF-4E9D-AF6B-33125B5F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83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88" y="2032397"/>
            <a:ext cx="7693025" cy="279320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Package Queries</a:t>
            </a:r>
          </a:p>
          <a:p>
            <a:pPr lvl="1"/>
            <a:r>
              <a:rPr lang="en-US" dirty="0"/>
              <a:t>uses integer linear programming to express constraints on “packages” of tuples in a dataset;</a:t>
            </a:r>
          </a:p>
          <a:p>
            <a:pPr lvl="1"/>
            <a:r>
              <a:rPr lang="en-US" dirty="0"/>
              <a:t>requires a “self” join on the size of the query over large astronomy dataset</a:t>
            </a:r>
          </a:p>
          <a:p>
            <a:r>
              <a:rPr lang="en-US" dirty="0"/>
              <a:t>Point Set Registration algorithms </a:t>
            </a:r>
          </a:p>
          <a:p>
            <a:pPr lvl="1"/>
            <a:r>
              <a:rPr lang="pt-BR" dirty="0"/>
              <a:t>I</a:t>
            </a:r>
            <a:r>
              <a:rPr lang="en-US" dirty="0" err="1"/>
              <a:t>teractive</a:t>
            </a:r>
            <a:r>
              <a:rPr lang="en-US" dirty="0"/>
              <a:t> closest point (ICP)</a:t>
            </a:r>
          </a:p>
          <a:p>
            <a:pPr lvl="1"/>
            <a:r>
              <a:rPr lang="pt-BR" dirty="0"/>
              <a:t>4</a:t>
            </a:r>
            <a:r>
              <a:rPr lang="en-US" dirty="0"/>
              <a:t>PCS is a good candidate for future work</a:t>
            </a:r>
          </a:p>
          <a:p>
            <a:r>
              <a:rPr lang="pt-BR" dirty="0"/>
              <a:t>S</a:t>
            </a:r>
            <a:r>
              <a:rPr lang="en-US" dirty="0" err="1"/>
              <a:t>eries</a:t>
            </a:r>
            <a:r>
              <a:rPr lang="en-US" dirty="0"/>
              <a:t> of algorithms on graph matching</a:t>
            </a:r>
          </a:p>
          <a:p>
            <a:r>
              <a:rPr lang="pt-BR" dirty="0"/>
              <a:t>S</a:t>
            </a:r>
            <a:r>
              <a:rPr lang="en-US" dirty="0" err="1"/>
              <a:t>patial</a:t>
            </a:r>
            <a:r>
              <a:rPr lang="en-US" dirty="0"/>
              <a:t> Indexing: Metric Indexes</a:t>
            </a:r>
          </a:p>
          <a:p>
            <a:pPr lvl="1"/>
            <a:r>
              <a:rPr lang="pt-BR" dirty="0"/>
              <a:t>I</a:t>
            </a:r>
            <a:r>
              <a:rPr lang="en-US" dirty="0" err="1"/>
              <a:t>ndex</a:t>
            </a:r>
            <a:r>
              <a:rPr lang="en-US" dirty="0"/>
              <a:t> distances from a anchor element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1953B4-9208-42DB-91E6-99017125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63DF6-CC18-42EC-A60C-2A2859C2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5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Constellation Queries is an interesting Big Data Problem</a:t>
            </a:r>
          </a:p>
          <a:p>
            <a:r>
              <a:rPr lang="pt-BR" dirty="0"/>
              <a:t>W</a:t>
            </a:r>
            <a:r>
              <a:rPr lang="en-US" dirty="0"/>
              <a:t>e will now run our algorithms from models produced by the Lisbon group</a:t>
            </a:r>
          </a:p>
          <a:p>
            <a:r>
              <a:rPr lang="pt-BR" dirty="0"/>
              <a:t>W</a:t>
            </a:r>
            <a:r>
              <a:rPr lang="en-US" dirty="0"/>
              <a:t>ant to extend our approach for generic shapes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0ACF89-5BE6-4E17-A465-2668E3A5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A1C5F3-9761-40DB-8487-415B84B7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2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77491" y="1285874"/>
            <a:ext cx="8609835" cy="2143126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 Pattern Search in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 Data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77491" y="3514475"/>
            <a:ext cx="7761609" cy="1048976"/>
          </a:xfrm>
        </p:spPr>
        <p:txBody>
          <a:bodyPr>
            <a:noAutofit/>
          </a:bodyPr>
          <a:lstStyle/>
          <a:p>
            <a:pPr algn="l">
              <a:lnSpc>
                <a:spcPts val="2500"/>
              </a:lnSpc>
              <a:spcBef>
                <a:spcPts val="0"/>
              </a:spcBef>
            </a:pPr>
            <a:r>
              <a:rPr lang="pt-BR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Fabio Porto (LNCC)</a:t>
            </a:r>
            <a:r>
              <a:rPr lang="en-US" sz="1600" baseline="30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</a:t>
            </a: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João G.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Rittmeyer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(LNCC),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Edurado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Ogasawara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(CEFET-RJ), Alberto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Krone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-Martins (Univ. Lisboa), Patrick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Valduriez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(INRIA), Dennis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Shasha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(NYU) 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Resultado de imagem para lncc logo">
            <a:extLst>
              <a:ext uri="{FF2B5EF4-FFF2-40B4-BE49-F238E27FC236}">
                <a16:creationId xmlns:a16="http://schemas.microsoft.com/office/drawing/2014/main" xmlns="" id="{A16CF9D4-8ADE-4431-9116-03AAD5432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24" y="5210650"/>
            <a:ext cx="2260886" cy="8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17E104A-7D0F-4469-8886-FD2848F0A2E3}"/>
              </a:ext>
            </a:extLst>
          </p:cNvPr>
          <p:cNvSpPr/>
          <p:nvPr/>
        </p:nvSpPr>
        <p:spPr>
          <a:xfrm>
            <a:off x="239288" y="4633411"/>
            <a:ext cx="1773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</a:t>
            </a:r>
            <a:r>
              <a:rPr lang="en-US" sz="1400" b="1" u="sng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fporto@lncc.br</a:t>
            </a:r>
            <a:endParaRPr lang="en-US" sz="14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BA153C4-C48E-4C8F-8C9C-CFEE8F76C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11" y="5361976"/>
            <a:ext cx="1505589" cy="872731"/>
          </a:xfrm>
          <a:prstGeom prst="rect">
            <a:avLst/>
          </a:prstGeom>
        </p:spPr>
      </p:pic>
      <p:pic>
        <p:nvPicPr>
          <p:cNvPr id="8" name="Picture 4" descr="Resultado de imagem para zenith inria">
            <a:extLst>
              <a:ext uri="{FF2B5EF4-FFF2-40B4-BE49-F238E27FC236}">
                <a16:creationId xmlns:a16="http://schemas.microsoft.com/office/drawing/2014/main" xmlns="" id="{56ECD88E-BD83-4422-9AFF-CE6230BCC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" y="6036502"/>
            <a:ext cx="2360295" cy="85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xmlns="" id="{F82AF97E-FB63-4664-A39F-B2B06566FF2E}"/>
              </a:ext>
            </a:extLst>
          </p:cNvPr>
          <p:cNvGrpSpPr/>
          <p:nvPr/>
        </p:nvGrpSpPr>
        <p:grpSpPr>
          <a:xfrm>
            <a:off x="4986081" y="5489064"/>
            <a:ext cx="1224135" cy="1094876"/>
            <a:chOff x="539552" y="4842342"/>
            <a:chExt cx="1440143" cy="1651064"/>
          </a:xfrm>
        </p:grpSpPr>
        <p:pic>
          <p:nvPicPr>
            <p:cNvPr id="13" name="Picture 9" descr="cefet.png">
              <a:extLst>
                <a:ext uri="{FF2B5EF4-FFF2-40B4-BE49-F238E27FC236}">
                  <a16:creationId xmlns:a16="http://schemas.microsoft.com/office/drawing/2014/main" xmlns="" id="{D5C8F143-C468-4239-A69B-B86D0D992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42" y="4842342"/>
              <a:ext cx="960109" cy="1308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5D7A1B50-AED8-43D6-9BF2-30E22D9A6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52" y="6093296"/>
              <a:ext cx="1440143" cy="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lvl="0">
                <a:defRPr sz="2400" b="1">
                  <a:solidFill>
                    <a:srgbClr val="0000FF"/>
                  </a:solidFill>
                </a:defRPr>
              </a:lvl1pPr>
            </a:lstStyle>
            <a:p>
              <a:r>
                <a:rPr lang="en-US" sz="2000" dirty="0">
                  <a:solidFill>
                    <a:srgbClr val="000090"/>
                  </a:solidFill>
                </a:rPr>
                <a:t>CEFET/RJ</a:t>
              </a:r>
            </a:p>
          </p:txBody>
        </p:sp>
      </p:grp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7F0DBD29-4308-4D7E-8A8E-34494D6CFFF0}"/>
              </a:ext>
            </a:extLst>
          </p:cNvPr>
          <p:cNvSpPr/>
          <p:nvPr/>
        </p:nvSpPr>
        <p:spPr>
          <a:xfrm>
            <a:off x="655320" y="731520"/>
            <a:ext cx="5227320" cy="746760"/>
          </a:xfrm>
          <a:prstGeom prst="roundRect">
            <a:avLst/>
          </a:prstGeom>
          <a:solidFill>
            <a:srgbClr val="898383"/>
          </a:solidFill>
          <a:ln>
            <a:solidFill>
              <a:schemeClr val="bg2">
                <a:lumMod val="75000"/>
              </a:schemeClr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/>
              <a:t>SSDBM 2018</a:t>
            </a:r>
            <a:endParaRPr lang="en-US" sz="3200" dirty="0"/>
          </a:p>
        </p:txBody>
      </p:sp>
      <p:pic>
        <p:nvPicPr>
          <p:cNvPr id="1026" name="Picture 2" descr="Resultado de imagem para NYU computer science">
            <a:extLst>
              <a:ext uri="{FF2B5EF4-FFF2-40B4-BE49-F238E27FC236}">
                <a16:creationId xmlns:a16="http://schemas.microsoft.com/office/drawing/2014/main" xmlns="" id="{7A2AC958-B3D6-437A-BC24-2BBA7F146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10" y="5541109"/>
            <a:ext cx="2846118" cy="104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dexl-logo.jpg">
            <a:extLst>
              <a:ext uri="{FF2B5EF4-FFF2-40B4-BE49-F238E27FC236}">
                <a16:creationId xmlns:a16="http://schemas.microsoft.com/office/drawing/2014/main" xmlns="" id="{DEE2CC66-BF86-4CA2-8F47-BF83D99193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47" y="6181985"/>
            <a:ext cx="2066913" cy="32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499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Overview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2041922"/>
            <a:ext cx="4200525" cy="3562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2656285"/>
            <a:ext cx="42291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1D08ED-430F-47B9-8D9A-73BFC315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11" y="154149"/>
            <a:ext cx="7886700" cy="1325563"/>
          </a:xfrm>
        </p:spPr>
        <p:txBody>
          <a:bodyPr/>
          <a:lstStyle/>
          <a:p>
            <a:r>
              <a:rPr lang="pt-BR" dirty="0" err="1" smtClean="0"/>
              <a:t>Three</a:t>
            </a:r>
            <a:r>
              <a:rPr lang="pt-BR" dirty="0" smtClean="0"/>
              <a:t> </a:t>
            </a:r>
            <a:r>
              <a:rPr lang="pt-BR" dirty="0" err="1" smtClean="0"/>
              <a:t>Versions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Our</a:t>
            </a:r>
            <a:r>
              <a:rPr lang="pt-BR" dirty="0" smtClean="0"/>
              <a:t> </a:t>
            </a:r>
            <a:r>
              <a:rPr lang="pt-BR" dirty="0" err="1" smtClean="0"/>
              <a:t>Problem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(</a:t>
            </a:r>
            <a:r>
              <a:rPr lang="pt-BR" dirty="0" err="1" smtClean="0"/>
              <a:t>ignoring</a:t>
            </a:r>
            <a:r>
              <a:rPr lang="pt-BR" dirty="0" smtClean="0"/>
              <a:t> </a:t>
            </a:r>
            <a:r>
              <a:rPr lang="pt-BR" dirty="0" err="1" smtClean="0"/>
              <a:t>errors</a:t>
            </a:r>
            <a:r>
              <a:rPr lang="pt-BR" dirty="0" smtClean="0"/>
              <a:t>)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4CF845A7-255A-4B24-9E79-D533561E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3</a:t>
            </a:fld>
            <a:r>
              <a:rPr lang="en-US"/>
              <a:t> of 32</a:t>
            </a:r>
            <a:endParaRPr lang="en-US" dirty="0"/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xmlns="" id="{15AF56D4-249D-43EF-9BF0-1145AD2E1F33}"/>
              </a:ext>
            </a:extLst>
          </p:cNvPr>
          <p:cNvGrpSpPr/>
          <p:nvPr/>
        </p:nvGrpSpPr>
        <p:grpSpPr>
          <a:xfrm>
            <a:off x="1549680" y="1508760"/>
            <a:ext cx="5674080" cy="4498455"/>
            <a:chOff x="650520" y="583170"/>
            <a:chExt cx="6975902" cy="5439285"/>
          </a:xfrm>
        </p:grpSpPr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xmlns="" id="{F9FBEB3E-AFE9-4888-B5DB-2BB4B4765A85}"/>
                </a:ext>
              </a:extLst>
            </p:cNvPr>
            <p:cNvGrpSpPr/>
            <p:nvPr/>
          </p:nvGrpSpPr>
          <p:grpSpPr>
            <a:xfrm>
              <a:off x="1044739" y="675279"/>
              <a:ext cx="1427078" cy="1343643"/>
              <a:chOff x="1841882" y="3582932"/>
              <a:chExt cx="1427078" cy="1343643"/>
            </a:xfrm>
          </p:grpSpPr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xmlns="" id="{5FBA6495-1A8B-4781-A171-C675ED4E57BD}"/>
                  </a:ext>
                </a:extLst>
              </p:cNvPr>
              <p:cNvSpPr/>
              <p:nvPr/>
            </p:nvSpPr>
            <p:spPr>
              <a:xfrm>
                <a:off x="1891458" y="3633651"/>
                <a:ext cx="1328468" cy="1242204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Fluxograma: Conector 58">
                <a:extLst>
                  <a:ext uri="{FF2B5EF4-FFF2-40B4-BE49-F238E27FC236}">
                    <a16:creationId xmlns:a16="http://schemas.microsoft.com/office/drawing/2014/main" xmlns="" id="{6DCD14B4-C13E-4339-AD04-1F9A0EFBF627}"/>
                  </a:ext>
                </a:extLst>
              </p:cNvPr>
              <p:cNvSpPr/>
              <p:nvPr/>
            </p:nvSpPr>
            <p:spPr>
              <a:xfrm>
                <a:off x="3169808" y="4825137"/>
                <a:ext cx="99152" cy="10143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Fluxograma: Conector 59">
                <a:extLst>
                  <a:ext uri="{FF2B5EF4-FFF2-40B4-BE49-F238E27FC236}">
                    <a16:creationId xmlns:a16="http://schemas.microsoft.com/office/drawing/2014/main" xmlns="" id="{CE9374B8-A18C-4B30-85A1-F5E101D3A773}"/>
                  </a:ext>
                </a:extLst>
              </p:cNvPr>
              <p:cNvSpPr/>
              <p:nvPr/>
            </p:nvSpPr>
            <p:spPr>
              <a:xfrm>
                <a:off x="3150472" y="3582932"/>
                <a:ext cx="99152" cy="10143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" name="Fluxograma: Conector 60">
                <a:extLst>
                  <a:ext uri="{FF2B5EF4-FFF2-40B4-BE49-F238E27FC236}">
                    <a16:creationId xmlns:a16="http://schemas.microsoft.com/office/drawing/2014/main" xmlns="" id="{E0B105ED-C086-4970-9E6D-48921EE6B62E}"/>
                  </a:ext>
                </a:extLst>
              </p:cNvPr>
              <p:cNvSpPr/>
              <p:nvPr/>
            </p:nvSpPr>
            <p:spPr>
              <a:xfrm>
                <a:off x="1841882" y="4825136"/>
                <a:ext cx="99152" cy="10143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" name="Fluxograma: Conector 61">
                <a:extLst>
                  <a:ext uri="{FF2B5EF4-FFF2-40B4-BE49-F238E27FC236}">
                    <a16:creationId xmlns:a16="http://schemas.microsoft.com/office/drawing/2014/main" xmlns="" id="{A5053754-77E7-4E09-9553-3132F41204FD}"/>
                  </a:ext>
                </a:extLst>
              </p:cNvPr>
              <p:cNvSpPr/>
              <p:nvPr/>
            </p:nvSpPr>
            <p:spPr>
              <a:xfrm>
                <a:off x="1861760" y="3582932"/>
                <a:ext cx="99152" cy="10143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xmlns="" id="{931AB247-8CFD-4B13-A8F6-4C0ADA4C286D}"/>
                </a:ext>
              </a:extLst>
            </p:cNvPr>
            <p:cNvGrpSpPr/>
            <p:nvPr/>
          </p:nvGrpSpPr>
          <p:grpSpPr>
            <a:xfrm>
              <a:off x="749947" y="2698379"/>
              <a:ext cx="2597170" cy="2381820"/>
              <a:chOff x="749947" y="2698379"/>
              <a:chExt cx="2597170" cy="2381820"/>
            </a:xfrm>
          </p:grpSpPr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xmlns="" id="{E9747623-7580-4497-9EA8-62C24E3E607F}"/>
                  </a:ext>
                </a:extLst>
              </p:cNvPr>
              <p:cNvSpPr/>
              <p:nvPr/>
            </p:nvSpPr>
            <p:spPr>
              <a:xfrm rot="986628">
                <a:off x="1030399" y="3017395"/>
                <a:ext cx="2065914" cy="1735275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4" name="Fluxograma: Conector 53">
                <a:extLst>
                  <a:ext uri="{FF2B5EF4-FFF2-40B4-BE49-F238E27FC236}">
                    <a16:creationId xmlns:a16="http://schemas.microsoft.com/office/drawing/2014/main" xmlns="" id="{6DB8972D-89D4-4010-A223-005E7C93CA07}"/>
                  </a:ext>
                </a:extLst>
              </p:cNvPr>
              <p:cNvSpPr/>
              <p:nvPr/>
            </p:nvSpPr>
            <p:spPr>
              <a:xfrm rot="986628">
                <a:off x="2730551" y="4938497"/>
                <a:ext cx="154192" cy="141702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Fluxograma: Conector 54">
                <a:extLst>
                  <a:ext uri="{FF2B5EF4-FFF2-40B4-BE49-F238E27FC236}">
                    <a16:creationId xmlns:a16="http://schemas.microsoft.com/office/drawing/2014/main" xmlns="" id="{E6A18097-20EE-4044-AA13-11123F9C3FC7}"/>
                  </a:ext>
                </a:extLst>
              </p:cNvPr>
              <p:cNvSpPr/>
              <p:nvPr/>
            </p:nvSpPr>
            <p:spPr>
              <a:xfrm rot="986628">
                <a:off x="3192925" y="3265686"/>
                <a:ext cx="154192" cy="141702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Fluxograma: Conector 55">
                <a:extLst>
                  <a:ext uri="{FF2B5EF4-FFF2-40B4-BE49-F238E27FC236}">
                    <a16:creationId xmlns:a16="http://schemas.microsoft.com/office/drawing/2014/main" xmlns="" id="{A7E5EFC3-56F8-42A2-8650-253BB4D45B26}"/>
                  </a:ext>
                </a:extLst>
              </p:cNvPr>
              <p:cNvSpPr/>
              <p:nvPr/>
            </p:nvSpPr>
            <p:spPr>
              <a:xfrm rot="986628">
                <a:off x="749947" y="4353927"/>
                <a:ext cx="154192" cy="141702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Fluxograma: Conector 56">
                <a:extLst>
                  <a:ext uri="{FF2B5EF4-FFF2-40B4-BE49-F238E27FC236}">
                    <a16:creationId xmlns:a16="http://schemas.microsoft.com/office/drawing/2014/main" xmlns="" id="{2E967C5F-9AE2-4145-9BF2-B6CF64F31722}"/>
                  </a:ext>
                </a:extLst>
              </p:cNvPr>
              <p:cNvSpPr/>
              <p:nvPr/>
            </p:nvSpPr>
            <p:spPr>
              <a:xfrm rot="986628">
                <a:off x="1270807" y="2698379"/>
                <a:ext cx="154192" cy="141702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xmlns="" id="{63F43593-47A3-4184-A3D3-2C424887D194}"/>
                </a:ext>
              </a:extLst>
            </p:cNvPr>
            <p:cNvGrpSpPr/>
            <p:nvPr/>
          </p:nvGrpSpPr>
          <p:grpSpPr>
            <a:xfrm rot="986628">
              <a:off x="4238405" y="583170"/>
              <a:ext cx="1427078" cy="1343643"/>
              <a:chOff x="1841882" y="3582932"/>
              <a:chExt cx="1427078" cy="1343643"/>
            </a:xfrm>
          </p:grpSpPr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xmlns="" id="{2FB0D3CB-E8E9-41A1-BACA-48B5381EDCC0}"/>
                  </a:ext>
                </a:extLst>
              </p:cNvPr>
              <p:cNvSpPr/>
              <p:nvPr/>
            </p:nvSpPr>
            <p:spPr>
              <a:xfrm>
                <a:off x="1891458" y="3633651"/>
                <a:ext cx="1328468" cy="1242204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Fluxograma: Conector 48">
                <a:extLst>
                  <a:ext uri="{FF2B5EF4-FFF2-40B4-BE49-F238E27FC236}">
                    <a16:creationId xmlns:a16="http://schemas.microsoft.com/office/drawing/2014/main" xmlns="" id="{4B249B50-BFAC-4C8C-ACB7-603511B9C620}"/>
                  </a:ext>
                </a:extLst>
              </p:cNvPr>
              <p:cNvSpPr/>
              <p:nvPr/>
            </p:nvSpPr>
            <p:spPr>
              <a:xfrm>
                <a:off x="3169808" y="4825137"/>
                <a:ext cx="99152" cy="10143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0" name="Fluxograma: Conector 49">
                <a:extLst>
                  <a:ext uri="{FF2B5EF4-FFF2-40B4-BE49-F238E27FC236}">
                    <a16:creationId xmlns:a16="http://schemas.microsoft.com/office/drawing/2014/main" xmlns="" id="{562D82AC-515B-43A2-8B6C-FC65C3816F6D}"/>
                  </a:ext>
                </a:extLst>
              </p:cNvPr>
              <p:cNvSpPr/>
              <p:nvPr/>
            </p:nvSpPr>
            <p:spPr>
              <a:xfrm>
                <a:off x="3150472" y="3582932"/>
                <a:ext cx="99152" cy="10143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Fluxograma: Conector 50">
                <a:extLst>
                  <a:ext uri="{FF2B5EF4-FFF2-40B4-BE49-F238E27FC236}">
                    <a16:creationId xmlns:a16="http://schemas.microsoft.com/office/drawing/2014/main" xmlns="" id="{1D9CDCCE-F380-4A31-B52E-48EA916C6AF5}"/>
                  </a:ext>
                </a:extLst>
              </p:cNvPr>
              <p:cNvSpPr/>
              <p:nvPr/>
            </p:nvSpPr>
            <p:spPr>
              <a:xfrm>
                <a:off x="1841882" y="4825136"/>
                <a:ext cx="99152" cy="10143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2" name="Fluxograma: Conector 51">
                <a:extLst>
                  <a:ext uri="{FF2B5EF4-FFF2-40B4-BE49-F238E27FC236}">
                    <a16:creationId xmlns:a16="http://schemas.microsoft.com/office/drawing/2014/main" xmlns="" id="{820C8F20-1BD1-49A1-AF5E-75759D35CFC5}"/>
                  </a:ext>
                </a:extLst>
              </p:cNvPr>
              <p:cNvSpPr/>
              <p:nvPr/>
            </p:nvSpPr>
            <p:spPr>
              <a:xfrm>
                <a:off x="1861760" y="3582932"/>
                <a:ext cx="99152" cy="10143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xmlns="" id="{C2F59137-F821-4A66-AC74-5A4C82AF15D9}"/>
                </a:ext>
              </a:extLst>
            </p:cNvPr>
            <p:cNvSpPr txBox="1"/>
            <p:nvPr/>
          </p:nvSpPr>
          <p:spPr>
            <a:xfrm>
              <a:off x="4201226" y="2165968"/>
              <a:ext cx="2316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(a) </a:t>
              </a:r>
              <a:r>
                <a:rPr lang="pt-BR" b="1" dirty="0" err="1"/>
                <a:t>Pure</a:t>
              </a:r>
              <a:r>
                <a:rPr lang="pt-BR" b="1" dirty="0"/>
                <a:t> </a:t>
              </a:r>
              <a:r>
                <a:rPr lang="pt-BR" b="1" dirty="0" err="1"/>
                <a:t>Constellation</a:t>
              </a:r>
              <a:r>
                <a:rPr lang="pt-BR" b="1" dirty="0"/>
                <a:t>:</a:t>
              </a:r>
            </a:p>
            <a:p>
              <a:r>
                <a:rPr lang="pt-BR" b="1" dirty="0"/>
                <a:t>   </a:t>
              </a:r>
              <a:r>
                <a:rPr lang="pt-BR" b="1" dirty="0" err="1"/>
                <a:t>translation</a:t>
              </a:r>
              <a:r>
                <a:rPr lang="pt-BR" b="1" dirty="0"/>
                <a:t>, </a:t>
              </a:r>
              <a:r>
                <a:rPr lang="pt-BR" b="1" dirty="0" err="1"/>
                <a:t>rotation</a:t>
              </a:r>
              <a:endParaRPr lang="pt-BR" b="1" dirty="0"/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xmlns="" id="{8AD531D4-D59A-411F-9698-6C495320A311}"/>
                </a:ext>
              </a:extLst>
            </p:cNvPr>
            <p:cNvSpPr txBox="1"/>
            <p:nvPr/>
          </p:nvSpPr>
          <p:spPr>
            <a:xfrm>
              <a:off x="650520" y="5034202"/>
              <a:ext cx="27135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(b) </a:t>
              </a:r>
              <a:r>
                <a:rPr lang="pt-BR" b="1" dirty="0" err="1"/>
                <a:t>Isotropic</a:t>
              </a:r>
              <a:r>
                <a:rPr lang="pt-BR" b="1" dirty="0"/>
                <a:t> </a:t>
              </a:r>
              <a:r>
                <a:rPr lang="pt-BR" b="1" dirty="0" err="1"/>
                <a:t>Constellation</a:t>
              </a:r>
              <a:r>
                <a:rPr lang="pt-BR" b="1" dirty="0"/>
                <a:t>:</a:t>
              </a:r>
            </a:p>
            <a:p>
              <a:r>
                <a:rPr lang="pt-BR" b="1" dirty="0" err="1"/>
                <a:t>translation</a:t>
              </a:r>
              <a:r>
                <a:rPr lang="pt-BR" b="1" dirty="0"/>
                <a:t>, </a:t>
              </a:r>
              <a:r>
                <a:rPr lang="pt-BR" b="1" dirty="0" err="1"/>
                <a:t>rotation</a:t>
              </a:r>
              <a:r>
                <a:rPr lang="pt-BR" b="1" dirty="0"/>
                <a:t>,</a:t>
              </a:r>
            </a:p>
            <a:p>
              <a:r>
                <a:rPr lang="pt-BR" b="1" dirty="0" err="1"/>
                <a:t>scale</a:t>
              </a:r>
              <a:endParaRPr lang="pt-BR" b="1" dirty="0"/>
            </a:p>
          </p:txBody>
        </p:sp>
        <p:sp>
          <p:nvSpPr>
            <p:cNvPr id="41" name="Fluxograma: Entrada Manual 40">
              <a:extLst>
                <a:ext uri="{FF2B5EF4-FFF2-40B4-BE49-F238E27FC236}">
                  <a16:creationId xmlns:a16="http://schemas.microsoft.com/office/drawing/2014/main" xmlns="" id="{FA18BA75-1964-4646-B450-78CCAE4C1708}"/>
                </a:ext>
              </a:extLst>
            </p:cNvPr>
            <p:cNvSpPr/>
            <p:nvPr/>
          </p:nvSpPr>
          <p:spPr>
            <a:xfrm>
              <a:off x="4512058" y="3595245"/>
              <a:ext cx="1373892" cy="1251213"/>
            </a:xfrm>
            <a:prstGeom prst="flowChartManualInput">
              <a:avLst/>
            </a:prstGeom>
            <a:noFill/>
            <a:ln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Fluxograma: Conector 41">
              <a:extLst>
                <a:ext uri="{FF2B5EF4-FFF2-40B4-BE49-F238E27FC236}">
                  <a16:creationId xmlns:a16="http://schemas.microsoft.com/office/drawing/2014/main" xmlns="" id="{62F839D9-2114-4D74-86A0-B40C8A860FDD}"/>
                </a:ext>
              </a:extLst>
            </p:cNvPr>
            <p:cNvSpPr/>
            <p:nvPr/>
          </p:nvSpPr>
          <p:spPr>
            <a:xfrm rot="986628">
              <a:off x="5808854" y="3524394"/>
              <a:ext cx="154192" cy="14170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Fluxograma: Conector 42">
              <a:extLst>
                <a:ext uri="{FF2B5EF4-FFF2-40B4-BE49-F238E27FC236}">
                  <a16:creationId xmlns:a16="http://schemas.microsoft.com/office/drawing/2014/main" xmlns="" id="{89EB44F9-F412-4BA9-82EA-3234D7F1CE0E}"/>
                </a:ext>
              </a:extLst>
            </p:cNvPr>
            <p:cNvSpPr/>
            <p:nvPr/>
          </p:nvSpPr>
          <p:spPr>
            <a:xfrm rot="986628">
              <a:off x="5808854" y="4775607"/>
              <a:ext cx="154192" cy="14170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Fluxograma: Conector 43">
              <a:extLst>
                <a:ext uri="{FF2B5EF4-FFF2-40B4-BE49-F238E27FC236}">
                  <a16:creationId xmlns:a16="http://schemas.microsoft.com/office/drawing/2014/main" xmlns="" id="{ED848AFC-BB18-4CDE-8DAE-9A4874C2B438}"/>
                </a:ext>
              </a:extLst>
            </p:cNvPr>
            <p:cNvSpPr/>
            <p:nvPr/>
          </p:nvSpPr>
          <p:spPr>
            <a:xfrm rot="986628">
              <a:off x="4434961" y="4777983"/>
              <a:ext cx="154192" cy="14170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Fluxograma: Conector 44">
              <a:extLst>
                <a:ext uri="{FF2B5EF4-FFF2-40B4-BE49-F238E27FC236}">
                  <a16:creationId xmlns:a16="http://schemas.microsoft.com/office/drawing/2014/main" xmlns="" id="{FFCA35C2-7BC0-4920-9BC6-2EE725E4FD4F}"/>
                </a:ext>
              </a:extLst>
            </p:cNvPr>
            <p:cNvSpPr/>
            <p:nvPr/>
          </p:nvSpPr>
          <p:spPr>
            <a:xfrm rot="986628">
              <a:off x="4434961" y="3798162"/>
              <a:ext cx="154192" cy="14170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xmlns="" id="{6E5FE2C2-1B98-47CF-B0C1-FA87609B6C3C}"/>
                </a:ext>
              </a:extLst>
            </p:cNvPr>
            <p:cNvSpPr txBox="1"/>
            <p:nvPr/>
          </p:nvSpPr>
          <p:spPr>
            <a:xfrm>
              <a:off x="4390343" y="5099125"/>
              <a:ext cx="32360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(c) Non-</a:t>
              </a:r>
              <a:r>
                <a:rPr lang="pt-BR" b="1" dirty="0" err="1"/>
                <a:t>Isotropic</a:t>
              </a:r>
              <a:r>
                <a:rPr lang="pt-BR" b="1" dirty="0"/>
                <a:t> </a:t>
              </a:r>
              <a:r>
                <a:rPr lang="pt-BR" b="1" dirty="0" err="1"/>
                <a:t>Constellation</a:t>
              </a:r>
              <a:r>
                <a:rPr lang="pt-BR" b="1" dirty="0"/>
                <a:t>:</a:t>
              </a:r>
            </a:p>
            <a:p>
              <a:r>
                <a:rPr lang="pt-BR" b="1" dirty="0" err="1"/>
                <a:t>translation,rotation</a:t>
              </a:r>
              <a:r>
                <a:rPr lang="pt-BR" b="1" dirty="0"/>
                <a:t>,</a:t>
              </a:r>
            </a:p>
            <a:p>
              <a:r>
                <a:rPr lang="pt-BR" b="1" dirty="0" err="1"/>
                <a:t>scale</a:t>
              </a:r>
              <a:r>
                <a:rPr lang="pt-BR" b="1" dirty="0"/>
                <a:t>, </a:t>
              </a:r>
              <a:r>
                <a:rPr lang="pt-BR" b="1" dirty="0" err="1"/>
                <a:t>deformation</a:t>
              </a:r>
              <a:r>
                <a:rPr lang="pt-BR" b="1" dirty="0"/>
                <a:t> 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xmlns="" id="{778895E6-ECB7-41DB-8A7D-83AF51ED82B3}"/>
                </a:ext>
              </a:extLst>
            </p:cNvPr>
            <p:cNvSpPr txBox="1"/>
            <p:nvPr/>
          </p:nvSpPr>
          <p:spPr>
            <a:xfrm>
              <a:off x="1044739" y="2179674"/>
              <a:ext cx="1665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Point set Query</a:t>
              </a:r>
              <a:endParaRPr lang="en-US" b="1" dirty="0"/>
            </a:p>
          </p:txBody>
        </p:sp>
      </p:grpSp>
      <p:sp>
        <p:nvSpPr>
          <p:cNvPr id="65" name="Date Placeholder 3">
            <a:extLst>
              <a:ext uri="{FF2B5EF4-FFF2-40B4-BE49-F238E27FC236}">
                <a16:creationId xmlns:a16="http://schemas.microsoft.com/office/drawing/2014/main" xmlns="" id="{39C46269-9C3E-4E89-8ECB-5AB2B30873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xmlns="" id="{EB66B5DB-3A3D-4748-8DDC-8CF74F75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94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search">
            <a:extLst>
              <a:ext uri="{FF2B5EF4-FFF2-40B4-BE49-F238E27FC236}">
                <a16:creationId xmlns:a16="http://schemas.microsoft.com/office/drawing/2014/main" xmlns="" id="{32D0A05A-3145-42D8-80DA-8A1F65871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32" y="1207369"/>
            <a:ext cx="2254835" cy="22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806FC279-D879-4CB2-88F5-98A18F2E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0870" y="6286631"/>
            <a:ext cx="2057400" cy="365125"/>
          </a:xfrm>
        </p:spPr>
        <p:txBody>
          <a:bodyPr/>
          <a:lstStyle/>
          <a:p>
            <a:fld id="{A1A5E7E0-7255-4EFF-83F6-54C8A349E7B0}" type="slidenum">
              <a:rPr lang="en-US" smtClean="0"/>
              <a:pPr/>
              <a:t>30</a:t>
            </a:fld>
            <a:r>
              <a:rPr lang="en-US" dirty="0"/>
              <a:t> of  32</a:t>
            </a:r>
          </a:p>
        </p:txBody>
      </p:sp>
      <p:sp>
        <p:nvSpPr>
          <p:cNvPr id="84" name="Espaço Reservado para Conteúdo 83">
            <a:extLst>
              <a:ext uri="{FF2B5EF4-FFF2-40B4-BE49-F238E27FC236}">
                <a16:creationId xmlns:a16="http://schemas.microsoft.com/office/drawing/2014/main" xmlns="" id="{7F9F63CF-1C0C-4CDC-BB37-937AEB7163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1820" y="1575339"/>
            <a:ext cx="4953405" cy="23561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Geometric Pattern  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xmlns="" id="{4BDB41EB-5461-4960-AE05-B3CFFCDD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64" y="257546"/>
            <a:ext cx="8261872" cy="94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4" name="Imagem 3" descr="Uma imagem contendo música, ocarina, casa de passarinho&#10;&#10;Descrição gerada com alta confiança">
            <a:extLst>
              <a:ext uri="{FF2B5EF4-FFF2-40B4-BE49-F238E27FC236}">
                <a16:creationId xmlns:a16="http://schemas.microsoft.com/office/drawing/2014/main" xmlns="" id="{45473055-F8E0-41CD-8CBD-D817FE706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15" y="2327928"/>
            <a:ext cx="1734312" cy="150506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79162E3-B923-45F9-9550-DC141853FD7A}"/>
              </a:ext>
            </a:extLst>
          </p:cNvPr>
          <p:cNvSpPr txBox="1"/>
          <p:nvPr/>
        </p:nvSpPr>
        <p:spPr>
          <a:xfrm>
            <a:off x="741969" y="4077563"/>
            <a:ext cx="2971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Set </a:t>
            </a:r>
            <a:r>
              <a:rPr lang="pt-BR" dirty="0" err="1"/>
              <a:t>of</a:t>
            </a:r>
            <a:r>
              <a:rPr lang="pt-BR" dirty="0"/>
              <a:t> points S= {p</a:t>
            </a:r>
            <a:r>
              <a:rPr lang="pt-BR" sz="1600" dirty="0"/>
              <a:t>1, </a:t>
            </a:r>
            <a:r>
              <a:rPr lang="pt-BR" dirty="0"/>
              <a:t>p2,.., </a:t>
            </a:r>
            <a:r>
              <a:rPr lang="pt-BR" dirty="0" err="1"/>
              <a:t>pn</a:t>
            </a:r>
            <a:r>
              <a:rPr lang="pt-BR" dirty="0"/>
              <a:t>}</a:t>
            </a:r>
          </a:p>
          <a:p>
            <a:r>
              <a:rPr lang="pt-BR" dirty="0"/>
              <a:t> </a:t>
            </a:r>
            <a:r>
              <a:rPr lang="pt-BR" dirty="0" err="1"/>
              <a:t>each</a:t>
            </a:r>
            <a:r>
              <a:rPr lang="pt-BR" dirty="0"/>
              <a:t> point </a:t>
            </a:r>
            <a:r>
              <a:rPr lang="pt-BR" dirty="0" err="1"/>
              <a:t>pi</a:t>
            </a:r>
            <a:r>
              <a:rPr lang="pt-BR" dirty="0"/>
              <a:t>  </a:t>
            </a:r>
            <a:r>
              <a:rPr lang="pt-BR" dirty="0" err="1"/>
              <a:t>localized</a:t>
            </a:r>
            <a:r>
              <a:rPr lang="pt-BR" dirty="0"/>
              <a:t> &lt;</a:t>
            </a:r>
            <a:r>
              <a:rPr lang="pt-BR" dirty="0" err="1"/>
              <a:t>x,y</a:t>
            </a:r>
            <a:r>
              <a:rPr lang="pt-BR" dirty="0"/>
              <a:t>&gt; </a:t>
            </a:r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C210762-11A5-4A62-91E7-66CAAC86C5CA}"/>
              </a:ext>
            </a:extLst>
          </p:cNvPr>
          <p:cNvSpPr txBox="1"/>
          <p:nvPr/>
        </p:nvSpPr>
        <p:spPr>
          <a:xfrm>
            <a:off x="5242560" y="3200400"/>
            <a:ext cx="3059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/>
              <a:t>Can</a:t>
            </a:r>
            <a:r>
              <a:rPr lang="pt-BR" sz="2400" b="1" dirty="0"/>
              <a:t> </a:t>
            </a:r>
            <a:r>
              <a:rPr lang="pt-BR" sz="2400" b="1" dirty="0" err="1"/>
              <a:t>we</a:t>
            </a:r>
            <a:r>
              <a:rPr lang="pt-BR" sz="2400" b="1" dirty="0"/>
              <a:t> </a:t>
            </a:r>
            <a:r>
              <a:rPr lang="pt-BR" sz="2400" b="1" dirty="0" err="1"/>
              <a:t>find</a:t>
            </a:r>
            <a:r>
              <a:rPr lang="pt-BR" sz="2400" b="1" dirty="0"/>
              <a:t> this </a:t>
            </a:r>
            <a:r>
              <a:rPr lang="pt-BR" sz="2400" b="1" dirty="0" err="1"/>
              <a:t>shape</a:t>
            </a:r>
            <a:endParaRPr lang="pt-BR" sz="2400" b="1" dirty="0"/>
          </a:p>
          <a:p>
            <a:r>
              <a:rPr lang="pt-BR" sz="2400" b="1" dirty="0" err="1"/>
              <a:t>within</a:t>
            </a:r>
            <a:r>
              <a:rPr lang="pt-BR" sz="2400" b="1" dirty="0"/>
              <a:t> a dataset </a:t>
            </a:r>
            <a:r>
              <a:rPr lang="pt-BR" sz="2400" b="1" dirty="0" err="1"/>
              <a:t>of</a:t>
            </a:r>
            <a:endParaRPr lang="pt-BR" sz="2400" b="1" dirty="0"/>
          </a:p>
          <a:p>
            <a:r>
              <a:rPr lang="pt-BR" sz="2400" b="1" dirty="0"/>
              <a:t>points in </a:t>
            </a:r>
            <a:r>
              <a:rPr lang="pt-BR" sz="2400" b="1" dirty="0" err="1"/>
              <a:t>space</a:t>
            </a:r>
            <a:r>
              <a:rPr lang="pt-BR" sz="2400" b="1" dirty="0"/>
              <a:t>?</a:t>
            </a:r>
            <a:endParaRPr lang="en-US" sz="2400" b="1" dirty="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xmlns="" id="{27402DAB-942E-4C9E-ACDC-B38BE14D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xmlns="" id="{5B78D650-ED42-4BB2-8889-30D4E81F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6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806FC279-D879-4CB2-88F5-98A18F2E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31</a:t>
            </a:fld>
            <a:r>
              <a:rPr lang="en-US" dirty="0"/>
              <a:t> of  32</a:t>
            </a:r>
          </a:p>
        </p:txBody>
      </p:sp>
      <p:sp>
        <p:nvSpPr>
          <p:cNvPr id="84" name="Espaço Reservado para Conteúdo 83">
            <a:extLst>
              <a:ext uri="{FF2B5EF4-FFF2-40B4-BE49-F238E27FC236}">
                <a16:creationId xmlns:a16="http://schemas.microsoft.com/office/drawing/2014/main" xmlns="" id="{7F9F63CF-1C0C-4CDC-BB37-937AEB7163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12737"/>
            <a:ext cx="5432362" cy="23561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does this problem appear ?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xmlns="" id="{4BDB41EB-5461-4960-AE05-B3CFFCDD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64" y="257546"/>
            <a:ext cx="8261872" cy="94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37E565D-3821-4014-907E-0B052BCAA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4" y="2652078"/>
            <a:ext cx="3880730" cy="299420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416981E-3EF4-484E-BB40-CD96D696A4C3}"/>
              </a:ext>
            </a:extLst>
          </p:cNvPr>
          <p:cNvSpPr txBox="1"/>
          <p:nvPr/>
        </p:nvSpPr>
        <p:spPr>
          <a:xfrm>
            <a:off x="1356360" y="5678032"/>
            <a:ext cx="174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Seismic</a:t>
            </a:r>
            <a:r>
              <a:rPr lang="pt-BR" dirty="0"/>
              <a:t> Datasets</a:t>
            </a:r>
            <a:endParaRPr lang="en-US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84C5DF7C-606B-4AD2-9FC8-276B2A51DB61}"/>
              </a:ext>
            </a:extLst>
          </p:cNvPr>
          <p:cNvSpPr txBox="1"/>
          <p:nvPr/>
        </p:nvSpPr>
        <p:spPr>
          <a:xfrm>
            <a:off x="4572000" y="3514592"/>
            <a:ext cx="4631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 data </a:t>
            </a:r>
            <a:r>
              <a:rPr lang="pt-BR" dirty="0" err="1"/>
              <a:t>slices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Each</a:t>
            </a:r>
            <a:r>
              <a:rPr lang="pt-BR" dirty="0"/>
              <a:t> </a:t>
            </a:r>
            <a:r>
              <a:rPr lang="pt-BR" dirty="0" err="1"/>
              <a:t>slice</a:t>
            </a:r>
            <a:r>
              <a:rPr lang="pt-BR" dirty="0"/>
              <a:t> is a regular </a:t>
            </a:r>
            <a:r>
              <a:rPr lang="pt-BR" dirty="0" err="1"/>
              <a:t>matrix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&lt;</a:t>
            </a:r>
            <a:r>
              <a:rPr lang="pt-BR" dirty="0" err="1"/>
              <a:t>Sliceid</a:t>
            </a:r>
            <a:r>
              <a:rPr lang="pt-BR" dirty="0"/>
              <a:t>, horizontal position, vertical, </a:t>
            </a:r>
            <a:r>
              <a:rPr lang="pt-BR" dirty="0" err="1"/>
              <a:t>value</a:t>
            </a:r>
            <a:r>
              <a:rPr lang="pt-BR" dirty="0"/>
              <a:t>&gt; </a:t>
            </a:r>
            <a:endParaRPr lang="en-US" dirty="0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xmlns="" id="{61E49465-67D0-4257-99CA-8E52287A561C}"/>
              </a:ext>
            </a:extLst>
          </p:cNvPr>
          <p:cNvCxnSpPr/>
          <p:nvPr/>
        </p:nvCxnSpPr>
        <p:spPr>
          <a:xfrm flipH="1" flipV="1">
            <a:off x="2560320" y="5029200"/>
            <a:ext cx="2872042" cy="648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969B0379-11C1-442A-A655-4A7834F31244}"/>
              </a:ext>
            </a:extLst>
          </p:cNvPr>
          <p:cNvSpPr txBox="1"/>
          <p:nvPr/>
        </p:nvSpPr>
        <p:spPr>
          <a:xfrm>
            <a:off x="5669280" y="5646281"/>
            <a:ext cx="354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Seismic</a:t>
            </a:r>
            <a:r>
              <a:rPr lang="pt-BR" dirty="0"/>
              <a:t> </a:t>
            </a:r>
            <a:r>
              <a:rPr lang="pt-BR" dirty="0" err="1"/>
              <a:t>feature</a:t>
            </a:r>
            <a:r>
              <a:rPr lang="pt-BR" dirty="0"/>
              <a:t> defined by its </a:t>
            </a:r>
            <a:r>
              <a:rPr lang="pt-BR" dirty="0" err="1"/>
              <a:t>shape</a:t>
            </a:r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xmlns="" id="{2455FD73-2570-4D55-A9DC-AA206B1E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7A7C3346-0C94-4DEE-8D95-E374DEA2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9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DF7D0A8D-278A-42D2-B958-562B6577F3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Compute </a:t>
            </a:r>
            <a:r>
              <a:rPr lang="pt-BR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Distance</a:t>
            </a:r>
            <a:r>
              <a:rPr lang="pt-B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Matches </a:t>
            </a:r>
            <a:r>
              <a:rPr lang="pt-BR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pt-B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pt-B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t-BR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Spatial</a:t>
            </a:r>
            <a:r>
              <a:rPr lang="pt-B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Join</a:t>
            </a: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BD59B3F1-991C-4B51-A3E6-91E3B5F9A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Target 2: </a:t>
            </a:r>
            <a:r>
              <a:rPr lang="pt-BR" dirty="0" err="1"/>
              <a:t>Find</a:t>
            </a:r>
            <a:r>
              <a:rPr lang="pt-BR" dirty="0"/>
              <a:t> </a:t>
            </a:r>
            <a:r>
              <a:rPr lang="pt-BR" dirty="0" err="1"/>
              <a:t>Distance</a:t>
            </a:r>
            <a:r>
              <a:rPr lang="pt-BR" dirty="0"/>
              <a:t> matches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Evaluate</a:t>
            </a:r>
            <a:r>
              <a:rPr lang="pt-BR" dirty="0"/>
              <a:t> </a:t>
            </a:r>
            <a:r>
              <a:rPr lang="pt-BR" dirty="0" err="1"/>
              <a:t>attribute</a:t>
            </a:r>
            <a:r>
              <a:rPr lang="pt-BR" dirty="0"/>
              <a:t> </a:t>
            </a:r>
            <a:r>
              <a:rPr lang="pt-BR" dirty="0" err="1"/>
              <a:t>constraint</a:t>
            </a:r>
            <a:endParaRPr lang="pt-BR" dirty="0"/>
          </a:p>
          <a:p>
            <a:pPr lvl="1"/>
            <a:r>
              <a:rPr lang="pt-BR" dirty="0"/>
              <a:t>For </a:t>
            </a:r>
            <a:r>
              <a:rPr lang="pt-BR" dirty="0" err="1"/>
              <a:t>each</a:t>
            </a:r>
            <a:r>
              <a:rPr lang="pt-BR" dirty="0"/>
              <a:t> </a:t>
            </a:r>
            <a:r>
              <a:rPr lang="pt-BR" dirty="0" err="1"/>
              <a:t>mesoid</a:t>
            </a:r>
            <a:endParaRPr lang="pt-BR" dirty="0"/>
          </a:p>
          <a:p>
            <a:pPr lvl="2"/>
            <a:r>
              <a:rPr lang="pt-BR" dirty="0"/>
              <a:t>Look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quadtree</a:t>
            </a:r>
            <a:r>
              <a:rPr lang="pt-BR" dirty="0"/>
              <a:t> for </a:t>
            </a:r>
            <a:r>
              <a:rPr lang="pt-BR" dirty="0" err="1"/>
              <a:t>neighbors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max-distance</a:t>
            </a:r>
            <a:endParaRPr lang="pt-BR" dirty="0"/>
          </a:p>
          <a:p>
            <a:pPr lvl="2"/>
            <a:r>
              <a:rPr lang="pt-BR" dirty="0"/>
              <a:t>For </a:t>
            </a:r>
            <a:r>
              <a:rPr lang="pt-BR" dirty="0" err="1"/>
              <a:t>each</a:t>
            </a:r>
            <a:r>
              <a:rPr lang="pt-BR" dirty="0"/>
              <a:t> </a:t>
            </a:r>
            <a:r>
              <a:rPr lang="pt-BR" dirty="0" err="1"/>
              <a:t>object</a:t>
            </a:r>
            <a:r>
              <a:rPr lang="pt-BR" dirty="0"/>
              <a:t> oi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mesoid</a:t>
            </a:r>
            <a:r>
              <a:rPr lang="pt-BR" dirty="0"/>
              <a:t> node </a:t>
            </a:r>
          </a:p>
          <a:p>
            <a:pPr lvl="3"/>
            <a:r>
              <a:rPr lang="pt-BR" dirty="0"/>
              <a:t>For </a:t>
            </a:r>
            <a:r>
              <a:rPr lang="pt-BR" dirty="0" err="1"/>
              <a:t>each</a:t>
            </a:r>
            <a:r>
              <a:rPr lang="pt-BR" dirty="0"/>
              <a:t>  </a:t>
            </a:r>
            <a:r>
              <a:rPr lang="pt-BR" dirty="0" err="1"/>
              <a:t>distance</a:t>
            </a:r>
            <a:endParaRPr lang="pt-BR" dirty="0"/>
          </a:p>
          <a:p>
            <a:pPr lvl="3"/>
            <a:r>
              <a:rPr lang="pt-BR" dirty="0"/>
              <a:t>Test for </a:t>
            </a:r>
            <a:r>
              <a:rPr lang="pt-BR" dirty="0" err="1"/>
              <a:t>distance</a:t>
            </a:r>
            <a:r>
              <a:rPr lang="pt-BR" dirty="0"/>
              <a:t>-match (oi, </a:t>
            </a:r>
            <a:r>
              <a:rPr lang="pt-BR" dirty="0" err="1"/>
              <a:t>neighbor</a:t>
            </a:r>
            <a:r>
              <a:rPr lang="pt-BR" dirty="0"/>
              <a:t>)</a:t>
            </a:r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r>
              <a:rPr lang="pt-BR" dirty="0" err="1"/>
              <a:t>Apply</a:t>
            </a:r>
            <a:r>
              <a:rPr lang="pt-BR" dirty="0"/>
              <a:t> k-1 </a:t>
            </a:r>
            <a:r>
              <a:rPr lang="pt-BR" dirty="0" err="1"/>
              <a:t>spatial</a:t>
            </a:r>
            <a:r>
              <a:rPr lang="pt-BR" dirty="0"/>
              <a:t> </a:t>
            </a:r>
            <a:r>
              <a:rPr lang="pt-BR" dirty="0" err="1"/>
              <a:t>join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form</a:t>
            </a:r>
            <a:r>
              <a:rPr lang="pt-BR" dirty="0"/>
              <a:t> </a:t>
            </a:r>
            <a:r>
              <a:rPr lang="pt-BR" dirty="0" err="1"/>
              <a:t>solutions</a:t>
            </a:r>
            <a:endParaRPr lang="en-US" dirty="0"/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3586DE37-F282-44B8-9934-CAB06F81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32</a:t>
            </a:fld>
            <a:r>
              <a:rPr lang="en-US"/>
              <a:t> of 32</a:t>
            </a:r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8D9C0451-F53F-4F74-AF25-56678FAD57EB}"/>
              </a:ext>
            </a:extLst>
          </p:cNvPr>
          <p:cNvSpPr/>
          <p:nvPr/>
        </p:nvSpPr>
        <p:spPr bwMode="auto">
          <a:xfrm>
            <a:off x="1884681" y="4514850"/>
            <a:ext cx="1003300" cy="571500"/>
          </a:xfrm>
          <a:custGeom>
            <a:avLst/>
            <a:gdLst>
              <a:gd name="connsiteX0" fmla="*/ 0 w 1337733"/>
              <a:gd name="connsiteY0" fmla="*/ 16933 h 762000"/>
              <a:gd name="connsiteX1" fmla="*/ 169333 w 1337733"/>
              <a:gd name="connsiteY1" fmla="*/ 745067 h 762000"/>
              <a:gd name="connsiteX2" fmla="*/ 1083733 w 1337733"/>
              <a:gd name="connsiteY2" fmla="*/ 762000 h 762000"/>
              <a:gd name="connsiteX3" fmla="*/ 1337733 w 1337733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733" h="762000">
                <a:moveTo>
                  <a:pt x="0" y="16933"/>
                </a:moveTo>
                <a:lnTo>
                  <a:pt x="169333" y="745067"/>
                </a:lnTo>
                <a:lnTo>
                  <a:pt x="1083733" y="762000"/>
                </a:lnTo>
                <a:lnTo>
                  <a:pt x="1337733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17401945-494F-442A-97FF-6534347B7EDE}"/>
              </a:ext>
            </a:extLst>
          </p:cNvPr>
          <p:cNvSpPr/>
          <p:nvPr/>
        </p:nvSpPr>
        <p:spPr bwMode="auto">
          <a:xfrm>
            <a:off x="3407094" y="4514850"/>
            <a:ext cx="1003300" cy="571500"/>
          </a:xfrm>
          <a:custGeom>
            <a:avLst/>
            <a:gdLst>
              <a:gd name="connsiteX0" fmla="*/ 0 w 1337733"/>
              <a:gd name="connsiteY0" fmla="*/ 16933 h 762000"/>
              <a:gd name="connsiteX1" fmla="*/ 169333 w 1337733"/>
              <a:gd name="connsiteY1" fmla="*/ 745067 h 762000"/>
              <a:gd name="connsiteX2" fmla="*/ 1083733 w 1337733"/>
              <a:gd name="connsiteY2" fmla="*/ 762000 h 762000"/>
              <a:gd name="connsiteX3" fmla="*/ 1337733 w 1337733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733" h="762000">
                <a:moveTo>
                  <a:pt x="0" y="16933"/>
                </a:moveTo>
                <a:lnTo>
                  <a:pt x="169333" y="745067"/>
                </a:lnTo>
                <a:lnTo>
                  <a:pt x="1083733" y="762000"/>
                </a:lnTo>
                <a:lnTo>
                  <a:pt x="1337733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D740CE79-E351-4F21-B3A0-DC02C3B91576}"/>
              </a:ext>
            </a:extLst>
          </p:cNvPr>
          <p:cNvSpPr/>
          <p:nvPr/>
        </p:nvSpPr>
        <p:spPr bwMode="auto">
          <a:xfrm>
            <a:off x="5452269" y="4514850"/>
            <a:ext cx="1003300" cy="571500"/>
          </a:xfrm>
          <a:custGeom>
            <a:avLst/>
            <a:gdLst>
              <a:gd name="connsiteX0" fmla="*/ 0 w 1337733"/>
              <a:gd name="connsiteY0" fmla="*/ 16933 h 762000"/>
              <a:gd name="connsiteX1" fmla="*/ 169333 w 1337733"/>
              <a:gd name="connsiteY1" fmla="*/ 745067 h 762000"/>
              <a:gd name="connsiteX2" fmla="*/ 1083733 w 1337733"/>
              <a:gd name="connsiteY2" fmla="*/ 762000 h 762000"/>
              <a:gd name="connsiteX3" fmla="*/ 1337733 w 1337733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733" h="762000">
                <a:moveTo>
                  <a:pt x="0" y="16933"/>
                </a:moveTo>
                <a:lnTo>
                  <a:pt x="169333" y="745067"/>
                </a:lnTo>
                <a:lnTo>
                  <a:pt x="1083733" y="762000"/>
                </a:lnTo>
                <a:lnTo>
                  <a:pt x="1337733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70796F18-60CF-4948-B683-B1B4FF02648B}"/>
              </a:ext>
            </a:extLst>
          </p:cNvPr>
          <p:cNvSpPr txBox="1"/>
          <p:nvPr/>
        </p:nvSpPr>
        <p:spPr>
          <a:xfrm>
            <a:off x="4760824" y="4924650"/>
            <a:ext cx="3433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---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xmlns="" id="{B28B94BE-B678-442F-9CED-A73FD11C9007}"/>
              </a:ext>
            </a:extLst>
          </p:cNvPr>
          <p:cNvSpPr/>
          <p:nvPr/>
        </p:nvSpPr>
        <p:spPr bwMode="auto">
          <a:xfrm>
            <a:off x="2100680" y="4694158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xmlns="" id="{69DEFA4A-D6B5-4E06-BA9D-131778E81BFF}"/>
              </a:ext>
            </a:extLst>
          </p:cNvPr>
          <p:cNvSpPr/>
          <p:nvPr/>
        </p:nvSpPr>
        <p:spPr bwMode="auto">
          <a:xfrm>
            <a:off x="2214980" y="4808458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xmlns="" id="{5BCC4BC3-7F63-4DAC-B562-273C931807EB}"/>
              </a:ext>
            </a:extLst>
          </p:cNvPr>
          <p:cNvSpPr/>
          <p:nvPr/>
        </p:nvSpPr>
        <p:spPr bwMode="auto">
          <a:xfrm>
            <a:off x="2329280" y="4922758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xmlns="" id="{BE409F6A-1EFC-4C24-A45C-B110B411FE8B}"/>
              </a:ext>
            </a:extLst>
          </p:cNvPr>
          <p:cNvSpPr/>
          <p:nvPr/>
        </p:nvSpPr>
        <p:spPr bwMode="auto">
          <a:xfrm>
            <a:off x="2240381" y="4567159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xmlns="" id="{6F385306-C867-47A0-BCD5-4847F94BE79F}"/>
              </a:ext>
            </a:extLst>
          </p:cNvPr>
          <p:cNvSpPr/>
          <p:nvPr/>
        </p:nvSpPr>
        <p:spPr bwMode="auto">
          <a:xfrm>
            <a:off x="2354681" y="4681459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xmlns="" id="{AF285556-9D3C-4AAB-82E6-3B84CA3C6C56}"/>
              </a:ext>
            </a:extLst>
          </p:cNvPr>
          <p:cNvSpPr/>
          <p:nvPr/>
        </p:nvSpPr>
        <p:spPr bwMode="auto">
          <a:xfrm>
            <a:off x="2354681" y="4681459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xmlns="" id="{84A4261F-51D4-4FC2-811D-DED8C4179E19}"/>
              </a:ext>
            </a:extLst>
          </p:cNvPr>
          <p:cNvSpPr/>
          <p:nvPr/>
        </p:nvSpPr>
        <p:spPr bwMode="auto">
          <a:xfrm>
            <a:off x="2468981" y="4795759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xmlns="" id="{83B368AA-6D36-4489-AE8F-D2DA8B3F3F3D}"/>
              </a:ext>
            </a:extLst>
          </p:cNvPr>
          <p:cNvSpPr/>
          <p:nvPr/>
        </p:nvSpPr>
        <p:spPr bwMode="auto">
          <a:xfrm>
            <a:off x="3561181" y="4706860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xmlns="" id="{7F8FBF76-B489-4623-9EB4-EF91163942DC}"/>
              </a:ext>
            </a:extLst>
          </p:cNvPr>
          <p:cNvSpPr/>
          <p:nvPr/>
        </p:nvSpPr>
        <p:spPr bwMode="auto">
          <a:xfrm>
            <a:off x="3675481" y="4821160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xmlns="" id="{3B63B667-8AE7-43F0-9706-80BACAB32788}"/>
              </a:ext>
            </a:extLst>
          </p:cNvPr>
          <p:cNvSpPr/>
          <p:nvPr/>
        </p:nvSpPr>
        <p:spPr bwMode="auto">
          <a:xfrm>
            <a:off x="3789781" y="4935460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xmlns="" id="{D3BC2D4C-E1B9-427A-9088-A73001C3ACE5}"/>
              </a:ext>
            </a:extLst>
          </p:cNvPr>
          <p:cNvSpPr/>
          <p:nvPr/>
        </p:nvSpPr>
        <p:spPr bwMode="auto">
          <a:xfrm>
            <a:off x="3700882" y="4579861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xmlns="" id="{AD602066-2320-4E59-8663-5F865A7B5AE7}"/>
              </a:ext>
            </a:extLst>
          </p:cNvPr>
          <p:cNvSpPr/>
          <p:nvPr/>
        </p:nvSpPr>
        <p:spPr bwMode="auto">
          <a:xfrm>
            <a:off x="3815182" y="4694161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Oval 24">
            <a:extLst>
              <a:ext uri="{FF2B5EF4-FFF2-40B4-BE49-F238E27FC236}">
                <a16:creationId xmlns:a16="http://schemas.microsoft.com/office/drawing/2014/main" xmlns="" id="{6198793C-6C0E-4238-8E7F-D95FD8EB34CE}"/>
              </a:ext>
            </a:extLst>
          </p:cNvPr>
          <p:cNvSpPr/>
          <p:nvPr/>
        </p:nvSpPr>
        <p:spPr bwMode="auto">
          <a:xfrm>
            <a:off x="3815182" y="4694161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xmlns="" id="{324B70F0-1C84-4465-89D6-91D8671E0C38}"/>
              </a:ext>
            </a:extLst>
          </p:cNvPr>
          <p:cNvSpPr/>
          <p:nvPr/>
        </p:nvSpPr>
        <p:spPr bwMode="auto">
          <a:xfrm>
            <a:off x="3929482" y="4808461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xmlns="" id="{3FEC653B-AE35-4B49-92D5-4E007CE71556}"/>
              </a:ext>
            </a:extLst>
          </p:cNvPr>
          <p:cNvSpPr/>
          <p:nvPr/>
        </p:nvSpPr>
        <p:spPr bwMode="auto">
          <a:xfrm>
            <a:off x="3777080" y="4656061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xmlns="" id="{2D289DA9-E9CD-420B-A04E-FDA1826D83A5}"/>
              </a:ext>
            </a:extLst>
          </p:cNvPr>
          <p:cNvSpPr/>
          <p:nvPr/>
        </p:nvSpPr>
        <p:spPr bwMode="auto">
          <a:xfrm>
            <a:off x="3891380" y="4770361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xmlns="" id="{DDCCC366-D9E5-4ED4-9D5C-B0BFED535F3D}"/>
              </a:ext>
            </a:extLst>
          </p:cNvPr>
          <p:cNvSpPr/>
          <p:nvPr/>
        </p:nvSpPr>
        <p:spPr bwMode="auto">
          <a:xfrm>
            <a:off x="4005680" y="4884661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xmlns="" id="{D0AA10DA-9638-47E8-8174-8019086B0182}"/>
              </a:ext>
            </a:extLst>
          </p:cNvPr>
          <p:cNvSpPr/>
          <p:nvPr/>
        </p:nvSpPr>
        <p:spPr bwMode="auto">
          <a:xfrm>
            <a:off x="3916781" y="4529062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xmlns="" id="{DBCCD74C-046A-4FFD-B9B9-95DCECC58ADD}"/>
              </a:ext>
            </a:extLst>
          </p:cNvPr>
          <p:cNvSpPr/>
          <p:nvPr/>
        </p:nvSpPr>
        <p:spPr bwMode="auto">
          <a:xfrm>
            <a:off x="4031081" y="4643362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xmlns="" id="{3E62B92D-13CD-48C9-A8B4-9A4CBACDD395}"/>
              </a:ext>
            </a:extLst>
          </p:cNvPr>
          <p:cNvSpPr/>
          <p:nvPr/>
        </p:nvSpPr>
        <p:spPr bwMode="auto">
          <a:xfrm>
            <a:off x="4031081" y="4643362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xmlns="" id="{D04145D3-AEF5-48A0-8480-1F86C75D6C1F}"/>
              </a:ext>
            </a:extLst>
          </p:cNvPr>
          <p:cNvSpPr/>
          <p:nvPr/>
        </p:nvSpPr>
        <p:spPr bwMode="auto">
          <a:xfrm>
            <a:off x="4145381" y="4757662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xmlns="" id="{0B6B5C86-B0FD-4DFE-94CF-353128B10BFE}"/>
              </a:ext>
            </a:extLst>
          </p:cNvPr>
          <p:cNvSpPr/>
          <p:nvPr/>
        </p:nvSpPr>
        <p:spPr bwMode="auto">
          <a:xfrm>
            <a:off x="5753200" y="4859261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xmlns="" id="{80BF5841-612D-4559-9D87-EE16197C1FDD}"/>
              </a:ext>
            </a:extLst>
          </p:cNvPr>
          <p:cNvSpPr/>
          <p:nvPr/>
        </p:nvSpPr>
        <p:spPr bwMode="auto">
          <a:xfrm>
            <a:off x="5778601" y="4617962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xmlns="" id="{B0A3D99A-292A-4520-B15A-E9143156A703}"/>
              </a:ext>
            </a:extLst>
          </p:cNvPr>
          <p:cNvSpPr/>
          <p:nvPr/>
        </p:nvSpPr>
        <p:spPr bwMode="auto">
          <a:xfrm>
            <a:off x="5778601" y="4617962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xmlns="" id="{D67CA6EF-2B79-4207-9AF1-D156770D806F}"/>
              </a:ext>
            </a:extLst>
          </p:cNvPr>
          <p:cNvSpPr/>
          <p:nvPr/>
        </p:nvSpPr>
        <p:spPr bwMode="auto">
          <a:xfrm>
            <a:off x="5892901" y="4732262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xmlns="" id="{6A453B66-C71D-4C00-86AD-E822693EBA2A}"/>
              </a:ext>
            </a:extLst>
          </p:cNvPr>
          <p:cNvSpPr/>
          <p:nvPr/>
        </p:nvSpPr>
        <p:spPr bwMode="auto">
          <a:xfrm>
            <a:off x="5740500" y="4579861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xmlns="" id="{F55628E2-9909-4DB1-B955-A9CE10D85D20}"/>
              </a:ext>
            </a:extLst>
          </p:cNvPr>
          <p:cNvSpPr/>
          <p:nvPr/>
        </p:nvSpPr>
        <p:spPr bwMode="auto">
          <a:xfrm>
            <a:off x="5854800" y="4694161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Oval 39">
            <a:extLst>
              <a:ext uri="{FF2B5EF4-FFF2-40B4-BE49-F238E27FC236}">
                <a16:creationId xmlns:a16="http://schemas.microsoft.com/office/drawing/2014/main" xmlns="" id="{74D61AA6-ABFC-4CE1-BC7C-3CBBC413ECDE}"/>
              </a:ext>
            </a:extLst>
          </p:cNvPr>
          <p:cNvSpPr/>
          <p:nvPr/>
        </p:nvSpPr>
        <p:spPr bwMode="auto">
          <a:xfrm>
            <a:off x="5969100" y="4808461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Oval 40">
            <a:extLst>
              <a:ext uri="{FF2B5EF4-FFF2-40B4-BE49-F238E27FC236}">
                <a16:creationId xmlns:a16="http://schemas.microsoft.com/office/drawing/2014/main" xmlns="" id="{D1460BEE-8C1E-42C6-9250-E5A87BB971B2}"/>
              </a:ext>
            </a:extLst>
          </p:cNvPr>
          <p:cNvSpPr/>
          <p:nvPr/>
        </p:nvSpPr>
        <p:spPr bwMode="auto">
          <a:xfrm>
            <a:off x="5880201" y="4452862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Oval 41">
            <a:extLst>
              <a:ext uri="{FF2B5EF4-FFF2-40B4-BE49-F238E27FC236}">
                <a16:creationId xmlns:a16="http://schemas.microsoft.com/office/drawing/2014/main" xmlns="" id="{11514B81-73EE-4EB5-B081-53453059437D}"/>
              </a:ext>
            </a:extLst>
          </p:cNvPr>
          <p:cNvSpPr/>
          <p:nvPr/>
        </p:nvSpPr>
        <p:spPr bwMode="auto">
          <a:xfrm>
            <a:off x="5994501" y="4567162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xmlns="" id="{81D03C0F-A292-4C05-8BA8-A6CEB1986973}"/>
              </a:ext>
            </a:extLst>
          </p:cNvPr>
          <p:cNvSpPr/>
          <p:nvPr/>
        </p:nvSpPr>
        <p:spPr bwMode="auto">
          <a:xfrm>
            <a:off x="5994501" y="4567162"/>
            <a:ext cx="114200" cy="976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Box 9">
            <a:extLst>
              <a:ext uri="{FF2B5EF4-FFF2-40B4-BE49-F238E27FC236}">
                <a16:creationId xmlns:a16="http://schemas.microsoft.com/office/drawing/2014/main" xmlns="" id="{28442E5F-4181-4C57-9A9A-B92D76EBB973}"/>
              </a:ext>
            </a:extLst>
          </p:cNvPr>
          <p:cNvSpPr txBox="1"/>
          <p:nvPr/>
        </p:nvSpPr>
        <p:spPr>
          <a:xfrm>
            <a:off x="2230121" y="5188763"/>
            <a:ext cx="3642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d1</a:t>
            </a:r>
          </a:p>
        </p:txBody>
      </p:sp>
      <p:sp>
        <p:nvSpPr>
          <p:cNvPr id="47" name="TextBox 10">
            <a:extLst>
              <a:ext uri="{FF2B5EF4-FFF2-40B4-BE49-F238E27FC236}">
                <a16:creationId xmlns:a16="http://schemas.microsoft.com/office/drawing/2014/main" xmlns="" id="{FAD237E1-AAC6-4B44-8D82-91FE4DDA0036}"/>
              </a:ext>
            </a:extLst>
          </p:cNvPr>
          <p:cNvSpPr txBox="1"/>
          <p:nvPr/>
        </p:nvSpPr>
        <p:spPr>
          <a:xfrm>
            <a:off x="3758554" y="5196661"/>
            <a:ext cx="3642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d2</a:t>
            </a: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xmlns="" id="{AD20D775-4EFD-4007-B38A-34E52C3F7971}"/>
              </a:ext>
            </a:extLst>
          </p:cNvPr>
          <p:cNvSpPr txBox="1"/>
          <p:nvPr/>
        </p:nvSpPr>
        <p:spPr>
          <a:xfrm>
            <a:off x="5903878" y="5187058"/>
            <a:ext cx="4956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dk-1</a:t>
            </a:r>
          </a:p>
        </p:txBody>
      </p: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xmlns="" id="{308C523E-E537-47DC-A5EC-4AB6D5977CED}"/>
              </a:ext>
            </a:extLst>
          </p:cNvPr>
          <p:cNvCxnSpPr/>
          <p:nvPr/>
        </p:nvCxnSpPr>
        <p:spPr>
          <a:xfrm flipH="1">
            <a:off x="2583181" y="3886200"/>
            <a:ext cx="693419" cy="56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xmlns="" id="{A61023CC-D3E7-4419-99FF-73609B77FB0F}"/>
              </a:ext>
            </a:extLst>
          </p:cNvPr>
          <p:cNvCxnSpPr/>
          <p:nvPr/>
        </p:nvCxnSpPr>
        <p:spPr>
          <a:xfrm>
            <a:off x="3561181" y="3945071"/>
            <a:ext cx="253901" cy="467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xmlns="" id="{9652A85D-72C4-451C-AA4B-4417B5658397}"/>
              </a:ext>
            </a:extLst>
          </p:cNvPr>
          <p:cNvCxnSpPr/>
          <p:nvPr/>
        </p:nvCxnSpPr>
        <p:spPr>
          <a:xfrm>
            <a:off x="3929382" y="3886200"/>
            <a:ext cx="1727299" cy="502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uxograma: Agrupar 54">
            <a:extLst>
              <a:ext uri="{FF2B5EF4-FFF2-40B4-BE49-F238E27FC236}">
                <a16:creationId xmlns:a16="http://schemas.microsoft.com/office/drawing/2014/main" xmlns="" id="{8568D8F7-BA15-47D7-9063-E37F71906D81}"/>
              </a:ext>
            </a:extLst>
          </p:cNvPr>
          <p:cNvSpPr/>
          <p:nvPr/>
        </p:nvSpPr>
        <p:spPr>
          <a:xfrm rot="5400000">
            <a:off x="3002280" y="4702953"/>
            <a:ext cx="263528" cy="230997"/>
          </a:xfrm>
          <a:prstGeom prst="flowChartCol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Fluxograma: Agrupar 55">
            <a:extLst>
              <a:ext uri="{FF2B5EF4-FFF2-40B4-BE49-F238E27FC236}">
                <a16:creationId xmlns:a16="http://schemas.microsoft.com/office/drawing/2014/main" xmlns="" id="{3A163003-E71E-4FAE-A16C-5FEABE0920F4}"/>
              </a:ext>
            </a:extLst>
          </p:cNvPr>
          <p:cNvSpPr/>
          <p:nvPr/>
        </p:nvSpPr>
        <p:spPr>
          <a:xfrm rot="5400000">
            <a:off x="4511021" y="4702954"/>
            <a:ext cx="263528" cy="230997"/>
          </a:xfrm>
          <a:prstGeom prst="flowChartCol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luxograma: Agrupar 56">
            <a:extLst>
              <a:ext uri="{FF2B5EF4-FFF2-40B4-BE49-F238E27FC236}">
                <a16:creationId xmlns:a16="http://schemas.microsoft.com/office/drawing/2014/main" xmlns="" id="{D56AD67F-8B7E-4793-99E7-F8FCB810B6A8}"/>
              </a:ext>
            </a:extLst>
          </p:cNvPr>
          <p:cNvSpPr/>
          <p:nvPr/>
        </p:nvSpPr>
        <p:spPr>
          <a:xfrm rot="5400000">
            <a:off x="5151009" y="4702667"/>
            <a:ext cx="263528" cy="230997"/>
          </a:xfrm>
          <a:prstGeom prst="flowChartCol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Date Placeholder 3">
            <a:extLst>
              <a:ext uri="{FF2B5EF4-FFF2-40B4-BE49-F238E27FC236}">
                <a16:creationId xmlns:a16="http://schemas.microsoft.com/office/drawing/2014/main" xmlns="" id="{E70F7C72-4B9B-4714-8AFC-2121FCDA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xmlns="" id="{E40DA3B6-03DB-4A34-B535-BD1F5781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2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806FC279-D879-4CB2-88F5-98A18F2E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1A5E7E0-7255-4EFF-83F6-54C8A349E7B0}" type="slidenum">
              <a:rPr lang="en-US" smtClean="0"/>
              <a:pPr/>
              <a:t>4</a:t>
            </a:fld>
            <a:r>
              <a:rPr lang="en-US" dirty="0"/>
              <a:t> of  32</a:t>
            </a:r>
          </a:p>
        </p:txBody>
      </p:sp>
      <p:sp>
        <p:nvSpPr>
          <p:cNvPr id="84" name="Espaço Reservado para Conteúdo 83">
            <a:extLst>
              <a:ext uri="{FF2B5EF4-FFF2-40B4-BE49-F238E27FC236}">
                <a16:creationId xmlns:a16="http://schemas.microsoft.com/office/drawing/2014/main" xmlns="" id="{7F9F63CF-1C0C-4CDC-BB37-937AEB7163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12737"/>
            <a:ext cx="5432362" cy="23561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Emotive source of our problem: constellations</a:t>
            </a:r>
            <a:endParaRPr lang="en-US" dirty="0"/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xmlns="" id="{4BDB41EB-5461-4960-AE05-B3CFFCDD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64" y="257546"/>
            <a:ext cx="8261872" cy="94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7CC0FB0-B9E0-4750-A191-DACD6EDDD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2" y="2843155"/>
            <a:ext cx="2057400" cy="183933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E6AD557E-666A-4A97-A786-3D9AF332863A}"/>
              </a:ext>
            </a:extLst>
          </p:cNvPr>
          <p:cNvSpPr txBox="1"/>
          <p:nvPr/>
        </p:nvSpPr>
        <p:spPr>
          <a:xfrm>
            <a:off x="951802" y="4829951"/>
            <a:ext cx="206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Astronomy</a:t>
            </a:r>
            <a:r>
              <a:rPr lang="pt-BR" dirty="0"/>
              <a:t> Datasets</a:t>
            </a:r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F27A7F3-3851-459C-9DB9-F913A1E6E6D2}"/>
              </a:ext>
            </a:extLst>
          </p:cNvPr>
          <p:cNvSpPr txBox="1"/>
          <p:nvPr/>
        </p:nvSpPr>
        <p:spPr>
          <a:xfrm>
            <a:off x="3961004" y="2890959"/>
            <a:ext cx="40575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Einstein </a:t>
            </a:r>
            <a:r>
              <a:rPr lang="pt-BR" dirty="0" err="1" smtClean="0"/>
              <a:t>cross</a:t>
            </a:r>
            <a:r>
              <a:rPr lang="pt-BR" dirty="0" smtClean="0"/>
              <a:t> (</a:t>
            </a:r>
            <a:r>
              <a:rPr lang="pt-BR" dirty="0" err="1" smtClean="0"/>
              <a:t>roughly</a:t>
            </a:r>
            <a:r>
              <a:rPr lang="pt-BR" dirty="0" smtClean="0"/>
              <a:t> </a:t>
            </a:r>
            <a:r>
              <a:rPr lang="pt-BR" dirty="0" err="1" smtClean="0"/>
              <a:t>square</a:t>
            </a:r>
            <a:r>
              <a:rPr lang="pt-BR" dirty="0" smtClean="0"/>
              <a:t> </a:t>
            </a:r>
            <a:r>
              <a:rPr lang="pt-BR" dirty="0" err="1" smtClean="0"/>
              <a:t>shape</a:t>
            </a:r>
            <a:r>
              <a:rPr lang="pt-BR" dirty="0" smtClean="0"/>
              <a:t>)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Viewed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Earth telescope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Set </a:t>
            </a:r>
            <a:r>
              <a:rPr lang="pt-BR" dirty="0" err="1"/>
              <a:t>of</a:t>
            </a:r>
            <a:r>
              <a:rPr lang="pt-BR" dirty="0"/>
              <a:t> light </a:t>
            </a:r>
            <a:r>
              <a:rPr lang="pt-BR" dirty="0" err="1"/>
              <a:t>sources</a:t>
            </a:r>
            <a:r>
              <a:rPr lang="pt-BR" dirty="0"/>
              <a:t> </a:t>
            </a:r>
            <a:r>
              <a:rPr lang="pt-BR" dirty="0" err="1"/>
              <a:t>around</a:t>
            </a:r>
            <a:r>
              <a:rPr lang="pt-BR" dirty="0"/>
              <a:t> a </a:t>
            </a:r>
            <a:r>
              <a:rPr lang="pt-BR" dirty="0" err="1"/>
              <a:t>galaxy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Variation</a:t>
            </a:r>
            <a:r>
              <a:rPr lang="pt-BR" dirty="0"/>
              <a:t> on </a:t>
            </a:r>
            <a:r>
              <a:rPr lang="pt-BR" dirty="0" err="1"/>
              <a:t>shapes</a:t>
            </a:r>
            <a:r>
              <a:rPr lang="pt-BR" dirty="0"/>
              <a:t> </a:t>
            </a:r>
            <a:r>
              <a:rPr lang="pt-BR" dirty="0" err="1"/>
              <a:t>depending</a:t>
            </a:r>
            <a:r>
              <a:rPr lang="pt-BR" dirty="0"/>
              <a:t>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/>
              <a:t>Distances</a:t>
            </a:r>
            <a:r>
              <a:rPr lang="pt-BR" dirty="0"/>
              <a:t> &lt;quasar, </a:t>
            </a:r>
            <a:r>
              <a:rPr lang="pt-BR" dirty="0" err="1"/>
              <a:t>galaxy</a:t>
            </a:r>
            <a:r>
              <a:rPr lang="pt-BR" dirty="0"/>
              <a:t>, </a:t>
            </a:r>
            <a:r>
              <a:rPr lang="pt-BR" dirty="0" err="1"/>
              <a:t>earth</a:t>
            </a:r>
            <a:r>
              <a:rPr lang="pt-BR" dirty="0"/>
              <a:t>&gt;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/>
              <a:t>Angle</a:t>
            </a:r>
            <a:r>
              <a:rPr lang="pt-BR" dirty="0"/>
              <a:t> &lt;quasar, </a:t>
            </a:r>
            <a:r>
              <a:rPr lang="pt-BR" dirty="0" err="1"/>
              <a:t>galaxy</a:t>
            </a:r>
            <a:r>
              <a:rPr lang="pt-BR" dirty="0"/>
              <a:t>, Earth&gt;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SDSS DR14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&lt;</a:t>
            </a:r>
            <a:r>
              <a:rPr lang="pt-BR" dirty="0" err="1"/>
              <a:t>pointid</a:t>
            </a:r>
            <a:r>
              <a:rPr lang="pt-BR" dirty="0"/>
              <a:t>, </a:t>
            </a:r>
            <a:r>
              <a:rPr lang="pt-BR" dirty="0" err="1"/>
              <a:t>ra</a:t>
            </a:r>
            <a:r>
              <a:rPr lang="pt-BR" dirty="0"/>
              <a:t>, </a:t>
            </a:r>
            <a:r>
              <a:rPr lang="pt-BR" dirty="0" err="1"/>
              <a:t>dec,photoz</a:t>
            </a:r>
            <a:r>
              <a:rPr lang="pt-BR" dirty="0"/>
              <a:t>, </a:t>
            </a:r>
            <a:r>
              <a:rPr lang="pt-BR" dirty="0" err="1"/>
              <a:t>u,g,r,i,z</a:t>
            </a:r>
            <a:r>
              <a:rPr lang="pt-BR" dirty="0"/>
              <a:t>,</a:t>
            </a:r>
          </a:p>
          <a:p>
            <a:pPr lvl="1"/>
            <a:r>
              <a:rPr lang="pt-BR" dirty="0"/>
              <a:t>  </a:t>
            </a:r>
            <a:r>
              <a:rPr lang="pt-BR" dirty="0" err="1"/>
              <a:t>err_u</a:t>
            </a:r>
            <a:r>
              <a:rPr lang="pt-BR" dirty="0"/>
              <a:t>, </a:t>
            </a:r>
            <a:r>
              <a:rPr lang="pt-BR" dirty="0" err="1"/>
              <a:t>err_g,err_r</a:t>
            </a:r>
            <a:r>
              <a:rPr lang="pt-BR" dirty="0"/>
              <a:t>, </a:t>
            </a:r>
            <a:r>
              <a:rPr lang="pt-BR" dirty="0" err="1"/>
              <a:t>err_i</a:t>
            </a:r>
            <a:r>
              <a:rPr lang="pt-BR" dirty="0"/>
              <a:t>, </a:t>
            </a:r>
            <a:r>
              <a:rPr lang="pt-BR" dirty="0" err="1"/>
              <a:t>err_z</a:t>
            </a:r>
            <a:r>
              <a:rPr lang="pt-BR" dirty="0"/>
              <a:t>&gt; 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6216F675-0C32-40A6-93D1-DE9513C9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A8B3F230-2F6E-485E-B55F-4A1F3000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0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222CBF-7BBB-404F-A00F-DEA0506BE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 Context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019E6701-90E3-4EC2-8460-93F7B384E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64" y="1645921"/>
            <a:ext cx="8261872" cy="4366984"/>
          </a:xfrm>
        </p:spPr>
        <p:txBody>
          <a:bodyPr>
            <a:normAutofit/>
          </a:bodyPr>
          <a:lstStyle/>
          <a:p>
            <a:r>
              <a:rPr lang="pt-BR" dirty="0" err="1"/>
              <a:t>Large</a:t>
            </a:r>
            <a:r>
              <a:rPr lang="pt-BR" dirty="0"/>
              <a:t> Data sets, ex. </a:t>
            </a:r>
            <a:r>
              <a:rPr lang="pt-BR" dirty="0" err="1"/>
              <a:t>billion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objects</a:t>
            </a:r>
            <a:endParaRPr lang="pt-BR" dirty="0"/>
          </a:p>
          <a:p>
            <a:r>
              <a:rPr lang="pt-BR" dirty="0" err="1"/>
              <a:t>Each</a:t>
            </a:r>
            <a:r>
              <a:rPr lang="pt-BR" dirty="0"/>
              <a:t> </a:t>
            </a:r>
            <a:r>
              <a:rPr lang="pt-BR" dirty="0" err="1"/>
              <a:t>object</a:t>
            </a:r>
            <a:r>
              <a:rPr lang="pt-BR" dirty="0"/>
              <a:t> </a:t>
            </a:r>
            <a:r>
              <a:rPr lang="pt-BR" dirty="0" err="1"/>
              <a:t>holds</a:t>
            </a:r>
            <a:r>
              <a:rPr lang="pt-BR" dirty="0"/>
              <a:t>:</a:t>
            </a:r>
          </a:p>
          <a:p>
            <a:pPr lvl="1"/>
            <a:r>
              <a:rPr lang="pt-BR" dirty="0" err="1"/>
              <a:t>Spatial</a:t>
            </a:r>
            <a:r>
              <a:rPr lang="pt-BR" dirty="0"/>
              <a:t> </a:t>
            </a:r>
            <a:r>
              <a:rPr lang="pt-BR" dirty="0" err="1"/>
              <a:t>location</a:t>
            </a:r>
            <a:r>
              <a:rPr lang="pt-BR" dirty="0"/>
              <a:t> : ex. (longitude, latitude)</a:t>
            </a:r>
          </a:p>
          <a:p>
            <a:pPr lvl="1"/>
            <a:r>
              <a:rPr lang="pt-BR" dirty="0" err="1"/>
              <a:t>Descriptive</a:t>
            </a:r>
            <a:r>
              <a:rPr lang="pt-BR" dirty="0"/>
              <a:t> attributes: ex. color</a:t>
            </a:r>
          </a:p>
          <a:p>
            <a:r>
              <a:rPr lang="pt-BR" dirty="0"/>
              <a:t>A </a:t>
            </a:r>
            <a:r>
              <a:rPr lang="pt-BR" dirty="0" err="1"/>
              <a:t>distance</a:t>
            </a:r>
            <a:r>
              <a:rPr lang="pt-BR" dirty="0"/>
              <a:t> function: ex. </a:t>
            </a:r>
            <a:r>
              <a:rPr lang="pt-BR" dirty="0" err="1"/>
              <a:t>Euclidean</a:t>
            </a:r>
            <a:r>
              <a:rPr lang="pt-BR" dirty="0"/>
              <a:t> </a:t>
            </a:r>
            <a:r>
              <a:rPr lang="pt-BR" dirty="0" err="1"/>
              <a:t>distances</a:t>
            </a:r>
            <a:r>
              <a:rPr lang="pt-BR" dirty="0"/>
              <a:t> </a:t>
            </a:r>
          </a:p>
          <a:p>
            <a:r>
              <a:rPr lang="pt-BR" dirty="0"/>
              <a:t>A Query: </a:t>
            </a:r>
          </a:p>
          <a:p>
            <a:pPr lvl="1"/>
            <a:r>
              <a:rPr lang="pt-BR" dirty="0" err="1"/>
              <a:t>Geometry</a:t>
            </a:r>
            <a:r>
              <a:rPr lang="pt-BR" dirty="0"/>
              <a:t> </a:t>
            </a:r>
            <a:r>
              <a:rPr lang="pt-BR" dirty="0" err="1"/>
              <a:t>pattern</a:t>
            </a:r>
            <a:r>
              <a:rPr lang="pt-BR" dirty="0"/>
              <a:t> as a set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localized</a:t>
            </a:r>
            <a:r>
              <a:rPr lang="pt-BR" dirty="0"/>
              <a:t> points with </a:t>
            </a:r>
            <a:r>
              <a:rPr lang="pt-BR" dirty="0" err="1"/>
              <a:t>constraints</a:t>
            </a:r>
            <a:r>
              <a:rPr lang="pt-BR" dirty="0"/>
              <a:t> on </a:t>
            </a:r>
            <a:r>
              <a:rPr lang="pt-BR" dirty="0" err="1"/>
              <a:t>descriptive</a:t>
            </a:r>
            <a:r>
              <a:rPr lang="pt-BR" dirty="0"/>
              <a:t> point attributes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B674D73-6F6E-44AC-9BA1-AC40527C3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5</a:t>
            </a:fld>
            <a:r>
              <a:rPr lang="en-US" dirty="0"/>
              <a:t> of 32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DC4ADE8C-70EA-45C3-A798-032CBD83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39A8A6A2-0620-4A21-9D5B-1BB4471D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7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CE385079-9580-4AA3-BC79-70D0ECD3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6</a:t>
            </a:fld>
            <a:r>
              <a:rPr lang="en-US"/>
              <a:t> of 32</a:t>
            </a:r>
            <a:endParaRPr lang="en-US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2592B4FC-A2D4-4710-A202-0D48F403A0D7}"/>
              </a:ext>
            </a:extLst>
          </p:cNvPr>
          <p:cNvGrpSpPr/>
          <p:nvPr/>
        </p:nvGrpSpPr>
        <p:grpSpPr>
          <a:xfrm>
            <a:off x="6143624" y="2904097"/>
            <a:ext cx="2371726" cy="1815765"/>
            <a:chOff x="4957762" y="1827548"/>
            <a:chExt cx="2371726" cy="1815765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70101368-3591-45C9-84F9-EBAAA33C94EF}"/>
                </a:ext>
              </a:extLst>
            </p:cNvPr>
            <p:cNvSpPr/>
            <p:nvPr/>
          </p:nvSpPr>
          <p:spPr>
            <a:xfrm>
              <a:off x="5603333" y="182754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977210EB-29F1-433A-932D-B4C263DF8199}"/>
                </a:ext>
              </a:extLst>
            </p:cNvPr>
            <p:cNvSpPr/>
            <p:nvPr/>
          </p:nvSpPr>
          <p:spPr>
            <a:xfrm>
              <a:off x="5407147" y="219808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16697FB3-83B8-478E-9FEA-4375A23246EE}"/>
                </a:ext>
              </a:extLst>
            </p:cNvPr>
            <p:cNvSpPr/>
            <p:nvPr/>
          </p:nvSpPr>
          <p:spPr>
            <a:xfrm>
              <a:off x="5475435" y="268868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D4E66EDA-6510-4E5D-9C0B-6D5174FCF34D}"/>
                </a:ext>
              </a:extLst>
            </p:cNvPr>
            <p:cNvSpPr/>
            <p:nvPr/>
          </p:nvSpPr>
          <p:spPr>
            <a:xfrm>
              <a:off x="6304919" y="219808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8D904F5F-E8E3-44F5-9B55-4DF25252775C}"/>
                </a:ext>
              </a:extLst>
            </p:cNvPr>
            <p:cNvSpPr/>
            <p:nvPr/>
          </p:nvSpPr>
          <p:spPr>
            <a:xfrm>
              <a:off x="6094572" y="182754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82588B62-294A-4282-9E7A-1399818C011E}"/>
                </a:ext>
              </a:extLst>
            </p:cNvPr>
            <p:cNvSpPr/>
            <p:nvPr/>
          </p:nvSpPr>
          <p:spPr>
            <a:xfrm>
              <a:off x="6046490" y="272181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2DB88C0B-4475-4E32-991E-08ECB09C21B0}"/>
                </a:ext>
              </a:extLst>
            </p:cNvPr>
            <p:cNvSpPr/>
            <p:nvPr/>
          </p:nvSpPr>
          <p:spPr>
            <a:xfrm>
              <a:off x="5757682" y="2040744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DE74BC20-B97F-46EF-A2F3-B9AE6134DA83}"/>
                </a:ext>
              </a:extLst>
            </p:cNvPr>
            <p:cNvSpPr/>
            <p:nvPr/>
          </p:nvSpPr>
          <p:spPr>
            <a:xfrm>
              <a:off x="5252798" y="1951494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1555A3D1-6EAA-4AC7-A4B9-EC68CA65F040}"/>
                </a:ext>
              </a:extLst>
            </p:cNvPr>
            <p:cNvSpPr/>
            <p:nvPr/>
          </p:nvSpPr>
          <p:spPr>
            <a:xfrm>
              <a:off x="5192916" y="2470066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xmlns="" id="{2410F602-B735-4985-AF54-1F92A7B2990C}"/>
                </a:ext>
              </a:extLst>
            </p:cNvPr>
            <p:cNvSpPr/>
            <p:nvPr/>
          </p:nvSpPr>
          <p:spPr>
            <a:xfrm>
              <a:off x="5841328" y="2379351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A030EE62-E3ED-4FEB-8F85-1675EE65AC7C}"/>
                </a:ext>
              </a:extLst>
            </p:cNvPr>
            <p:cNvSpPr/>
            <p:nvPr/>
          </p:nvSpPr>
          <p:spPr>
            <a:xfrm>
              <a:off x="6602373" y="2470066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xmlns="" id="{195F08D6-3C6F-4CB7-893D-1FD398750A94}"/>
                </a:ext>
              </a:extLst>
            </p:cNvPr>
            <p:cNvSpPr/>
            <p:nvPr/>
          </p:nvSpPr>
          <p:spPr>
            <a:xfrm>
              <a:off x="6466782" y="1970344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xmlns="" id="{7FDDB6ED-15C3-4037-89FE-03084AE6C4F7}"/>
                </a:ext>
              </a:extLst>
            </p:cNvPr>
            <p:cNvSpPr/>
            <p:nvPr/>
          </p:nvSpPr>
          <p:spPr>
            <a:xfrm>
              <a:off x="6756722" y="218826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xmlns="" id="{061ECB92-0278-4A00-9676-99D416FDBDBD}"/>
                </a:ext>
              </a:extLst>
            </p:cNvPr>
            <p:cNvSpPr/>
            <p:nvPr/>
          </p:nvSpPr>
          <p:spPr>
            <a:xfrm>
              <a:off x="5569993" y="250859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xmlns="" id="{34CD1E2C-9EF3-4D4F-A488-FCAEB0668DB0}"/>
                </a:ext>
              </a:extLst>
            </p:cNvPr>
            <p:cNvSpPr/>
            <p:nvPr/>
          </p:nvSpPr>
          <p:spPr>
            <a:xfrm>
              <a:off x="5373807" y="287913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16D4E82A-A556-41A5-BADF-DFBED6C91754}"/>
                </a:ext>
              </a:extLst>
            </p:cNvPr>
            <p:cNvSpPr/>
            <p:nvPr/>
          </p:nvSpPr>
          <p:spPr>
            <a:xfrm>
              <a:off x="5569993" y="3290301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F0C2AD7A-0FF4-47DA-875D-6780BEFCD4EB}"/>
                </a:ext>
              </a:extLst>
            </p:cNvPr>
            <p:cNvSpPr/>
            <p:nvPr/>
          </p:nvSpPr>
          <p:spPr>
            <a:xfrm>
              <a:off x="6271579" y="287913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B41FFC27-DA85-4CB5-88FA-0BE33EAE4949}"/>
                </a:ext>
              </a:extLst>
            </p:cNvPr>
            <p:cNvSpPr/>
            <p:nvPr/>
          </p:nvSpPr>
          <p:spPr>
            <a:xfrm>
              <a:off x="6061232" y="250859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0871003C-A064-43D8-8FED-42213694BDA2}"/>
                </a:ext>
              </a:extLst>
            </p:cNvPr>
            <p:cNvSpPr/>
            <p:nvPr/>
          </p:nvSpPr>
          <p:spPr>
            <a:xfrm>
              <a:off x="6062660" y="3290301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445F50C5-32B7-42B9-B765-45CC2E85E3D0}"/>
                </a:ext>
              </a:extLst>
            </p:cNvPr>
            <p:cNvSpPr/>
            <p:nvPr/>
          </p:nvSpPr>
          <p:spPr>
            <a:xfrm>
              <a:off x="5724342" y="2721786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xmlns="" id="{965E0A9F-1622-4F51-8ABD-2E46A1ABC7D4}"/>
                </a:ext>
              </a:extLst>
            </p:cNvPr>
            <p:cNvSpPr/>
            <p:nvPr/>
          </p:nvSpPr>
          <p:spPr>
            <a:xfrm>
              <a:off x="5192915" y="2729239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xmlns="" id="{20C6C7E9-8843-4BF2-A1D2-21446E8C348A}"/>
                </a:ext>
              </a:extLst>
            </p:cNvPr>
            <p:cNvSpPr/>
            <p:nvPr/>
          </p:nvSpPr>
          <p:spPr>
            <a:xfrm>
              <a:off x="5159576" y="315110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xmlns="" id="{7E0F7FA7-E562-4D84-912A-5FB641BE0D1C}"/>
                </a:ext>
              </a:extLst>
            </p:cNvPr>
            <p:cNvSpPr/>
            <p:nvPr/>
          </p:nvSpPr>
          <p:spPr>
            <a:xfrm>
              <a:off x="5807988" y="3060393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xmlns="" id="{4E26433B-60BB-4D31-867B-0E8CE32F9C72}"/>
                </a:ext>
              </a:extLst>
            </p:cNvPr>
            <p:cNvSpPr/>
            <p:nvPr/>
          </p:nvSpPr>
          <p:spPr>
            <a:xfrm>
              <a:off x="6569033" y="315110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xmlns="" id="{162BBFC6-FAE9-4E17-BE98-93029B55AF30}"/>
                </a:ext>
              </a:extLst>
            </p:cNvPr>
            <p:cNvSpPr/>
            <p:nvPr/>
          </p:nvSpPr>
          <p:spPr>
            <a:xfrm>
              <a:off x="6433442" y="2651386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xmlns="" id="{DB6D8B54-A57A-4D69-9E0D-2B2E926C1581}"/>
                </a:ext>
              </a:extLst>
            </p:cNvPr>
            <p:cNvSpPr/>
            <p:nvPr/>
          </p:nvSpPr>
          <p:spPr>
            <a:xfrm>
              <a:off x="6743219" y="2755184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xmlns="" id="{94CB30C8-A21F-424C-8B49-8D51424C9C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7762" y="1856123"/>
              <a:ext cx="0" cy="17871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xmlns="" id="{DBF374FF-9EC3-4014-81BB-470541087EFB}"/>
                </a:ext>
              </a:extLst>
            </p:cNvPr>
            <p:cNvCxnSpPr/>
            <p:nvPr/>
          </p:nvCxnSpPr>
          <p:spPr>
            <a:xfrm>
              <a:off x="4957763" y="3643313"/>
              <a:ext cx="23717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xmlns="" id="{D028AA14-2A93-4867-9A46-440D52A9DB23}"/>
                </a:ext>
              </a:extLst>
            </p:cNvPr>
            <p:cNvSpPr/>
            <p:nvPr/>
          </p:nvSpPr>
          <p:spPr>
            <a:xfrm>
              <a:off x="7035757" y="3303508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xmlns="" id="{4915732F-AB47-4206-A576-9178DD171C7C}"/>
                </a:ext>
              </a:extLst>
            </p:cNvPr>
            <p:cNvSpPr/>
            <p:nvPr/>
          </p:nvSpPr>
          <p:spPr>
            <a:xfrm>
              <a:off x="6802393" y="3027282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xmlns="" id="{2E865EF2-1BAB-4960-9D7E-44E3794F1040}"/>
                </a:ext>
              </a:extLst>
            </p:cNvPr>
            <p:cNvSpPr/>
            <p:nvPr/>
          </p:nvSpPr>
          <p:spPr>
            <a:xfrm>
              <a:off x="6883353" y="243673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xmlns="" id="{C6299CC5-B811-455B-8F3A-EF2946A4DAD7}"/>
              </a:ext>
            </a:extLst>
          </p:cNvPr>
          <p:cNvGrpSpPr/>
          <p:nvPr/>
        </p:nvGrpSpPr>
        <p:grpSpPr>
          <a:xfrm>
            <a:off x="539468" y="3434215"/>
            <a:ext cx="569695" cy="675400"/>
            <a:chOff x="2985245" y="1794150"/>
            <a:chExt cx="1052121" cy="905657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xmlns="" id="{E14DDCF4-A5FD-46EE-8B97-D341112E62A1}"/>
                </a:ext>
              </a:extLst>
            </p:cNvPr>
            <p:cNvSpPr/>
            <p:nvPr/>
          </p:nvSpPr>
          <p:spPr>
            <a:xfrm>
              <a:off x="3181431" y="179415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xmlns="" id="{F2B0ADA0-AD52-4DA8-9112-072CF82C17EB}"/>
                </a:ext>
              </a:extLst>
            </p:cNvPr>
            <p:cNvSpPr/>
            <p:nvPr/>
          </p:nvSpPr>
          <p:spPr>
            <a:xfrm>
              <a:off x="2985245" y="216469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xmlns="" id="{F9192FE9-7C00-441E-8693-E43DC0094A3B}"/>
                </a:ext>
              </a:extLst>
            </p:cNvPr>
            <p:cNvSpPr/>
            <p:nvPr/>
          </p:nvSpPr>
          <p:spPr>
            <a:xfrm>
              <a:off x="3181431" y="2575861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xmlns="" id="{2D0B3EA6-A864-4ED2-9A2F-DEFE272F42C7}"/>
                </a:ext>
              </a:extLst>
            </p:cNvPr>
            <p:cNvSpPr/>
            <p:nvPr/>
          </p:nvSpPr>
          <p:spPr>
            <a:xfrm>
              <a:off x="3883017" y="216469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xmlns="" id="{2A4B0FBD-C002-4661-AD98-2C5DB3418EE9}"/>
                </a:ext>
              </a:extLst>
            </p:cNvPr>
            <p:cNvSpPr/>
            <p:nvPr/>
          </p:nvSpPr>
          <p:spPr>
            <a:xfrm>
              <a:off x="3672670" y="1794150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xmlns="" id="{42DC60DB-9E77-419F-9DD6-08DEA7BFBD41}"/>
                </a:ext>
              </a:extLst>
            </p:cNvPr>
            <p:cNvSpPr/>
            <p:nvPr/>
          </p:nvSpPr>
          <p:spPr>
            <a:xfrm>
              <a:off x="3674098" y="2575861"/>
              <a:ext cx="154349" cy="123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xmlns="" id="{D22C4F78-8F59-4D81-A0CE-19D8FB8D088F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>
              <a:off x="3335780" y="2637834"/>
              <a:ext cx="33831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xmlns="" id="{6932358D-6864-4268-AED4-5DB3FC58A52B}"/>
                </a:ext>
              </a:extLst>
            </p:cNvPr>
            <p:cNvCxnSpPr>
              <a:cxnSpLocks/>
              <a:stCxn id="45" idx="7"/>
              <a:endCxn id="43" idx="4"/>
            </p:cNvCxnSpPr>
            <p:nvPr/>
          </p:nvCxnSpPr>
          <p:spPr>
            <a:xfrm flipV="1">
              <a:off x="3805843" y="2288636"/>
              <a:ext cx="154349" cy="30537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xmlns="" id="{B02788B8-88F7-42A2-BABC-EADFE047480E}"/>
                </a:ext>
              </a:extLst>
            </p:cNvPr>
            <p:cNvCxnSpPr>
              <a:cxnSpLocks/>
              <a:stCxn id="42" idx="1"/>
              <a:endCxn id="41" idx="4"/>
            </p:cNvCxnSpPr>
            <p:nvPr/>
          </p:nvCxnSpPr>
          <p:spPr>
            <a:xfrm flipH="1" flipV="1">
              <a:off x="3062420" y="2288636"/>
              <a:ext cx="141615" cy="30537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xmlns="" id="{632E0F00-F81D-470C-BB5A-698FE76D0EA4}"/>
                </a:ext>
              </a:extLst>
            </p:cNvPr>
            <p:cNvCxnSpPr>
              <a:cxnSpLocks/>
              <a:stCxn id="41" idx="0"/>
              <a:endCxn id="40" idx="3"/>
            </p:cNvCxnSpPr>
            <p:nvPr/>
          </p:nvCxnSpPr>
          <p:spPr>
            <a:xfrm flipV="1">
              <a:off x="3062420" y="1899945"/>
              <a:ext cx="141615" cy="2647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xmlns="" id="{F1CC6C07-EA08-4B2E-9960-F012E923D2B8}"/>
                </a:ext>
              </a:extLst>
            </p:cNvPr>
            <p:cNvCxnSpPr>
              <a:cxnSpLocks/>
              <a:stCxn id="43" idx="0"/>
              <a:endCxn id="44" idx="5"/>
            </p:cNvCxnSpPr>
            <p:nvPr/>
          </p:nvCxnSpPr>
          <p:spPr>
            <a:xfrm flipH="1" flipV="1">
              <a:off x="3804415" y="1899945"/>
              <a:ext cx="155777" cy="2647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xmlns="" id="{144B2E42-0F4F-495E-8E7D-4CE3AEAD31C0}"/>
                </a:ext>
              </a:extLst>
            </p:cNvPr>
            <p:cNvCxnSpPr>
              <a:cxnSpLocks/>
              <a:stCxn id="40" idx="6"/>
              <a:endCxn id="44" idx="2"/>
            </p:cNvCxnSpPr>
            <p:nvPr/>
          </p:nvCxnSpPr>
          <p:spPr>
            <a:xfrm>
              <a:off x="3335780" y="1856123"/>
              <a:ext cx="33689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aixaDeTexto 51">
            <a:extLst>
              <a:ext uri="{FF2B5EF4-FFF2-40B4-BE49-F238E27FC236}">
                <a16:creationId xmlns:a16="http://schemas.microsoft.com/office/drawing/2014/main" xmlns="" id="{8E7F465E-295D-4858-A142-6058CC2B8177}"/>
              </a:ext>
            </a:extLst>
          </p:cNvPr>
          <p:cNvSpPr txBox="1"/>
          <p:nvPr/>
        </p:nvSpPr>
        <p:spPr>
          <a:xfrm>
            <a:off x="112343" y="4219519"/>
            <a:ext cx="150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Pattern</a:t>
            </a:r>
            <a:r>
              <a:rPr lang="pt-BR" dirty="0"/>
              <a:t> Query</a:t>
            </a:r>
            <a:endParaRPr lang="en-US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52731204-4805-44DD-A679-C6EADEEA43DA}"/>
              </a:ext>
            </a:extLst>
          </p:cNvPr>
          <p:cNvSpPr txBox="1"/>
          <p:nvPr/>
        </p:nvSpPr>
        <p:spPr>
          <a:xfrm>
            <a:off x="6781619" y="4997704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Dataset</a:t>
            </a:r>
            <a:endParaRPr lang="en-US" dirty="0"/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xmlns="" id="{9AD73B18-2698-4515-A3C8-CD18A694F22C}"/>
              </a:ext>
            </a:extLst>
          </p:cNvPr>
          <p:cNvSpPr/>
          <p:nvPr/>
        </p:nvSpPr>
        <p:spPr>
          <a:xfrm>
            <a:off x="2545686" y="2758760"/>
            <a:ext cx="2502388" cy="59439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Pure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Constellation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xmlns="" id="{6A7F45D0-9A1C-4B74-A303-BA102FE70756}"/>
              </a:ext>
            </a:extLst>
          </p:cNvPr>
          <p:cNvSpPr/>
          <p:nvPr/>
        </p:nvSpPr>
        <p:spPr>
          <a:xfrm>
            <a:off x="2575598" y="3505550"/>
            <a:ext cx="2502388" cy="59439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Isotropic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Constellation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xmlns="" id="{606248CC-7AEC-40C4-A6C0-B262347EB6DA}"/>
              </a:ext>
            </a:extLst>
          </p:cNvPr>
          <p:cNvSpPr/>
          <p:nvPr/>
        </p:nvSpPr>
        <p:spPr>
          <a:xfrm>
            <a:off x="2575598" y="4360566"/>
            <a:ext cx="2992864" cy="62174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Non-</a:t>
            </a:r>
            <a:r>
              <a:rPr lang="pt-BR" dirty="0" err="1" smtClean="0">
                <a:solidFill>
                  <a:schemeClr val="tx1"/>
                </a:solidFill>
              </a:rPr>
              <a:t>Isotropic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Constellation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Seta: para a Direita 56">
            <a:extLst>
              <a:ext uri="{FF2B5EF4-FFF2-40B4-BE49-F238E27FC236}">
                <a16:creationId xmlns:a16="http://schemas.microsoft.com/office/drawing/2014/main" xmlns="" id="{CAB221C5-64A2-41DE-AC61-C68D63832AC9}"/>
              </a:ext>
            </a:extLst>
          </p:cNvPr>
          <p:cNvSpPr/>
          <p:nvPr/>
        </p:nvSpPr>
        <p:spPr>
          <a:xfrm>
            <a:off x="1517464" y="3831733"/>
            <a:ext cx="445904" cy="227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eta: para a Direita 57">
            <a:extLst>
              <a:ext uri="{FF2B5EF4-FFF2-40B4-BE49-F238E27FC236}">
                <a16:creationId xmlns:a16="http://schemas.microsoft.com/office/drawing/2014/main" xmlns="" id="{4A1BA1D2-675D-40E1-825C-F9E42177EEEE}"/>
              </a:ext>
            </a:extLst>
          </p:cNvPr>
          <p:cNvSpPr/>
          <p:nvPr/>
        </p:nvSpPr>
        <p:spPr>
          <a:xfrm>
            <a:off x="5342394" y="3802981"/>
            <a:ext cx="445904" cy="227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ítulo 1">
            <a:extLst>
              <a:ext uri="{FF2B5EF4-FFF2-40B4-BE49-F238E27FC236}">
                <a16:creationId xmlns:a16="http://schemas.microsoft.com/office/drawing/2014/main" xmlns="" id="{A44D101B-508A-4743-B4CF-6266D602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11" y="154149"/>
            <a:ext cx="7886700" cy="1325563"/>
          </a:xfrm>
        </p:spPr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Solution</a:t>
            </a:r>
            <a:r>
              <a:rPr lang="pt-BR" dirty="0"/>
              <a:t> Approaches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xmlns="" id="{7880B00B-5364-4332-84DC-790402C7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xmlns="" id="{B5FB166E-63AF-415B-BC1A-CC88034B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8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BBF824-659D-44C2-9D03-0FB5D8E3C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Pure Constellation</a:t>
            </a:r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xmlns="" id="{F22DF002-E60D-49A5-A564-453E7DBD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63" y="2007392"/>
            <a:ext cx="8261872" cy="31936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err="1"/>
              <a:t>Given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dirty="0"/>
              <a:t>	 </a:t>
            </a:r>
            <a:r>
              <a:rPr lang="pt-BR" dirty="0" err="1"/>
              <a:t>Geometry</a:t>
            </a:r>
            <a:r>
              <a:rPr lang="pt-BR" dirty="0"/>
              <a:t> </a:t>
            </a:r>
            <a:r>
              <a:rPr lang="pt-BR" dirty="0" err="1"/>
              <a:t>pattern</a:t>
            </a:r>
            <a:r>
              <a:rPr lang="pt-BR" dirty="0"/>
              <a:t> Query Q:={q1,q2,...,qk}</a:t>
            </a:r>
          </a:p>
          <a:p>
            <a:pPr marL="0" indent="0">
              <a:buNone/>
            </a:pPr>
            <a:r>
              <a:rPr lang="pt-BR" dirty="0"/>
              <a:t>	 Data set </a:t>
            </a:r>
            <a:r>
              <a:rPr lang="pt-BR" dirty="0" err="1"/>
              <a:t>of</a:t>
            </a:r>
            <a:r>
              <a:rPr lang="pt-BR" dirty="0"/>
              <a:t> points D:{p1,p2,..,pn}, </a:t>
            </a:r>
            <a:r>
              <a:rPr lang="pt-BR" dirty="0" err="1"/>
              <a:t>where</a:t>
            </a:r>
            <a:r>
              <a:rPr lang="pt-BR" dirty="0"/>
              <a:t> :</a:t>
            </a:r>
          </a:p>
          <a:p>
            <a:pPr marL="0" indent="0">
              <a:buNone/>
            </a:pPr>
            <a:r>
              <a:rPr lang="pt-BR" dirty="0"/>
              <a:t>                 - n is </a:t>
            </a:r>
            <a:r>
              <a:rPr lang="pt-BR" dirty="0" err="1"/>
              <a:t>huge</a:t>
            </a:r>
            <a:r>
              <a:rPr lang="pt-BR" dirty="0"/>
              <a:t> (</a:t>
            </a:r>
            <a:r>
              <a:rPr lang="pt-BR" dirty="0" err="1"/>
              <a:t>possibly</a:t>
            </a:r>
            <a:r>
              <a:rPr lang="pt-BR" dirty="0"/>
              <a:t> </a:t>
            </a:r>
            <a:r>
              <a:rPr lang="pt-BR" dirty="0" err="1"/>
              <a:t>billions</a:t>
            </a:r>
            <a:r>
              <a:rPr lang="pt-BR" dirty="0"/>
              <a:t>)</a:t>
            </a:r>
          </a:p>
          <a:p>
            <a:pPr marL="0" indent="0">
              <a:buNone/>
            </a:pPr>
            <a:r>
              <a:rPr lang="pt-BR" dirty="0"/>
              <a:t>                 - for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i,j</a:t>
            </a:r>
            <a:r>
              <a:rPr lang="pt-BR" dirty="0"/>
              <a:t> , </a:t>
            </a:r>
            <a:r>
              <a:rPr lang="pt-BR" dirty="0" err="1"/>
              <a:t>qi</a:t>
            </a:r>
            <a:r>
              <a:rPr lang="pt-BR" dirty="0"/>
              <a:t>, </a:t>
            </a:r>
            <a:r>
              <a:rPr lang="pt-BR" dirty="0" err="1"/>
              <a:t>pj</a:t>
            </a:r>
            <a:r>
              <a:rPr lang="pt-BR" dirty="0"/>
              <a:t>  are </a:t>
            </a:r>
            <a:r>
              <a:rPr lang="pt-BR" dirty="0" err="1"/>
              <a:t>at</a:t>
            </a:r>
            <a:r>
              <a:rPr lang="pt-BR" dirty="0"/>
              <a:t> a </a:t>
            </a:r>
            <a:r>
              <a:rPr lang="pt-BR" dirty="0" err="1"/>
              <a:t>certain</a:t>
            </a:r>
            <a:r>
              <a:rPr lang="pt-BR" dirty="0"/>
              <a:t> </a:t>
            </a:r>
            <a:r>
              <a:rPr lang="pt-BR" dirty="0" err="1"/>
              <a:t>location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                    	         </a:t>
            </a:r>
            <a:r>
              <a:rPr lang="pt-BR" dirty="0" err="1"/>
              <a:t>and</a:t>
            </a:r>
            <a:r>
              <a:rPr lang="pt-BR" dirty="0"/>
              <a:t> have a set </a:t>
            </a:r>
            <a:r>
              <a:rPr lang="pt-BR" dirty="0" err="1"/>
              <a:t>of</a:t>
            </a:r>
            <a:r>
              <a:rPr lang="pt-BR" dirty="0"/>
              <a:t> attributes</a:t>
            </a:r>
          </a:p>
          <a:p>
            <a:pPr marL="0" indent="0">
              <a:buNone/>
            </a:pPr>
            <a:r>
              <a:rPr lang="pt-BR" dirty="0" err="1"/>
              <a:t>Solution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err="1"/>
              <a:t>Find</a:t>
            </a:r>
            <a:r>
              <a:rPr lang="pt-BR" dirty="0"/>
              <a:t> </a:t>
            </a:r>
            <a:r>
              <a:rPr lang="pt-BR" dirty="0" err="1"/>
              <a:t>all</a:t>
            </a:r>
            <a:r>
              <a:rPr lang="pt-BR" dirty="0"/>
              <a:t> sets s={s1,s2,..,sk} s.t.</a:t>
            </a:r>
          </a:p>
          <a:p>
            <a:pPr marL="0" indent="0">
              <a:buNone/>
            </a:pPr>
            <a:r>
              <a:rPr lang="pt-BR" dirty="0"/>
              <a:t>	 </a:t>
            </a:r>
            <a:r>
              <a:rPr lang="pt-BR" dirty="0" err="1"/>
              <a:t>dist</a:t>
            </a:r>
            <a:r>
              <a:rPr lang="pt-BR" dirty="0"/>
              <a:t>(</a:t>
            </a:r>
            <a:r>
              <a:rPr lang="pt-BR" dirty="0" err="1"/>
              <a:t>qi,qj</a:t>
            </a:r>
            <a:r>
              <a:rPr lang="pt-BR" dirty="0"/>
              <a:t>) – </a:t>
            </a:r>
            <a:r>
              <a:rPr lang="el-GR" dirty="0"/>
              <a:t>ε</a:t>
            </a:r>
            <a:r>
              <a:rPr lang="pt-BR" dirty="0"/>
              <a:t> ≤ </a:t>
            </a:r>
            <a:r>
              <a:rPr lang="pt-BR" dirty="0" err="1"/>
              <a:t>dist</a:t>
            </a:r>
            <a:r>
              <a:rPr lang="pt-BR" dirty="0"/>
              <a:t> (</a:t>
            </a:r>
            <a:r>
              <a:rPr lang="pt-BR" dirty="0" err="1"/>
              <a:t>si,sj</a:t>
            </a:r>
            <a:r>
              <a:rPr lang="pt-BR" dirty="0"/>
              <a:t>) ≤ </a:t>
            </a:r>
            <a:r>
              <a:rPr lang="pt-BR" dirty="0" err="1"/>
              <a:t>dist</a:t>
            </a:r>
            <a:r>
              <a:rPr lang="pt-BR" dirty="0"/>
              <a:t>(</a:t>
            </a:r>
            <a:r>
              <a:rPr lang="pt-BR" dirty="0" err="1"/>
              <a:t>qi,qj</a:t>
            </a:r>
            <a:r>
              <a:rPr lang="pt-BR" dirty="0"/>
              <a:t>) + </a:t>
            </a:r>
            <a:r>
              <a:rPr lang="el-GR" dirty="0"/>
              <a:t>ε</a:t>
            </a:r>
            <a:r>
              <a:rPr lang="pt-BR" dirty="0"/>
              <a:t>  /* </a:t>
            </a:r>
            <a:r>
              <a:rPr lang="pt-BR" dirty="0" err="1"/>
              <a:t>Distance</a:t>
            </a:r>
            <a:r>
              <a:rPr lang="pt-BR" dirty="0"/>
              <a:t> Match */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70CE7A4D-D6B3-4B47-BBAC-143BF27D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7</a:t>
            </a:fld>
            <a:r>
              <a:rPr lang="en-US" dirty="0"/>
              <a:t> of 32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DBA7CD28-2FC9-41E2-AD62-EC8DE6E7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6EF7309A-8E27-4AF1-AFB2-61A43646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0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BBF824-659D-44C2-9D03-0FB5D8E3C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Pure Constellation</a:t>
            </a:r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xmlns="" id="{F22DF002-E60D-49A5-A564-453E7DBD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1749582"/>
            <a:ext cx="8261872" cy="1787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err="1"/>
              <a:t>Pure</a:t>
            </a:r>
            <a:r>
              <a:rPr lang="pt-BR" dirty="0"/>
              <a:t> </a:t>
            </a:r>
            <a:r>
              <a:rPr lang="pt-BR" dirty="0" err="1"/>
              <a:t>Constellation</a:t>
            </a:r>
            <a:r>
              <a:rPr lang="pt-BR" dirty="0"/>
              <a:t> </a:t>
            </a:r>
            <a:r>
              <a:rPr lang="pt-BR" dirty="0" err="1" smtClean="0"/>
              <a:t>algorithm</a:t>
            </a:r>
            <a:r>
              <a:rPr lang="pt-BR" dirty="0" smtClean="0"/>
              <a:t>:</a:t>
            </a:r>
            <a:endParaRPr lang="pt-BR" dirty="0"/>
          </a:p>
          <a:p>
            <a:pPr lvl="1"/>
            <a:r>
              <a:rPr lang="pt-BR" dirty="0" err="1"/>
              <a:t>Considers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query </a:t>
            </a:r>
            <a:r>
              <a:rPr lang="pt-BR" dirty="0" err="1"/>
              <a:t>objects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na </a:t>
            </a:r>
            <a:r>
              <a:rPr lang="pt-BR" dirty="0" err="1"/>
              <a:t>anchor</a:t>
            </a:r>
            <a:endParaRPr lang="pt-BR" dirty="0"/>
          </a:p>
          <a:p>
            <a:pPr lvl="1"/>
            <a:r>
              <a:rPr lang="pt-BR" dirty="0" err="1"/>
              <a:t>Efficiently</a:t>
            </a:r>
            <a:r>
              <a:rPr lang="pt-BR" dirty="0"/>
              <a:t> compute </a:t>
            </a:r>
            <a:r>
              <a:rPr lang="pt-BR" dirty="0" err="1"/>
              <a:t>neighbors</a:t>
            </a:r>
            <a:r>
              <a:rPr lang="pt-BR" dirty="0"/>
              <a:t> </a:t>
            </a:r>
            <a:r>
              <a:rPr lang="pt-BR" dirty="0" err="1"/>
              <a:t>agreeing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distance</a:t>
            </a:r>
            <a:r>
              <a:rPr lang="pt-BR" dirty="0"/>
              <a:t> match</a:t>
            </a:r>
          </a:p>
          <a:p>
            <a:pPr lvl="1"/>
            <a:r>
              <a:rPr lang="pt-BR" dirty="0" err="1"/>
              <a:t>Apply</a:t>
            </a:r>
            <a:r>
              <a:rPr lang="pt-BR" dirty="0"/>
              <a:t> a k-1 </a:t>
            </a:r>
            <a:r>
              <a:rPr lang="pt-BR" dirty="0" err="1"/>
              <a:t>spatial</a:t>
            </a:r>
            <a:r>
              <a:rPr lang="pt-BR" dirty="0"/>
              <a:t> </a:t>
            </a:r>
            <a:r>
              <a:rPr lang="pt-BR" dirty="0" err="1"/>
              <a:t>join</a:t>
            </a:r>
            <a:endParaRPr lang="pt-BR" dirty="0"/>
          </a:p>
          <a:p>
            <a:pPr lvl="1"/>
            <a:r>
              <a:rPr lang="pt-BR" dirty="0"/>
              <a:t>Post-</a:t>
            </a:r>
            <a:r>
              <a:rPr lang="pt-BR" dirty="0" err="1"/>
              <a:t>process</a:t>
            </a:r>
            <a:r>
              <a:rPr lang="pt-BR" dirty="0"/>
              <a:t> for </a:t>
            </a:r>
            <a:r>
              <a:rPr lang="pt-BR" dirty="0" err="1"/>
              <a:t>attribute</a:t>
            </a:r>
            <a:r>
              <a:rPr lang="pt-BR" dirty="0"/>
              <a:t> </a:t>
            </a:r>
            <a:r>
              <a:rPr lang="pt-BR" dirty="0" err="1"/>
              <a:t>constraints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70CE7A4D-D6B3-4B47-BBAC-143BF27D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8</a:t>
            </a:fld>
            <a:r>
              <a:rPr lang="en-US" dirty="0"/>
              <a:t> of 32</a:t>
            </a:r>
          </a:p>
        </p:txBody>
      </p:sp>
      <p:pic>
        <p:nvPicPr>
          <p:cNvPr id="5" name="Imagem 4" descr="Uma imagem contendo objeto&#10;&#10;Descrição gerada com alta confiança">
            <a:extLst>
              <a:ext uri="{FF2B5EF4-FFF2-40B4-BE49-F238E27FC236}">
                <a16:creationId xmlns:a16="http://schemas.microsoft.com/office/drawing/2014/main" xmlns="" id="{1A6B7779-53ED-4411-8456-9AD0CABBB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39" y="3536950"/>
            <a:ext cx="4406900" cy="28194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6FC17610-BD65-49F2-AA93-36AD7B62E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722078C5-1F80-4524-8BCD-E9B06020F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F0F838-F4FB-4094-905E-A70C9975A2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pt-BR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Pure</a:t>
            </a:r>
            <a:r>
              <a:rPr lang="pt-B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Constellation</a:t>
            </a:r>
            <a:r>
              <a:rPr lang="pt-B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approach</a:t>
            </a: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AA7E940-81AA-416D-8C40-C4EC0A733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Target 1 : </a:t>
            </a:r>
            <a:r>
              <a:rPr lang="pt-BR" dirty="0" err="1"/>
              <a:t>reduce</a:t>
            </a:r>
            <a:r>
              <a:rPr lang="pt-BR" dirty="0"/>
              <a:t> </a:t>
            </a:r>
            <a:r>
              <a:rPr lang="pt-BR" dirty="0" err="1"/>
              <a:t>computation</a:t>
            </a:r>
            <a:r>
              <a:rPr lang="pt-BR" dirty="0"/>
              <a:t> time</a:t>
            </a:r>
          </a:p>
          <a:p>
            <a:pPr lvl="1"/>
            <a:r>
              <a:rPr lang="pt-BR" dirty="0" err="1"/>
              <a:t>Parallelize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computation</a:t>
            </a:r>
            <a:endParaRPr lang="pt-BR" dirty="0"/>
          </a:p>
          <a:p>
            <a:pPr lvl="2"/>
            <a:r>
              <a:rPr lang="pt-BR" dirty="0" err="1"/>
              <a:t>Partition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data </a:t>
            </a:r>
            <a:r>
              <a:rPr lang="pt-BR" dirty="0" err="1"/>
              <a:t>using</a:t>
            </a:r>
            <a:r>
              <a:rPr lang="pt-BR" dirty="0"/>
              <a:t> </a:t>
            </a:r>
            <a:r>
              <a:rPr lang="pt-BR" dirty="0" err="1"/>
              <a:t>equipdepth</a:t>
            </a:r>
            <a:r>
              <a:rPr lang="pt-BR" dirty="0"/>
              <a:t> </a:t>
            </a:r>
            <a:r>
              <a:rPr lang="pt-BR" dirty="0" err="1"/>
              <a:t>histograms</a:t>
            </a:r>
            <a:endParaRPr lang="pt-BR" dirty="0"/>
          </a:p>
          <a:p>
            <a:pPr lvl="2"/>
            <a:r>
              <a:rPr lang="pt-BR" dirty="0" err="1"/>
              <a:t>Balanced</a:t>
            </a:r>
            <a:r>
              <a:rPr lang="pt-BR" dirty="0"/>
              <a:t> data </a:t>
            </a:r>
            <a:r>
              <a:rPr lang="pt-BR" dirty="0" err="1"/>
              <a:t>partitions</a:t>
            </a:r>
            <a:endParaRPr lang="pt-BR" dirty="0"/>
          </a:p>
          <a:p>
            <a:pPr lvl="1"/>
            <a:r>
              <a:rPr lang="pt-BR" dirty="0"/>
              <a:t>Index individual </a:t>
            </a:r>
            <a:r>
              <a:rPr lang="pt-BR" dirty="0" err="1"/>
              <a:t>partitions</a:t>
            </a:r>
            <a:r>
              <a:rPr lang="pt-BR" dirty="0"/>
              <a:t>  </a:t>
            </a:r>
            <a:r>
              <a:rPr lang="pt-BR" dirty="0" err="1"/>
              <a:t>using</a:t>
            </a:r>
            <a:r>
              <a:rPr lang="pt-BR" dirty="0"/>
              <a:t> a </a:t>
            </a:r>
            <a:r>
              <a:rPr lang="pt-BR" dirty="0" err="1"/>
              <a:t>quadtree</a:t>
            </a:r>
            <a:r>
              <a:rPr lang="pt-BR" dirty="0"/>
              <a:t> (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octree</a:t>
            </a:r>
            <a:r>
              <a:rPr lang="pt-BR" dirty="0"/>
              <a:t>)</a:t>
            </a:r>
          </a:p>
          <a:p>
            <a:pPr lvl="2"/>
            <a:r>
              <a:rPr lang="pt-BR" dirty="0" err="1"/>
              <a:t>Fast</a:t>
            </a:r>
            <a:r>
              <a:rPr lang="pt-BR" dirty="0"/>
              <a:t> </a:t>
            </a:r>
            <a:r>
              <a:rPr lang="pt-BR" dirty="0" err="1"/>
              <a:t>computation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neighbors</a:t>
            </a:r>
            <a:r>
              <a:rPr lang="pt-BR" dirty="0"/>
              <a:t> </a:t>
            </a:r>
            <a:r>
              <a:rPr lang="pt-BR" dirty="0" err="1"/>
              <a:t>up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a </a:t>
            </a:r>
            <a:r>
              <a:rPr lang="pt-BR" dirty="0" err="1"/>
              <a:t>maximum</a:t>
            </a:r>
            <a:r>
              <a:rPr lang="pt-BR" dirty="0"/>
              <a:t> </a:t>
            </a:r>
            <a:r>
              <a:rPr lang="pt-BR" dirty="0" err="1"/>
              <a:t>distance</a:t>
            </a:r>
            <a:endParaRPr lang="pt-BR" dirty="0"/>
          </a:p>
          <a:p>
            <a:pPr lvl="2"/>
            <a:r>
              <a:rPr lang="pt-BR" dirty="0"/>
              <a:t>Use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mesoids</a:t>
            </a:r>
            <a:r>
              <a:rPr lang="pt-BR" dirty="0"/>
              <a:t> on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quadtree</a:t>
            </a:r>
            <a:r>
              <a:rPr lang="pt-BR" dirty="0"/>
              <a:t> </a:t>
            </a:r>
            <a:r>
              <a:rPr lang="pt-BR" dirty="0" err="1"/>
              <a:t>leafnode</a:t>
            </a:r>
            <a:r>
              <a:rPr lang="pt-BR" dirty="0"/>
              <a:t> as </a:t>
            </a:r>
            <a:r>
              <a:rPr lang="pt-BR" dirty="0" err="1"/>
              <a:t>representatives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objects</a:t>
            </a:r>
            <a:r>
              <a:rPr lang="pt-BR" dirty="0"/>
              <a:t> in that node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3E4032C-A19E-4ED6-A176-5C5782A2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E7E0-7255-4EFF-83F6-54C8A349E7B0}" type="slidenum">
              <a:rPr lang="en-US" smtClean="0"/>
              <a:pPr/>
              <a:t>9</a:t>
            </a:fld>
            <a:r>
              <a:rPr lang="en-US"/>
              <a:t> of 32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AD1FF9D-8CCB-442A-9086-670F5F10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489" y="6356350"/>
            <a:ext cx="1207975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F. Porto et al.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9ADBF4A-9864-4550-9971-F795C811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4406" y="6356351"/>
            <a:ext cx="589861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Point Set </a:t>
            </a:r>
            <a:r>
              <a:rPr lang="pt-BR" dirty="0" err="1"/>
              <a:t>Search</a:t>
            </a:r>
            <a:r>
              <a:rPr lang="pt-BR" dirty="0"/>
              <a:t> in Big Data – SSDBM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33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4939</TotalTime>
  <Words>1772</Words>
  <Application>Microsoft Macintosh PowerPoint</Application>
  <PresentationFormat>On-screen Show (4:3)</PresentationFormat>
  <Paragraphs>315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Tema do Office</vt:lpstr>
      <vt:lpstr>Point Pattern Search in Big Data</vt:lpstr>
      <vt:lpstr>Agenda</vt:lpstr>
      <vt:lpstr>Three Versions of Our Problem (ignoring errors)</vt:lpstr>
      <vt:lpstr>Introduction</vt:lpstr>
      <vt:lpstr>Problem Context</vt:lpstr>
      <vt:lpstr>The Solution Approaches</vt:lpstr>
      <vt:lpstr>Pure Constellation</vt:lpstr>
      <vt:lpstr>Pure Constellation</vt:lpstr>
      <vt:lpstr>Pure Constellation approach</vt:lpstr>
      <vt:lpstr>Find Neighbors Efficiently</vt:lpstr>
      <vt:lpstr>The Solution Approaches</vt:lpstr>
      <vt:lpstr>Isotropic Constellation</vt:lpstr>
      <vt:lpstr>Isotropic Constellation</vt:lpstr>
      <vt:lpstr>Isotropic Constellation</vt:lpstr>
      <vt:lpstr>Isotropic Constellation</vt:lpstr>
      <vt:lpstr>Isotropic Constellation</vt:lpstr>
      <vt:lpstr>Isotropic Constellation</vt:lpstr>
      <vt:lpstr>Isotropic Constellation solution examples</vt:lpstr>
      <vt:lpstr>The Solution Approaches</vt:lpstr>
      <vt:lpstr>Non-Isotropic Constellation</vt:lpstr>
      <vt:lpstr>Implementation &amp; Experiments</vt:lpstr>
      <vt:lpstr>General Spark Dataflow</vt:lpstr>
      <vt:lpstr># Solutions by Query Type</vt:lpstr>
      <vt:lpstr>Effect of Query Size</vt:lpstr>
      <vt:lpstr>Comparison with Point Set Registration algorithms</vt:lpstr>
      <vt:lpstr>Related Work</vt:lpstr>
      <vt:lpstr>Final Comments</vt:lpstr>
      <vt:lpstr>Point Pattern Search in Big Data</vt:lpstr>
      <vt:lpstr>Algorithms Overview </vt:lpstr>
      <vt:lpstr>Introduction</vt:lpstr>
      <vt:lpstr>Introduction</vt:lpstr>
      <vt:lpstr>Compute Distance Matches and  Spatial Join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Costa</dc:creator>
  <cp:lastModifiedBy>Dennis Shasha</cp:lastModifiedBy>
  <cp:revision>270</cp:revision>
  <cp:lastPrinted>2018-07-09T14:50:15Z</cp:lastPrinted>
  <dcterms:created xsi:type="dcterms:W3CDTF">2016-07-18T17:53:48Z</dcterms:created>
  <dcterms:modified xsi:type="dcterms:W3CDTF">2018-07-09T16:04:36Z</dcterms:modified>
</cp:coreProperties>
</file>