
<file path=[Content_Types].xml><?xml version="1.0" encoding="utf-8"?>
<Types xmlns="http://schemas.openxmlformats.org/package/2006/content-types">
  <Default Extension="xml" ContentType="application/xml"/>
  <Default Extension="wmf" ContentType="image/x-wmf"/>
  <Default Extension="tiff" ContentType="image/tiff"/>
  <Default Extension="emf" ContentType="image/x-emf"/>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embeddings/oleObject1.bin" ContentType="application/vnd.openxmlformats-officedocument.oleObject"/>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embeddings/oleObject2.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9"/>
  </p:notesMasterIdLst>
  <p:sldIdLst>
    <p:sldId id="256" r:id="rId2"/>
    <p:sldId id="300"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 id="320" r:id="rId23"/>
    <p:sldId id="321" r:id="rId24"/>
    <p:sldId id="322" r:id="rId25"/>
    <p:sldId id="323" r:id="rId26"/>
    <p:sldId id="324" r:id="rId27"/>
    <p:sldId id="325" r:id="rId28"/>
    <p:sldId id="326" r:id="rId29"/>
    <p:sldId id="342" r:id="rId30"/>
    <p:sldId id="257" r:id="rId31"/>
    <p:sldId id="266" r:id="rId32"/>
    <p:sldId id="267" r:id="rId33"/>
    <p:sldId id="268" r:id="rId34"/>
    <p:sldId id="270" r:id="rId35"/>
    <p:sldId id="271" r:id="rId36"/>
    <p:sldId id="258" r:id="rId37"/>
    <p:sldId id="259" r:id="rId38"/>
    <p:sldId id="327" r:id="rId39"/>
    <p:sldId id="328" r:id="rId40"/>
    <p:sldId id="329" r:id="rId41"/>
    <p:sldId id="330" r:id="rId42"/>
    <p:sldId id="331" r:id="rId43"/>
    <p:sldId id="332" r:id="rId44"/>
    <p:sldId id="333" r:id="rId45"/>
    <p:sldId id="334" r:id="rId46"/>
    <p:sldId id="335" r:id="rId47"/>
    <p:sldId id="336" r:id="rId48"/>
    <p:sldId id="337" r:id="rId49"/>
    <p:sldId id="338" r:id="rId50"/>
    <p:sldId id="339" r:id="rId51"/>
    <p:sldId id="340" r:id="rId52"/>
    <p:sldId id="341" r:id="rId53"/>
    <p:sldId id="343" r:id="rId54"/>
    <p:sldId id="260" r:id="rId55"/>
    <p:sldId id="261" r:id="rId56"/>
    <p:sldId id="262" r:id="rId57"/>
    <p:sldId id="263" r:id="rId58"/>
    <p:sldId id="264" r:id="rId59"/>
    <p:sldId id="272" r:id="rId60"/>
    <p:sldId id="273" r:id="rId61"/>
    <p:sldId id="274" r:id="rId62"/>
    <p:sldId id="275" r:id="rId63"/>
    <p:sldId id="276" r:id="rId64"/>
    <p:sldId id="292" r:id="rId65"/>
    <p:sldId id="278" r:id="rId66"/>
    <p:sldId id="279" r:id="rId67"/>
    <p:sldId id="277" r:id="rId68"/>
    <p:sldId id="281" r:id="rId69"/>
    <p:sldId id="282" r:id="rId70"/>
    <p:sldId id="283" r:id="rId71"/>
    <p:sldId id="284" r:id="rId72"/>
    <p:sldId id="285" r:id="rId73"/>
    <p:sldId id="286" r:id="rId74"/>
    <p:sldId id="287" r:id="rId75"/>
    <p:sldId id="288" r:id="rId76"/>
    <p:sldId id="293" r:id="rId77"/>
    <p:sldId id="289" r:id="rId78"/>
    <p:sldId id="290" r:id="rId79"/>
    <p:sldId id="291" r:id="rId80"/>
    <p:sldId id="294" r:id="rId81"/>
    <p:sldId id="280" r:id="rId82"/>
    <p:sldId id="296" r:id="rId83"/>
    <p:sldId id="297" r:id="rId84"/>
    <p:sldId id="298" r:id="rId85"/>
    <p:sldId id="299" r:id="rId86"/>
    <p:sldId id="269" r:id="rId87"/>
    <p:sldId id="295" r:id="rId8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95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printerSettings" Target="printerSettings/printerSettings1.bin"/><Relationship Id="rId91" Type="http://schemas.openxmlformats.org/officeDocument/2006/relationships/presProps" Target="presProps.xml"/><Relationship Id="rId92" Type="http://schemas.openxmlformats.org/officeDocument/2006/relationships/viewProps" Target="viewProps.xml"/><Relationship Id="rId93" Type="http://schemas.openxmlformats.org/officeDocument/2006/relationships/theme" Target="theme/theme1.xml"/><Relationship Id="rId94"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398F14-958B-3A44-B0EC-9D94E2A6329B}" type="datetimeFigureOut">
              <a:rPr lang="en-US" smtClean="0"/>
              <a:t>8/28/15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56DBE9-D765-A04E-89CF-C064FA269A0C}" type="slidenum">
              <a:rPr lang="en-US" smtClean="0"/>
              <a:t>‹#›</a:t>
            </a:fld>
            <a:endParaRPr lang="en-US"/>
          </a:p>
        </p:txBody>
      </p:sp>
    </p:spTree>
    <p:extLst>
      <p:ext uri="{BB962C8B-B14F-4D97-AF65-F5344CB8AC3E}">
        <p14:creationId xmlns:p14="http://schemas.microsoft.com/office/powerpoint/2010/main" val="240019383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9E56625-0F2B-E541-835E-05E801B14BD5}" type="slidenum">
              <a:rPr lang="en-US"/>
              <a:pPr>
                <a:defRPr/>
              </a:pPr>
              <a:t>7</a:t>
            </a:fld>
            <a:endParaRPr lang="en-US"/>
          </a:p>
        </p:txBody>
      </p:sp>
      <p:sp>
        <p:nvSpPr>
          <p:cNvPr id="7577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75779" name="Rectangle 3"/>
          <p:cNvSpPr>
            <a:spLocks noGrp="1" noChangeArrowheads="1"/>
          </p:cNvSpPr>
          <p:nvPr>
            <p:ph type="body" idx="1"/>
          </p:nvPr>
        </p:nvSpPr>
        <p:spPr/>
        <p:txBody>
          <a:bodyPr/>
          <a:lstStyle/>
          <a:p>
            <a:pPr eaLnBrk="1" hangingPunct="1">
              <a:defRPr/>
            </a:pPr>
            <a:endParaRPr lang="it-IT" smtClean="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02063097-8027-DD4C-9CA3-1D56FEDD92CB}" type="slidenum">
              <a:rPr lang="en-US"/>
              <a:pPr>
                <a:defRPr/>
              </a:pPr>
              <a:t>17</a:t>
            </a:fld>
            <a:endParaRPr lang="en-US"/>
          </a:p>
        </p:txBody>
      </p:sp>
      <p:sp>
        <p:nvSpPr>
          <p:cNvPr id="8601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86019" name="Rectangle 3"/>
          <p:cNvSpPr>
            <a:spLocks noGrp="1" noChangeArrowheads="1"/>
          </p:cNvSpPr>
          <p:nvPr>
            <p:ph type="body" idx="1"/>
          </p:nvPr>
        </p:nvSpPr>
        <p:spPr/>
        <p:txBody>
          <a:bodyPr/>
          <a:lstStyle/>
          <a:p>
            <a:pPr eaLnBrk="1" hangingPunct="1">
              <a:defRPr/>
            </a:pPr>
            <a:endParaRPr lang="it-IT" smtClean="0">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A410831A-F693-114C-A78A-1889346BB9AD}" type="slidenum">
              <a:rPr lang="en-US"/>
              <a:pPr>
                <a:defRPr/>
              </a:pPr>
              <a:t>22</a:t>
            </a:fld>
            <a:endParaRPr lang="en-US"/>
          </a:p>
        </p:txBody>
      </p:sp>
      <p:sp>
        <p:nvSpPr>
          <p:cNvPr id="4096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40963" name="Rectangle 3"/>
          <p:cNvSpPr>
            <a:spLocks noGrp="1" noChangeArrowheads="1"/>
          </p:cNvSpPr>
          <p:nvPr>
            <p:ph type="body" idx="1"/>
          </p:nvPr>
        </p:nvSpPr>
        <p:spPr/>
        <p:txBody>
          <a:bodyPr/>
          <a:lstStyle/>
          <a:p>
            <a:pPr eaLnBrk="1" hangingPunct="1">
              <a:defRPr/>
            </a:pPr>
            <a:endParaRPr lang="it-IT" smtClean="0">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73C238A6-8E5E-024A-A63D-C44786441947}" type="slidenum">
              <a:rPr lang="en-US"/>
              <a:pPr>
                <a:defRPr/>
              </a:pPr>
              <a:t>23</a:t>
            </a:fld>
            <a:endParaRPr lang="en-US"/>
          </a:p>
        </p:txBody>
      </p:sp>
      <p:sp>
        <p:nvSpPr>
          <p:cNvPr id="4301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43011" name="Rectangle 3"/>
          <p:cNvSpPr>
            <a:spLocks noGrp="1" noChangeArrowheads="1"/>
          </p:cNvSpPr>
          <p:nvPr>
            <p:ph type="body" idx="1"/>
          </p:nvPr>
        </p:nvSpPr>
        <p:spPr/>
        <p:txBody>
          <a:bodyPr/>
          <a:lstStyle/>
          <a:p>
            <a:pPr eaLnBrk="1" hangingPunct="1">
              <a:defRPr/>
            </a:pPr>
            <a:endParaRPr lang="it-IT" smtClean="0">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D58BA1C-C9CD-DC4C-A281-79152BE703BD}" type="slidenum">
              <a:rPr lang="en-US"/>
              <a:pPr>
                <a:defRPr/>
              </a:pPr>
              <a:t>24</a:t>
            </a:fld>
            <a:endParaRPr lang="en-US"/>
          </a:p>
        </p:txBody>
      </p:sp>
      <p:sp>
        <p:nvSpPr>
          <p:cNvPr id="5120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51203" name="Rectangle 3"/>
          <p:cNvSpPr>
            <a:spLocks noGrp="1" noChangeArrowheads="1"/>
          </p:cNvSpPr>
          <p:nvPr>
            <p:ph type="body" idx="1"/>
          </p:nvPr>
        </p:nvSpPr>
        <p:spPr/>
        <p:txBody>
          <a:bodyPr/>
          <a:lstStyle/>
          <a:p>
            <a:pPr eaLnBrk="1" hangingPunct="1">
              <a:defRPr/>
            </a:pPr>
            <a:endParaRPr lang="it-IT" smtClean="0">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3A839AD-9012-514E-B728-5CC97B745643}" type="slidenum">
              <a:rPr lang="en-US"/>
              <a:pPr>
                <a:defRPr/>
              </a:pPr>
              <a:t>25</a:t>
            </a:fld>
            <a:endParaRPr lang="en-US"/>
          </a:p>
        </p:txBody>
      </p:sp>
      <p:sp>
        <p:nvSpPr>
          <p:cNvPr id="5529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55299" name="Rectangle 3"/>
          <p:cNvSpPr>
            <a:spLocks noGrp="1" noChangeArrowheads="1"/>
          </p:cNvSpPr>
          <p:nvPr>
            <p:ph type="body" idx="1"/>
          </p:nvPr>
        </p:nvSpPr>
        <p:spPr/>
        <p:txBody>
          <a:bodyPr/>
          <a:lstStyle/>
          <a:p>
            <a:pPr eaLnBrk="1" hangingPunct="1">
              <a:defRPr/>
            </a:pPr>
            <a:endParaRPr lang="it-IT" smtClean="0">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08223EC9-BA13-D349-A605-F9EBA95D615C}" type="slidenum">
              <a:rPr lang="en-US"/>
              <a:pPr>
                <a:defRPr/>
              </a:pPr>
              <a:t>26</a:t>
            </a:fld>
            <a:endParaRPr lang="en-US"/>
          </a:p>
        </p:txBody>
      </p:sp>
      <p:sp>
        <p:nvSpPr>
          <p:cNvPr id="5939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59395" name="Rectangle 3"/>
          <p:cNvSpPr>
            <a:spLocks noGrp="1" noChangeArrowheads="1"/>
          </p:cNvSpPr>
          <p:nvPr>
            <p:ph type="body" idx="1"/>
          </p:nvPr>
        </p:nvSpPr>
        <p:spPr/>
        <p:txBody>
          <a:bodyPr/>
          <a:lstStyle/>
          <a:p>
            <a:pPr eaLnBrk="1" hangingPunct="1">
              <a:defRPr/>
            </a:pPr>
            <a:endParaRPr lang="it-IT" smtClean="0">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3DF1A968-E790-694D-81EF-5BFE9F4829CD}" type="slidenum">
              <a:rPr lang="en-US"/>
              <a:pPr>
                <a:defRPr/>
              </a:pPr>
              <a:t>28</a:t>
            </a:fld>
            <a:endParaRPr lang="en-US"/>
          </a:p>
        </p:txBody>
      </p:sp>
      <p:sp>
        <p:nvSpPr>
          <p:cNvPr id="6451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64515" name="Rectangle 3"/>
          <p:cNvSpPr>
            <a:spLocks noGrp="1" noChangeArrowheads="1"/>
          </p:cNvSpPr>
          <p:nvPr>
            <p:ph type="body" idx="1"/>
          </p:nvPr>
        </p:nvSpPr>
        <p:spPr/>
        <p:txBody>
          <a:bodyPr/>
          <a:lstStyle/>
          <a:p>
            <a:pPr eaLnBrk="1" hangingPunct="1">
              <a:defRPr/>
            </a:pPr>
            <a:endParaRPr lang="it-IT" smtClean="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5F3515-ABF8-9545-9895-28689B577A63}" type="datetimeFigureOut">
              <a:rPr lang="en-US" smtClean="0"/>
              <a:t>8/28/15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EFD55E-BEE4-7245-8396-2CD12133F3FB}" type="slidenum">
              <a:rPr lang="en-US" smtClean="0"/>
              <a:t>‹#›</a:t>
            </a:fld>
            <a:endParaRPr lang="en-US"/>
          </a:p>
        </p:txBody>
      </p:sp>
    </p:spTree>
    <p:extLst>
      <p:ext uri="{BB962C8B-B14F-4D97-AF65-F5344CB8AC3E}">
        <p14:creationId xmlns:p14="http://schemas.microsoft.com/office/powerpoint/2010/main" val="3039997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5F3515-ABF8-9545-9895-28689B577A63}" type="datetimeFigureOut">
              <a:rPr lang="en-US" smtClean="0"/>
              <a:t>8/28/15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EFD55E-BEE4-7245-8396-2CD12133F3FB}" type="slidenum">
              <a:rPr lang="en-US" smtClean="0"/>
              <a:t>‹#›</a:t>
            </a:fld>
            <a:endParaRPr lang="en-US"/>
          </a:p>
        </p:txBody>
      </p:sp>
    </p:spTree>
    <p:extLst>
      <p:ext uri="{BB962C8B-B14F-4D97-AF65-F5344CB8AC3E}">
        <p14:creationId xmlns:p14="http://schemas.microsoft.com/office/powerpoint/2010/main" val="4289289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5F3515-ABF8-9545-9895-28689B577A63}" type="datetimeFigureOut">
              <a:rPr lang="en-US" smtClean="0"/>
              <a:t>8/28/15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EFD55E-BEE4-7245-8396-2CD12133F3FB}" type="slidenum">
              <a:rPr lang="en-US" smtClean="0"/>
              <a:t>‹#›</a:t>
            </a:fld>
            <a:endParaRPr lang="en-US"/>
          </a:p>
        </p:txBody>
      </p:sp>
    </p:spTree>
    <p:extLst>
      <p:ext uri="{BB962C8B-B14F-4D97-AF65-F5344CB8AC3E}">
        <p14:creationId xmlns:p14="http://schemas.microsoft.com/office/powerpoint/2010/main" val="369015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5F3515-ABF8-9545-9895-28689B577A63}" type="datetimeFigureOut">
              <a:rPr lang="en-US" smtClean="0"/>
              <a:t>8/28/15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EFD55E-BEE4-7245-8396-2CD12133F3FB}" type="slidenum">
              <a:rPr lang="en-US" smtClean="0"/>
              <a:t>‹#›</a:t>
            </a:fld>
            <a:endParaRPr lang="en-US"/>
          </a:p>
        </p:txBody>
      </p:sp>
    </p:spTree>
    <p:extLst>
      <p:ext uri="{BB962C8B-B14F-4D97-AF65-F5344CB8AC3E}">
        <p14:creationId xmlns:p14="http://schemas.microsoft.com/office/powerpoint/2010/main" val="3620801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5F3515-ABF8-9545-9895-28689B577A63}" type="datetimeFigureOut">
              <a:rPr lang="en-US" smtClean="0"/>
              <a:t>8/28/15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EFD55E-BEE4-7245-8396-2CD12133F3FB}" type="slidenum">
              <a:rPr lang="en-US" smtClean="0"/>
              <a:t>‹#›</a:t>
            </a:fld>
            <a:endParaRPr lang="en-US"/>
          </a:p>
        </p:txBody>
      </p:sp>
    </p:spTree>
    <p:extLst>
      <p:ext uri="{BB962C8B-B14F-4D97-AF65-F5344CB8AC3E}">
        <p14:creationId xmlns:p14="http://schemas.microsoft.com/office/powerpoint/2010/main" val="409333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5F3515-ABF8-9545-9895-28689B577A63}" type="datetimeFigureOut">
              <a:rPr lang="en-US" smtClean="0"/>
              <a:t>8/28/15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EFD55E-BEE4-7245-8396-2CD12133F3FB}" type="slidenum">
              <a:rPr lang="en-US" smtClean="0"/>
              <a:t>‹#›</a:t>
            </a:fld>
            <a:endParaRPr lang="en-US"/>
          </a:p>
        </p:txBody>
      </p:sp>
    </p:spTree>
    <p:extLst>
      <p:ext uri="{BB962C8B-B14F-4D97-AF65-F5344CB8AC3E}">
        <p14:creationId xmlns:p14="http://schemas.microsoft.com/office/powerpoint/2010/main" val="3058570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5F3515-ABF8-9545-9895-28689B577A63}" type="datetimeFigureOut">
              <a:rPr lang="en-US" smtClean="0"/>
              <a:t>8/28/15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EFD55E-BEE4-7245-8396-2CD12133F3FB}" type="slidenum">
              <a:rPr lang="en-US" smtClean="0"/>
              <a:t>‹#›</a:t>
            </a:fld>
            <a:endParaRPr lang="en-US"/>
          </a:p>
        </p:txBody>
      </p:sp>
    </p:spTree>
    <p:extLst>
      <p:ext uri="{BB962C8B-B14F-4D97-AF65-F5344CB8AC3E}">
        <p14:creationId xmlns:p14="http://schemas.microsoft.com/office/powerpoint/2010/main" val="3816978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5F3515-ABF8-9545-9895-28689B577A63}" type="datetimeFigureOut">
              <a:rPr lang="en-US" smtClean="0"/>
              <a:t>8/28/15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EFD55E-BEE4-7245-8396-2CD12133F3FB}" type="slidenum">
              <a:rPr lang="en-US" smtClean="0"/>
              <a:t>‹#›</a:t>
            </a:fld>
            <a:endParaRPr lang="en-US"/>
          </a:p>
        </p:txBody>
      </p:sp>
    </p:spTree>
    <p:extLst>
      <p:ext uri="{BB962C8B-B14F-4D97-AF65-F5344CB8AC3E}">
        <p14:creationId xmlns:p14="http://schemas.microsoft.com/office/powerpoint/2010/main" val="255287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5F3515-ABF8-9545-9895-28689B577A63}" type="datetimeFigureOut">
              <a:rPr lang="en-US" smtClean="0"/>
              <a:t>8/28/15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EFD55E-BEE4-7245-8396-2CD12133F3FB}" type="slidenum">
              <a:rPr lang="en-US" smtClean="0"/>
              <a:t>‹#›</a:t>
            </a:fld>
            <a:endParaRPr lang="en-US"/>
          </a:p>
        </p:txBody>
      </p:sp>
    </p:spTree>
    <p:extLst>
      <p:ext uri="{BB962C8B-B14F-4D97-AF65-F5344CB8AC3E}">
        <p14:creationId xmlns:p14="http://schemas.microsoft.com/office/powerpoint/2010/main" val="2616283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5F3515-ABF8-9545-9895-28689B577A63}" type="datetimeFigureOut">
              <a:rPr lang="en-US" smtClean="0"/>
              <a:t>8/28/15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EFD55E-BEE4-7245-8396-2CD12133F3FB}" type="slidenum">
              <a:rPr lang="en-US" smtClean="0"/>
              <a:t>‹#›</a:t>
            </a:fld>
            <a:endParaRPr lang="en-US"/>
          </a:p>
        </p:txBody>
      </p:sp>
    </p:spTree>
    <p:extLst>
      <p:ext uri="{BB962C8B-B14F-4D97-AF65-F5344CB8AC3E}">
        <p14:creationId xmlns:p14="http://schemas.microsoft.com/office/powerpoint/2010/main" val="3588809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5F3515-ABF8-9545-9895-28689B577A63}" type="datetimeFigureOut">
              <a:rPr lang="en-US" smtClean="0"/>
              <a:t>8/28/15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EFD55E-BEE4-7245-8396-2CD12133F3FB}" type="slidenum">
              <a:rPr lang="en-US" smtClean="0"/>
              <a:t>‹#›</a:t>
            </a:fld>
            <a:endParaRPr lang="en-US"/>
          </a:p>
        </p:txBody>
      </p:sp>
    </p:spTree>
    <p:extLst>
      <p:ext uri="{BB962C8B-B14F-4D97-AF65-F5344CB8AC3E}">
        <p14:creationId xmlns:p14="http://schemas.microsoft.com/office/powerpoint/2010/main" val="11494257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5F3515-ABF8-9545-9895-28689B577A63}" type="datetimeFigureOut">
              <a:rPr lang="en-US" smtClean="0"/>
              <a:t>8/28/15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EFD55E-BEE4-7245-8396-2CD12133F3FB}" type="slidenum">
              <a:rPr lang="en-US" smtClean="0"/>
              <a:t>‹#›</a:t>
            </a:fld>
            <a:endParaRPr lang="en-US"/>
          </a:p>
        </p:txBody>
      </p:sp>
    </p:spTree>
    <p:extLst>
      <p:ext uri="{BB962C8B-B14F-4D97-AF65-F5344CB8AC3E}">
        <p14:creationId xmlns:p14="http://schemas.microsoft.com/office/powerpoint/2010/main" val="371285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 Id="rId11" Type="http://schemas.openxmlformats.org/officeDocument/2006/relationships/image" Target="../media/image13.png"/><Relationship Id="rId1" Type="http://schemas.openxmlformats.org/officeDocument/2006/relationships/slideLayout" Target="../slideLayouts/slideLayout4.xml"/><Relationship Id="rId2"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oleObject" Target="../embeddings/oleObject2.bin"/><Relationship Id="rId5" Type="http://schemas.openxmlformats.org/officeDocument/2006/relationships/image" Target="../media/image14.emf"/><Relationship Id="rId1" Type="http://schemas.openxmlformats.org/officeDocument/2006/relationships/vmlDrawing" Target="../drawings/vmlDrawing2.vml"/><Relationship Id="rId2"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1.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tiff"/></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math.unl.edu/~aradcliffe1/Papers/Canonical.pdf" TargetMode="Externa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tiff"/></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tif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tiff"/></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tiff"/></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arxiv.org/pdf/1007.1410.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tiff"/></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nside-r.org/packages/cran/NeMo/docs/NeMo" TargetMode="Externa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hyperlink" Target="http://www.dcc.fc.up.pt/~pribeiro/pubs/PHD2011.html" TargetMode="External"/><Relationship Id="rId4" Type="http://schemas.openxmlformats.org/officeDocument/2006/relationships/hyperlink" Target="http://kurata21.bio.kyutech.ac.jp/cadlive/References/Brief%20Bioinform-2013-Kurata.pdf" TargetMode="External"/><Relationship Id="rId1" Type="http://schemas.openxmlformats.org/officeDocument/2006/relationships/slideLayout" Target="../slideLayouts/slideLayout2.xml"/><Relationship Id="rId2" Type="http://schemas.openxmlformats.org/officeDocument/2006/relationships/hyperlink" Target="http://en.wikipedia.org/wiki/Network_motif" TargetMode="Externa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arxiv.org/pdf/1007.1410.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Graph Motifs: query and discover</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Dennis Shasha</a:t>
            </a:r>
          </a:p>
          <a:p>
            <a:r>
              <a:rPr lang="en-US" dirty="0" smtClean="0"/>
              <a:t>Joint work </a:t>
            </a:r>
            <a:r>
              <a:rPr lang="en-US" dirty="0"/>
              <a:t>with</a:t>
            </a:r>
            <a:br>
              <a:rPr lang="en-US" dirty="0"/>
            </a:br>
            <a:r>
              <a:rPr lang="en-US" dirty="0" err="1"/>
              <a:t>Misael</a:t>
            </a:r>
            <a:r>
              <a:rPr lang="en-US" dirty="0"/>
              <a:t> </a:t>
            </a:r>
            <a:r>
              <a:rPr lang="en-US" dirty="0" err="1"/>
              <a:t>Mongiovi</a:t>
            </a:r>
            <a:r>
              <a:rPr lang="en-US" dirty="0"/>
              <a:t>, Giovanni </a:t>
            </a:r>
            <a:r>
              <a:rPr lang="en-US" dirty="0" err="1"/>
              <a:t>Micale</a:t>
            </a:r>
            <a:r>
              <a:rPr lang="en-US" dirty="0"/>
              <a:t>, Alfredo Ferro, </a:t>
            </a:r>
            <a:r>
              <a:rPr lang="en-US" dirty="0" err="1"/>
              <a:t>Rosalba</a:t>
            </a:r>
            <a:r>
              <a:rPr lang="en-US" dirty="0"/>
              <a:t> </a:t>
            </a:r>
            <a:r>
              <a:rPr lang="en-US" dirty="0" err="1"/>
              <a:t>Giugno</a:t>
            </a:r>
            <a:r>
              <a:rPr lang="en-US" dirty="0"/>
              <a:t>, and Alfredo </a:t>
            </a:r>
            <a:r>
              <a:rPr lang="en-US" dirty="0" err="1"/>
              <a:t>Pulvirenti</a:t>
            </a:r>
            <a:r>
              <a:rPr lang="en-US" dirty="0"/>
              <a:t> </a:t>
            </a:r>
          </a:p>
          <a:p>
            <a:endParaRPr lang="en-US" dirty="0"/>
          </a:p>
        </p:txBody>
      </p:sp>
    </p:spTree>
    <p:extLst>
      <p:ext uri="{BB962C8B-B14F-4D97-AF65-F5344CB8AC3E}">
        <p14:creationId xmlns:p14="http://schemas.microsoft.com/office/powerpoint/2010/main" val="3412917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eaLnBrk="1" hangingPunct="1">
              <a:defRPr/>
            </a:pPr>
            <a:r>
              <a:rPr lang="en-GB" smtClean="0">
                <a:cs typeface="+mj-cs"/>
              </a:rPr>
              <a:t>Backtracking</a:t>
            </a:r>
            <a:endParaRPr lang="en-US" smtClean="0">
              <a:cs typeface="+mj-cs"/>
            </a:endParaRPr>
          </a:p>
        </p:txBody>
      </p:sp>
      <p:sp>
        <p:nvSpPr>
          <p:cNvPr id="105475" name="Rectangle 3"/>
          <p:cNvSpPr>
            <a:spLocks noGrp="1" noChangeArrowheads="1"/>
          </p:cNvSpPr>
          <p:nvPr>
            <p:ph type="body" idx="1"/>
          </p:nvPr>
        </p:nvSpPr>
        <p:spPr/>
        <p:txBody>
          <a:bodyPr/>
          <a:lstStyle/>
          <a:p>
            <a:pPr eaLnBrk="1" hangingPunct="1">
              <a:lnSpc>
                <a:spcPct val="90000"/>
              </a:lnSpc>
              <a:defRPr/>
            </a:pPr>
            <a:r>
              <a:rPr lang="en-GB" sz="2800" smtClean="0">
                <a:cs typeface="+mn-cs"/>
              </a:rPr>
              <a:t>modification of the brute-force approach</a:t>
            </a:r>
          </a:p>
          <a:p>
            <a:pPr eaLnBrk="1" hangingPunct="1">
              <a:lnSpc>
                <a:spcPct val="90000"/>
              </a:lnSpc>
              <a:defRPr/>
            </a:pPr>
            <a:r>
              <a:rPr lang="en-GB" sz="2800" smtClean="0">
                <a:solidFill>
                  <a:srgbClr val="FF0000"/>
                </a:solidFill>
                <a:cs typeface="+mn-cs"/>
              </a:rPr>
              <a:t>abandons partial solutions</a:t>
            </a:r>
            <a:r>
              <a:rPr lang="en-GB" sz="2800" smtClean="0">
                <a:cs typeface="+mn-cs"/>
              </a:rPr>
              <a:t> part-way through when it can be seen they are bound to fail</a:t>
            </a:r>
          </a:p>
          <a:p>
            <a:pPr eaLnBrk="1" hangingPunct="1">
              <a:lnSpc>
                <a:spcPct val="90000"/>
              </a:lnSpc>
              <a:defRPr/>
            </a:pPr>
            <a:r>
              <a:rPr lang="en-GB" sz="2800" smtClean="0">
                <a:cs typeface="+mn-cs"/>
              </a:rPr>
              <a:t>worst-case is still exponential in number of nodes, but doesn’t arise very often</a:t>
            </a:r>
          </a:p>
          <a:p>
            <a:pPr lvl="1" eaLnBrk="1" hangingPunct="1">
              <a:lnSpc>
                <a:spcPct val="90000"/>
              </a:lnSpc>
              <a:defRPr/>
            </a:pPr>
            <a:r>
              <a:rPr lang="en-GB" sz="2400" smtClean="0"/>
              <a:t>first map an arbitrary pair of nodes</a:t>
            </a:r>
          </a:p>
          <a:p>
            <a:pPr lvl="1" eaLnBrk="1" hangingPunct="1">
              <a:lnSpc>
                <a:spcPct val="90000"/>
              </a:lnSpc>
              <a:defRPr/>
            </a:pPr>
            <a:r>
              <a:rPr lang="en-GB" sz="2400" smtClean="0"/>
              <a:t>then map neighbours of these nodes</a:t>
            </a:r>
          </a:p>
          <a:p>
            <a:pPr lvl="1" eaLnBrk="1" hangingPunct="1">
              <a:lnSpc>
                <a:spcPct val="90000"/>
              </a:lnSpc>
              <a:defRPr/>
            </a:pPr>
            <a:r>
              <a:rPr lang="en-GB" sz="2400" smtClean="0"/>
              <a:t>if successful, map neighbours of each neighbour, etc.</a:t>
            </a:r>
          </a:p>
          <a:p>
            <a:pPr lvl="1" eaLnBrk="1" hangingPunct="1">
              <a:lnSpc>
                <a:spcPct val="90000"/>
              </a:lnSpc>
              <a:defRPr/>
            </a:pPr>
            <a:r>
              <a:rPr lang="en-GB" sz="2400" smtClean="0"/>
              <a:t>if not, backtrack one step, and try a different mapping</a:t>
            </a:r>
            <a:endParaRPr lang="en-US" sz="2400" smtClean="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pPr eaLnBrk="1" hangingPunct="1">
              <a:defRPr/>
            </a:pPr>
            <a:r>
              <a:rPr lang="en-GB" smtClean="0">
                <a:cs typeface="+mj-cs"/>
              </a:rPr>
              <a:t>Backtracking</a:t>
            </a:r>
            <a:endParaRPr lang="en-US" smtClean="0">
              <a:cs typeface="+mj-cs"/>
            </a:endParaRPr>
          </a:p>
        </p:txBody>
      </p:sp>
      <p:sp>
        <p:nvSpPr>
          <p:cNvPr id="106499" name="Rectangle 3"/>
          <p:cNvSpPr>
            <a:spLocks noGrp="1" noChangeArrowheads="1"/>
          </p:cNvSpPr>
          <p:nvPr>
            <p:ph type="body" idx="1"/>
          </p:nvPr>
        </p:nvSpPr>
        <p:spPr/>
        <p:txBody>
          <a:bodyPr/>
          <a:lstStyle/>
          <a:p>
            <a:pPr eaLnBrk="1" hangingPunct="1">
              <a:defRPr/>
            </a:pPr>
            <a:r>
              <a:rPr lang="en-GB" dirty="0" smtClean="0">
                <a:cs typeface="+mn-cs"/>
              </a:rPr>
              <a:t>algorithm </a:t>
            </a:r>
            <a:r>
              <a:rPr lang="en-GB" dirty="0" smtClean="0">
                <a:solidFill>
                  <a:srgbClr val="FF0000"/>
                </a:solidFill>
                <a:cs typeface="+mn-cs"/>
              </a:rPr>
              <a:t>will terminate</a:t>
            </a:r>
            <a:r>
              <a:rPr lang="en-GB" dirty="0" smtClean="0">
                <a:cs typeface="+mn-cs"/>
              </a:rPr>
              <a:t> </a:t>
            </a:r>
          </a:p>
          <a:p>
            <a:pPr lvl="1" eaLnBrk="1" hangingPunct="1">
              <a:defRPr/>
            </a:pPr>
            <a:r>
              <a:rPr lang="en-GB" sz="3200" dirty="0" smtClean="0"/>
              <a:t>when all query nodes are mapped [MATCH]</a:t>
            </a:r>
          </a:p>
          <a:p>
            <a:pPr lvl="1" eaLnBrk="1" hangingPunct="1">
              <a:defRPr/>
            </a:pPr>
            <a:r>
              <a:rPr lang="en-GB" sz="3200" dirty="0" smtClean="0"/>
              <a:t>when all alternative mappings for first query node have been tried, and have failed [NO MATCH]</a:t>
            </a:r>
          </a:p>
          <a:p>
            <a:pPr eaLnBrk="1" hangingPunct="1">
              <a:defRPr/>
            </a:pPr>
            <a:endParaRPr lang="en-US" dirty="0" smtClean="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pPr eaLnBrk="1" hangingPunct="1">
              <a:defRPr/>
            </a:pPr>
            <a:r>
              <a:rPr lang="en-GB" dirty="0" smtClean="0">
                <a:cs typeface="+mj-cs"/>
              </a:rPr>
              <a:t>Partitioning (used later)</a:t>
            </a:r>
            <a:endParaRPr lang="en-US" dirty="0" smtClean="0">
              <a:cs typeface="+mj-cs"/>
            </a:endParaRPr>
          </a:p>
        </p:txBody>
      </p:sp>
      <p:sp>
        <p:nvSpPr>
          <p:cNvPr id="107523" name="Rectangle 3"/>
          <p:cNvSpPr>
            <a:spLocks noGrp="1" noChangeArrowheads="1"/>
          </p:cNvSpPr>
          <p:nvPr>
            <p:ph type="body" idx="1"/>
          </p:nvPr>
        </p:nvSpPr>
        <p:spPr>
          <a:xfrm>
            <a:off x="539750" y="1341438"/>
            <a:ext cx="8408988" cy="5327650"/>
          </a:xfrm>
        </p:spPr>
        <p:txBody>
          <a:bodyPr/>
          <a:lstStyle/>
          <a:p>
            <a:pPr eaLnBrk="1" hangingPunct="1">
              <a:lnSpc>
                <a:spcPct val="90000"/>
              </a:lnSpc>
              <a:defRPr/>
            </a:pPr>
            <a:r>
              <a:rPr lang="en-GB" smtClean="0">
                <a:cs typeface="+mn-cs"/>
              </a:rPr>
              <a:t>often used as an adjunct to backtracking</a:t>
            </a:r>
          </a:p>
          <a:p>
            <a:pPr eaLnBrk="1" hangingPunct="1">
              <a:lnSpc>
                <a:spcPct val="90000"/>
              </a:lnSpc>
              <a:defRPr/>
            </a:pPr>
            <a:r>
              <a:rPr lang="en-GB" smtClean="0">
                <a:cs typeface="+mn-cs"/>
              </a:rPr>
              <a:t>start by </a:t>
            </a:r>
            <a:r>
              <a:rPr lang="en-GB" smtClean="0">
                <a:solidFill>
                  <a:srgbClr val="FF0000"/>
                </a:solidFill>
                <a:cs typeface="+mn-cs"/>
              </a:rPr>
              <a:t>partitioning the nodes into sets of possible correspondents</a:t>
            </a:r>
          </a:p>
          <a:p>
            <a:pPr lvl="1" eaLnBrk="1" hangingPunct="1">
              <a:lnSpc>
                <a:spcPct val="90000"/>
              </a:lnSpc>
              <a:defRPr/>
            </a:pPr>
            <a:r>
              <a:rPr lang="en-GB" smtClean="0"/>
              <a:t>e.g. </a:t>
            </a:r>
            <a:r>
              <a:rPr lang="en-GB" smtClean="0">
                <a:solidFill>
                  <a:srgbClr val="FF0000"/>
                </a:solidFill>
              </a:rPr>
              <a:t>nitrogens</a:t>
            </a:r>
            <a:r>
              <a:rPr lang="en-GB" smtClean="0"/>
              <a:t> can only match </a:t>
            </a:r>
            <a:r>
              <a:rPr lang="en-GB" smtClean="0">
                <a:solidFill>
                  <a:srgbClr val="FF0000"/>
                </a:solidFill>
              </a:rPr>
              <a:t>nitrogens</a:t>
            </a:r>
          </a:p>
          <a:p>
            <a:pPr lvl="1" eaLnBrk="1" hangingPunct="1">
              <a:lnSpc>
                <a:spcPct val="90000"/>
              </a:lnSpc>
              <a:defRPr/>
            </a:pPr>
            <a:r>
              <a:rPr lang="en-GB" smtClean="0">
                <a:solidFill>
                  <a:srgbClr val="FF0000"/>
                </a:solidFill>
              </a:rPr>
              <a:t>iteratively refine the partition</a:t>
            </a:r>
            <a:r>
              <a:rPr lang="en-GB" smtClean="0"/>
              <a:t> on basis of other possible correspondences</a:t>
            </a:r>
          </a:p>
          <a:p>
            <a:pPr lvl="2" eaLnBrk="1" hangingPunct="1">
              <a:lnSpc>
                <a:spcPct val="90000"/>
              </a:lnSpc>
              <a:defRPr/>
            </a:pPr>
            <a:r>
              <a:rPr lang="en-GB" smtClean="0"/>
              <a:t>e.g. if F6 is only possible correspondent for Q1 then F6 cannot be a correspondent for Q2</a:t>
            </a:r>
          </a:p>
          <a:p>
            <a:pPr lvl="1" eaLnBrk="1" hangingPunct="1">
              <a:lnSpc>
                <a:spcPct val="90000"/>
              </a:lnSpc>
              <a:defRPr/>
            </a:pPr>
            <a:r>
              <a:rPr lang="en-GB" smtClean="0"/>
              <a:t>if the list of possible correspondents for a query node becomes empty, there is no isomorphism</a:t>
            </a:r>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pPr eaLnBrk="1" hangingPunct="1">
              <a:defRPr/>
            </a:pPr>
            <a:r>
              <a:rPr lang="en-GB" smtClean="0">
                <a:cs typeface="+mj-cs"/>
              </a:rPr>
              <a:t>Subgraph isomorphism algorithms</a:t>
            </a:r>
            <a:endParaRPr lang="en-US" smtClean="0">
              <a:cs typeface="+mj-cs"/>
            </a:endParaRPr>
          </a:p>
        </p:txBody>
      </p:sp>
      <p:sp>
        <p:nvSpPr>
          <p:cNvPr id="109571" name="Rectangle 3"/>
          <p:cNvSpPr>
            <a:spLocks noGrp="1" noChangeArrowheads="1"/>
          </p:cNvSpPr>
          <p:nvPr>
            <p:ph type="body" idx="1"/>
          </p:nvPr>
        </p:nvSpPr>
        <p:spPr>
          <a:xfrm>
            <a:off x="684213" y="1871663"/>
            <a:ext cx="7791450" cy="5373687"/>
          </a:xfrm>
        </p:spPr>
        <p:txBody>
          <a:bodyPr/>
          <a:lstStyle/>
          <a:p>
            <a:pPr eaLnBrk="1" hangingPunct="1">
              <a:lnSpc>
                <a:spcPct val="90000"/>
              </a:lnSpc>
              <a:defRPr/>
            </a:pPr>
            <a:r>
              <a:rPr lang="en-GB" sz="2400" dirty="0" smtClean="0">
                <a:cs typeface="+mn-cs"/>
              </a:rPr>
              <a:t>Ray and Kirsch’s algorithm (1957)</a:t>
            </a:r>
          </a:p>
          <a:p>
            <a:pPr lvl="1" eaLnBrk="1" hangingPunct="1">
              <a:lnSpc>
                <a:spcPct val="90000"/>
              </a:lnSpc>
              <a:defRPr/>
            </a:pPr>
            <a:r>
              <a:rPr lang="en-GB" sz="2400" dirty="0" smtClean="0"/>
              <a:t>basic backtracking </a:t>
            </a:r>
          </a:p>
          <a:p>
            <a:pPr eaLnBrk="1" hangingPunct="1">
              <a:lnSpc>
                <a:spcPct val="90000"/>
              </a:lnSpc>
              <a:defRPr/>
            </a:pPr>
            <a:r>
              <a:rPr lang="en-GB" sz="2400" dirty="0" err="1" smtClean="0">
                <a:cs typeface="+mn-cs"/>
              </a:rPr>
              <a:t>Sussenguth’s</a:t>
            </a:r>
            <a:r>
              <a:rPr lang="en-GB" sz="2400" dirty="0" smtClean="0">
                <a:cs typeface="+mn-cs"/>
              </a:rPr>
              <a:t> partitioning algorithm (1965)</a:t>
            </a:r>
          </a:p>
          <a:p>
            <a:pPr lvl="1" eaLnBrk="1" hangingPunct="1">
              <a:lnSpc>
                <a:spcPct val="90000"/>
              </a:lnSpc>
              <a:defRPr/>
            </a:pPr>
            <a:r>
              <a:rPr lang="en-GB" sz="2400" dirty="0" smtClean="0"/>
              <a:t>relaxation technique called “connectivity property”, with backtracking as fall-back</a:t>
            </a:r>
          </a:p>
          <a:p>
            <a:pPr eaLnBrk="1" hangingPunct="1">
              <a:lnSpc>
                <a:spcPct val="90000"/>
              </a:lnSpc>
              <a:defRPr/>
            </a:pPr>
            <a:r>
              <a:rPr lang="en-GB" sz="2400" dirty="0" err="1" smtClean="0">
                <a:cs typeface="+mn-cs"/>
              </a:rPr>
              <a:t>Figueras’s</a:t>
            </a:r>
            <a:r>
              <a:rPr lang="en-GB" sz="2400" dirty="0" smtClean="0">
                <a:cs typeface="+mn-cs"/>
              </a:rPr>
              <a:t> set reduction algorithm (1972)</a:t>
            </a:r>
          </a:p>
          <a:p>
            <a:pPr eaLnBrk="1" hangingPunct="1">
              <a:lnSpc>
                <a:spcPct val="90000"/>
              </a:lnSpc>
              <a:defRPr/>
            </a:pPr>
            <a:r>
              <a:rPr lang="en-GB" sz="2400" dirty="0" err="1" smtClean="0">
                <a:solidFill>
                  <a:srgbClr val="FF0000"/>
                </a:solidFill>
                <a:cs typeface="+mn-cs"/>
              </a:rPr>
              <a:t>Ullmann’s</a:t>
            </a:r>
            <a:r>
              <a:rPr lang="en-GB" sz="2400" dirty="0" smtClean="0">
                <a:solidFill>
                  <a:srgbClr val="FF0000"/>
                </a:solidFill>
                <a:cs typeface="+mn-cs"/>
              </a:rPr>
              <a:t> </a:t>
            </a:r>
            <a:r>
              <a:rPr lang="en-GB" sz="2400" dirty="0" smtClean="0">
                <a:solidFill>
                  <a:srgbClr val="FF0000"/>
                </a:solidFill>
                <a:cs typeface="+mn-cs"/>
              </a:rPr>
              <a:t>algorithm  </a:t>
            </a:r>
            <a:r>
              <a:rPr lang="en-GB" sz="2400" dirty="0" smtClean="0">
                <a:solidFill>
                  <a:srgbClr val="FF0000"/>
                </a:solidFill>
                <a:cs typeface="+mn-cs"/>
              </a:rPr>
              <a:t>(1976)</a:t>
            </a:r>
          </a:p>
          <a:p>
            <a:pPr lvl="1" eaLnBrk="1" hangingPunct="1">
              <a:lnSpc>
                <a:spcPct val="90000"/>
              </a:lnSpc>
              <a:defRPr/>
            </a:pPr>
            <a:r>
              <a:rPr lang="en-GB" sz="2400" dirty="0" smtClean="0"/>
              <a:t>efficient relaxation and backtracking</a:t>
            </a:r>
          </a:p>
          <a:p>
            <a:pPr eaLnBrk="1" hangingPunct="1">
              <a:lnSpc>
                <a:spcPct val="90000"/>
              </a:lnSpc>
              <a:defRPr/>
            </a:pPr>
            <a:r>
              <a:rPr lang="en-GB" sz="2400" dirty="0" smtClean="0">
                <a:cs typeface="+mn-cs"/>
              </a:rPr>
              <a:t>von </a:t>
            </a:r>
            <a:r>
              <a:rPr lang="en-GB" sz="2400" dirty="0" err="1" smtClean="0">
                <a:cs typeface="+mn-cs"/>
              </a:rPr>
              <a:t>Scholley’s</a:t>
            </a:r>
            <a:r>
              <a:rPr lang="en-GB" sz="2400" dirty="0" smtClean="0">
                <a:cs typeface="+mn-cs"/>
              </a:rPr>
              <a:t> relaxation algorithm (1984)</a:t>
            </a:r>
            <a:endParaRPr lang="en-US" sz="2400" dirty="0" smtClean="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457200" y="44450"/>
            <a:ext cx="8229600" cy="1143000"/>
          </a:xfrm>
        </p:spPr>
        <p:txBody>
          <a:bodyPr/>
          <a:lstStyle/>
          <a:p>
            <a:pPr eaLnBrk="1" hangingPunct="1">
              <a:defRPr/>
            </a:pPr>
            <a:r>
              <a:rPr lang="en-US" smtClean="0">
                <a:cs typeface="+mj-cs"/>
              </a:rPr>
              <a:t>VF - High Level Description</a:t>
            </a:r>
          </a:p>
        </p:txBody>
      </p:sp>
      <p:sp>
        <p:nvSpPr>
          <p:cNvPr id="139268" name="AutoShape 4"/>
          <p:cNvSpPr>
            <a:spLocks noChangeArrowheads="1"/>
          </p:cNvSpPr>
          <p:nvPr/>
        </p:nvSpPr>
        <p:spPr bwMode="auto">
          <a:xfrm>
            <a:off x="1752600" y="1676400"/>
            <a:ext cx="4114800" cy="914400"/>
          </a:xfrm>
          <a:prstGeom prst="flowChartDecisio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800" baseline="30000">
                <a:latin typeface="Times New Roman" charset="0"/>
                <a:cs typeface="+mn-cs"/>
              </a:rPr>
              <a:t>Does M(S) cover all nodes ?</a:t>
            </a:r>
            <a:endParaRPr lang="en-US" sz="2400" baseline="30000">
              <a:latin typeface="Times New Roman" charset="0"/>
              <a:cs typeface="+mn-cs"/>
            </a:endParaRPr>
          </a:p>
        </p:txBody>
      </p:sp>
      <p:sp>
        <p:nvSpPr>
          <p:cNvPr id="139269" name="AutoShape 5"/>
          <p:cNvSpPr>
            <a:spLocks noChangeArrowheads="1"/>
          </p:cNvSpPr>
          <p:nvPr/>
        </p:nvSpPr>
        <p:spPr bwMode="auto">
          <a:xfrm>
            <a:off x="1371600" y="2895600"/>
            <a:ext cx="4953000" cy="533400"/>
          </a:xfrm>
          <a:prstGeom prst="flowChartProcess">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700" i="1" dirty="0">
                <a:latin typeface="Times New Roman" charset="0"/>
                <a:cs typeface="+mn-cs"/>
              </a:rPr>
              <a:t>Compute the set P of possible pairs </a:t>
            </a:r>
            <a:r>
              <a:rPr lang="en-US" sz="1700" i="1" dirty="0" smtClean="0">
                <a:latin typeface="Times New Roman" charset="0"/>
                <a:cs typeface="+mn-cs"/>
              </a:rPr>
              <a:t>to be </a:t>
            </a:r>
            <a:r>
              <a:rPr lang="en-US" sz="1700" i="1" dirty="0">
                <a:latin typeface="Times New Roman" charset="0"/>
                <a:cs typeface="+mn-cs"/>
              </a:rPr>
              <a:t>chosen next</a:t>
            </a:r>
            <a:endParaRPr lang="en-US" sz="1500" i="1" dirty="0">
              <a:latin typeface="Times New Roman" charset="0"/>
              <a:cs typeface="+mn-cs"/>
            </a:endParaRPr>
          </a:p>
        </p:txBody>
      </p:sp>
      <p:sp>
        <p:nvSpPr>
          <p:cNvPr id="139270" name="AutoShape 6"/>
          <p:cNvSpPr>
            <a:spLocks noChangeArrowheads="1"/>
          </p:cNvSpPr>
          <p:nvPr/>
        </p:nvSpPr>
        <p:spPr bwMode="auto">
          <a:xfrm>
            <a:off x="2057400" y="3962400"/>
            <a:ext cx="3505200" cy="609600"/>
          </a:xfrm>
          <a:prstGeom prst="flowChartPreparatio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700" i="1">
                <a:latin typeface="Times New Roman" charset="0"/>
                <a:cs typeface="+mn-cs"/>
              </a:rPr>
              <a:t>FOREACH p</a:t>
            </a:r>
            <a:r>
              <a:rPr lang="en-US" sz="1700" i="1">
                <a:latin typeface="Times New Roman" charset="0"/>
                <a:cs typeface="+mn-cs"/>
                <a:sym typeface="Symbol" charset="0"/>
              </a:rPr>
              <a:t></a:t>
            </a:r>
            <a:r>
              <a:rPr lang="en-US" sz="1700" i="1">
                <a:latin typeface="Times New Roman" charset="0"/>
                <a:cs typeface="+mn-cs"/>
              </a:rPr>
              <a:t> P</a:t>
            </a:r>
          </a:p>
        </p:txBody>
      </p:sp>
      <p:sp>
        <p:nvSpPr>
          <p:cNvPr id="139271" name="AutoShape 7"/>
          <p:cNvSpPr>
            <a:spLocks noChangeArrowheads="1"/>
          </p:cNvSpPr>
          <p:nvPr/>
        </p:nvSpPr>
        <p:spPr bwMode="auto">
          <a:xfrm>
            <a:off x="1752600" y="5029200"/>
            <a:ext cx="4191000" cy="838200"/>
          </a:xfrm>
          <a:prstGeom prst="flowChartDecisio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700" i="1">
                <a:latin typeface="Times New Roman" charset="0"/>
                <a:cs typeface="+mn-cs"/>
              </a:rPr>
              <a:t>IF M + p is a feasible* set of mapping</a:t>
            </a:r>
            <a:endParaRPr lang="en-US" sz="1500" i="1">
              <a:latin typeface="Times New Roman" charset="0"/>
              <a:cs typeface="+mn-cs"/>
            </a:endParaRPr>
          </a:p>
        </p:txBody>
      </p:sp>
      <p:sp>
        <p:nvSpPr>
          <p:cNvPr id="139272" name="AutoShape 8"/>
          <p:cNvSpPr>
            <a:spLocks noChangeArrowheads="1"/>
          </p:cNvSpPr>
          <p:nvPr/>
        </p:nvSpPr>
        <p:spPr bwMode="auto">
          <a:xfrm>
            <a:off x="6477000" y="2895600"/>
            <a:ext cx="2286000" cy="533400"/>
          </a:xfrm>
          <a:prstGeom prst="flowChartProcess">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600" i="1">
                <a:latin typeface="Times New Roman" charset="0"/>
                <a:cs typeface="+mn-cs"/>
              </a:rPr>
              <a:t>S</a:t>
            </a:r>
            <a:r>
              <a:rPr lang="ja-JP" altLang="en-US" sz="1600" i="1">
                <a:latin typeface="Arial"/>
                <a:cs typeface="+mn-cs"/>
              </a:rPr>
              <a:t>’</a:t>
            </a:r>
            <a:r>
              <a:rPr lang="en-US" sz="1600" i="1">
                <a:latin typeface="Times New Roman" charset="0"/>
                <a:cs typeface="+mn-cs"/>
              </a:rPr>
              <a:t> = New State (M + p)</a:t>
            </a:r>
            <a:endParaRPr lang="en-US" sz="1400" i="1">
              <a:latin typeface="Times New Roman" charset="0"/>
              <a:cs typeface="+mn-cs"/>
            </a:endParaRPr>
          </a:p>
        </p:txBody>
      </p:sp>
      <p:sp>
        <p:nvSpPr>
          <p:cNvPr id="139273" name="AutoShape 9"/>
          <p:cNvSpPr>
            <a:spLocks noChangeArrowheads="1"/>
          </p:cNvSpPr>
          <p:nvPr/>
        </p:nvSpPr>
        <p:spPr bwMode="auto">
          <a:xfrm>
            <a:off x="457200" y="1905000"/>
            <a:ext cx="990600" cy="533400"/>
          </a:xfrm>
          <a:prstGeom prst="flowChartConnec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400" baseline="30000">
                <a:latin typeface="Times New Roman" charset="0"/>
                <a:cs typeface="+mn-cs"/>
              </a:rPr>
              <a:t>Terminate</a:t>
            </a:r>
          </a:p>
        </p:txBody>
      </p:sp>
      <p:sp>
        <p:nvSpPr>
          <p:cNvPr id="139274" name="Line 10"/>
          <p:cNvSpPr>
            <a:spLocks noChangeShapeType="1"/>
          </p:cNvSpPr>
          <p:nvPr/>
        </p:nvSpPr>
        <p:spPr bwMode="auto">
          <a:xfrm flipH="1">
            <a:off x="1447800" y="2133600"/>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39275" name="AutoShape 11"/>
          <p:cNvCxnSpPr>
            <a:cxnSpLocks noChangeShapeType="1"/>
            <a:stCxn id="139271" idx="1"/>
            <a:endCxn id="139270" idx="1"/>
          </p:cNvCxnSpPr>
          <p:nvPr/>
        </p:nvCxnSpPr>
        <p:spPr bwMode="auto">
          <a:xfrm rot="10800000" flipH="1">
            <a:off x="1752600" y="4267200"/>
            <a:ext cx="304800" cy="1181100"/>
          </a:xfrm>
          <a:prstGeom prst="bentConnector3">
            <a:avLst>
              <a:gd name="adj1" fmla="val -75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39276" name="AutoShape 12"/>
          <p:cNvCxnSpPr>
            <a:cxnSpLocks noChangeShapeType="1"/>
            <a:stCxn id="139271" idx="3"/>
            <a:endCxn id="139272" idx="2"/>
          </p:cNvCxnSpPr>
          <p:nvPr/>
        </p:nvCxnSpPr>
        <p:spPr bwMode="auto">
          <a:xfrm flipV="1">
            <a:off x="5943600" y="3429000"/>
            <a:ext cx="1676400" cy="2019300"/>
          </a:xfrm>
          <a:prstGeom prst="bentConnector2">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39277" name="Line 13"/>
          <p:cNvSpPr>
            <a:spLocks noChangeShapeType="1"/>
          </p:cNvSpPr>
          <p:nvPr/>
        </p:nvSpPr>
        <p:spPr bwMode="auto">
          <a:xfrm>
            <a:off x="3810000" y="25908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39278" name="Line 14"/>
          <p:cNvSpPr>
            <a:spLocks noChangeShapeType="1"/>
          </p:cNvSpPr>
          <p:nvPr/>
        </p:nvSpPr>
        <p:spPr bwMode="auto">
          <a:xfrm>
            <a:off x="3810000" y="45720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39279" name="Line 15"/>
          <p:cNvSpPr>
            <a:spLocks noChangeShapeType="1"/>
          </p:cNvSpPr>
          <p:nvPr/>
        </p:nvSpPr>
        <p:spPr bwMode="auto">
          <a:xfrm>
            <a:off x="3810000" y="3429000"/>
            <a:ext cx="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39280" name="Line 16"/>
          <p:cNvSpPr>
            <a:spLocks noChangeShapeType="1"/>
          </p:cNvSpPr>
          <p:nvPr/>
        </p:nvSpPr>
        <p:spPr bwMode="auto">
          <a:xfrm>
            <a:off x="3810000" y="14478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39281" name="AutoShape 17"/>
          <p:cNvCxnSpPr>
            <a:cxnSpLocks noChangeShapeType="1"/>
            <a:stCxn id="139272" idx="0"/>
            <a:endCxn id="139280" idx="0"/>
          </p:cNvCxnSpPr>
          <p:nvPr/>
        </p:nvCxnSpPr>
        <p:spPr bwMode="auto">
          <a:xfrm rot="5400000" flipH="1">
            <a:off x="4991100" y="266700"/>
            <a:ext cx="1447800" cy="3810000"/>
          </a:xfrm>
          <a:prstGeom prst="bentConnector3">
            <a:avLst>
              <a:gd name="adj1" fmla="val 100546"/>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39282" name="Text Box 18"/>
          <p:cNvSpPr txBox="1">
            <a:spLocks noChangeArrowheads="1"/>
          </p:cNvSpPr>
          <p:nvPr/>
        </p:nvSpPr>
        <p:spPr bwMode="auto">
          <a:xfrm>
            <a:off x="1371600" y="1905000"/>
            <a:ext cx="5000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lang="en-US" sz="2400" baseline="30000">
                <a:latin typeface="Times New Roman" charset="0"/>
                <a:cs typeface="+mn-cs"/>
              </a:rPr>
              <a:t>Yes</a:t>
            </a:r>
          </a:p>
        </p:txBody>
      </p:sp>
      <p:sp>
        <p:nvSpPr>
          <p:cNvPr id="139283" name="Text Box 19"/>
          <p:cNvSpPr txBox="1">
            <a:spLocks noChangeArrowheads="1"/>
          </p:cNvSpPr>
          <p:nvPr/>
        </p:nvSpPr>
        <p:spPr bwMode="auto">
          <a:xfrm>
            <a:off x="3843338" y="2635250"/>
            <a:ext cx="5000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lang="en-US" sz="2400" baseline="30000">
                <a:latin typeface="Times New Roman" charset="0"/>
                <a:cs typeface="+mn-cs"/>
              </a:rPr>
              <a:t>No</a:t>
            </a:r>
          </a:p>
        </p:txBody>
      </p:sp>
      <p:sp>
        <p:nvSpPr>
          <p:cNvPr id="139284" name="Text Box 20"/>
          <p:cNvSpPr txBox="1">
            <a:spLocks noChangeArrowheads="1"/>
          </p:cNvSpPr>
          <p:nvPr/>
        </p:nvSpPr>
        <p:spPr bwMode="auto">
          <a:xfrm>
            <a:off x="5867400" y="5226050"/>
            <a:ext cx="5000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lang="en-US" sz="2400" baseline="30000">
                <a:latin typeface="Times New Roman" charset="0"/>
                <a:cs typeface="+mn-cs"/>
              </a:rPr>
              <a:t>Yes</a:t>
            </a:r>
          </a:p>
        </p:txBody>
      </p:sp>
      <p:sp>
        <p:nvSpPr>
          <p:cNvPr id="139285" name="Text Box 21"/>
          <p:cNvSpPr txBox="1">
            <a:spLocks noChangeArrowheads="1"/>
          </p:cNvSpPr>
          <p:nvPr/>
        </p:nvSpPr>
        <p:spPr bwMode="auto">
          <a:xfrm>
            <a:off x="1481138" y="5226050"/>
            <a:ext cx="5000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lang="en-US" sz="2400" baseline="30000">
                <a:latin typeface="Times New Roman" charset="0"/>
                <a:cs typeface="+mn-cs"/>
              </a:rPr>
              <a:t>No</a:t>
            </a:r>
          </a:p>
        </p:txBody>
      </p:sp>
      <p:sp>
        <p:nvSpPr>
          <p:cNvPr id="139286" name="Rectangle 22"/>
          <p:cNvSpPr>
            <a:spLocks noChangeArrowheads="1"/>
          </p:cNvSpPr>
          <p:nvPr/>
        </p:nvSpPr>
        <p:spPr bwMode="auto">
          <a:xfrm>
            <a:off x="609600" y="5867400"/>
            <a:ext cx="723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lang="en-US" sz="1400">
                <a:cs typeface="+mn-cs"/>
              </a:rPr>
              <a:t>* </a:t>
            </a:r>
            <a:r>
              <a:rPr lang="en-US" sz="1400">
                <a:latin typeface="Times New Roman" charset="0"/>
                <a:cs typeface="+mn-cs"/>
              </a:rPr>
              <a:t>Feasibility means testing whether the mapping represents a partial solution.</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pPr eaLnBrk="1" hangingPunct="1">
              <a:defRPr/>
            </a:pPr>
            <a:r>
              <a:rPr lang="en-US" smtClean="0">
                <a:cs typeface="+mj-cs"/>
              </a:rPr>
              <a:t>Inexact matching Alg.</a:t>
            </a:r>
          </a:p>
        </p:txBody>
      </p:sp>
      <p:sp>
        <p:nvSpPr>
          <p:cNvPr id="120835" name="Rectangle 3"/>
          <p:cNvSpPr>
            <a:spLocks noGrp="1" noChangeArrowheads="1"/>
          </p:cNvSpPr>
          <p:nvPr>
            <p:ph type="body" idx="1"/>
          </p:nvPr>
        </p:nvSpPr>
        <p:spPr/>
        <p:txBody>
          <a:bodyPr/>
          <a:lstStyle/>
          <a:p>
            <a:pPr eaLnBrk="1" hangingPunct="1">
              <a:defRPr/>
            </a:pPr>
            <a:r>
              <a:rPr lang="en-US" smtClean="0">
                <a:cs typeface="+mn-cs"/>
              </a:rPr>
              <a:t>Define a </a:t>
            </a:r>
            <a:r>
              <a:rPr lang="en-US" smtClean="0">
                <a:solidFill>
                  <a:srgbClr val="FF0000"/>
                </a:solidFill>
                <a:cs typeface="+mn-cs"/>
              </a:rPr>
              <a:t>distance function</a:t>
            </a:r>
          </a:p>
          <a:p>
            <a:pPr eaLnBrk="1" hangingPunct="1">
              <a:defRPr/>
            </a:pPr>
            <a:r>
              <a:rPr lang="en-US" smtClean="0">
                <a:cs typeface="+mn-cs"/>
              </a:rPr>
              <a:t>The distance between G</a:t>
            </a:r>
            <a:r>
              <a:rPr lang="en-US" baseline="-25000" smtClean="0">
                <a:cs typeface="+mn-cs"/>
              </a:rPr>
              <a:t>a </a:t>
            </a:r>
            <a:r>
              <a:rPr lang="en-US" smtClean="0">
                <a:cs typeface="+mn-cs"/>
              </a:rPr>
              <a:t>and G</a:t>
            </a:r>
            <a:r>
              <a:rPr lang="en-US" baseline="-25000" smtClean="0">
                <a:cs typeface="+mn-cs"/>
              </a:rPr>
              <a:t>b </a:t>
            </a:r>
            <a:r>
              <a:rPr lang="en-US" smtClean="0">
                <a:cs typeface="+mn-cs"/>
              </a:rPr>
              <a:t>is the cost to </a:t>
            </a:r>
            <a:r>
              <a:rPr lang="en-US" smtClean="0">
                <a:solidFill>
                  <a:srgbClr val="FF0000"/>
                </a:solidFill>
                <a:cs typeface="+mn-cs"/>
              </a:rPr>
              <a:t>transform</a:t>
            </a:r>
            <a:r>
              <a:rPr lang="en-US" smtClean="0">
                <a:cs typeface="+mn-cs"/>
              </a:rPr>
              <a:t> G</a:t>
            </a:r>
            <a:r>
              <a:rPr lang="en-US" baseline="-25000" smtClean="0">
                <a:cs typeface="+mn-cs"/>
              </a:rPr>
              <a:t>a </a:t>
            </a:r>
            <a:r>
              <a:rPr lang="en-US" smtClean="0">
                <a:cs typeface="+mn-cs"/>
              </a:rPr>
              <a:t>in G</a:t>
            </a:r>
            <a:r>
              <a:rPr lang="en-US" baseline="-25000" smtClean="0">
                <a:cs typeface="+mn-cs"/>
              </a:rPr>
              <a:t>b . </a:t>
            </a:r>
            <a:r>
              <a:rPr lang="en-US" smtClean="0">
                <a:cs typeface="+mn-cs"/>
              </a:rPr>
              <a:t>(Isomorphism)</a:t>
            </a:r>
          </a:p>
          <a:p>
            <a:pPr eaLnBrk="1" hangingPunct="1">
              <a:defRPr/>
            </a:pPr>
            <a:r>
              <a:rPr lang="en-US" smtClean="0">
                <a:cs typeface="+mn-cs"/>
              </a:rPr>
              <a:t>For subgraph isomorphism is the cost to transform G</a:t>
            </a:r>
            <a:r>
              <a:rPr lang="en-US" baseline="-25000" smtClean="0">
                <a:cs typeface="+mn-cs"/>
              </a:rPr>
              <a:t>a </a:t>
            </a:r>
            <a:r>
              <a:rPr lang="en-US" smtClean="0">
                <a:cs typeface="+mn-cs"/>
              </a:rPr>
              <a:t>with a part of G</a:t>
            </a:r>
            <a:r>
              <a:rPr lang="en-US" baseline="-25000" smtClean="0">
                <a:cs typeface="+mn-cs"/>
              </a:rPr>
              <a:t>b </a:t>
            </a:r>
            <a:r>
              <a:rPr lang="en-US" smtClean="0">
                <a:cs typeface="+mn-cs"/>
              </a:rPr>
              <a:t>.</a:t>
            </a:r>
          </a:p>
          <a:p>
            <a:pPr eaLnBrk="1" hangingPunct="1">
              <a:defRPr/>
            </a:pPr>
            <a:r>
              <a:rPr lang="en-US" smtClean="0">
                <a:cs typeface="+mn-cs"/>
              </a:rPr>
              <a:t>Find all the matching of G</a:t>
            </a:r>
            <a:r>
              <a:rPr lang="en-US" baseline="-25000" smtClean="0">
                <a:cs typeface="+mn-cs"/>
              </a:rPr>
              <a:t>a </a:t>
            </a:r>
            <a:r>
              <a:rPr lang="en-US" smtClean="0">
                <a:cs typeface="+mn-cs"/>
              </a:rPr>
              <a:t>with G</a:t>
            </a:r>
            <a:r>
              <a:rPr lang="en-US" baseline="-25000" smtClean="0">
                <a:cs typeface="+mn-cs"/>
              </a:rPr>
              <a:t>b </a:t>
            </a:r>
            <a:r>
              <a:rPr lang="en-US" smtClean="0">
                <a:cs typeface="+mn-cs"/>
              </a:rPr>
              <a:t>such that d(G</a:t>
            </a:r>
            <a:r>
              <a:rPr lang="en-US" baseline="-25000" smtClean="0">
                <a:cs typeface="+mn-cs"/>
              </a:rPr>
              <a:t>a</a:t>
            </a:r>
            <a:r>
              <a:rPr lang="en-US" smtClean="0">
                <a:cs typeface="+mn-cs"/>
              </a:rPr>
              <a:t> , G</a:t>
            </a:r>
            <a:r>
              <a:rPr lang="en-US" baseline="-25000" smtClean="0">
                <a:cs typeface="+mn-cs"/>
              </a:rPr>
              <a:t>b</a:t>
            </a:r>
            <a:r>
              <a:rPr lang="en-US" smtClean="0">
                <a:cs typeface="+mn-cs"/>
              </a:rPr>
              <a:t>) </a:t>
            </a:r>
            <a:r>
              <a:rPr lang="en-US" smtClean="0">
                <a:solidFill>
                  <a:srgbClr val="FF0000"/>
                </a:solidFill>
                <a:cs typeface="+mn-cs"/>
              </a:rPr>
              <a:t>&lt; threshold</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468313" y="260350"/>
            <a:ext cx="8229600" cy="1143000"/>
          </a:xfrm>
        </p:spPr>
        <p:txBody>
          <a:bodyPr/>
          <a:lstStyle/>
          <a:p>
            <a:pPr eaLnBrk="1" hangingPunct="1">
              <a:defRPr/>
            </a:pPr>
            <a:r>
              <a:rPr lang="en-US" smtClean="0">
                <a:cs typeface="+mj-cs"/>
              </a:rPr>
              <a:t>Example: Inexact Matching</a:t>
            </a:r>
          </a:p>
        </p:txBody>
      </p:sp>
      <p:grpSp>
        <p:nvGrpSpPr>
          <p:cNvPr id="18434" name="Group 3"/>
          <p:cNvGrpSpPr>
            <a:grpSpLocks/>
          </p:cNvGrpSpPr>
          <p:nvPr/>
        </p:nvGrpSpPr>
        <p:grpSpPr bwMode="auto">
          <a:xfrm>
            <a:off x="827088" y="1600200"/>
            <a:ext cx="1346200" cy="1362075"/>
            <a:chOff x="125" y="938"/>
            <a:chExt cx="848" cy="858"/>
          </a:xfrm>
        </p:grpSpPr>
        <p:sp>
          <p:nvSpPr>
            <p:cNvPr id="123908" name="Rectangle 4"/>
            <p:cNvSpPr>
              <a:spLocks noChangeArrowheads="1"/>
            </p:cNvSpPr>
            <p:nvPr/>
          </p:nvSpPr>
          <p:spPr bwMode="auto">
            <a:xfrm>
              <a:off x="218" y="938"/>
              <a:ext cx="129" cy="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rgbClr val="FF6600"/>
                  </a:solidFill>
                  <a:latin typeface="Times New Roman" charset="0"/>
                  <a:cs typeface="+mn-cs"/>
                </a:rPr>
                <a:t>1</a:t>
              </a:r>
            </a:p>
          </p:txBody>
        </p:sp>
        <p:sp>
          <p:nvSpPr>
            <p:cNvPr id="123909" name="Rectangle 5"/>
            <p:cNvSpPr>
              <a:spLocks noChangeArrowheads="1"/>
            </p:cNvSpPr>
            <p:nvPr/>
          </p:nvSpPr>
          <p:spPr bwMode="auto">
            <a:xfrm>
              <a:off x="690" y="1341"/>
              <a:ext cx="127" cy="19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rgbClr val="FF6600"/>
                  </a:solidFill>
                  <a:latin typeface="Times New Roman" charset="0"/>
                  <a:cs typeface="+mn-cs"/>
                </a:rPr>
                <a:t>3</a:t>
              </a:r>
            </a:p>
          </p:txBody>
        </p:sp>
        <p:sp>
          <p:nvSpPr>
            <p:cNvPr id="123910" name="Rectangle 6"/>
            <p:cNvSpPr>
              <a:spLocks noChangeArrowheads="1"/>
            </p:cNvSpPr>
            <p:nvPr/>
          </p:nvSpPr>
          <p:spPr bwMode="auto">
            <a:xfrm>
              <a:off x="218" y="1341"/>
              <a:ext cx="129" cy="19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rgbClr val="FF6600"/>
                  </a:solidFill>
                  <a:latin typeface="Times New Roman" charset="0"/>
                  <a:cs typeface="+mn-cs"/>
                </a:rPr>
                <a:t>2</a:t>
              </a:r>
            </a:p>
          </p:txBody>
        </p:sp>
        <p:cxnSp>
          <p:nvCxnSpPr>
            <p:cNvPr id="123911" name="AutoShape 7"/>
            <p:cNvCxnSpPr>
              <a:cxnSpLocks noChangeShapeType="1"/>
              <a:stCxn id="123908" idx="2"/>
              <a:endCxn id="123910" idx="0"/>
            </p:cNvCxnSpPr>
            <p:nvPr/>
          </p:nvCxnSpPr>
          <p:spPr bwMode="auto">
            <a:xfrm>
              <a:off x="283" y="1138"/>
              <a:ext cx="0" cy="20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3912" name="AutoShape 8"/>
            <p:cNvCxnSpPr>
              <a:cxnSpLocks noChangeShapeType="1"/>
              <a:stCxn id="123908" idx="2"/>
              <a:endCxn id="123909" idx="1"/>
            </p:cNvCxnSpPr>
            <p:nvPr/>
          </p:nvCxnSpPr>
          <p:spPr bwMode="auto">
            <a:xfrm>
              <a:off x="283" y="1138"/>
              <a:ext cx="407" cy="30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3913" name="AutoShape 9"/>
            <p:cNvCxnSpPr>
              <a:cxnSpLocks noChangeShapeType="1"/>
              <a:stCxn id="123910" idx="3"/>
              <a:endCxn id="123909" idx="1"/>
            </p:cNvCxnSpPr>
            <p:nvPr/>
          </p:nvCxnSpPr>
          <p:spPr bwMode="auto">
            <a:xfrm>
              <a:off x="347" y="1441"/>
              <a:ext cx="343"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23914" name="Text Box 10"/>
            <p:cNvSpPr txBox="1">
              <a:spLocks noChangeArrowheads="1"/>
            </p:cNvSpPr>
            <p:nvPr/>
          </p:nvSpPr>
          <p:spPr bwMode="auto">
            <a:xfrm>
              <a:off x="125" y="1604"/>
              <a:ext cx="84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G</a:t>
              </a:r>
              <a:r>
                <a:rPr lang="en-US" sz="1400" baseline="-25000" smtClean="0">
                  <a:latin typeface="Times New Roman" charset="0"/>
                  <a:cs typeface="+mn-cs"/>
                </a:rPr>
                <a:t>a</a:t>
              </a:r>
              <a:endParaRPr lang="en-US" sz="1400" b="1" smtClean="0">
                <a:latin typeface="Times New Roman" charset="0"/>
                <a:cs typeface="+mn-cs"/>
              </a:endParaRPr>
            </a:p>
          </p:txBody>
        </p:sp>
      </p:grpSp>
      <p:sp>
        <p:nvSpPr>
          <p:cNvPr id="123915" name="Rectangle 11"/>
          <p:cNvSpPr>
            <a:spLocks noChangeArrowheads="1"/>
          </p:cNvSpPr>
          <p:nvPr/>
        </p:nvSpPr>
        <p:spPr bwMode="auto">
          <a:xfrm>
            <a:off x="5091113" y="1484313"/>
            <a:ext cx="214312" cy="285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chemeClr val="accent2"/>
                </a:solidFill>
                <a:latin typeface="Times New Roman" charset="0"/>
                <a:cs typeface="+mn-cs"/>
              </a:rPr>
              <a:t>7</a:t>
            </a:r>
          </a:p>
        </p:txBody>
      </p:sp>
      <p:sp>
        <p:nvSpPr>
          <p:cNvPr id="123917" name="Rectangle 13"/>
          <p:cNvSpPr>
            <a:spLocks noChangeArrowheads="1"/>
          </p:cNvSpPr>
          <p:nvPr/>
        </p:nvSpPr>
        <p:spPr bwMode="auto">
          <a:xfrm>
            <a:off x="5091113" y="2051050"/>
            <a:ext cx="214312" cy="285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chemeClr val="accent2"/>
                </a:solidFill>
                <a:latin typeface="Times New Roman" charset="0"/>
                <a:cs typeface="+mn-cs"/>
              </a:rPr>
              <a:t>5</a:t>
            </a:r>
          </a:p>
        </p:txBody>
      </p:sp>
      <p:sp>
        <p:nvSpPr>
          <p:cNvPr id="123918" name="Rectangle 14"/>
          <p:cNvSpPr>
            <a:spLocks noChangeArrowheads="1"/>
          </p:cNvSpPr>
          <p:nvPr/>
        </p:nvSpPr>
        <p:spPr bwMode="auto">
          <a:xfrm>
            <a:off x="4284663" y="2051050"/>
            <a:ext cx="220662" cy="285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chemeClr val="accent2"/>
                </a:solidFill>
                <a:latin typeface="Times New Roman" charset="0"/>
                <a:cs typeface="+mn-cs"/>
              </a:rPr>
              <a:t>6</a:t>
            </a:r>
          </a:p>
        </p:txBody>
      </p:sp>
      <p:cxnSp>
        <p:nvCxnSpPr>
          <p:cNvPr id="123919" name="AutoShape 15"/>
          <p:cNvCxnSpPr>
            <a:cxnSpLocks noChangeShapeType="1"/>
            <a:stCxn id="123915" idx="2"/>
            <a:endCxn id="123917" idx="0"/>
          </p:cNvCxnSpPr>
          <p:nvPr/>
        </p:nvCxnSpPr>
        <p:spPr bwMode="auto">
          <a:xfrm>
            <a:off x="5199063" y="1770063"/>
            <a:ext cx="0" cy="28098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3920" name="AutoShape 16"/>
          <p:cNvCxnSpPr>
            <a:cxnSpLocks noChangeShapeType="1"/>
            <a:stCxn id="123918" idx="3"/>
            <a:endCxn id="123917" idx="1"/>
          </p:cNvCxnSpPr>
          <p:nvPr/>
        </p:nvCxnSpPr>
        <p:spPr bwMode="auto">
          <a:xfrm>
            <a:off x="4505325" y="2195513"/>
            <a:ext cx="585788"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3922" name="AutoShape 18"/>
          <p:cNvCxnSpPr>
            <a:cxnSpLocks noChangeShapeType="1"/>
            <a:stCxn id="123918" idx="3"/>
            <a:endCxn id="123915" idx="2"/>
          </p:cNvCxnSpPr>
          <p:nvPr/>
        </p:nvCxnSpPr>
        <p:spPr bwMode="auto">
          <a:xfrm flipV="1">
            <a:off x="4505325" y="1770063"/>
            <a:ext cx="693738" cy="42545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23923" name="Text Box 19"/>
          <p:cNvSpPr txBox="1">
            <a:spLocks noChangeArrowheads="1"/>
          </p:cNvSpPr>
          <p:nvPr/>
        </p:nvSpPr>
        <p:spPr bwMode="auto">
          <a:xfrm>
            <a:off x="4340225" y="2486025"/>
            <a:ext cx="1249363"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G</a:t>
            </a:r>
            <a:r>
              <a:rPr lang="en-US" sz="1400" baseline="-25000" smtClean="0">
                <a:latin typeface="Times New Roman" charset="0"/>
                <a:cs typeface="+mn-cs"/>
              </a:rPr>
              <a:t>b</a:t>
            </a:r>
            <a:endParaRPr lang="en-US" sz="1400" b="1" smtClean="0">
              <a:latin typeface="Times New Roman" charset="0"/>
              <a:cs typeface="+mn-cs"/>
            </a:endParaRPr>
          </a:p>
        </p:txBody>
      </p:sp>
      <p:sp>
        <p:nvSpPr>
          <p:cNvPr id="123924" name="Text Box 20"/>
          <p:cNvSpPr txBox="1">
            <a:spLocks noChangeArrowheads="1"/>
          </p:cNvSpPr>
          <p:nvPr/>
        </p:nvSpPr>
        <p:spPr bwMode="auto">
          <a:xfrm>
            <a:off x="611188" y="1196975"/>
            <a:ext cx="647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A</a:t>
            </a:r>
          </a:p>
        </p:txBody>
      </p:sp>
      <p:sp>
        <p:nvSpPr>
          <p:cNvPr id="123925" name="Text Box 21"/>
          <p:cNvSpPr txBox="1">
            <a:spLocks noChangeArrowheads="1"/>
          </p:cNvSpPr>
          <p:nvPr/>
        </p:nvSpPr>
        <p:spPr bwMode="auto">
          <a:xfrm>
            <a:off x="1835150" y="2349500"/>
            <a:ext cx="647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B</a:t>
            </a:r>
          </a:p>
        </p:txBody>
      </p:sp>
      <p:sp>
        <p:nvSpPr>
          <p:cNvPr id="123926" name="Text Box 22"/>
          <p:cNvSpPr txBox="1">
            <a:spLocks noChangeArrowheads="1"/>
          </p:cNvSpPr>
          <p:nvPr/>
        </p:nvSpPr>
        <p:spPr bwMode="auto">
          <a:xfrm>
            <a:off x="1042988" y="2557463"/>
            <a:ext cx="647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A</a:t>
            </a:r>
          </a:p>
        </p:txBody>
      </p:sp>
      <p:sp>
        <p:nvSpPr>
          <p:cNvPr id="123927" name="Text Box 23"/>
          <p:cNvSpPr txBox="1">
            <a:spLocks noChangeArrowheads="1"/>
          </p:cNvSpPr>
          <p:nvPr/>
        </p:nvSpPr>
        <p:spPr bwMode="auto">
          <a:xfrm>
            <a:off x="3851275" y="1700213"/>
            <a:ext cx="647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A</a:t>
            </a:r>
          </a:p>
        </p:txBody>
      </p:sp>
      <p:sp>
        <p:nvSpPr>
          <p:cNvPr id="123928" name="Text Box 24"/>
          <p:cNvSpPr txBox="1">
            <a:spLocks noChangeArrowheads="1"/>
          </p:cNvSpPr>
          <p:nvPr/>
        </p:nvSpPr>
        <p:spPr bwMode="auto">
          <a:xfrm>
            <a:off x="4859338" y="2349500"/>
            <a:ext cx="647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A</a:t>
            </a:r>
          </a:p>
        </p:txBody>
      </p:sp>
      <p:sp>
        <p:nvSpPr>
          <p:cNvPr id="123929" name="Text Box 25"/>
          <p:cNvSpPr txBox="1">
            <a:spLocks noChangeArrowheads="1"/>
          </p:cNvSpPr>
          <p:nvPr/>
        </p:nvSpPr>
        <p:spPr bwMode="auto">
          <a:xfrm>
            <a:off x="5219700" y="1341438"/>
            <a:ext cx="647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C</a:t>
            </a:r>
          </a:p>
        </p:txBody>
      </p:sp>
      <p:sp>
        <p:nvSpPr>
          <p:cNvPr id="123931" name="Rectangle 27"/>
          <p:cNvSpPr>
            <a:spLocks noChangeArrowheads="1"/>
          </p:cNvSpPr>
          <p:nvPr/>
        </p:nvSpPr>
        <p:spPr bwMode="auto">
          <a:xfrm>
            <a:off x="1119188" y="3903663"/>
            <a:ext cx="204787" cy="3175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rgbClr val="FF6600"/>
                </a:solidFill>
                <a:latin typeface="Times New Roman" charset="0"/>
                <a:cs typeface="+mn-cs"/>
              </a:rPr>
              <a:t>1</a:t>
            </a:r>
          </a:p>
        </p:txBody>
      </p:sp>
      <p:sp>
        <p:nvSpPr>
          <p:cNvPr id="123932" name="Rectangle 28"/>
          <p:cNvSpPr>
            <a:spLocks noChangeArrowheads="1"/>
          </p:cNvSpPr>
          <p:nvPr/>
        </p:nvSpPr>
        <p:spPr bwMode="auto">
          <a:xfrm>
            <a:off x="1868488" y="4543425"/>
            <a:ext cx="201612" cy="3143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rgbClr val="FF6600"/>
                </a:solidFill>
                <a:latin typeface="Times New Roman" charset="0"/>
                <a:cs typeface="+mn-cs"/>
              </a:rPr>
              <a:t>3</a:t>
            </a:r>
          </a:p>
        </p:txBody>
      </p:sp>
      <p:sp>
        <p:nvSpPr>
          <p:cNvPr id="123933" name="Rectangle 29"/>
          <p:cNvSpPr>
            <a:spLocks noChangeArrowheads="1"/>
          </p:cNvSpPr>
          <p:nvPr/>
        </p:nvSpPr>
        <p:spPr bwMode="auto">
          <a:xfrm>
            <a:off x="1119188" y="4543425"/>
            <a:ext cx="204787" cy="3143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rgbClr val="FF6600"/>
                </a:solidFill>
                <a:latin typeface="Times New Roman" charset="0"/>
                <a:cs typeface="+mn-cs"/>
              </a:rPr>
              <a:t>2</a:t>
            </a:r>
          </a:p>
        </p:txBody>
      </p:sp>
      <p:cxnSp>
        <p:nvCxnSpPr>
          <p:cNvPr id="123934" name="AutoShape 30"/>
          <p:cNvCxnSpPr>
            <a:cxnSpLocks noChangeShapeType="1"/>
            <a:stCxn id="123931" idx="2"/>
            <a:endCxn id="123933" idx="0"/>
          </p:cNvCxnSpPr>
          <p:nvPr/>
        </p:nvCxnSpPr>
        <p:spPr bwMode="auto">
          <a:xfrm>
            <a:off x="1222375" y="4221163"/>
            <a:ext cx="0" cy="32226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3935" name="AutoShape 31"/>
          <p:cNvCxnSpPr>
            <a:cxnSpLocks noChangeShapeType="1"/>
            <a:stCxn id="123931" idx="2"/>
            <a:endCxn id="123932" idx="1"/>
          </p:cNvCxnSpPr>
          <p:nvPr/>
        </p:nvCxnSpPr>
        <p:spPr bwMode="auto">
          <a:xfrm>
            <a:off x="1222375" y="4221163"/>
            <a:ext cx="646113" cy="48101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3936" name="AutoShape 32"/>
          <p:cNvCxnSpPr>
            <a:cxnSpLocks noChangeShapeType="1"/>
            <a:stCxn id="123933" idx="3"/>
            <a:endCxn id="123932" idx="1"/>
          </p:cNvCxnSpPr>
          <p:nvPr/>
        </p:nvCxnSpPr>
        <p:spPr bwMode="auto">
          <a:xfrm>
            <a:off x="1323975" y="4702175"/>
            <a:ext cx="544513"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23937" name="Text Box 33"/>
          <p:cNvSpPr txBox="1">
            <a:spLocks noChangeArrowheads="1"/>
          </p:cNvSpPr>
          <p:nvPr/>
        </p:nvSpPr>
        <p:spPr bwMode="auto">
          <a:xfrm>
            <a:off x="971550" y="4960938"/>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G</a:t>
            </a:r>
            <a:r>
              <a:rPr lang="en-US" sz="1400" baseline="-25000" smtClean="0">
                <a:latin typeface="Times New Roman" charset="0"/>
                <a:cs typeface="+mn-cs"/>
              </a:rPr>
              <a:t>a</a:t>
            </a:r>
            <a:endParaRPr lang="en-US" sz="1400" b="1" smtClean="0">
              <a:latin typeface="Times New Roman" charset="0"/>
              <a:cs typeface="+mn-cs"/>
            </a:endParaRPr>
          </a:p>
        </p:txBody>
      </p:sp>
      <p:sp>
        <p:nvSpPr>
          <p:cNvPr id="123939" name="Rectangle 35"/>
          <p:cNvSpPr>
            <a:spLocks noChangeArrowheads="1"/>
          </p:cNvSpPr>
          <p:nvPr/>
        </p:nvSpPr>
        <p:spPr bwMode="auto">
          <a:xfrm>
            <a:off x="5235575" y="3787775"/>
            <a:ext cx="214313" cy="285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chemeClr val="accent2"/>
                </a:solidFill>
                <a:latin typeface="Times New Roman" charset="0"/>
                <a:cs typeface="+mn-cs"/>
              </a:rPr>
              <a:t>7</a:t>
            </a:r>
          </a:p>
        </p:txBody>
      </p:sp>
      <p:sp>
        <p:nvSpPr>
          <p:cNvPr id="123941" name="Rectangle 37"/>
          <p:cNvSpPr>
            <a:spLocks noChangeArrowheads="1"/>
          </p:cNvSpPr>
          <p:nvPr/>
        </p:nvSpPr>
        <p:spPr bwMode="auto">
          <a:xfrm>
            <a:off x="5235575" y="4354513"/>
            <a:ext cx="214313" cy="285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chemeClr val="accent2"/>
                </a:solidFill>
                <a:latin typeface="Times New Roman" charset="0"/>
                <a:cs typeface="+mn-cs"/>
              </a:rPr>
              <a:t>5</a:t>
            </a:r>
          </a:p>
        </p:txBody>
      </p:sp>
      <p:sp>
        <p:nvSpPr>
          <p:cNvPr id="123942" name="Rectangle 38"/>
          <p:cNvSpPr>
            <a:spLocks noChangeArrowheads="1"/>
          </p:cNvSpPr>
          <p:nvPr/>
        </p:nvSpPr>
        <p:spPr bwMode="auto">
          <a:xfrm>
            <a:off x="4429125" y="4354513"/>
            <a:ext cx="220663" cy="285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solidFill>
                  <a:schemeClr val="accent2"/>
                </a:solidFill>
                <a:latin typeface="Times New Roman" charset="0"/>
                <a:cs typeface="+mn-cs"/>
              </a:rPr>
              <a:t>6</a:t>
            </a:r>
          </a:p>
        </p:txBody>
      </p:sp>
      <p:cxnSp>
        <p:nvCxnSpPr>
          <p:cNvPr id="123943" name="AutoShape 39"/>
          <p:cNvCxnSpPr>
            <a:cxnSpLocks noChangeShapeType="1"/>
            <a:stCxn id="123939" idx="2"/>
            <a:endCxn id="123941" idx="0"/>
          </p:cNvCxnSpPr>
          <p:nvPr/>
        </p:nvCxnSpPr>
        <p:spPr bwMode="auto">
          <a:xfrm>
            <a:off x="5343525" y="4073525"/>
            <a:ext cx="0" cy="28098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3944" name="AutoShape 40"/>
          <p:cNvCxnSpPr>
            <a:cxnSpLocks noChangeShapeType="1"/>
            <a:stCxn id="123942" idx="3"/>
            <a:endCxn id="123941" idx="1"/>
          </p:cNvCxnSpPr>
          <p:nvPr/>
        </p:nvCxnSpPr>
        <p:spPr bwMode="auto">
          <a:xfrm>
            <a:off x="4649788" y="4498975"/>
            <a:ext cx="585787"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3946" name="AutoShape 42"/>
          <p:cNvCxnSpPr>
            <a:cxnSpLocks noChangeShapeType="1"/>
            <a:stCxn id="123942" idx="3"/>
            <a:endCxn id="123939" idx="2"/>
          </p:cNvCxnSpPr>
          <p:nvPr/>
        </p:nvCxnSpPr>
        <p:spPr bwMode="auto">
          <a:xfrm flipV="1">
            <a:off x="4649788" y="4073525"/>
            <a:ext cx="693737" cy="42545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23947" name="Text Box 43"/>
          <p:cNvSpPr txBox="1">
            <a:spLocks noChangeArrowheads="1"/>
          </p:cNvSpPr>
          <p:nvPr/>
        </p:nvSpPr>
        <p:spPr bwMode="auto">
          <a:xfrm>
            <a:off x="4484688" y="4789488"/>
            <a:ext cx="1249362"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G</a:t>
            </a:r>
            <a:r>
              <a:rPr lang="en-US" sz="1400" baseline="-25000" smtClean="0">
                <a:latin typeface="Times New Roman" charset="0"/>
                <a:cs typeface="+mn-cs"/>
              </a:rPr>
              <a:t>b</a:t>
            </a:r>
            <a:endParaRPr lang="en-US" sz="1400" b="1" smtClean="0">
              <a:latin typeface="Times New Roman" charset="0"/>
              <a:cs typeface="+mn-cs"/>
            </a:endParaRPr>
          </a:p>
        </p:txBody>
      </p:sp>
      <p:sp>
        <p:nvSpPr>
          <p:cNvPr id="123948" name="Text Box 44"/>
          <p:cNvSpPr txBox="1">
            <a:spLocks noChangeArrowheads="1"/>
          </p:cNvSpPr>
          <p:nvPr/>
        </p:nvSpPr>
        <p:spPr bwMode="auto">
          <a:xfrm>
            <a:off x="755650" y="3500438"/>
            <a:ext cx="647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A</a:t>
            </a:r>
          </a:p>
        </p:txBody>
      </p:sp>
      <p:sp>
        <p:nvSpPr>
          <p:cNvPr id="123949" name="Text Box 45"/>
          <p:cNvSpPr txBox="1">
            <a:spLocks noChangeArrowheads="1"/>
          </p:cNvSpPr>
          <p:nvPr/>
        </p:nvSpPr>
        <p:spPr bwMode="auto">
          <a:xfrm>
            <a:off x="1979613" y="4652963"/>
            <a:ext cx="647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B</a:t>
            </a:r>
          </a:p>
        </p:txBody>
      </p:sp>
      <p:sp>
        <p:nvSpPr>
          <p:cNvPr id="123950" name="Text Box 46"/>
          <p:cNvSpPr txBox="1">
            <a:spLocks noChangeArrowheads="1"/>
          </p:cNvSpPr>
          <p:nvPr/>
        </p:nvSpPr>
        <p:spPr bwMode="auto">
          <a:xfrm>
            <a:off x="1187450" y="4860925"/>
            <a:ext cx="647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A</a:t>
            </a:r>
          </a:p>
        </p:txBody>
      </p:sp>
      <p:sp>
        <p:nvSpPr>
          <p:cNvPr id="123951" name="Text Box 47"/>
          <p:cNvSpPr txBox="1">
            <a:spLocks noChangeArrowheads="1"/>
          </p:cNvSpPr>
          <p:nvPr/>
        </p:nvSpPr>
        <p:spPr bwMode="auto">
          <a:xfrm>
            <a:off x="3995738" y="4003675"/>
            <a:ext cx="647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A</a:t>
            </a:r>
          </a:p>
        </p:txBody>
      </p:sp>
      <p:sp>
        <p:nvSpPr>
          <p:cNvPr id="123952" name="Text Box 48"/>
          <p:cNvSpPr txBox="1">
            <a:spLocks noChangeArrowheads="1"/>
          </p:cNvSpPr>
          <p:nvPr/>
        </p:nvSpPr>
        <p:spPr bwMode="auto">
          <a:xfrm>
            <a:off x="5003800" y="4652963"/>
            <a:ext cx="647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G</a:t>
            </a:r>
          </a:p>
        </p:txBody>
      </p:sp>
      <p:sp>
        <p:nvSpPr>
          <p:cNvPr id="123953" name="Text Box 49"/>
          <p:cNvSpPr txBox="1">
            <a:spLocks noChangeArrowheads="1"/>
          </p:cNvSpPr>
          <p:nvPr/>
        </p:nvSpPr>
        <p:spPr bwMode="auto">
          <a:xfrm>
            <a:off x="5364163" y="3644900"/>
            <a:ext cx="647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atin typeface="Comic Sans MS" charset="0"/>
                <a:cs typeface="+mn-cs"/>
              </a:rPr>
              <a:t>C</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defRPr/>
            </a:pPr>
            <a:r>
              <a:rPr lang="en-US" smtClean="0">
                <a:cs typeface="+mj-cs"/>
              </a:rPr>
              <a:t>GraphGrep</a:t>
            </a:r>
          </a:p>
        </p:txBody>
      </p:sp>
      <p:sp>
        <p:nvSpPr>
          <p:cNvPr id="84995" name="Rectangle 3"/>
          <p:cNvSpPr>
            <a:spLocks noGrp="1" noChangeArrowheads="1"/>
          </p:cNvSpPr>
          <p:nvPr>
            <p:ph type="body" idx="1"/>
          </p:nvPr>
        </p:nvSpPr>
        <p:spPr/>
        <p:txBody>
          <a:bodyPr/>
          <a:lstStyle/>
          <a:p>
            <a:pPr eaLnBrk="1" hangingPunct="1">
              <a:defRPr/>
            </a:pPr>
            <a:r>
              <a:rPr lang="en-US" smtClean="0">
                <a:solidFill>
                  <a:srgbClr val="FF0000"/>
                </a:solidFill>
                <a:cs typeface="+mn-cs"/>
              </a:rPr>
              <a:t>Glide:</a:t>
            </a:r>
            <a:r>
              <a:rPr lang="en-US" smtClean="0">
                <a:cs typeface="+mn-cs"/>
              </a:rPr>
              <a:t> an interface to represent graphs</a:t>
            </a:r>
            <a:br>
              <a:rPr lang="en-US" smtClean="0">
                <a:cs typeface="+mn-cs"/>
              </a:rPr>
            </a:br>
            <a:r>
              <a:rPr lang="en-US" smtClean="0">
                <a:cs typeface="+mn-cs"/>
              </a:rPr>
              <a:t>	         	</a:t>
            </a:r>
            <a:r>
              <a:rPr lang="en-US" sz="2000" smtClean="0">
                <a:cs typeface="+mn-cs"/>
              </a:rPr>
              <a:t>inspired by SMILES and XPATH</a:t>
            </a:r>
          </a:p>
          <a:p>
            <a:pPr eaLnBrk="1" hangingPunct="1">
              <a:defRPr/>
            </a:pPr>
            <a:r>
              <a:rPr lang="en-US" smtClean="0">
                <a:solidFill>
                  <a:srgbClr val="FF0000"/>
                </a:solidFill>
                <a:cs typeface="+mn-cs"/>
              </a:rPr>
              <a:t>Fingerprinting</a:t>
            </a:r>
            <a:r>
              <a:rPr lang="en-US" smtClean="0">
                <a:cs typeface="+mn-cs"/>
              </a:rPr>
              <a:t>: to filter the database</a:t>
            </a:r>
          </a:p>
          <a:p>
            <a:pPr eaLnBrk="1" hangingPunct="1">
              <a:defRPr/>
            </a:pPr>
            <a:endParaRPr lang="en-US" smtClean="0">
              <a:cs typeface="+mn-cs"/>
            </a:endParaRPr>
          </a:p>
          <a:p>
            <a:pPr eaLnBrk="1" hangingPunct="1">
              <a:defRPr/>
            </a:pPr>
            <a:r>
              <a:rPr lang="en-US" smtClean="0">
                <a:solidFill>
                  <a:srgbClr val="FF0000"/>
                </a:solidFill>
                <a:cs typeface="+mn-cs"/>
              </a:rPr>
              <a:t>A subgraph matching algorithm</a:t>
            </a:r>
          </a:p>
        </p:txBody>
      </p:sp>
      <p:sp>
        <p:nvSpPr>
          <p:cNvPr id="84999" name="Text Box 7"/>
          <p:cNvSpPr txBox="1">
            <a:spLocks noChangeArrowheads="1"/>
          </p:cNvSpPr>
          <p:nvPr/>
        </p:nvSpPr>
        <p:spPr bwMode="auto">
          <a:xfrm>
            <a:off x="76200" y="5257800"/>
            <a:ext cx="7848600" cy="147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lang="en-US" sz="1400">
                <a:cs typeface="+mn-cs"/>
              </a:rPr>
              <a:t>R. Giugno and D. Shasha Graphgrep: A fast and universal method for querying</a:t>
            </a:r>
          </a:p>
          <a:p>
            <a:pPr eaLnBrk="1" hangingPunct="1">
              <a:defRPr/>
            </a:pPr>
            <a:r>
              <a:rPr lang="en-US" sz="1400">
                <a:cs typeface="+mn-cs"/>
              </a:rPr>
              <a:t>graphs. </a:t>
            </a:r>
            <a:r>
              <a:rPr lang="en-US" sz="1400" i="1">
                <a:cs typeface="+mn-cs"/>
              </a:rPr>
              <a:t>Proceeding of the International Conference in Pattern recognition (ICPR)</a:t>
            </a:r>
            <a:r>
              <a:rPr lang="en-US" sz="1400">
                <a:cs typeface="+mn-cs"/>
              </a:rPr>
              <a:t>,</a:t>
            </a:r>
          </a:p>
          <a:p>
            <a:pPr eaLnBrk="1" hangingPunct="1">
              <a:defRPr/>
            </a:pPr>
            <a:r>
              <a:rPr lang="en-US" sz="1400">
                <a:cs typeface="+mn-cs"/>
              </a:rPr>
              <a:t>2002.</a:t>
            </a:r>
            <a:endParaRPr lang="en-US" sz="1400">
              <a:latin typeface="Times New Roman" charset="0"/>
              <a:cs typeface="+mn-cs"/>
            </a:endParaRPr>
          </a:p>
          <a:p>
            <a:pPr>
              <a:spcBef>
                <a:spcPct val="50000"/>
              </a:spcBef>
              <a:defRPr/>
            </a:pPr>
            <a:r>
              <a:rPr lang="en-US" sz="1400">
                <a:latin typeface="Times New Roman" charset="0"/>
                <a:cs typeface="+mn-cs"/>
              </a:rPr>
              <a:t>D. Weininger, </a:t>
            </a:r>
            <a:r>
              <a:rPr lang="en-US" sz="1400" i="1">
                <a:solidFill>
                  <a:srgbClr val="FF0000"/>
                </a:solidFill>
                <a:latin typeface="Times New Roman" charset="0"/>
                <a:cs typeface="+mn-cs"/>
              </a:rPr>
              <a:t>SMILES</a:t>
            </a:r>
            <a:r>
              <a:rPr lang="en-US" sz="1400" i="1">
                <a:latin typeface="Times New Roman" charset="0"/>
                <a:cs typeface="+mn-cs"/>
              </a:rPr>
              <a:t>. </a:t>
            </a:r>
            <a:r>
              <a:rPr lang="en-US" sz="1400" i="1">
                <a:solidFill>
                  <a:srgbClr val="FF0000"/>
                </a:solidFill>
                <a:latin typeface="Times New Roman" charset="0"/>
                <a:cs typeface="+mn-cs"/>
              </a:rPr>
              <a:t>Introduction and Encoding Rules</a:t>
            </a:r>
            <a:r>
              <a:rPr lang="en-US" sz="1400">
                <a:latin typeface="Times New Roman" charset="0"/>
                <a:cs typeface="+mn-cs"/>
              </a:rPr>
              <a:t>, Journal  Chemical Information in Computer Science,28-31,1998.</a:t>
            </a:r>
            <a:br>
              <a:rPr lang="en-US" sz="1400">
                <a:latin typeface="Times New Roman" charset="0"/>
                <a:cs typeface="+mn-cs"/>
              </a:rPr>
            </a:br>
            <a:r>
              <a:rPr lang="en-US" sz="1400">
                <a:latin typeface="Times New Roman" charset="0"/>
                <a:cs typeface="+mn-cs"/>
              </a:rPr>
              <a:t>J. Clark and S. DeRose, </a:t>
            </a:r>
            <a:r>
              <a:rPr lang="en-US" sz="1400" i="1">
                <a:solidFill>
                  <a:srgbClr val="FF0000"/>
                </a:solidFill>
                <a:latin typeface="Times New Roman" charset="0"/>
                <a:cs typeface="+mn-cs"/>
              </a:rPr>
              <a:t>Xml Path Language</a:t>
            </a:r>
            <a:r>
              <a:rPr lang="en-US" sz="1400" i="1">
                <a:latin typeface="Times New Roman" charset="0"/>
                <a:cs typeface="+mn-cs"/>
              </a:rPr>
              <a:t> (Xpath),</a:t>
            </a:r>
            <a:r>
              <a:rPr lang="en-US" sz="1400">
                <a:latin typeface="Times New Roman" charset="0"/>
                <a:cs typeface="+mn-cs"/>
              </a:rPr>
              <a:t> http://www.w3.org/TR/xpath, 1999</a:t>
            </a:r>
          </a:p>
        </p:txBody>
      </p:sp>
      <p:sp>
        <p:nvSpPr>
          <p:cNvPr id="85000" name="Line 8"/>
          <p:cNvSpPr>
            <a:spLocks noChangeShapeType="1"/>
          </p:cNvSpPr>
          <p:nvPr/>
        </p:nvSpPr>
        <p:spPr bwMode="auto">
          <a:xfrm>
            <a:off x="3227388" y="1163638"/>
            <a:ext cx="2649537"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609600" y="0"/>
            <a:ext cx="7772400" cy="1143000"/>
          </a:xfrm>
        </p:spPr>
        <p:txBody>
          <a:bodyPr/>
          <a:lstStyle/>
          <a:p>
            <a:pPr eaLnBrk="1" hangingPunct="1">
              <a:defRPr/>
            </a:pPr>
            <a:r>
              <a:rPr lang="en-US" smtClean="0">
                <a:cs typeface="+mj-cs"/>
              </a:rPr>
              <a:t>Glide:query graph language</a:t>
            </a:r>
          </a:p>
        </p:txBody>
      </p:sp>
      <p:sp>
        <p:nvSpPr>
          <p:cNvPr id="157699" name="Rectangle 3"/>
          <p:cNvSpPr>
            <a:spLocks noGrp="1" noChangeArrowheads="1"/>
          </p:cNvSpPr>
          <p:nvPr>
            <p:ph type="body" idx="1"/>
          </p:nvPr>
        </p:nvSpPr>
        <p:spPr>
          <a:xfrm>
            <a:off x="4495800" y="1143000"/>
            <a:ext cx="2819400" cy="4114800"/>
          </a:xfrm>
        </p:spPr>
        <p:txBody>
          <a:bodyPr/>
          <a:lstStyle/>
          <a:p>
            <a:pPr marL="609600" indent="-609600" eaLnBrk="1" hangingPunct="1">
              <a:lnSpc>
                <a:spcPct val="90000"/>
              </a:lnSpc>
              <a:buFontTx/>
              <a:buNone/>
              <a:defRPr/>
            </a:pPr>
            <a:r>
              <a:rPr lang="en-US" sz="2800" smtClean="0">
                <a:cs typeface="+mn-cs"/>
              </a:rPr>
              <a:t>Node                             a/</a:t>
            </a:r>
          </a:p>
          <a:p>
            <a:pPr marL="609600" indent="-609600" eaLnBrk="1" hangingPunct="1">
              <a:lnSpc>
                <a:spcPct val="90000"/>
              </a:lnSpc>
              <a:buFontTx/>
              <a:buNone/>
              <a:defRPr/>
            </a:pPr>
            <a:r>
              <a:rPr lang="en-US" sz="2800" smtClean="0">
                <a:cs typeface="+mn-cs"/>
              </a:rPr>
              <a:t>Edge                            a/b/</a:t>
            </a:r>
          </a:p>
          <a:p>
            <a:pPr marL="609600" indent="-609600" eaLnBrk="1" hangingPunct="1">
              <a:lnSpc>
                <a:spcPct val="90000"/>
              </a:lnSpc>
              <a:buFontTx/>
              <a:buNone/>
              <a:defRPr/>
            </a:pPr>
            <a:r>
              <a:rPr lang="en-US" sz="2800" smtClean="0">
                <a:cs typeface="+mn-cs"/>
              </a:rPr>
              <a:t>Path                              a/b/c/f/</a:t>
            </a:r>
          </a:p>
          <a:p>
            <a:pPr marL="609600" indent="-609600" eaLnBrk="1" hangingPunct="1">
              <a:lnSpc>
                <a:spcPct val="90000"/>
              </a:lnSpc>
              <a:buFontTx/>
              <a:buNone/>
              <a:defRPr/>
            </a:pPr>
            <a:endParaRPr lang="en-US" sz="2800" smtClean="0">
              <a:cs typeface="+mn-cs"/>
            </a:endParaRPr>
          </a:p>
          <a:p>
            <a:pPr marL="609600" indent="-609600" eaLnBrk="1" hangingPunct="1">
              <a:lnSpc>
                <a:spcPct val="90000"/>
              </a:lnSpc>
              <a:buFontTx/>
              <a:buNone/>
              <a:defRPr/>
            </a:pPr>
            <a:r>
              <a:rPr lang="en-US" sz="2800" smtClean="0">
                <a:cs typeface="+mn-cs"/>
              </a:rPr>
              <a:t>Branches                       a/(h/c/)b/</a:t>
            </a:r>
          </a:p>
        </p:txBody>
      </p:sp>
      <p:sp>
        <p:nvSpPr>
          <p:cNvPr id="157700" name="Oval 4"/>
          <p:cNvSpPr>
            <a:spLocks noChangeArrowheads="1"/>
          </p:cNvSpPr>
          <p:nvPr/>
        </p:nvSpPr>
        <p:spPr bwMode="auto">
          <a:xfrm>
            <a:off x="2057400" y="2438400"/>
            <a:ext cx="74613" cy="1143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7701" name="Rectangle 5"/>
          <p:cNvSpPr>
            <a:spLocks noChangeArrowheads="1"/>
          </p:cNvSpPr>
          <p:nvPr/>
        </p:nvSpPr>
        <p:spPr bwMode="auto">
          <a:xfrm>
            <a:off x="1903413" y="2095500"/>
            <a:ext cx="304800" cy="2254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000">
                <a:solidFill>
                  <a:srgbClr val="FF0000"/>
                </a:solidFill>
                <a:latin typeface="Times New Roman" charset="0"/>
                <a:cs typeface="+mn-cs"/>
              </a:rPr>
              <a:t>a</a:t>
            </a:r>
          </a:p>
        </p:txBody>
      </p:sp>
      <p:sp>
        <p:nvSpPr>
          <p:cNvPr id="157702" name="Oval 6"/>
          <p:cNvSpPr>
            <a:spLocks noChangeArrowheads="1"/>
          </p:cNvSpPr>
          <p:nvPr/>
        </p:nvSpPr>
        <p:spPr bwMode="auto">
          <a:xfrm>
            <a:off x="2667000" y="2438400"/>
            <a:ext cx="74613" cy="1143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7703" name="Rectangle 7"/>
          <p:cNvSpPr>
            <a:spLocks noChangeArrowheads="1"/>
          </p:cNvSpPr>
          <p:nvPr/>
        </p:nvSpPr>
        <p:spPr bwMode="auto">
          <a:xfrm>
            <a:off x="2513013" y="2095500"/>
            <a:ext cx="304800" cy="2254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000">
                <a:solidFill>
                  <a:srgbClr val="FF0000"/>
                </a:solidFill>
                <a:latin typeface="Times New Roman" charset="0"/>
                <a:cs typeface="+mn-cs"/>
              </a:rPr>
              <a:t>b</a:t>
            </a:r>
          </a:p>
        </p:txBody>
      </p:sp>
      <p:cxnSp>
        <p:nvCxnSpPr>
          <p:cNvPr id="157704" name="AutoShape 8"/>
          <p:cNvCxnSpPr>
            <a:cxnSpLocks noChangeShapeType="1"/>
            <a:stCxn id="157700" idx="6"/>
            <a:endCxn id="157702" idx="2"/>
          </p:cNvCxnSpPr>
          <p:nvPr/>
        </p:nvCxnSpPr>
        <p:spPr bwMode="auto">
          <a:xfrm>
            <a:off x="2132013" y="2495550"/>
            <a:ext cx="534987"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7705" name="Oval 9"/>
          <p:cNvSpPr>
            <a:spLocks noChangeArrowheads="1"/>
          </p:cNvSpPr>
          <p:nvPr/>
        </p:nvSpPr>
        <p:spPr bwMode="auto">
          <a:xfrm>
            <a:off x="2667000" y="1600200"/>
            <a:ext cx="74613" cy="1143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7706" name="Rectangle 10"/>
          <p:cNvSpPr>
            <a:spLocks noChangeArrowheads="1"/>
          </p:cNvSpPr>
          <p:nvPr/>
        </p:nvSpPr>
        <p:spPr bwMode="auto">
          <a:xfrm>
            <a:off x="2590800" y="1295400"/>
            <a:ext cx="304800" cy="2254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000">
                <a:solidFill>
                  <a:srgbClr val="FF0000"/>
                </a:solidFill>
                <a:latin typeface="Times New Roman" charset="0"/>
                <a:cs typeface="+mn-cs"/>
              </a:rPr>
              <a:t>a</a:t>
            </a:r>
          </a:p>
        </p:txBody>
      </p:sp>
      <p:sp>
        <p:nvSpPr>
          <p:cNvPr id="157707" name="Oval 11"/>
          <p:cNvSpPr>
            <a:spLocks noChangeArrowheads="1"/>
          </p:cNvSpPr>
          <p:nvPr/>
        </p:nvSpPr>
        <p:spPr bwMode="auto">
          <a:xfrm>
            <a:off x="915988" y="3314700"/>
            <a:ext cx="74612" cy="1143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7708" name="Rectangle 12"/>
          <p:cNvSpPr>
            <a:spLocks noChangeArrowheads="1"/>
          </p:cNvSpPr>
          <p:nvPr/>
        </p:nvSpPr>
        <p:spPr bwMode="auto">
          <a:xfrm>
            <a:off x="762000" y="2971800"/>
            <a:ext cx="304800" cy="2254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000">
                <a:solidFill>
                  <a:srgbClr val="FF0000"/>
                </a:solidFill>
                <a:latin typeface="Times New Roman" charset="0"/>
                <a:cs typeface="+mn-cs"/>
              </a:rPr>
              <a:t>a</a:t>
            </a:r>
          </a:p>
        </p:txBody>
      </p:sp>
      <p:sp>
        <p:nvSpPr>
          <p:cNvPr id="157709" name="Oval 13"/>
          <p:cNvSpPr>
            <a:spLocks noChangeArrowheads="1"/>
          </p:cNvSpPr>
          <p:nvPr/>
        </p:nvSpPr>
        <p:spPr bwMode="auto">
          <a:xfrm>
            <a:off x="1525588" y="3314700"/>
            <a:ext cx="74612" cy="1143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7710" name="Rectangle 14"/>
          <p:cNvSpPr>
            <a:spLocks noChangeArrowheads="1"/>
          </p:cNvSpPr>
          <p:nvPr/>
        </p:nvSpPr>
        <p:spPr bwMode="auto">
          <a:xfrm>
            <a:off x="1371600" y="2971800"/>
            <a:ext cx="304800" cy="2254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000">
                <a:solidFill>
                  <a:srgbClr val="FF0000"/>
                </a:solidFill>
                <a:latin typeface="Times New Roman" charset="0"/>
                <a:cs typeface="+mn-cs"/>
              </a:rPr>
              <a:t>b</a:t>
            </a:r>
          </a:p>
        </p:txBody>
      </p:sp>
      <p:cxnSp>
        <p:nvCxnSpPr>
          <p:cNvPr id="157711" name="AutoShape 15"/>
          <p:cNvCxnSpPr>
            <a:cxnSpLocks noChangeShapeType="1"/>
            <a:stCxn id="157707" idx="6"/>
            <a:endCxn id="157709" idx="2"/>
          </p:cNvCxnSpPr>
          <p:nvPr/>
        </p:nvCxnSpPr>
        <p:spPr bwMode="auto">
          <a:xfrm>
            <a:off x="990600" y="3371850"/>
            <a:ext cx="534988"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7712" name="Oval 16"/>
          <p:cNvSpPr>
            <a:spLocks noChangeArrowheads="1"/>
          </p:cNvSpPr>
          <p:nvPr/>
        </p:nvSpPr>
        <p:spPr bwMode="auto">
          <a:xfrm>
            <a:off x="2058988" y="3314700"/>
            <a:ext cx="74612" cy="1143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7713" name="Rectangle 17"/>
          <p:cNvSpPr>
            <a:spLocks noChangeArrowheads="1"/>
          </p:cNvSpPr>
          <p:nvPr/>
        </p:nvSpPr>
        <p:spPr bwMode="auto">
          <a:xfrm>
            <a:off x="1905000" y="2971800"/>
            <a:ext cx="304800" cy="2254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000">
                <a:solidFill>
                  <a:srgbClr val="FF0000"/>
                </a:solidFill>
                <a:latin typeface="Times New Roman" charset="0"/>
                <a:cs typeface="+mn-cs"/>
              </a:rPr>
              <a:t>c</a:t>
            </a:r>
          </a:p>
        </p:txBody>
      </p:sp>
      <p:sp>
        <p:nvSpPr>
          <p:cNvPr id="157714" name="Oval 18"/>
          <p:cNvSpPr>
            <a:spLocks noChangeArrowheads="1"/>
          </p:cNvSpPr>
          <p:nvPr/>
        </p:nvSpPr>
        <p:spPr bwMode="auto">
          <a:xfrm>
            <a:off x="2668588" y="3314700"/>
            <a:ext cx="74612" cy="1143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7715" name="Rectangle 19"/>
          <p:cNvSpPr>
            <a:spLocks noChangeArrowheads="1"/>
          </p:cNvSpPr>
          <p:nvPr/>
        </p:nvSpPr>
        <p:spPr bwMode="auto">
          <a:xfrm>
            <a:off x="2514600" y="2971800"/>
            <a:ext cx="304800" cy="2254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000">
                <a:solidFill>
                  <a:srgbClr val="FF0000"/>
                </a:solidFill>
                <a:latin typeface="Times New Roman" charset="0"/>
                <a:cs typeface="+mn-cs"/>
              </a:rPr>
              <a:t>f</a:t>
            </a:r>
          </a:p>
        </p:txBody>
      </p:sp>
      <p:cxnSp>
        <p:nvCxnSpPr>
          <p:cNvPr id="157716" name="AutoShape 20"/>
          <p:cNvCxnSpPr>
            <a:cxnSpLocks noChangeShapeType="1"/>
            <a:stCxn id="157712" idx="6"/>
            <a:endCxn id="157714" idx="2"/>
          </p:cNvCxnSpPr>
          <p:nvPr/>
        </p:nvCxnSpPr>
        <p:spPr bwMode="auto">
          <a:xfrm>
            <a:off x="2133600" y="3371850"/>
            <a:ext cx="534988"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57717" name="AutoShape 21"/>
          <p:cNvCxnSpPr>
            <a:cxnSpLocks noChangeShapeType="1"/>
            <a:stCxn id="157709" idx="6"/>
            <a:endCxn id="157712" idx="2"/>
          </p:cNvCxnSpPr>
          <p:nvPr/>
        </p:nvCxnSpPr>
        <p:spPr bwMode="auto">
          <a:xfrm>
            <a:off x="1600200" y="3371850"/>
            <a:ext cx="458788"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7718" name="Oval 22"/>
          <p:cNvSpPr>
            <a:spLocks noChangeArrowheads="1"/>
          </p:cNvSpPr>
          <p:nvPr/>
        </p:nvSpPr>
        <p:spPr bwMode="auto">
          <a:xfrm>
            <a:off x="1906588" y="4229100"/>
            <a:ext cx="74612" cy="1143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7719" name="Rectangle 23"/>
          <p:cNvSpPr>
            <a:spLocks noChangeArrowheads="1"/>
          </p:cNvSpPr>
          <p:nvPr/>
        </p:nvSpPr>
        <p:spPr bwMode="auto">
          <a:xfrm>
            <a:off x="1752600" y="3886200"/>
            <a:ext cx="304800" cy="2254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000">
                <a:solidFill>
                  <a:srgbClr val="FF0000"/>
                </a:solidFill>
                <a:latin typeface="Times New Roman" charset="0"/>
                <a:cs typeface="+mn-cs"/>
              </a:rPr>
              <a:t>a</a:t>
            </a:r>
          </a:p>
        </p:txBody>
      </p:sp>
      <p:sp>
        <p:nvSpPr>
          <p:cNvPr id="157720" name="Oval 24"/>
          <p:cNvSpPr>
            <a:spLocks noChangeArrowheads="1"/>
          </p:cNvSpPr>
          <p:nvPr/>
        </p:nvSpPr>
        <p:spPr bwMode="auto">
          <a:xfrm>
            <a:off x="1828800" y="4724400"/>
            <a:ext cx="74613" cy="1143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7721" name="Rectangle 25"/>
          <p:cNvSpPr>
            <a:spLocks noChangeArrowheads="1"/>
          </p:cNvSpPr>
          <p:nvPr/>
        </p:nvSpPr>
        <p:spPr bwMode="auto">
          <a:xfrm>
            <a:off x="1524000" y="4572000"/>
            <a:ext cx="304800" cy="2254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000">
                <a:solidFill>
                  <a:srgbClr val="FF0000"/>
                </a:solidFill>
                <a:latin typeface="Times New Roman" charset="0"/>
                <a:cs typeface="+mn-cs"/>
              </a:rPr>
              <a:t>h</a:t>
            </a:r>
          </a:p>
        </p:txBody>
      </p:sp>
      <p:cxnSp>
        <p:nvCxnSpPr>
          <p:cNvPr id="157722" name="AutoShape 26"/>
          <p:cNvCxnSpPr>
            <a:cxnSpLocks noChangeShapeType="1"/>
            <a:stCxn id="157718" idx="4"/>
            <a:endCxn id="157720" idx="6"/>
          </p:cNvCxnSpPr>
          <p:nvPr/>
        </p:nvCxnSpPr>
        <p:spPr bwMode="auto">
          <a:xfrm flipH="1">
            <a:off x="1903413" y="4343400"/>
            <a:ext cx="41275" cy="43815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7723" name="Oval 27"/>
          <p:cNvSpPr>
            <a:spLocks noChangeArrowheads="1"/>
          </p:cNvSpPr>
          <p:nvPr/>
        </p:nvSpPr>
        <p:spPr bwMode="auto">
          <a:xfrm>
            <a:off x="1600200" y="5105400"/>
            <a:ext cx="74613" cy="1143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7724" name="Rectangle 28"/>
          <p:cNvSpPr>
            <a:spLocks noChangeArrowheads="1"/>
          </p:cNvSpPr>
          <p:nvPr/>
        </p:nvSpPr>
        <p:spPr bwMode="auto">
          <a:xfrm>
            <a:off x="1447800" y="5260975"/>
            <a:ext cx="304800" cy="2254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000">
                <a:solidFill>
                  <a:srgbClr val="FF0000"/>
                </a:solidFill>
                <a:latin typeface="Times New Roman" charset="0"/>
                <a:cs typeface="+mn-cs"/>
              </a:rPr>
              <a:t>c</a:t>
            </a:r>
          </a:p>
        </p:txBody>
      </p:sp>
      <p:sp>
        <p:nvSpPr>
          <p:cNvPr id="157725" name="Oval 29"/>
          <p:cNvSpPr>
            <a:spLocks noChangeArrowheads="1"/>
          </p:cNvSpPr>
          <p:nvPr/>
        </p:nvSpPr>
        <p:spPr bwMode="auto">
          <a:xfrm>
            <a:off x="2514600" y="4648200"/>
            <a:ext cx="74613" cy="1143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7726" name="Rectangle 30"/>
          <p:cNvSpPr>
            <a:spLocks noChangeArrowheads="1"/>
          </p:cNvSpPr>
          <p:nvPr/>
        </p:nvSpPr>
        <p:spPr bwMode="auto">
          <a:xfrm>
            <a:off x="2514600" y="4419600"/>
            <a:ext cx="304800" cy="2254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2000">
                <a:solidFill>
                  <a:srgbClr val="FF0000"/>
                </a:solidFill>
                <a:latin typeface="Times New Roman" charset="0"/>
                <a:cs typeface="+mn-cs"/>
              </a:rPr>
              <a:t>b</a:t>
            </a:r>
          </a:p>
        </p:txBody>
      </p:sp>
      <p:cxnSp>
        <p:nvCxnSpPr>
          <p:cNvPr id="157727" name="AutoShape 31"/>
          <p:cNvCxnSpPr>
            <a:cxnSpLocks noChangeShapeType="1"/>
            <a:stCxn id="157718" idx="5"/>
            <a:endCxn id="157725" idx="2"/>
          </p:cNvCxnSpPr>
          <p:nvPr/>
        </p:nvCxnSpPr>
        <p:spPr bwMode="auto">
          <a:xfrm>
            <a:off x="1970088" y="4325938"/>
            <a:ext cx="544512" cy="37941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57728" name="AutoShape 32"/>
          <p:cNvCxnSpPr>
            <a:cxnSpLocks noChangeShapeType="1"/>
            <a:stCxn id="157720" idx="4"/>
            <a:endCxn id="157723" idx="7"/>
          </p:cNvCxnSpPr>
          <p:nvPr/>
        </p:nvCxnSpPr>
        <p:spPr bwMode="auto">
          <a:xfrm flipH="1">
            <a:off x="1663700" y="4838700"/>
            <a:ext cx="203200" cy="28416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685800" y="274638"/>
            <a:ext cx="7772400" cy="952500"/>
          </a:xfrm>
        </p:spPr>
        <p:txBody>
          <a:bodyPr/>
          <a:lstStyle/>
          <a:p>
            <a:pPr algn="l" eaLnBrk="1" hangingPunct="1">
              <a:defRPr/>
            </a:pPr>
            <a:r>
              <a:rPr lang="en-US" smtClean="0">
                <a:cs typeface="+mj-cs"/>
              </a:rPr>
              <a:t>    Glide: query graph language</a:t>
            </a:r>
          </a:p>
        </p:txBody>
      </p:sp>
      <p:grpSp>
        <p:nvGrpSpPr>
          <p:cNvPr id="22530" name="Group 3"/>
          <p:cNvGrpSpPr>
            <a:grpSpLocks/>
          </p:cNvGrpSpPr>
          <p:nvPr/>
        </p:nvGrpSpPr>
        <p:grpSpPr bwMode="auto">
          <a:xfrm>
            <a:off x="1447800" y="1600200"/>
            <a:ext cx="1676400" cy="1524000"/>
            <a:chOff x="1380" y="2289"/>
            <a:chExt cx="751" cy="586"/>
          </a:xfrm>
        </p:grpSpPr>
        <p:sp>
          <p:nvSpPr>
            <p:cNvPr id="158724" name="Oval 4"/>
            <p:cNvSpPr>
              <a:spLocks noChangeArrowheads="1"/>
            </p:cNvSpPr>
            <p:nvPr/>
          </p:nvSpPr>
          <p:spPr bwMode="auto">
            <a:xfrm>
              <a:off x="1456" y="2797"/>
              <a:ext cx="37" cy="39"/>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8725" name="Oval 5"/>
            <p:cNvSpPr>
              <a:spLocks noChangeArrowheads="1"/>
            </p:cNvSpPr>
            <p:nvPr/>
          </p:nvSpPr>
          <p:spPr bwMode="auto">
            <a:xfrm>
              <a:off x="1943" y="2367"/>
              <a:ext cx="38" cy="39"/>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8726" name="Oval 6"/>
            <p:cNvSpPr>
              <a:spLocks noChangeArrowheads="1"/>
            </p:cNvSpPr>
            <p:nvPr/>
          </p:nvSpPr>
          <p:spPr bwMode="auto">
            <a:xfrm>
              <a:off x="2018" y="2601"/>
              <a:ext cx="38" cy="39"/>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58727" name="AutoShape 7"/>
            <p:cNvCxnSpPr>
              <a:cxnSpLocks noChangeShapeType="1"/>
              <a:stCxn id="158724" idx="7"/>
              <a:endCxn id="158725" idx="5"/>
            </p:cNvCxnSpPr>
            <p:nvPr/>
          </p:nvCxnSpPr>
          <p:spPr bwMode="auto">
            <a:xfrm flipV="1">
              <a:off x="1488" y="2400"/>
              <a:ext cx="487" cy="403"/>
            </a:xfrm>
            <a:prstGeom prst="straightConnector1">
              <a:avLst/>
            </a:prstGeom>
            <a:noFill/>
            <a:ln w="9525">
              <a:solidFill>
                <a:srgbClr val="FF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58728" name="AutoShape 8"/>
            <p:cNvCxnSpPr>
              <a:cxnSpLocks noChangeShapeType="1"/>
              <a:stCxn id="158724" idx="6"/>
              <a:endCxn id="158726" idx="5"/>
            </p:cNvCxnSpPr>
            <p:nvPr/>
          </p:nvCxnSpPr>
          <p:spPr bwMode="auto">
            <a:xfrm flipV="1">
              <a:off x="1493" y="2634"/>
              <a:ext cx="557" cy="183"/>
            </a:xfrm>
            <a:prstGeom prst="straightConnector1">
              <a:avLst/>
            </a:prstGeom>
            <a:no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58729" name="AutoShape 9"/>
            <p:cNvCxnSpPr>
              <a:cxnSpLocks noChangeShapeType="1"/>
              <a:stCxn id="158731" idx="1"/>
              <a:endCxn id="158725" idx="5"/>
            </p:cNvCxnSpPr>
            <p:nvPr/>
          </p:nvCxnSpPr>
          <p:spPr bwMode="auto">
            <a:xfrm flipH="1" flipV="1">
              <a:off x="1975" y="2400"/>
              <a:ext cx="81" cy="202"/>
            </a:xfrm>
            <a:prstGeom prst="straightConnector1">
              <a:avLst/>
            </a:prstGeom>
            <a:no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8730" name="Rectangle 10"/>
            <p:cNvSpPr>
              <a:spLocks noChangeArrowheads="1"/>
            </p:cNvSpPr>
            <p:nvPr/>
          </p:nvSpPr>
          <p:spPr bwMode="auto">
            <a:xfrm>
              <a:off x="1943" y="2289"/>
              <a:ext cx="75" cy="78"/>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200" b="1">
                  <a:solidFill>
                    <a:srgbClr val="FF0000"/>
                  </a:solidFill>
                  <a:latin typeface="Times New Roman" charset="0"/>
                  <a:cs typeface="+mn-cs"/>
                </a:rPr>
                <a:t>c</a:t>
              </a:r>
            </a:p>
          </p:txBody>
        </p:sp>
        <p:sp>
          <p:nvSpPr>
            <p:cNvPr id="158731" name="Rectangle 11"/>
            <p:cNvSpPr>
              <a:spLocks noChangeArrowheads="1"/>
            </p:cNvSpPr>
            <p:nvPr/>
          </p:nvSpPr>
          <p:spPr bwMode="auto">
            <a:xfrm>
              <a:off x="2056" y="2563"/>
              <a:ext cx="75" cy="77"/>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200" b="1">
                  <a:solidFill>
                    <a:srgbClr val="FF0000"/>
                  </a:solidFill>
                  <a:latin typeface="Times New Roman" charset="0"/>
                  <a:cs typeface="+mn-cs"/>
                </a:rPr>
                <a:t>f</a:t>
              </a:r>
            </a:p>
          </p:txBody>
        </p:sp>
        <p:sp>
          <p:nvSpPr>
            <p:cNvPr id="158732" name="Rectangle 12"/>
            <p:cNvSpPr>
              <a:spLocks noChangeArrowheads="1"/>
            </p:cNvSpPr>
            <p:nvPr/>
          </p:nvSpPr>
          <p:spPr bwMode="auto">
            <a:xfrm>
              <a:off x="1380" y="2797"/>
              <a:ext cx="76" cy="78"/>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200" b="1">
                  <a:solidFill>
                    <a:srgbClr val="FF0000"/>
                  </a:solidFill>
                  <a:latin typeface="Times New Roman" charset="0"/>
                  <a:cs typeface="+mn-cs"/>
                </a:rPr>
                <a:t>i</a:t>
              </a:r>
            </a:p>
          </p:txBody>
        </p:sp>
      </p:grpSp>
      <p:grpSp>
        <p:nvGrpSpPr>
          <p:cNvPr id="22531" name="Group 13"/>
          <p:cNvGrpSpPr>
            <a:grpSpLocks/>
          </p:cNvGrpSpPr>
          <p:nvPr/>
        </p:nvGrpSpPr>
        <p:grpSpPr bwMode="auto">
          <a:xfrm>
            <a:off x="1371600" y="4014788"/>
            <a:ext cx="1676400" cy="1776412"/>
            <a:chOff x="1104" y="2529"/>
            <a:chExt cx="823" cy="816"/>
          </a:xfrm>
        </p:grpSpPr>
        <p:sp>
          <p:nvSpPr>
            <p:cNvPr id="158734" name="Oval 14"/>
            <p:cNvSpPr>
              <a:spLocks noChangeArrowheads="1"/>
            </p:cNvSpPr>
            <p:nvPr/>
          </p:nvSpPr>
          <p:spPr bwMode="auto">
            <a:xfrm>
              <a:off x="1319" y="2646"/>
              <a:ext cx="37" cy="39"/>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8735" name="Oval 15"/>
            <p:cNvSpPr>
              <a:spLocks noChangeArrowheads="1"/>
            </p:cNvSpPr>
            <p:nvPr/>
          </p:nvSpPr>
          <p:spPr bwMode="auto">
            <a:xfrm>
              <a:off x="1468" y="3153"/>
              <a:ext cx="39" cy="41"/>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8736" name="Oval 16"/>
            <p:cNvSpPr>
              <a:spLocks noChangeArrowheads="1"/>
            </p:cNvSpPr>
            <p:nvPr/>
          </p:nvSpPr>
          <p:spPr bwMode="auto">
            <a:xfrm>
              <a:off x="1731" y="2607"/>
              <a:ext cx="37" cy="39"/>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8737" name="Oval 17"/>
            <p:cNvSpPr>
              <a:spLocks noChangeArrowheads="1"/>
            </p:cNvSpPr>
            <p:nvPr/>
          </p:nvSpPr>
          <p:spPr bwMode="auto">
            <a:xfrm>
              <a:off x="1806" y="2841"/>
              <a:ext cx="38" cy="39"/>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58738" name="AutoShape 18"/>
            <p:cNvCxnSpPr>
              <a:cxnSpLocks noChangeShapeType="1"/>
              <a:stCxn id="158734" idx="4"/>
              <a:endCxn id="158735" idx="0"/>
            </p:cNvCxnSpPr>
            <p:nvPr/>
          </p:nvCxnSpPr>
          <p:spPr bwMode="auto">
            <a:xfrm>
              <a:off x="1337" y="2685"/>
              <a:ext cx="150" cy="468"/>
            </a:xfrm>
            <a:prstGeom prst="straightConnector1">
              <a:avLst/>
            </a:prstGeom>
            <a:no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58739" name="AutoShape 19"/>
            <p:cNvCxnSpPr>
              <a:cxnSpLocks noChangeShapeType="1"/>
              <a:endCxn id="158736" idx="5"/>
            </p:cNvCxnSpPr>
            <p:nvPr/>
          </p:nvCxnSpPr>
          <p:spPr bwMode="auto">
            <a:xfrm flipV="1">
              <a:off x="1276" y="2640"/>
              <a:ext cx="487" cy="403"/>
            </a:xfrm>
            <a:prstGeom prst="straightConnector1">
              <a:avLst/>
            </a:prstGeom>
            <a:noFill/>
            <a:ln w="9525">
              <a:solidFill>
                <a:srgbClr val="33CC33"/>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58740" name="AutoShape 20"/>
            <p:cNvCxnSpPr>
              <a:cxnSpLocks noChangeShapeType="1"/>
              <a:endCxn id="158737" idx="5"/>
            </p:cNvCxnSpPr>
            <p:nvPr/>
          </p:nvCxnSpPr>
          <p:spPr bwMode="auto">
            <a:xfrm flipV="1">
              <a:off x="1280" y="2874"/>
              <a:ext cx="558" cy="181"/>
            </a:xfrm>
            <a:prstGeom prst="straightConnector1">
              <a:avLst/>
            </a:prstGeom>
            <a:no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58741" name="AutoShape 21"/>
            <p:cNvCxnSpPr>
              <a:cxnSpLocks noChangeShapeType="1"/>
              <a:endCxn id="158736" idx="5"/>
            </p:cNvCxnSpPr>
            <p:nvPr/>
          </p:nvCxnSpPr>
          <p:spPr bwMode="auto">
            <a:xfrm flipH="1" flipV="1">
              <a:off x="1763" y="2640"/>
              <a:ext cx="81" cy="202"/>
            </a:xfrm>
            <a:prstGeom prst="straightConnector1">
              <a:avLst/>
            </a:prstGeom>
            <a:no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8742" name="Rectangle 22"/>
            <p:cNvSpPr>
              <a:spLocks noChangeArrowheads="1"/>
            </p:cNvSpPr>
            <p:nvPr/>
          </p:nvSpPr>
          <p:spPr bwMode="auto">
            <a:xfrm>
              <a:off x="1281" y="2529"/>
              <a:ext cx="75" cy="77"/>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600">
                  <a:solidFill>
                    <a:srgbClr val="FF0000"/>
                  </a:solidFill>
                  <a:latin typeface="Times New Roman" charset="0"/>
                  <a:cs typeface="+mn-cs"/>
                </a:rPr>
                <a:t>a</a:t>
              </a:r>
            </a:p>
          </p:txBody>
        </p:sp>
        <p:sp>
          <p:nvSpPr>
            <p:cNvPr id="158743" name="Rectangle 23"/>
            <p:cNvSpPr>
              <a:spLocks noChangeArrowheads="1"/>
            </p:cNvSpPr>
            <p:nvPr/>
          </p:nvSpPr>
          <p:spPr bwMode="auto">
            <a:xfrm>
              <a:off x="1731" y="2529"/>
              <a:ext cx="75" cy="78"/>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600">
                  <a:solidFill>
                    <a:srgbClr val="FF0000"/>
                  </a:solidFill>
                  <a:latin typeface="Times New Roman" charset="0"/>
                  <a:cs typeface="+mn-cs"/>
                </a:rPr>
                <a:t>c</a:t>
              </a:r>
            </a:p>
          </p:txBody>
        </p:sp>
        <p:sp>
          <p:nvSpPr>
            <p:cNvPr id="158744" name="Rectangle 24"/>
            <p:cNvSpPr>
              <a:spLocks noChangeArrowheads="1"/>
            </p:cNvSpPr>
            <p:nvPr/>
          </p:nvSpPr>
          <p:spPr bwMode="auto">
            <a:xfrm>
              <a:off x="1407" y="3197"/>
              <a:ext cx="79" cy="148"/>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600">
                  <a:solidFill>
                    <a:srgbClr val="FF0000"/>
                  </a:solidFill>
                  <a:latin typeface="Times New Roman" charset="0"/>
                  <a:cs typeface="+mn-cs"/>
                </a:rPr>
                <a:t>h</a:t>
              </a:r>
            </a:p>
          </p:txBody>
        </p:sp>
        <p:cxnSp>
          <p:nvCxnSpPr>
            <p:cNvPr id="158745" name="AutoShape 25"/>
            <p:cNvCxnSpPr>
              <a:cxnSpLocks noChangeShapeType="1"/>
              <a:stCxn id="158735" idx="0"/>
              <a:endCxn id="158736" idx="3"/>
            </p:cNvCxnSpPr>
            <p:nvPr/>
          </p:nvCxnSpPr>
          <p:spPr bwMode="auto">
            <a:xfrm flipV="1">
              <a:off x="1488" y="2640"/>
              <a:ext cx="249" cy="51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58746" name="AutoShape 26"/>
            <p:cNvCxnSpPr>
              <a:cxnSpLocks noChangeShapeType="1"/>
              <a:stCxn id="158734" idx="6"/>
              <a:endCxn id="158736" idx="3"/>
            </p:cNvCxnSpPr>
            <p:nvPr/>
          </p:nvCxnSpPr>
          <p:spPr bwMode="auto">
            <a:xfrm flipV="1">
              <a:off x="1356" y="2640"/>
              <a:ext cx="381" cy="26"/>
            </a:xfrm>
            <a:prstGeom prst="straightConnector1">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8747" name="Rectangle 27"/>
            <p:cNvSpPr>
              <a:spLocks noChangeArrowheads="1"/>
            </p:cNvSpPr>
            <p:nvPr/>
          </p:nvSpPr>
          <p:spPr bwMode="auto">
            <a:xfrm>
              <a:off x="1852" y="2817"/>
              <a:ext cx="75" cy="77"/>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600">
                  <a:solidFill>
                    <a:srgbClr val="FF0000"/>
                  </a:solidFill>
                  <a:latin typeface="Times New Roman" charset="0"/>
                  <a:cs typeface="+mn-cs"/>
                </a:rPr>
                <a:t>d</a:t>
              </a:r>
            </a:p>
          </p:txBody>
        </p:sp>
        <p:sp>
          <p:nvSpPr>
            <p:cNvPr id="158748" name="Rectangle 28"/>
            <p:cNvSpPr>
              <a:spLocks noChangeArrowheads="1"/>
            </p:cNvSpPr>
            <p:nvPr/>
          </p:nvSpPr>
          <p:spPr bwMode="auto">
            <a:xfrm>
              <a:off x="1104" y="3024"/>
              <a:ext cx="96" cy="144"/>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600">
                  <a:solidFill>
                    <a:srgbClr val="FF0000"/>
                  </a:solidFill>
                  <a:latin typeface="Times New Roman" charset="0"/>
                  <a:cs typeface="+mn-cs"/>
                </a:rPr>
                <a:t>i</a:t>
              </a:r>
            </a:p>
          </p:txBody>
        </p:sp>
        <p:sp>
          <p:nvSpPr>
            <p:cNvPr id="158749" name="Oval 29"/>
            <p:cNvSpPr>
              <a:spLocks noChangeArrowheads="1"/>
            </p:cNvSpPr>
            <p:nvPr/>
          </p:nvSpPr>
          <p:spPr bwMode="auto">
            <a:xfrm>
              <a:off x="1248" y="3024"/>
              <a:ext cx="38" cy="39"/>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158750" name="Text Box 30"/>
          <p:cNvSpPr txBox="1">
            <a:spLocks noChangeArrowheads="1"/>
          </p:cNvSpPr>
          <p:nvPr/>
        </p:nvSpPr>
        <p:spPr bwMode="auto">
          <a:xfrm>
            <a:off x="4495800" y="1600200"/>
            <a:ext cx="2895600" cy="539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Comic Sans MS" charset="0"/>
                <a:ea typeface="ＭＳ Ｐゴシック" charset="0"/>
              </a:defRPr>
            </a:lvl1pPr>
            <a:lvl2pPr marL="914400" indent="-457200">
              <a:defRPr>
                <a:solidFill>
                  <a:schemeClr val="tx1"/>
                </a:solidFill>
                <a:latin typeface="Comic Sans MS" charset="0"/>
                <a:ea typeface="ＭＳ Ｐゴシック" charset="0"/>
              </a:defRPr>
            </a:lvl2pPr>
            <a:lvl3pPr marL="1371600" indent="-457200">
              <a:defRPr>
                <a:solidFill>
                  <a:schemeClr val="tx1"/>
                </a:solidFill>
                <a:latin typeface="Comic Sans MS" charset="0"/>
                <a:ea typeface="ＭＳ Ｐゴシック" charset="0"/>
              </a:defRPr>
            </a:lvl3pPr>
            <a:lvl4pPr marL="1828800" indent="-457200">
              <a:defRPr>
                <a:solidFill>
                  <a:schemeClr val="tx1"/>
                </a:solidFill>
                <a:latin typeface="Comic Sans MS" charset="0"/>
                <a:ea typeface="ＭＳ Ｐゴシック" charset="0"/>
              </a:defRPr>
            </a:lvl4pPr>
            <a:lvl5pPr marL="2286000" indent="-457200">
              <a:defRPr>
                <a:solidFill>
                  <a:schemeClr val="tx1"/>
                </a:solidFill>
                <a:latin typeface="Comic Sans MS" charset="0"/>
                <a:ea typeface="ＭＳ Ｐゴシック" charset="0"/>
              </a:defRPr>
            </a:lvl5pPr>
            <a:lvl6pPr marL="2743200" indent="-457200" fontAlgn="base">
              <a:spcBef>
                <a:spcPct val="0"/>
              </a:spcBef>
              <a:spcAft>
                <a:spcPct val="0"/>
              </a:spcAft>
              <a:defRPr>
                <a:solidFill>
                  <a:schemeClr val="tx1"/>
                </a:solidFill>
                <a:latin typeface="Comic Sans MS" charset="0"/>
                <a:ea typeface="ＭＳ Ｐゴシック" charset="0"/>
              </a:defRPr>
            </a:lvl6pPr>
            <a:lvl7pPr marL="3200400" indent="-457200" fontAlgn="base">
              <a:spcBef>
                <a:spcPct val="0"/>
              </a:spcBef>
              <a:spcAft>
                <a:spcPct val="0"/>
              </a:spcAft>
              <a:defRPr>
                <a:solidFill>
                  <a:schemeClr val="tx1"/>
                </a:solidFill>
                <a:latin typeface="Comic Sans MS" charset="0"/>
                <a:ea typeface="ＭＳ Ｐゴシック" charset="0"/>
              </a:defRPr>
            </a:lvl7pPr>
            <a:lvl8pPr marL="3657600" indent="-457200" fontAlgn="base">
              <a:spcBef>
                <a:spcPct val="0"/>
              </a:spcBef>
              <a:spcAft>
                <a:spcPct val="0"/>
              </a:spcAft>
              <a:defRPr>
                <a:solidFill>
                  <a:schemeClr val="tx1"/>
                </a:solidFill>
                <a:latin typeface="Comic Sans MS" charset="0"/>
                <a:ea typeface="ＭＳ Ｐゴシック" charset="0"/>
              </a:defRPr>
            </a:lvl8pPr>
            <a:lvl9pPr marL="4114800" indent="-457200" fontAlgn="base">
              <a:spcBef>
                <a:spcPct val="0"/>
              </a:spcBef>
              <a:spcAft>
                <a:spcPct val="0"/>
              </a:spcAft>
              <a:defRPr>
                <a:solidFill>
                  <a:schemeClr val="tx1"/>
                </a:solidFill>
                <a:latin typeface="Comic Sans MS" charset="0"/>
                <a:ea typeface="ＭＳ Ｐゴシック" charset="0"/>
              </a:defRPr>
            </a:lvl9pPr>
          </a:lstStyle>
          <a:p>
            <a:pPr>
              <a:spcBef>
                <a:spcPct val="50000"/>
              </a:spcBef>
              <a:defRPr/>
            </a:pPr>
            <a:r>
              <a:rPr lang="en-US" sz="2800" smtClean="0">
                <a:latin typeface="Times New Roman" charset="0"/>
                <a:cs typeface="+mn-cs"/>
              </a:rPr>
              <a:t>Cycle</a:t>
            </a:r>
          </a:p>
          <a:p>
            <a:pPr>
              <a:spcBef>
                <a:spcPct val="50000"/>
              </a:spcBef>
              <a:defRPr/>
            </a:pPr>
            <a:r>
              <a:rPr lang="en-US" sz="2000" smtClean="0">
                <a:latin typeface="Times New Roman" charset="0"/>
                <a:cs typeface="+mn-cs"/>
              </a:rPr>
              <a:t> c</a:t>
            </a:r>
            <a:r>
              <a:rPr lang="en-US" sz="2000" smtClean="0">
                <a:solidFill>
                  <a:srgbClr val="FF0000"/>
                </a:solidFill>
                <a:latin typeface="Times New Roman" charset="0"/>
                <a:cs typeface="+mn-cs"/>
              </a:rPr>
              <a:t>%1</a:t>
            </a:r>
            <a:r>
              <a:rPr lang="en-US" sz="2000" smtClean="0">
                <a:latin typeface="Times New Roman" charset="0"/>
                <a:cs typeface="+mn-cs"/>
              </a:rPr>
              <a:t>/ f/ i</a:t>
            </a:r>
            <a:r>
              <a:rPr lang="en-US" sz="2000" smtClean="0">
                <a:solidFill>
                  <a:srgbClr val="FF0000"/>
                </a:solidFill>
                <a:latin typeface="Times New Roman" charset="0"/>
                <a:cs typeface="+mn-cs"/>
              </a:rPr>
              <a:t>%1</a:t>
            </a:r>
            <a:r>
              <a:rPr lang="en-US" sz="2000" smtClean="0">
                <a:latin typeface="Times New Roman" charset="0"/>
                <a:cs typeface="+mn-cs"/>
              </a:rPr>
              <a:t>/</a:t>
            </a:r>
          </a:p>
          <a:p>
            <a:pPr>
              <a:spcBef>
                <a:spcPct val="50000"/>
              </a:spcBef>
              <a:defRPr/>
            </a:pPr>
            <a:endParaRPr lang="en-US" sz="2000" smtClean="0">
              <a:latin typeface="Times New Roman" charset="0"/>
              <a:cs typeface="+mn-cs"/>
            </a:endParaRPr>
          </a:p>
          <a:p>
            <a:pPr>
              <a:spcBef>
                <a:spcPct val="50000"/>
              </a:spcBef>
              <a:defRPr/>
            </a:pPr>
            <a:endParaRPr lang="en-US" sz="2800" smtClean="0">
              <a:latin typeface="Times New Roman" charset="0"/>
              <a:cs typeface="+mn-cs"/>
            </a:endParaRPr>
          </a:p>
          <a:p>
            <a:pPr>
              <a:spcBef>
                <a:spcPct val="50000"/>
              </a:spcBef>
              <a:defRPr/>
            </a:pPr>
            <a:r>
              <a:rPr lang="en-US" sz="2800" smtClean="0">
                <a:latin typeface="Times New Roman" charset="0"/>
                <a:cs typeface="+mn-cs"/>
              </a:rPr>
              <a:t>Cycles (c returns to a and starts its own cycle)</a:t>
            </a:r>
            <a:endParaRPr lang="en-US" sz="2000" smtClean="0">
              <a:latin typeface="Times New Roman" charset="0"/>
              <a:cs typeface="+mn-cs"/>
            </a:endParaRPr>
          </a:p>
          <a:p>
            <a:pPr>
              <a:spcBef>
                <a:spcPct val="50000"/>
              </a:spcBef>
              <a:defRPr/>
            </a:pPr>
            <a:r>
              <a:rPr lang="en-US" sz="2000" smtClean="0">
                <a:latin typeface="Times New Roman" charset="0"/>
                <a:cs typeface="+mn-cs"/>
              </a:rPr>
              <a:t>a</a:t>
            </a:r>
            <a:r>
              <a:rPr lang="en-US" sz="2000" smtClean="0">
                <a:solidFill>
                  <a:srgbClr val="FF0000"/>
                </a:solidFill>
                <a:latin typeface="Times New Roman" charset="0"/>
                <a:cs typeface="+mn-cs"/>
              </a:rPr>
              <a:t>%1</a:t>
            </a:r>
            <a:r>
              <a:rPr lang="en-US" sz="2000" b="1" smtClean="0">
                <a:latin typeface="Times New Roman" charset="0"/>
                <a:cs typeface="+mn-cs"/>
              </a:rPr>
              <a:t>/</a:t>
            </a:r>
            <a:r>
              <a:rPr lang="en-US" sz="2000" smtClean="0">
                <a:latin typeface="Times New Roman" charset="0"/>
                <a:cs typeface="+mn-cs"/>
              </a:rPr>
              <a:t>h</a:t>
            </a:r>
            <a:r>
              <a:rPr lang="en-US" sz="2000" b="1" smtClean="0">
                <a:latin typeface="Times New Roman" charset="0"/>
                <a:cs typeface="+mn-cs"/>
              </a:rPr>
              <a:t>/</a:t>
            </a:r>
            <a:r>
              <a:rPr lang="en-US" sz="2000" smtClean="0">
                <a:latin typeface="Times New Roman" charset="0"/>
                <a:cs typeface="+mn-cs"/>
              </a:rPr>
              <a:t>c</a:t>
            </a:r>
            <a:r>
              <a:rPr lang="en-US" sz="2000" smtClean="0">
                <a:solidFill>
                  <a:srgbClr val="FF0000"/>
                </a:solidFill>
                <a:latin typeface="Times New Roman" charset="0"/>
                <a:cs typeface="+mn-cs"/>
              </a:rPr>
              <a:t>%1</a:t>
            </a:r>
            <a:r>
              <a:rPr lang="en-US" sz="2000" smtClean="0">
                <a:solidFill>
                  <a:srgbClr val="009933"/>
                </a:solidFill>
                <a:latin typeface="Times New Roman" charset="0"/>
                <a:cs typeface="+mn-cs"/>
              </a:rPr>
              <a:t>%2</a:t>
            </a:r>
            <a:r>
              <a:rPr lang="en-US" sz="2000" smtClean="0">
                <a:latin typeface="Times New Roman" charset="0"/>
                <a:cs typeface="+mn-cs"/>
              </a:rPr>
              <a:t>/d/i</a:t>
            </a:r>
            <a:r>
              <a:rPr lang="en-US" sz="2000" smtClean="0">
                <a:solidFill>
                  <a:srgbClr val="009933"/>
                </a:solidFill>
                <a:latin typeface="Times New Roman" charset="0"/>
                <a:cs typeface="+mn-cs"/>
              </a:rPr>
              <a:t>%2</a:t>
            </a:r>
            <a:r>
              <a:rPr lang="en-US" sz="2000" smtClean="0">
                <a:latin typeface="Times New Roman" charset="0"/>
                <a:cs typeface="+mn-cs"/>
              </a:rPr>
              <a:t>/</a:t>
            </a:r>
          </a:p>
          <a:p>
            <a:pPr>
              <a:spcBef>
                <a:spcPct val="50000"/>
              </a:spcBef>
              <a:defRPr/>
            </a:pPr>
            <a:endParaRPr lang="en-US" sz="2000" smtClean="0">
              <a:latin typeface="Times New Roman" charset="0"/>
              <a:cs typeface="+mn-cs"/>
            </a:endParaRPr>
          </a:p>
          <a:p>
            <a:pPr>
              <a:spcBef>
                <a:spcPct val="50000"/>
              </a:spcBef>
              <a:defRPr/>
            </a:pPr>
            <a:endParaRPr lang="en-US" sz="2000" smtClean="0">
              <a:latin typeface="Times New Roman" charset="0"/>
              <a:cs typeface="+mn-cs"/>
            </a:endParaRPr>
          </a:p>
          <a:p>
            <a:pPr>
              <a:spcBef>
                <a:spcPct val="50000"/>
              </a:spcBef>
              <a:defRPr/>
            </a:pPr>
            <a:endParaRPr lang="en-US" sz="2000" smtClean="0">
              <a:latin typeface="Times New Roman" charset="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pPr eaLnBrk="1" hangingPunct="1">
              <a:defRPr/>
            </a:pPr>
            <a:r>
              <a:rPr lang="en-US" dirty="0" smtClean="0">
                <a:cs typeface="+mj-cs"/>
              </a:rPr>
              <a:t>Graph </a:t>
            </a:r>
            <a:r>
              <a:rPr lang="en-US" dirty="0" smtClean="0"/>
              <a:t>Querying</a:t>
            </a:r>
            <a:endParaRPr lang="en-US" dirty="0" smtClean="0">
              <a:cs typeface="+mj-cs"/>
            </a:endParaRPr>
          </a:p>
        </p:txBody>
      </p:sp>
      <p:sp>
        <p:nvSpPr>
          <p:cNvPr id="3074" name="AutoShape 3"/>
          <p:cNvSpPr>
            <a:spLocks noChangeAspect="1" noChangeArrowheads="1" noTextEdit="1"/>
          </p:cNvSpPr>
          <p:nvPr/>
        </p:nvSpPr>
        <p:spPr bwMode="auto">
          <a:xfrm>
            <a:off x="3575050" y="3832225"/>
            <a:ext cx="39497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075" name="Oval 4"/>
          <p:cNvSpPr>
            <a:spLocks noChangeArrowheads="1"/>
          </p:cNvSpPr>
          <p:nvPr/>
        </p:nvSpPr>
        <p:spPr bwMode="auto">
          <a:xfrm>
            <a:off x="4516438" y="3878263"/>
            <a:ext cx="212725" cy="211137"/>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6" name="Oval 5"/>
          <p:cNvSpPr>
            <a:spLocks noChangeArrowheads="1"/>
          </p:cNvSpPr>
          <p:nvPr/>
        </p:nvSpPr>
        <p:spPr bwMode="auto">
          <a:xfrm>
            <a:off x="4516438" y="5478463"/>
            <a:ext cx="212725" cy="211137"/>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7" name="Oval 6"/>
          <p:cNvSpPr>
            <a:spLocks noChangeArrowheads="1"/>
          </p:cNvSpPr>
          <p:nvPr/>
        </p:nvSpPr>
        <p:spPr bwMode="auto">
          <a:xfrm>
            <a:off x="5024438" y="4984750"/>
            <a:ext cx="211137" cy="211138"/>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8" name="Oval 7"/>
          <p:cNvSpPr>
            <a:spLocks noChangeArrowheads="1"/>
          </p:cNvSpPr>
          <p:nvPr/>
        </p:nvSpPr>
        <p:spPr bwMode="auto">
          <a:xfrm>
            <a:off x="5024438" y="4298950"/>
            <a:ext cx="211137" cy="211138"/>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9" name="Oval 8"/>
          <p:cNvSpPr>
            <a:spLocks noChangeArrowheads="1"/>
          </p:cNvSpPr>
          <p:nvPr/>
        </p:nvSpPr>
        <p:spPr bwMode="auto">
          <a:xfrm>
            <a:off x="4010025" y="4298950"/>
            <a:ext cx="211138" cy="211138"/>
          </a:xfrm>
          <a:prstGeom prst="ellipse">
            <a:avLst/>
          </a:prstGeom>
          <a:solidFill>
            <a:srgbClr val="000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0" name="Oval 9"/>
          <p:cNvSpPr>
            <a:spLocks noChangeArrowheads="1"/>
          </p:cNvSpPr>
          <p:nvPr/>
        </p:nvSpPr>
        <p:spPr bwMode="auto">
          <a:xfrm>
            <a:off x="4010025" y="4984750"/>
            <a:ext cx="211138" cy="211138"/>
          </a:xfrm>
          <a:prstGeom prst="ellipse">
            <a:avLst/>
          </a:prstGeom>
          <a:solidFill>
            <a:srgbClr val="000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1" name="Line 10"/>
          <p:cNvSpPr>
            <a:spLocks noChangeShapeType="1"/>
          </p:cNvSpPr>
          <p:nvPr/>
        </p:nvSpPr>
        <p:spPr bwMode="auto">
          <a:xfrm flipV="1">
            <a:off x="4206875" y="4056063"/>
            <a:ext cx="339725" cy="300037"/>
          </a:xfrm>
          <a:prstGeom prst="line">
            <a:avLst/>
          </a:prstGeom>
          <a:noFill/>
          <a:ln w="36513">
            <a:solidFill>
              <a:srgbClr val="000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2" name="Line 11"/>
          <p:cNvSpPr>
            <a:spLocks noChangeShapeType="1"/>
          </p:cNvSpPr>
          <p:nvPr/>
        </p:nvSpPr>
        <p:spPr bwMode="auto">
          <a:xfrm>
            <a:off x="4113213" y="4508500"/>
            <a:ext cx="1587" cy="476250"/>
          </a:xfrm>
          <a:prstGeom prst="line">
            <a:avLst/>
          </a:prstGeom>
          <a:noFill/>
          <a:ln w="36513">
            <a:solidFill>
              <a:srgbClr val="000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3" name="Line 12"/>
          <p:cNvSpPr>
            <a:spLocks noChangeShapeType="1"/>
          </p:cNvSpPr>
          <p:nvPr/>
        </p:nvSpPr>
        <p:spPr bwMode="auto">
          <a:xfrm>
            <a:off x="5129213" y="4508500"/>
            <a:ext cx="1587" cy="476250"/>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4" name="Line 13"/>
          <p:cNvSpPr>
            <a:spLocks noChangeShapeType="1"/>
          </p:cNvSpPr>
          <p:nvPr/>
        </p:nvSpPr>
        <p:spPr bwMode="auto">
          <a:xfrm>
            <a:off x="4714875" y="4029075"/>
            <a:ext cx="339725" cy="300038"/>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5" name="Line 14"/>
          <p:cNvSpPr>
            <a:spLocks noChangeShapeType="1"/>
          </p:cNvSpPr>
          <p:nvPr/>
        </p:nvSpPr>
        <p:spPr bwMode="auto">
          <a:xfrm flipV="1">
            <a:off x="4695825" y="5183188"/>
            <a:ext cx="385763" cy="325437"/>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6" name="Line 15"/>
          <p:cNvSpPr>
            <a:spLocks noChangeShapeType="1"/>
          </p:cNvSpPr>
          <p:nvPr/>
        </p:nvSpPr>
        <p:spPr bwMode="auto">
          <a:xfrm>
            <a:off x="4160838" y="5183188"/>
            <a:ext cx="385762" cy="325437"/>
          </a:xfrm>
          <a:prstGeom prst="line">
            <a:avLst/>
          </a:prstGeom>
          <a:noFill/>
          <a:ln w="36513">
            <a:solidFill>
              <a:srgbClr val="000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7" name="Oval 16"/>
          <p:cNvSpPr>
            <a:spLocks noChangeArrowheads="1"/>
          </p:cNvSpPr>
          <p:nvPr/>
        </p:nvSpPr>
        <p:spPr bwMode="auto">
          <a:xfrm>
            <a:off x="3621088" y="3914775"/>
            <a:ext cx="211137" cy="211138"/>
          </a:xfrm>
          <a:prstGeom prst="ellipse">
            <a:avLst/>
          </a:prstGeom>
          <a:solidFill>
            <a:srgbClr val="000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8" name="Oval 17"/>
          <p:cNvSpPr>
            <a:spLocks noChangeArrowheads="1"/>
          </p:cNvSpPr>
          <p:nvPr/>
        </p:nvSpPr>
        <p:spPr bwMode="auto">
          <a:xfrm>
            <a:off x="6235700" y="4462463"/>
            <a:ext cx="211138" cy="212725"/>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9" name="Oval 18"/>
          <p:cNvSpPr>
            <a:spLocks noChangeArrowheads="1"/>
          </p:cNvSpPr>
          <p:nvPr/>
        </p:nvSpPr>
        <p:spPr bwMode="auto">
          <a:xfrm>
            <a:off x="6235700" y="4984750"/>
            <a:ext cx="211138" cy="211138"/>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0" name="Oval 19"/>
          <p:cNvSpPr>
            <a:spLocks noChangeArrowheads="1"/>
          </p:cNvSpPr>
          <p:nvPr/>
        </p:nvSpPr>
        <p:spPr bwMode="auto">
          <a:xfrm>
            <a:off x="5683250" y="4984750"/>
            <a:ext cx="211138" cy="211138"/>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1" name="Line 20"/>
          <p:cNvSpPr>
            <a:spLocks noChangeShapeType="1"/>
          </p:cNvSpPr>
          <p:nvPr/>
        </p:nvSpPr>
        <p:spPr bwMode="auto">
          <a:xfrm flipV="1">
            <a:off x="5892800" y="5087938"/>
            <a:ext cx="342900" cy="1587"/>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92" name="Line 21"/>
          <p:cNvSpPr>
            <a:spLocks noChangeShapeType="1"/>
          </p:cNvSpPr>
          <p:nvPr/>
        </p:nvSpPr>
        <p:spPr bwMode="auto">
          <a:xfrm>
            <a:off x="6340475" y="4673600"/>
            <a:ext cx="1588" cy="311150"/>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93" name="Oval 22"/>
          <p:cNvSpPr>
            <a:spLocks noChangeArrowheads="1"/>
          </p:cNvSpPr>
          <p:nvPr/>
        </p:nvSpPr>
        <p:spPr bwMode="auto">
          <a:xfrm>
            <a:off x="6775450" y="4984750"/>
            <a:ext cx="211138" cy="211138"/>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4" name="Oval 23"/>
          <p:cNvSpPr>
            <a:spLocks noChangeArrowheads="1"/>
          </p:cNvSpPr>
          <p:nvPr/>
        </p:nvSpPr>
        <p:spPr bwMode="auto">
          <a:xfrm>
            <a:off x="7269163" y="4637088"/>
            <a:ext cx="211137" cy="211137"/>
          </a:xfrm>
          <a:prstGeom prst="ellipse">
            <a:avLst/>
          </a:prstGeom>
          <a:solidFill>
            <a:srgbClr val="000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5" name="Oval 24"/>
          <p:cNvSpPr>
            <a:spLocks noChangeArrowheads="1"/>
          </p:cNvSpPr>
          <p:nvPr/>
        </p:nvSpPr>
        <p:spPr bwMode="auto">
          <a:xfrm>
            <a:off x="7269163" y="5332413"/>
            <a:ext cx="211137" cy="211137"/>
          </a:xfrm>
          <a:prstGeom prst="ellipse">
            <a:avLst/>
          </a:prstGeom>
          <a:solidFill>
            <a:srgbClr val="000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96" name="Line 25"/>
          <p:cNvSpPr>
            <a:spLocks noChangeShapeType="1"/>
          </p:cNvSpPr>
          <p:nvPr/>
        </p:nvSpPr>
        <p:spPr bwMode="auto">
          <a:xfrm>
            <a:off x="6445250" y="5089525"/>
            <a:ext cx="330200" cy="1588"/>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97" name="Line 26"/>
          <p:cNvSpPr>
            <a:spLocks noChangeShapeType="1"/>
          </p:cNvSpPr>
          <p:nvPr/>
        </p:nvSpPr>
        <p:spPr bwMode="auto">
          <a:xfrm flipV="1">
            <a:off x="6973888" y="4787900"/>
            <a:ext cx="304800" cy="254000"/>
          </a:xfrm>
          <a:prstGeom prst="line">
            <a:avLst/>
          </a:prstGeom>
          <a:noFill/>
          <a:ln w="36513">
            <a:solidFill>
              <a:srgbClr val="000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98" name="Line 27"/>
          <p:cNvSpPr>
            <a:spLocks noChangeShapeType="1"/>
          </p:cNvSpPr>
          <p:nvPr/>
        </p:nvSpPr>
        <p:spPr bwMode="auto">
          <a:xfrm>
            <a:off x="6973888" y="5135563"/>
            <a:ext cx="304800" cy="254000"/>
          </a:xfrm>
          <a:prstGeom prst="line">
            <a:avLst/>
          </a:prstGeom>
          <a:noFill/>
          <a:ln w="36513">
            <a:solidFill>
              <a:srgbClr val="000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99" name="Line 28"/>
          <p:cNvSpPr>
            <a:spLocks noChangeShapeType="1"/>
          </p:cNvSpPr>
          <p:nvPr/>
        </p:nvSpPr>
        <p:spPr bwMode="auto">
          <a:xfrm>
            <a:off x="3798888" y="4092575"/>
            <a:ext cx="241300" cy="236538"/>
          </a:xfrm>
          <a:prstGeom prst="line">
            <a:avLst/>
          </a:prstGeom>
          <a:noFill/>
          <a:ln w="36513">
            <a:solidFill>
              <a:srgbClr val="000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00" name="Line 29"/>
          <p:cNvSpPr>
            <a:spLocks noChangeShapeType="1"/>
          </p:cNvSpPr>
          <p:nvPr/>
        </p:nvSpPr>
        <p:spPr bwMode="auto">
          <a:xfrm>
            <a:off x="5233988" y="5089525"/>
            <a:ext cx="449262" cy="1588"/>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01" name="Oval 30"/>
          <p:cNvSpPr>
            <a:spLocks noChangeArrowheads="1"/>
          </p:cNvSpPr>
          <p:nvPr/>
        </p:nvSpPr>
        <p:spPr bwMode="auto">
          <a:xfrm>
            <a:off x="741363" y="1385888"/>
            <a:ext cx="212725" cy="211137"/>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2" name="Oval 31"/>
          <p:cNvSpPr>
            <a:spLocks noChangeArrowheads="1"/>
          </p:cNvSpPr>
          <p:nvPr/>
        </p:nvSpPr>
        <p:spPr bwMode="auto">
          <a:xfrm>
            <a:off x="741363" y="2986088"/>
            <a:ext cx="212725" cy="211137"/>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3" name="Oval 32"/>
          <p:cNvSpPr>
            <a:spLocks noChangeArrowheads="1"/>
          </p:cNvSpPr>
          <p:nvPr/>
        </p:nvSpPr>
        <p:spPr bwMode="auto">
          <a:xfrm>
            <a:off x="1249363" y="2492375"/>
            <a:ext cx="211137" cy="211138"/>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4" name="Oval 33"/>
          <p:cNvSpPr>
            <a:spLocks noChangeArrowheads="1"/>
          </p:cNvSpPr>
          <p:nvPr/>
        </p:nvSpPr>
        <p:spPr bwMode="auto">
          <a:xfrm>
            <a:off x="1249363" y="1806575"/>
            <a:ext cx="211137" cy="211138"/>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5" name="Line 34"/>
          <p:cNvSpPr>
            <a:spLocks noChangeShapeType="1"/>
          </p:cNvSpPr>
          <p:nvPr/>
        </p:nvSpPr>
        <p:spPr bwMode="auto">
          <a:xfrm>
            <a:off x="1354138" y="2016125"/>
            <a:ext cx="1587" cy="476250"/>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06" name="Line 35"/>
          <p:cNvSpPr>
            <a:spLocks noChangeShapeType="1"/>
          </p:cNvSpPr>
          <p:nvPr/>
        </p:nvSpPr>
        <p:spPr bwMode="auto">
          <a:xfrm>
            <a:off x="939800" y="1536700"/>
            <a:ext cx="339725" cy="300038"/>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07" name="Line 36"/>
          <p:cNvSpPr>
            <a:spLocks noChangeShapeType="1"/>
          </p:cNvSpPr>
          <p:nvPr/>
        </p:nvSpPr>
        <p:spPr bwMode="auto">
          <a:xfrm flipV="1">
            <a:off x="920750" y="2690813"/>
            <a:ext cx="385763" cy="325437"/>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08" name="Oval 37"/>
          <p:cNvSpPr>
            <a:spLocks noChangeArrowheads="1"/>
          </p:cNvSpPr>
          <p:nvPr/>
        </p:nvSpPr>
        <p:spPr bwMode="auto">
          <a:xfrm>
            <a:off x="2460625" y="1970088"/>
            <a:ext cx="211138" cy="212725"/>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09" name="Oval 38"/>
          <p:cNvSpPr>
            <a:spLocks noChangeArrowheads="1"/>
          </p:cNvSpPr>
          <p:nvPr/>
        </p:nvSpPr>
        <p:spPr bwMode="auto">
          <a:xfrm>
            <a:off x="2460625" y="2492375"/>
            <a:ext cx="211138" cy="211138"/>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0" name="Oval 39"/>
          <p:cNvSpPr>
            <a:spLocks noChangeArrowheads="1"/>
          </p:cNvSpPr>
          <p:nvPr/>
        </p:nvSpPr>
        <p:spPr bwMode="auto">
          <a:xfrm>
            <a:off x="1908175" y="2492375"/>
            <a:ext cx="211138" cy="211138"/>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1" name="Line 40"/>
          <p:cNvSpPr>
            <a:spLocks noChangeShapeType="1"/>
          </p:cNvSpPr>
          <p:nvPr/>
        </p:nvSpPr>
        <p:spPr bwMode="auto">
          <a:xfrm flipV="1">
            <a:off x="2117725" y="2595563"/>
            <a:ext cx="342900" cy="1587"/>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12" name="Line 41"/>
          <p:cNvSpPr>
            <a:spLocks noChangeShapeType="1"/>
          </p:cNvSpPr>
          <p:nvPr/>
        </p:nvSpPr>
        <p:spPr bwMode="auto">
          <a:xfrm>
            <a:off x="2565400" y="2181225"/>
            <a:ext cx="1588" cy="311150"/>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13" name="Oval 42"/>
          <p:cNvSpPr>
            <a:spLocks noChangeArrowheads="1"/>
          </p:cNvSpPr>
          <p:nvPr/>
        </p:nvSpPr>
        <p:spPr bwMode="auto">
          <a:xfrm>
            <a:off x="3000375" y="2492375"/>
            <a:ext cx="211138" cy="211138"/>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14" name="Line 43"/>
          <p:cNvSpPr>
            <a:spLocks noChangeShapeType="1"/>
          </p:cNvSpPr>
          <p:nvPr/>
        </p:nvSpPr>
        <p:spPr bwMode="auto">
          <a:xfrm>
            <a:off x="2670175" y="2597150"/>
            <a:ext cx="330200" cy="1588"/>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15" name="Line 44"/>
          <p:cNvSpPr>
            <a:spLocks noChangeShapeType="1"/>
          </p:cNvSpPr>
          <p:nvPr/>
        </p:nvSpPr>
        <p:spPr bwMode="auto">
          <a:xfrm>
            <a:off x="1458913" y="2597150"/>
            <a:ext cx="449262" cy="1588"/>
          </a:xfrm>
          <a:prstGeom prst="line">
            <a:avLst/>
          </a:prstGeom>
          <a:noFill/>
          <a:ln w="365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609600" y="304800"/>
            <a:ext cx="7772400" cy="1143000"/>
          </a:xfrm>
        </p:spPr>
        <p:txBody>
          <a:bodyPr/>
          <a:lstStyle/>
          <a:p>
            <a:pPr eaLnBrk="1" hangingPunct="1">
              <a:defRPr/>
            </a:pPr>
            <a:r>
              <a:rPr lang="en-US" smtClean="0">
                <a:cs typeface="+mj-cs"/>
              </a:rPr>
              <a:t>Glide: wildcards</a:t>
            </a:r>
          </a:p>
        </p:txBody>
      </p:sp>
      <p:sp>
        <p:nvSpPr>
          <p:cNvPr id="159747" name="Rectangle 3"/>
          <p:cNvSpPr>
            <a:spLocks noGrp="1" noChangeArrowheads="1"/>
          </p:cNvSpPr>
          <p:nvPr>
            <p:ph type="body" idx="1"/>
          </p:nvPr>
        </p:nvSpPr>
        <p:spPr>
          <a:xfrm>
            <a:off x="685800" y="1828800"/>
            <a:ext cx="3657600" cy="4114800"/>
          </a:xfrm>
        </p:spPr>
        <p:txBody>
          <a:bodyPr/>
          <a:lstStyle/>
          <a:p>
            <a:pPr marL="609600" indent="-609600" eaLnBrk="1" hangingPunct="1">
              <a:buFontTx/>
              <a:buAutoNum type="arabicPeriod"/>
              <a:defRPr/>
            </a:pPr>
            <a:r>
              <a:rPr lang="en-US" dirty="0" smtClean="0">
                <a:cs typeface="+mn-cs"/>
              </a:rPr>
              <a:t>      </a:t>
            </a:r>
            <a:r>
              <a:rPr lang="en-US" dirty="0" smtClean="0">
                <a:solidFill>
                  <a:srgbClr val="FF0000"/>
                </a:solidFill>
                <a:cs typeface="+mn-cs"/>
              </a:rPr>
              <a:t>. </a:t>
            </a:r>
            <a:r>
              <a:rPr lang="en-US" dirty="0" smtClean="0">
                <a:cs typeface="+mn-cs"/>
              </a:rPr>
              <a:t>       a/./c/  </a:t>
            </a:r>
          </a:p>
          <a:p>
            <a:pPr marL="609600" indent="-609600" eaLnBrk="1" hangingPunct="1">
              <a:buFontTx/>
              <a:buAutoNum type="arabicPeriod"/>
              <a:defRPr/>
            </a:pPr>
            <a:endParaRPr lang="en-US" dirty="0" smtClean="0">
              <a:cs typeface="+mn-cs"/>
            </a:endParaRPr>
          </a:p>
          <a:p>
            <a:pPr marL="609600" indent="-609600" eaLnBrk="1" hangingPunct="1">
              <a:buFontTx/>
              <a:buAutoNum type="arabicPeriod"/>
              <a:defRPr/>
            </a:pPr>
            <a:r>
              <a:rPr lang="en-US" dirty="0" smtClean="0">
                <a:cs typeface="+mn-cs"/>
              </a:rPr>
              <a:t>      </a:t>
            </a:r>
            <a:r>
              <a:rPr lang="en-US" dirty="0" smtClean="0">
                <a:solidFill>
                  <a:srgbClr val="FF0000"/>
                </a:solidFill>
                <a:cs typeface="+mn-cs"/>
              </a:rPr>
              <a:t>* </a:t>
            </a:r>
            <a:r>
              <a:rPr lang="en-US" dirty="0" smtClean="0">
                <a:cs typeface="+mn-cs"/>
              </a:rPr>
              <a:t>      a/*/</a:t>
            </a:r>
            <a:r>
              <a:rPr lang="en-US" dirty="0" smtClean="0">
                <a:cs typeface="+mn-cs"/>
              </a:rPr>
              <a:t>c</a:t>
            </a:r>
            <a:endParaRPr lang="en-US" dirty="0" smtClean="0">
              <a:cs typeface="+mn-cs"/>
            </a:endParaRPr>
          </a:p>
          <a:p>
            <a:pPr marL="609600" indent="-609600" eaLnBrk="1" hangingPunct="1">
              <a:buFontTx/>
              <a:buAutoNum type="arabicPeriod"/>
              <a:defRPr/>
            </a:pPr>
            <a:endParaRPr lang="en-US" dirty="0" smtClean="0">
              <a:cs typeface="+mn-cs"/>
            </a:endParaRPr>
          </a:p>
          <a:p>
            <a:pPr marL="609600" indent="-609600" eaLnBrk="1" hangingPunct="1">
              <a:buFontTx/>
              <a:buAutoNum type="arabicPeriod"/>
              <a:defRPr/>
            </a:pPr>
            <a:r>
              <a:rPr lang="en-US" dirty="0" smtClean="0">
                <a:cs typeface="+mn-cs"/>
              </a:rPr>
              <a:t>      </a:t>
            </a:r>
            <a:r>
              <a:rPr lang="en-US" dirty="0" smtClean="0">
                <a:solidFill>
                  <a:srgbClr val="FF0000"/>
                </a:solidFill>
                <a:cs typeface="+mn-cs"/>
              </a:rPr>
              <a:t>+</a:t>
            </a:r>
            <a:r>
              <a:rPr lang="en-US" dirty="0" smtClean="0">
                <a:cs typeface="+mn-cs"/>
              </a:rPr>
              <a:t>       a/+/c/</a:t>
            </a:r>
          </a:p>
        </p:txBody>
      </p:sp>
      <p:sp>
        <p:nvSpPr>
          <p:cNvPr id="159748" name="Oval 4"/>
          <p:cNvSpPr>
            <a:spLocks noChangeArrowheads="1"/>
          </p:cNvSpPr>
          <p:nvPr/>
        </p:nvSpPr>
        <p:spPr bwMode="auto">
          <a:xfrm>
            <a:off x="4837113" y="4756186"/>
            <a:ext cx="77788" cy="93662"/>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9749" name="Oval 5"/>
          <p:cNvSpPr>
            <a:spLocks noChangeArrowheads="1"/>
          </p:cNvSpPr>
          <p:nvPr/>
        </p:nvSpPr>
        <p:spPr bwMode="auto">
          <a:xfrm>
            <a:off x="5991226" y="4662523"/>
            <a:ext cx="79375" cy="93663"/>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9750" name="Rectangle 6"/>
          <p:cNvSpPr>
            <a:spLocks noChangeArrowheads="1"/>
          </p:cNvSpPr>
          <p:nvPr/>
        </p:nvSpPr>
        <p:spPr bwMode="auto">
          <a:xfrm>
            <a:off x="4748213" y="4511711"/>
            <a:ext cx="155575" cy="184150"/>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a</a:t>
            </a:r>
          </a:p>
        </p:txBody>
      </p:sp>
      <p:sp>
        <p:nvSpPr>
          <p:cNvPr id="159751" name="Rectangle 7"/>
          <p:cNvSpPr>
            <a:spLocks noChangeArrowheads="1"/>
          </p:cNvSpPr>
          <p:nvPr/>
        </p:nvSpPr>
        <p:spPr bwMode="auto">
          <a:xfrm>
            <a:off x="6040438" y="4397411"/>
            <a:ext cx="155575" cy="1873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c</a:t>
            </a:r>
          </a:p>
        </p:txBody>
      </p:sp>
      <p:cxnSp>
        <p:nvCxnSpPr>
          <p:cNvPr id="159752" name="AutoShape 8"/>
          <p:cNvCxnSpPr>
            <a:cxnSpLocks noChangeShapeType="1"/>
            <a:stCxn id="159748" idx="6"/>
            <a:endCxn id="159753" idx="3"/>
          </p:cNvCxnSpPr>
          <p:nvPr/>
        </p:nvCxnSpPr>
        <p:spPr bwMode="auto">
          <a:xfrm flipV="1">
            <a:off x="4914901" y="4676811"/>
            <a:ext cx="354012" cy="1270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9753" name="Oval 9"/>
          <p:cNvSpPr>
            <a:spLocks noChangeArrowheads="1"/>
          </p:cNvSpPr>
          <p:nvPr/>
        </p:nvSpPr>
        <p:spPr bwMode="auto">
          <a:xfrm>
            <a:off x="5256213" y="4599023"/>
            <a:ext cx="79375" cy="92075"/>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59754" name="AutoShape 10"/>
          <p:cNvCxnSpPr>
            <a:cxnSpLocks noChangeShapeType="1"/>
            <a:stCxn id="159753" idx="6"/>
            <a:endCxn id="159749" idx="3"/>
          </p:cNvCxnSpPr>
          <p:nvPr/>
        </p:nvCxnSpPr>
        <p:spPr bwMode="auto">
          <a:xfrm>
            <a:off x="5335588" y="4646648"/>
            <a:ext cx="668338" cy="95250"/>
          </a:xfrm>
          <a:prstGeom prst="curvedConnector4">
            <a:avLst>
              <a:gd name="adj1" fmla="val 48907"/>
              <a:gd name="adj2" fmla="val 235000"/>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9755" name="Oval 11"/>
          <p:cNvSpPr>
            <a:spLocks noChangeArrowheads="1"/>
          </p:cNvSpPr>
          <p:nvPr/>
        </p:nvSpPr>
        <p:spPr bwMode="auto">
          <a:xfrm>
            <a:off x="4959350" y="3317875"/>
            <a:ext cx="73025" cy="90488"/>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9756" name="Oval 12"/>
          <p:cNvSpPr>
            <a:spLocks noChangeArrowheads="1"/>
          </p:cNvSpPr>
          <p:nvPr/>
        </p:nvSpPr>
        <p:spPr bwMode="auto">
          <a:xfrm>
            <a:off x="6032500" y="3228975"/>
            <a:ext cx="74613" cy="88900"/>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9757" name="Rectangle 13"/>
          <p:cNvSpPr>
            <a:spLocks noChangeArrowheads="1"/>
          </p:cNvSpPr>
          <p:nvPr/>
        </p:nvSpPr>
        <p:spPr bwMode="auto">
          <a:xfrm>
            <a:off x="4876800" y="3082925"/>
            <a:ext cx="146050" cy="177800"/>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a</a:t>
            </a:r>
          </a:p>
        </p:txBody>
      </p:sp>
      <p:sp>
        <p:nvSpPr>
          <p:cNvPr id="159758" name="Rectangle 14"/>
          <p:cNvSpPr>
            <a:spLocks noChangeArrowheads="1"/>
          </p:cNvSpPr>
          <p:nvPr/>
        </p:nvSpPr>
        <p:spPr bwMode="auto">
          <a:xfrm>
            <a:off x="6076950" y="2971800"/>
            <a:ext cx="146050" cy="179388"/>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c</a:t>
            </a:r>
          </a:p>
        </p:txBody>
      </p:sp>
      <p:cxnSp>
        <p:nvCxnSpPr>
          <p:cNvPr id="159759" name="AutoShape 15"/>
          <p:cNvCxnSpPr>
            <a:cxnSpLocks noChangeShapeType="1"/>
            <a:stCxn id="159755" idx="6"/>
            <a:endCxn id="159756" idx="2"/>
          </p:cNvCxnSpPr>
          <p:nvPr/>
        </p:nvCxnSpPr>
        <p:spPr bwMode="auto">
          <a:xfrm flipV="1">
            <a:off x="5032375" y="3275013"/>
            <a:ext cx="1000125" cy="889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59760" name="AutoShape 16"/>
          <p:cNvCxnSpPr>
            <a:cxnSpLocks noChangeShapeType="1"/>
            <a:stCxn id="159755" idx="4"/>
            <a:endCxn id="159756" idx="2"/>
          </p:cNvCxnSpPr>
          <p:nvPr/>
        </p:nvCxnSpPr>
        <p:spPr bwMode="auto">
          <a:xfrm rot="5400000" flipH="1" flipV="1">
            <a:off x="5448300" y="2824163"/>
            <a:ext cx="133350" cy="1035050"/>
          </a:xfrm>
          <a:prstGeom prst="curvedConnector4">
            <a:avLst>
              <a:gd name="adj1" fmla="val -194829"/>
              <a:gd name="adj2" fmla="val 70278"/>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9761" name="Oval 17"/>
          <p:cNvSpPr>
            <a:spLocks noChangeArrowheads="1"/>
          </p:cNvSpPr>
          <p:nvPr/>
        </p:nvSpPr>
        <p:spPr bwMode="auto">
          <a:xfrm>
            <a:off x="5041900" y="2263775"/>
            <a:ext cx="77788" cy="93663"/>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9762" name="Oval 18"/>
          <p:cNvSpPr>
            <a:spLocks noChangeArrowheads="1"/>
          </p:cNvSpPr>
          <p:nvPr/>
        </p:nvSpPr>
        <p:spPr bwMode="auto">
          <a:xfrm>
            <a:off x="6196013" y="2170113"/>
            <a:ext cx="79375" cy="93662"/>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9763" name="Rectangle 19"/>
          <p:cNvSpPr>
            <a:spLocks noChangeArrowheads="1"/>
          </p:cNvSpPr>
          <p:nvPr/>
        </p:nvSpPr>
        <p:spPr bwMode="auto">
          <a:xfrm>
            <a:off x="4953000" y="2019300"/>
            <a:ext cx="155575" cy="184150"/>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a</a:t>
            </a:r>
          </a:p>
        </p:txBody>
      </p:sp>
      <p:sp>
        <p:nvSpPr>
          <p:cNvPr id="159764" name="Rectangle 20"/>
          <p:cNvSpPr>
            <a:spLocks noChangeArrowheads="1"/>
          </p:cNvSpPr>
          <p:nvPr/>
        </p:nvSpPr>
        <p:spPr bwMode="auto">
          <a:xfrm>
            <a:off x="6245225" y="1905000"/>
            <a:ext cx="155575" cy="1873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c</a:t>
            </a:r>
          </a:p>
        </p:txBody>
      </p:sp>
      <p:cxnSp>
        <p:nvCxnSpPr>
          <p:cNvPr id="159765" name="AutoShape 21"/>
          <p:cNvCxnSpPr>
            <a:cxnSpLocks noChangeShapeType="1"/>
            <a:stCxn id="159761" idx="6"/>
            <a:endCxn id="159766" idx="3"/>
          </p:cNvCxnSpPr>
          <p:nvPr/>
        </p:nvCxnSpPr>
        <p:spPr bwMode="auto">
          <a:xfrm flipV="1">
            <a:off x="5119688" y="2184400"/>
            <a:ext cx="354012" cy="1270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9766" name="Oval 22"/>
          <p:cNvSpPr>
            <a:spLocks noChangeArrowheads="1"/>
          </p:cNvSpPr>
          <p:nvPr/>
        </p:nvSpPr>
        <p:spPr bwMode="auto">
          <a:xfrm>
            <a:off x="5461000" y="2106613"/>
            <a:ext cx="79375" cy="92075"/>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59767" name="AutoShape 23"/>
          <p:cNvCxnSpPr>
            <a:cxnSpLocks noChangeShapeType="1"/>
            <a:stCxn id="159766" idx="6"/>
            <a:endCxn id="159762" idx="2"/>
          </p:cNvCxnSpPr>
          <p:nvPr/>
        </p:nvCxnSpPr>
        <p:spPr bwMode="auto">
          <a:xfrm>
            <a:off x="5540375" y="2152650"/>
            <a:ext cx="655638" cy="6508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eaLnBrk="1" hangingPunct="1">
              <a:defRPr/>
            </a:pPr>
            <a:r>
              <a:rPr lang="en-US" smtClean="0">
                <a:cs typeface="+mj-cs"/>
              </a:rPr>
              <a:t>Query Graphs in Glide</a:t>
            </a:r>
          </a:p>
        </p:txBody>
      </p:sp>
      <p:sp>
        <p:nvSpPr>
          <p:cNvPr id="160771" name="Rectangle 3"/>
          <p:cNvSpPr>
            <a:spLocks noGrp="1" noChangeArrowheads="1"/>
          </p:cNvSpPr>
          <p:nvPr>
            <p:ph type="body" idx="1"/>
          </p:nvPr>
        </p:nvSpPr>
        <p:spPr>
          <a:xfrm>
            <a:off x="533400" y="2057400"/>
            <a:ext cx="4267200" cy="4114800"/>
          </a:xfrm>
        </p:spPr>
        <p:txBody>
          <a:bodyPr/>
          <a:lstStyle/>
          <a:p>
            <a:pPr eaLnBrk="1" hangingPunct="1">
              <a:buFontTx/>
              <a:buNone/>
              <a:defRPr/>
            </a:pPr>
            <a:r>
              <a:rPr lang="en-US" smtClean="0">
                <a:cs typeface="+mn-cs"/>
              </a:rPr>
              <a:t>a</a:t>
            </a:r>
            <a:r>
              <a:rPr lang="en-US" sz="2400" smtClean="0">
                <a:cs typeface="+mn-cs"/>
              </a:rPr>
              <a:t>%</a:t>
            </a:r>
            <a:r>
              <a:rPr lang="en-US" smtClean="0">
                <a:cs typeface="+mn-cs"/>
              </a:rPr>
              <a:t>1/( ./*/ b/) ?/c/d</a:t>
            </a:r>
            <a:r>
              <a:rPr lang="en-US" sz="2400" smtClean="0">
                <a:cs typeface="+mn-cs"/>
              </a:rPr>
              <a:t>%</a:t>
            </a:r>
            <a:r>
              <a:rPr lang="en-US" smtClean="0">
                <a:cs typeface="+mn-cs"/>
              </a:rPr>
              <a:t>1/              </a:t>
            </a:r>
          </a:p>
          <a:p>
            <a:pPr eaLnBrk="1" hangingPunct="1">
              <a:buFontTx/>
              <a:buNone/>
              <a:defRPr/>
            </a:pPr>
            <a:endParaRPr lang="en-US" smtClean="0">
              <a:cs typeface="+mn-cs"/>
            </a:endParaRPr>
          </a:p>
          <a:p>
            <a:pPr eaLnBrk="1" hangingPunct="1">
              <a:buFontTx/>
              <a:buNone/>
              <a:defRPr/>
            </a:pPr>
            <a:endParaRPr lang="en-US" smtClean="0">
              <a:cs typeface="+mn-cs"/>
            </a:endParaRPr>
          </a:p>
          <a:p>
            <a:pPr eaLnBrk="1" hangingPunct="1">
              <a:buFontTx/>
              <a:buNone/>
              <a:defRPr/>
            </a:pPr>
            <a:endParaRPr lang="en-US" smtClean="0">
              <a:cs typeface="+mn-cs"/>
            </a:endParaRPr>
          </a:p>
          <a:p>
            <a:pPr eaLnBrk="1" hangingPunct="1">
              <a:buFontTx/>
              <a:buNone/>
              <a:defRPr/>
            </a:pPr>
            <a:r>
              <a:rPr lang="en-US" smtClean="0">
                <a:cs typeface="+mn-cs"/>
              </a:rPr>
              <a:t>a</a:t>
            </a:r>
            <a:r>
              <a:rPr lang="en-US" sz="2400" smtClean="0">
                <a:cs typeface="+mn-cs"/>
              </a:rPr>
              <a:t>%</a:t>
            </a:r>
            <a:r>
              <a:rPr lang="en-US" smtClean="0">
                <a:cs typeface="+mn-cs"/>
              </a:rPr>
              <a:t>1/(m/o/o/b/)n/c/ d</a:t>
            </a:r>
            <a:r>
              <a:rPr lang="en-US" sz="2400" smtClean="0">
                <a:cs typeface="+mn-cs"/>
              </a:rPr>
              <a:t>%</a:t>
            </a:r>
            <a:r>
              <a:rPr lang="en-US" smtClean="0">
                <a:cs typeface="+mn-cs"/>
              </a:rPr>
              <a:t>1/</a:t>
            </a:r>
          </a:p>
        </p:txBody>
      </p:sp>
      <p:sp>
        <p:nvSpPr>
          <p:cNvPr id="160772" name="Oval 4"/>
          <p:cNvSpPr>
            <a:spLocks noChangeArrowheads="1"/>
          </p:cNvSpPr>
          <p:nvPr/>
        </p:nvSpPr>
        <p:spPr bwMode="auto">
          <a:xfrm>
            <a:off x="5281613" y="2311400"/>
            <a:ext cx="85725" cy="100013"/>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60773" name="Oval 5"/>
          <p:cNvSpPr>
            <a:spLocks noChangeArrowheads="1"/>
          </p:cNvSpPr>
          <p:nvPr/>
        </p:nvSpPr>
        <p:spPr bwMode="auto">
          <a:xfrm>
            <a:off x="5746750" y="3003550"/>
            <a:ext cx="90488" cy="104775"/>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60774" name="Oval 6"/>
          <p:cNvSpPr>
            <a:spLocks noChangeArrowheads="1"/>
          </p:cNvSpPr>
          <p:nvPr/>
        </p:nvSpPr>
        <p:spPr bwMode="auto">
          <a:xfrm>
            <a:off x="6191250" y="2265363"/>
            <a:ext cx="88900" cy="100012"/>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60775" name="Oval 7"/>
          <p:cNvSpPr>
            <a:spLocks noChangeArrowheads="1"/>
          </p:cNvSpPr>
          <p:nvPr/>
        </p:nvSpPr>
        <p:spPr bwMode="auto">
          <a:xfrm>
            <a:off x="6191250" y="2633663"/>
            <a:ext cx="88900" cy="100012"/>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60776" name="AutoShape 8"/>
          <p:cNvCxnSpPr>
            <a:cxnSpLocks noChangeShapeType="1"/>
            <a:stCxn id="160775" idx="1"/>
            <a:endCxn id="160774" idx="5"/>
          </p:cNvCxnSpPr>
          <p:nvPr/>
        </p:nvCxnSpPr>
        <p:spPr bwMode="auto">
          <a:xfrm flipV="1">
            <a:off x="6205538" y="2349500"/>
            <a:ext cx="60325" cy="300038"/>
          </a:xfrm>
          <a:prstGeom prst="straightConnector1">
            <a:avLst/>
          </a:prstGeom>
          <a:no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60777" name="Rectangle 9"/>
          <p:cNvSpPr>
            <a:spLocks noChangeArrowheads="1"/>
          </p:cNvSpPr>
          <p:nvPr/>
        </p:nvSpPr>
        <p:spPr bwMode="auto">
          <a:xfrm>
            <a:off x="5181600" y="2051050"/>
            <a:ext cx="173038" cy="196850"/>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a</a:t>
            </a:r>
          </a:p>
        </p:txBody>
      </p:sp>
      <p:sp>
        <p:nvSpPr>
          <p:cNvPr id="160778" name="Rectangle 10"/>
          <p:cNvSpPr>
            <a:spLocks noChangeArrowheads="1"/>
          </p:cNvSpPr>
          <p:nvPr/>
        </p:nvSpPr>
        <p:spPr bwMode="auto">
          <a:xfrm>
            <a:off x="6245225" y="1981200"/>
            <a:ext cx="174625" cy="2000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c</a:t>
            </a:r>
          </a:p>
        </p:txBody>
      </p:sp>
      <p:sp>
        <p:nvSpPr>
          <p:cNvPr id="160779" name="Rectangle 11"/>
          <p:cNvSpPr>
            <a:spLocks noChangeArrowheads="1"/>
          </p:cNvSpPr>
          <p:nvPr/>
        </p:nvSpPr>
        <p:spPr bwMode="auto">
          <a:xfrm>
            <a:off x="5524500" y="3125788"/>
            <a:ext cx="182563" cy="379412"/>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b</a:t>
            </a:r>
          </a:p>
        </p:txBody>
      </p:sp>
      <p:cxnSp>
        <p:nvCxnSpPr>
          <p:cNvPr id="160780" name="AutoShape 12"/>
          <p:cNvCxnSpPr>
            <a:cxnSpLocks noChangeShapeType="1"/>
            <a:stCxn id="160772" idx="5"/>
            <a:endCxn id="160775" idx="2"/>
          </p:cNvCxnSpPr>
          <p:nvPr/>
        </p:nvCxnSpPr>
        <p:spPr bwMode="auto">
          <a:xfrm>
            <a:off x="5354638" y="2395538"/>
            <a:ext cx="836612" cy="29051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60781" name="AutoShape 13"/>
          <p:cNvCxnSpPr>
            <a:cxnSpLocks noChangeShapeType="1"/>
            <a:stCxn id="160772" idx="6"/>
            <a:endCxn id="160783" idx="3"/>
          </p:cNvCxnSpPr>
          <p:nvPr/>
        </p:nvCxnSpPr>
        <p:spPr bwMode="auto">
          <a:xfrm flipV="1">
            <a:off x="5367338" y="2219325"/>
            <a:ext cx="392112" cy="142875"/>
          </a:xfrm>
          <a:prstGeom prst="straightConnector1">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60782" name="Rectangle 14"/>
          <p:cNvSpPr>
            <a:spLocks noChangeArrowheads="1"/>
          </p:cNvSpPr>
          <p:nvPr/>
        </p:nvSpPr>
        <p:spPr bwMode="auto">
          <a:xfrm>
            <a:off x="6303963" y="2633663"/>
            <a:ext cx="173037" cy="198437"/>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d</a:t>
            </a:r>
          </a:p>
        </p:txBody>
      </p:sp>
      <p:sp>
        <p:nvSpPr>
          <p:cNvPr id="160783" name="Oval 15"/>
          <p:cNvSpPr>
            <a:spLocks noChangeArrowheads="1"/>
          </p:cNvSpPr>
          <p:nvPr/>
        </p:nvSpPr>
        <p:spPr bwMode="auto">
          <a:xfrm>
            <a:off x="5746750" y="2133600"/>
            <a:ext cx="88900" cy="100013"/>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60784" name="AutoShape 16"/>
          <p:cNvCxnSpPr>
            <a:cxnSpLocks noChangeShapeType="1"/>
            <a:stCxn id="160783" idx="4"/>
            <a:endCxn id="160774" idx="2"/>
          </p:cNvCxnSpPr>
          <p:nvPr/>
        </p:nvCxnSpPr>
        <p:spPr bwMode="auto">
          <a:xfrm>
            <a:off x="5791200" y="2233613"/>
            <a:ext cx="400050" cy="82550"/>
          </a:xfrm>
          <a:prstGeom prst="straightConnector1">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60785" name="AutoShape 17"/>
          <p:cNvCxnSpPr>
            <a:cxnSpLocks noChangeShapeType="1"/>
            <a:stCxn id="160809" idx="6"/>
            <a:endCxn id="160773" idx="1"/>
          </p:cNvCxnSpPr>
          <p:nvPr/>
        </p:nvCxnSpPr>
        <p:spPr bwMode="auto">
          <a:xfrm>
            <a:off x="5194300" y="2641600"/>
            <a:ext cx="565150" cy="377825"/>
          </a:xfrm>
          <a:prstGeom prst="curvedConnector2">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60786" name="AutoShape 18"/>
          <p:cNvCxnSpPr>
            <a:cxnSpLocks noChangeShapeType="1"/>
            <a:stCxn id="160772" idx="6"/>
            <a:endCxn id="160774" idx="2"/>
          </p:cNvCxnSpPr>
          <p:nvPr/>
        </p:nvCxnSpPr>
        <p:spPr bwMode="auto">
          <a:xfrm flipV="1">
            <a:off x="5367338" y="2316163"/>
            <a:ext cx="823912" cy="4603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60787" name="Oval 19"/>
          <p:cNvSpPr>
            <a:spLocks noChangeArrowheads="1"/>
          </p:cNvSpPr>
          <p:nvPr/>
        </p:nvSpPr>
        <p:spPr bwMode="auto">
          <a:xfrm>
            <a:off x="5434013" y="4521200"/>
            <a:ext cx="85725" cy="100013"/>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60788" name="Oval 20"/>
          <p:cNvSpPr>
            <a:spLocks noChangeArrowheads="1"/>
          </p:cNvSpPr>
          <p:nvPr/>
        </p:nvSpPr>
        <p:spPr bwMode="auto">
          <a:xfrm>
            <a:off x="6172200" y="5381625"/>
            <a:ext cx="90488" cy="104775"/>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60789" name="Oval 21"/>
          <p:cNvSpPr>
            <a:spLocks noChangeArrowheads="1"/>
          </p:cNvSpPr>
          <p:nvPr/>
        </p:nvSpPr>
        <p:spPr bwMode="auto">
          <a:xfrm>
            <a:off x="6343650" y="4475163"/>
            <a:ext cx="88900" cy="100012"/>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60790" name="Oval 22"/>
          <p:cNvSpPr>
            <a:spLocks noChangeArrowheads="1"/>
          </p:cNvSpPr>
          <p:nvPr/>
        </p:nvSpPr>
        <p:spPr bwMode="auto">
          <a:xfrm>
            <a:off x="6343650" y="4843463"/>
            <a:ext cx="88900" cy="100012"/>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60791" name="AutoShape 23"/>
          <p:cNvCxnSpPr>
            <a:cxnSpLocks noChangeShapeType="1"/>
            <a:stCxn id="160790" idx="1"/>
            <a:endCxn id="160789" idx="5"/>
          </p:cNvCxnSpPr>
          <p:nvPr/>
        </p:nvCxnSpPr>
        <p:spPr bwMode="auto">
          <a:xfrm flipV="1">
            <a:off x="6357938" y="4559300"/>
            <a:ext cx="60325" cy="300038"/>
          </a:xfrm>
          <a:prstGeom prst="straightConnector1">
            <a:avLst/>
          </a:prstGeom>
          <a:no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60792" name="Rectangle 24"/>
          <p:cNvSpPr>
            <a:spLocks noChangeArrowheads="1"/>
          </p:cNvSpPr>
          <p:nvPr/>
        </p:nvSpPr>
        <p:spPr bwMode="auto">
          <a:xfrm>
            <a:off x="5334000" y="4260850"/>
            <a:ext cx="173038" cy="196850"/>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a</a:t>
            </a:r>
          </a:p>
        </p:txBody>
      </p:sp>
      <p:sp>
        <p:nvSpPr>
          <p:cNvPr id="160793" name="Rectangle 25"/>
          <p:cNvSpPr>
            <a:spLocks noChangeArrowheads="1"/>
          </p:cNvSpPr>
          <p:nvPr/>
        </p:nvSpPr>
        <p:spPr bwMode="auto">
          <a:xfrm>
            <a:off x="6397625" y="4191000"/>
            <a:ext cx="174625" cy="200025"/>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c</a:t>
            </a:r>
          </a:p>
        </p:txBody>
      </p:sp>
      <p:sp>
        <p:nvSpPr>
          <p:cNvPr id="160794" name="Rectangle 26"/>
          <p:cNvSpPr>
            <a:spLocks noChangeArrowheads="1"/>
          </p:cNvSpPr>
          <p:nvPr/>
        </p:nvSpPr>
        <p:spPr bwMode="auto">
          <a:xfrm>
            <a:off x="6324600" y="5410200"/>
            <a:ext cx="182563" cy="379413"/>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b</a:t>
            </a:r>
          </a:p>
        </p:txBody>
      </p:sp>
      <p:cxnSp>
        <p:nvCxnSpPr>
          <p:cNvPr id="160795" name="AutoShape 27"/>
          <p:cNvCxnSpPr>
            <a:cxnSpLocks noChangeShapeType="1"/>
            <a:stCxn id="160787" idx="5"/>
            <a:endCxn id="160790" idx="2"/>
          </p:cNvCxnSpPr>
          <p:nvPr/>
        </p:nvCxnSpPr>
        <p:spPr bwMode="auto">
          <a:xfrm>
            <a:off x="5507038" y="4605338"/>
            <a:ext cx="836612" cy="29051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60796" name="AutoShape 28"/>
          <p:cNvCxnSpPr>
            <a:cxnSpLocks noChangeShapeType="1"/>
            <a:stCxn id="160787" idx="6"/>
            <a:endCxn id="160798" idx="3"/>
          </p:cNvCxnSpPr>
          <p:nvPr/>
        </p:nvCxnSpPr>
        <p:spPr bwMode="auto">
          <a:xfrm flipV="1">
            <a:off x="5519738" y="4437063"/>
            <a:ext cx="393700" cy="13493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60797" name="Rectangle 29"/>
          <p:cNvSpPr>
            <a:spLocks noChangeArrowheads="1"/>
          </p:cNvSpPr>
          <p:nvPr/>
        </p:nvSpPr>
        <p:spPr bwMode="auto">
          <a:xfrm>
            <a:off x="6456363" y="4843463"/>
            <a:ext cx="173037" cy="198437"/>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d</a:t>
            </a:r>
          </a:p>
        </p:txBody>
      </p:sp>
      <p:sp>
        <p:nvSpPr>
          <p:cNvPr id="160798" name="Oval 30"/>
          <p:cNvSpPr>
            <a:spLocks noChangeArrowheads="1"/>
          </p:cNvSpPr>
          <p:nvPr/>
        </p:nvSpPr>
        <p:spPr bwMode="auto">
          <a:xfrm>
            <a:off x="5899150" y="4352925"/>
            <a:ext cx="88900" cy="100013"/>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60799" name="AutoShape 31"/>
          <p:cNvCxnSpPr>
            <a:cxnSpLocks noChangeShapeType="1"/>
            <a:stCxn id="160798" idx="4"/>
            <a:endCxn id="160789" idx="2"/>
          </p:cNvCxnSpPr>
          <p:nvPr/>
        </p:nvCxnSpPr>
        <p:spPr bwMode="auto">
          <a:xfrm>
            <a:off x="5943600" y="4452938"/>
            <a:ext cx="400050" cy="730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60800" name="AutoShape 32"/>
          <p:cNvCxnSpPr>
            <a:cxnSpLocks noChangeShapeType="1"/>
            <a:stCxn id="160787" idx="6"/>
            <a:endCxn id="160789" idx="2"/>
          </p:cNvCxnSpPr>
          <p:nvPr/>
        </p:nvCxnSpPr>
        <p:spPr bwMode="auto">
          <a:xfrm flipV="1">
            <a:off x="5519738" y="4525963"/>
            <a:ext cx="823912" cy="4603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60801" name="Oval 33"/>
          <p:cNvSpPr>
            <a:spLocks noChangeArrowheads="1"/>
          </p:cNvSpPr>
          <p:nvPr/>
        </p:nvSpPr>
        <p:spPr bwMode="auto">
          <a:xfrm>
            <a:off x="5181600" y="4776788"/>
            <a:ext cx="88900" cy="100012"/>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60802" name="Oval 34"/>
          <p:cNvSpPr>
            <a:spLocks noChangeArrowheads="1"/>
          </p:cNvSpPr>
          <p:nvPr/>
        </p:nvSpPr>
        <p:spPr bwMode="auto">
          <a:xfrm>
            <a:off x="5334000" y="5157788"/>
            <a:ext cx="88900" cy="100012"/>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60803" name="AutoShape 35"/>
          <p:cNvCxnSpPr>
            <a:cxnSpLocks noChangeShapeType="1"/>
            <a:stCxn id="160787" idx="5"/>
            <a:endCxn id="160801" idx="7"/>
          </p:cNvCxnSpPr>
          <p:nvPr/>
        </p:nvCxnSpPr>
        <p:spPr bwMode="auto">
          <a:xfrm flipH="1">
            <a:off x="5257800" y="4606925"/>
            <a:ext cx="249238" cy="18415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60804" name="AutoShape 36"/>
          <p:cNvCxnSpPr>
            <a:cxnSpLocks noChangeShapeType="1"/>
            <a:stCxn id="160801" idx="5"/>
            <a:endCxn id="160802" idx="0"/>
          </p:cNvCxnSpPr>
          <p:nvPr/>
        </p:nvCxnSpPr>
        <p:spPr bwMode="auto">
          <a:xfrm>
            <a:off x="5257800" y="4862513"/>
            <a:ext cx="120650" cy="2952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60805" name="AutoShape 37"/>
          <p:cNvCxnSpPr>
            <a:cxnSpLocks noChangeShapeType="1"/>
            <a:stCxn id="160811" idx="5"/>
            <a:endCxn id="160788" idx="1"/>
          </p:cNvCxnSpPr>
          <p:nvPr/>
        </p:nvCxnSpPr>
        <p:spPr bwMode="auto">
          <a:xfrm>
            <a:off x="5943600" y="5267325"/>
            <a:ext cx="241300" cy="1301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60806" name="Rectangle 38"/>
          <p:cNvSpPr>
            <a:spLocks noChangeArrowheads="1"/>
          </p:cNvSpPr>
          <p:nvPr/>
        </p:nvSpPr>
        <p:spPr bwMode="auto">
          <a:xfrm>
            <a:off x="4953000" y="4648200"/>
            <a:ext cx="182563" cy="303213"/>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m</a:t>
            </a:r>
          </a:p>
        </p:txBody>
      </p:sp>
      <p:sp>
        <p:nvSpPr>
          <p:cNvPr id="160807" name="Rectangle 39"/>
          <p:cNvSpPr>
            <a:spLocks noChangeArrowheads="1"/>
          </p:cNvSpPr>
          <p:nvPr/>
        </p:nvSpPr>
        <p:spPr bwMode="auto">
          <a:xfrm>
            <a:off x="5029200" y="5181600"/>
            <a:ext cx="258763" cy="303213"/>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o</a:t>
            </a:r>
          </a:p>
        </p:txBody>
      </p:sp>
      <p:sp>
        <p:nvSpPr>
          <p:cNvPr id="160808" name="Rectangle 40"/>
          <p:cNvSpPr>
            <a:spLocks noChangeArrowheads="1"/>
          </p:cNvSpPr>
          <p:nvPr/>
        </p:nvSpPr>
        <p:spPr bwMode="auto">
          <a:xfrm>
            <a:off x="5791200" y="4038600"/>
            <a:ext cx="182563" cy="303213"/>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n</a:t>
            </a:r>
          </a:p>
        </p:txBody>
      </p:sp>
      <p:sp>
        <p:nvSpPr>
          <p:cNvPr id="160809" name="Oval 41"/>
          <p:cNvSpPr>
            <a:spLocks noChangeArrowheads="1"/>
          </p:cNvSpPr>
          <p:nvPr/>
        </p:nvSpPr>
        <p:spPr bwMode="auto">
          <a:xfrm>
            <a:off x="5105400" y="2590800"/>
            <a:ext cx="88900" cy="100013"/>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60810" name="AutoShape 42"/>
          <p:cNvCxnSpPr>
            <a:cxnSpLocks noChangeShapeType="1"/>
            <a:stCxn id="160772" idx="4"/>
            <a:endCxn id="160809" idx="0"/>
          </p:cNvCxnSpPr>
          <p:nvPr/>
        </p:nvCxnSpPr>
        <p:spPr bwMode="auto">
          <a:xfrm flipH="1">
            <a:off x="5149850" y="2411413"/>
            <a:ext cx="174625" cy="17938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60811" name="Oval 43"/>
          <p:cNvSpPr>
            <a:spLocks noChangeArrowheads="1"/>
          </p:cNvSpPr>
          <p:nvPr/>
        </p:nvSpPr>
        <p:spPr bwMode="auto">
          <a:xfrm>
            <a:off x="5867400" y="5181600"/>
            <a:ext cx="88900" cy="100013"/>
          </a:xfrm>
          <a:prstGeom prst="ellipse">
            <a:avLst/>
          </a:prstGeom>
          <a:solidFill>
            <a:srgbClr val="CCEC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cxnSp>
        <p:nvCxnSpPr>
          <p:cNvPr id="160812" name="AutoShape 44"/>
          <p:cNvCxnSpPr>
            <a:cxnSpLocks noChangeShapeType="1"/>
            <a:stCxn id="160802" idx="7"/>
            <a:endCxn id="160811" idx="3"/>
          </p:cNvCxnSpPr>
          <p:nvPr/>
        </p:nvCxnSpPr>
        <p:spPr bwMode="auto">
          <a:xfrm>
            <a:off x="5410200" y="5172075"/>
            <a:ext cx="469900" cy="9525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60813" name="Rectangle 45"/>
          <p:cNvSpPr>
            <a:spLocks noChangeArrowheads="1"/>
          </p:cNvSpPr>
          <p:nvPr/>
        </p:nvSpPr>
        <p:spPr bwMode="auto">
          <a:xfrm>
            <a:off x="5791200" y="4953000"/>
            <a:ext cx="258763" cy="227013"/>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solidFill>
                  <a:srgbClr val="FF0000"/>
                </a:solidFill>
                <a:latin typeface="Times New Roman" charset="0"/>
                <a:cs typeface="+mn-cs"/>
              </a:rPr>
              <a:t>o</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533400" y="762000"/>
            <a:ext cx="7772400" cy="1143000"/>
          </a:xfrm>
        </p:spPr>
        <p:txBody>
          <a:bodyPr/>
          <a:lstStyle/>
          <a:p>
            <a:pPr eaLnBrk="1" hangingPunct="1">
              <a:defRPr/>
            </a:pPr>
            <a:r>
              <a:rPr lang="en-US" smtClean="0">
                <a:cs typeface="+mj-cs"/>
              </a:rPr>
              <a:t>Concept </a:t>
            </a:r>
          </a:p>
        </p:txBody>
      </p:sp>
      <p:sp>
        <p:nvSpPr>
          <p:cNvPr id="39939" name="Rectangle 3"/>
          <p:cNvSpPr>
            <a:spLocks noGrp="1" noChangeArrowheads="1"/>
          </p:cNvSpPr>
          <p:nvPr>
            <p:ph type="body" idx="1"/>
          </p:nvPr>
        </p:nvSpPr>
        <p:spPr>
          <a:xfrm>
            <a:off x="685800" y="2362200"/>
            <a:ext cx="7848600" cy="1600200"/>
          </a:xfrm>
        </p:spPr>
        <p:txBody>
          <a:bodyPr/>
          <a:lstStyle/>
          <a:p>
            <a:pPr algn="ctr" eaLnBrk="1" hangingPunct="1">
              <a:buFontTx/>
              <a:buNone/>
              <a:defRPr/>
            </a:pPr>
            <a:r>
              <a:rPr lang="en-US" smtClean="0">
                <a:cs typeface="+mn-cs"/>
              </a:rPr>
              <a:t>Use </a:t>
            </a:r>
            <a:r>
              <a:rPr lang="en-US" smtClean="0">
                <a:solidFill>
                  <a:srgbClr val="FF3300"/>
                </a:solidFill>
                <a:cs typeface="+mn-cs"/>
              </a:rPr>
              <a:t>small components</a:t>
            </a:r>
            <a:r>
              <a:rPr lang="en-US" smtClean="0">
                <a:cs typeface="+mn-cs"/>
              </a:rPr>
              <a:t> of the </a:t>
            </a:r>
            <a:r>
              <a:rPr lang="en-US" i="1" smtClean="0">
                <a:solidFill>
                  <a:srgbClr val="3366FF"/>
                </a:solidFill>
                <a:cs typeface="+mn-cs"/>
              </a:rPr>
              <a:t>query graph</a:t>
            </a:r>
            <a:r>
              <a:rPr lang="en-US" smtClean="0">
                <a:cs typeface="+mn-cs"/>
              </a:rPr>
              <a:t> and of the </a:t>
            </a:r>
            <a:r>
              <a:rPr lang="en-US" i="1" smtClean="0">
                <a:solidFill>
                  <a:srgbClr val="3366FF"/>
                </a:solidFill>
                <a:cs typeface="+mn-cs"/>
              </a:rPr>
              <a:t>database graphs</a:t>
            </a:r>
            <a:r>
              <a:rPr lang="en-US" smtClean="0">
                <a:cs typeface="+mn-cs"/>
              </a:rPr>
              <a:t> to </a:t>
            </a:r>
            <a:r>
              <a:rPr lang="en-US" smtClean="0">
                <a:solidFill>
                  <a:srgbClr val="FF3399"/>
                </a:solidFill>
                <a:cs typeface="+mn-cs"/>
              </a:rPr>
              <a:t>filter</a:t>
            </a:r>
            <a:r>
              <a:rPr lang="en-US" smtClean="0">
                <a:cs typeface="+mn-cs"/>
              </a:rPr>
              <a:t> the database and to </a:t>
            </a:r>
            <a:r>
              <a:rPr lang="en-US" smtClean="0">
                <a:solidFill>
                  <a:srgbClr val="FF3399"/>
                </a:solidFill>
                <a:cs typeface="+mn-cs"/>
              </a:rPr>
              <a:t>do the matching</a:t>
            </a:r>
          </a:p>
        </p:txBody>
      </p:sp>
      <p:sp>
        <p:nvSpPr>
          <p:cNvPr id="39940" name="Line 4"/>
          <p:cNvSpPr>
            <a:spLocks noChangeShapeType="1"/>
          </p:cNvSpPr>
          <p:nvPr/>
        </p:nvSpPr>
        <p:spPr bwMode="auto">
          <a:xfrm>
            <a:off x="3457575" y="1662113"/>
            <a:ext cx="1997075"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5800" y="304800"/>
            <a:ext cx="7772400" cy="1143000"/>
          </a:xfrm>
        </p:spPr>
        <p:txBody>
          <a:bodyPr/>
          <a:lstStyle/>
          <a:p>
            <a:pPr eaLnBrk="1" hangingPunct="1">
              <a:defRPr/>
            </a:pPr>
            <a:r>
              <a:rPr lang="en-US" dirty="0" smtClean="0">
                <a:cs typeface="+mj-cs"/>
              </a:rPr>
              <a:t>Index: Sets of </a:t>
            </a:r>
            <a:r>
              <a:rPr lang="ja-JP" altLang="en-US" dirty="0" smtClean="0">
                <a:latin typeface="Arial"/>
                <a:cs typeface="+mj-cs"/>
              </a:rPr>
              <a:t>“</a:t>
            </a:r>
            <a:r>
              <a:rPr lang="en-US" dirty="0" smtClean="0">
                <a:cs typeface="+mj-cs"/>
              </a:rPr>
              <a:t>Paths</a:t>
            </a:r>
            <a:r>
              <a:rPr lang="ja-JP" altLang="en-US" dirty="0" smtClean="0">
                <a:latin typeface="Arial"/>
                <a:cs typeface="+mj-cs"/>
              </a:rPr>
              <a:t>”</a:t>
            </a:r>
            <a:endParaRPr lang="en-US" dirty="0" smtClean="0">
              <a:cs typeface="+mj-cs"/>
            </a:endParaRPr>
          </a:p>
        </p:txBody>
      </p:sp>
      <p:sp>
        <p:nvSpPr>
          <p:cNvPr id="41987" name="Rectangle 3"/>
          <p:cNvSpPr>
            <a:spLocks noChangeArrowheads="1"/>
          </p:cNvSpPr>
          <p:nvPr/>
        </p:nvSpPr>
        <p:spPr bwMode="auto">
          <a:xfrm>
            <a:off x="884238" y="1905000"/>
            <a:ext cx="274637" cy="3508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0</a:t>
            </a:r>
          </a:p>
        </p:txBody>
      </p:sp>
      <p:sp>
        <p:nvSpPr>
          <p:cNvPr id="41988" name="Rectangle 4"/>
          <p:cNvSpPr>
            <a:spLocks noChangeArrowheads="1"/>
          </p:cNvSpPr>
          <p:nvPr/>
        </p:nvSpPr>
        <p:spPr bwMode="auto">
          <a:xfrm>
            <a:off x="1889125" y="1905000"/>
            <a:ext cx="274638" cy="3508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3</a:t>
            </a:r>
          </a:p>
        </p:txBody>
      </p:sp>
      <p:sp>
        <p:nvSpPr>
          <p:cNvPr id="41989" name="Rectangle 5"/>
          <p:cNvSpPr>
            <a:spLocks noChangeArrowheads="1"/>
          </p:cNvSpPr>
          <p:nvPr/>
        </p:nvSpPr>
        <p:spPr bwMode="auto">
          <a:xfrm>
            <a:off x="1889125" y="2601913"/>
            <a:ext cx="274638" cy="3476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2</a:t>
            </a:r>
          </a:p>
        </p:txBody>
      </p:sp>
      <p:sp>
        <p:nvSpPr>
          <p:cNvPr id="41990" name="Rectangle 6"/>
          <p:cNvSpPr>
            <a:spLocks noChangeArrowheads="1"/>
          </p:cNvSpPr>
          <p:nvPr/>
        </p:nvSpPr>
        <p:spPr bwMode="auto">
          <a:xfrm>
            <a:off x="884238" y="2601913"/>
            <a:ext cx="274637" cy="347662"/>
          </a:xfrm>
          <a:prstGeom prst="rect">
            <a:avLst/>
          </a:prstGeom>
          <a:solidFill>
            <a:srgbClr val="66CCFF"/>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1</a:t>
            </a:r>
          </a:p>
        </p:txBody>
      </p:sp>
      <p:cxnSp>
        <p:nvCxnSpPr>
          <p:cNvPr id="41991" name="AutoShape 7"/>
          <p:cNvCxnSpPr>
            <a:cxnSpLocks noChangeShapeType="1"/>
            <a:stCxn id="41987" idx="2"/>
            <a:endCxn id="41990" idx="0"/>
          </p:cNvCxnSpPr>
          <p:nvPr/>
        </p:nvCxnSpPr>
        <p:spPr bwMode="auto">
          <a:xfrm>
            <a:off x="1020763" y="2255838"/>
            <a:ext cx="0" cy="3460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1992" name="AutoShape 8"/>
          <p:cNvCxnSpPr>
            <a:cxnSpLocks noChangeShapeType="1"/>
            <a:stCxn id="41988" idx="2"/>
            <a:endCxn id="41989" idx="0"/>
          </p:cNvCxnSpPr>
          <p:nvPr/>
        </p:nvCxnSpPr>
        <p:spPr bwMode="auto">
          <a:xfrm>
            <a:off x="2027238" y="2255838"/>
            <a:ext cx="0" cy="3460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1993" name="AutoShape 9"/>
          <p:cNvCxnSpPr>
            <a:cxnSpLocks noChangeShapeType="1"/>
            <a:stCxn id="41990" idx="3"/>
            <a:endCxn id="41989" idx="1"/>
          </p:cNvCxnSpPr>
          <p:nvPr/>
        </p:nvCxnSpPr>
        <p:spPr bwMode="auto">
          <a:xfrm>
            <a:off x="1158875" y="2774950"/>
            <a:ext cx="730250"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1994" name="AutoShape 10"/>
          <p:cNvCxnSpPr>
            <a:cxnSpLocks noChangeShapeType="1"/>
            <a:stCxn id="41987" idx="3"/>
            <a:endCxn id="41988" idx="1"/>
          </p:cNvCxnSpPr>
          <p:nvPr/>
        </p:nvCxnSpPr>
        <p:spPr bwMode="auto">
          <a:xfrm>
            <a:off x="1158875" y="2079625"/>
            <a:ext cx="730250"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1995" name="Text Box 11"/>
          <p:cNvSpPr txBox="1">
            <a:spLocks noChangeArrowheads="1"/>
          </p:cNvSpPr>
          <p:nvPr/>
        </p:nvSpPr>
        <p:spPr bwMode="auto">
          <a:xfrm>
            <a:off x="609600" y="2003425"/>
            <a:ext cx="36353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B</a:t>
            </a:r>
          </a:p>
        </p:txBody>
      </p:sp>
      <p:sp>
        <p:nvSpPr>
          <p:cNvPr id="41996" name="Text Box 12"/>
          <p:cNvSpPr txBox="1">
            <a:spLocks noChangeArrowheads="1"/>
          </p:cNvSpPr>
          <p:nvPr/>
        </p:nvSpPr>
        <p:spPr bwMode="auto">
          <a:xfrm>
            <a:off x="609600" y="2697163"/>
            <a:ext cx="3651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A</a:t>
            </a:r>
          </a:p>
        </p:txBody>
      </p:sp>
      <p:sp>
        <p:nvSpPr>
          <p:cNvPr id="41997" name="Text Box 13"/>
          <p:cNvSpPr txBox="1">
            <a:spLocks noChangeArrowheads="1"/>
          </p:cNvSpPr>
          <p:nvPr/>
        </p:nvSpPr>
        <p:spPr bwMode="auto">
          <a:xfrm>
            <a:off x="2073275" y="2598738"/>
            <a:ext cx="3635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B</a:t>
            </a:r>
          </a:p>
        </p:txBody>
      </p:sp>
      <p:sp>
        <p:nvSpPr>
          <p:cNvPr id="41998" name="Text Box 14"/>
          <p:cNvSpPr txBox="1">
            <a:spLocks noChangeArrowheads="1"/>
          </p:cNvSpPr>
          <p:nvPr/>
        </p:nvSpPr>
        <p:spPr bwMode="auto">
          <a:xfrm>
            <a:off x="2073275" y="1905000"/>
            <a:ext cx="3651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C</a:t>
            </a:r>
          </a:p>
        </p:txBody>
      </p:sp>
      <p:cxnSp>
        <p:nvCxnSpPr>
          <p:cNvPr id="41999" name="AutoShape 15"/>
          <p:cNvCxnSpPr>
            <a:cxnSpLocks noChangeShapeType="1"/>
            <a:stCxn id="41990" idx="3"/>
            <a:endCxn id="41988" idx="2"/>
          </p:cNvCxnSpPr>
          <p:nvPr/>
        </p:nvCxnSpPr>
        <p:spPr bwMode="auto">
          <a:xfrm flipV="1">
            <a:off x="1158875" y="2255838"/>
            <a:ext cx="868363" cy="519112"/>
          </a:xfrm>
          <a:prstGeom prst="straightConnector1">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2000" name="Text Box 16"/>
          <p:cNvSpPr txBox="1">
            <a:spLocks noChangeArrowheads="1"/>
          </p:cNvSpPr>
          <p:nvPr/>
        </p:nvSpPr>
        <p:spPr bwMode="auto">
          <a:xfrm>
            <a:off x="5867400" y="2438400"/>
            <a:ext cx="3048000" cy="4013200"/>
          </a:xfrm>
          <a:prstGeom prst="rect">
            <a:avLst/>
          </a:prstGeom>
          <a:noFill/>
          <a:ln w="9525">
            <a:solidFill>
              <a:srgbClr val="DDDDD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000" smtClean="0">
                <a:latin typeface="Times New Roman" charset="0"/>
                <a:cs typeface="+mn-cs"/>
              </a:rPr>
              <a:t> </a:t>
            </a:r>
            <a:r>
              <a:rPr lang="en-US" sz="1600" smtClean="0">
                <a:solidFill>
                  <a:srgbClr val="0000CC"/>
                </a:solidFill>
                <a:latin typeface="Times New Roman" charset="0"/>
                <a:cs typeface="+mn-cs"/>
              </a:rPr>
              <a:t>A</a:t>
            </a:r>
            <a:r>
              <a:rPr lang="en-US" sz="1600" smtClean="0">
                <a:latin typeface="Times New Roman" charset="0"/>
                <a:cs typeface="+mn-cs"/>
              </a:rPr>
              <a:t> ={(1)}   </a:t>
            </a:r>
          </a:p>
          <a:p>
            <a:pPr eaLnBrk="1" hangingPunct="1">
              <a:spcBef>
                <a:spcPct val="50000"/>
              </a:spcBef>
              <a:defRPr/>
            </a:pPr>
            <a:r>
              <a:rPr lang="en-US" sz="1600" smtClean="0">
                <a:solidFill>
                  <a:srgbClr val="0000CC"/>
                </a:solidFill>
                <a:latin typeface="Times New Roman" charset="0"/>
                <a:cs typeface="+mn-cs"/>
              </a:rPr>
              <a:t>AB</a:t>
            </a:r>
            <a:r>
              <a:rPr lang="en-US" sz="1600" smtClean="0">
                <a:latin typeface="Times New Roman" charset="0"/>
                <a:cs typeface="+mn-cs"/>
              </a:rPr>
              <a:t>={(1, 0), (1,2)}   </a:t>
            </a:r>
          </a:p>
          <a:p>
            <a:pPr eaLnBrk="1" hangingPunct="1">
              <a:spcBef>
                <a:spcPct val="50000"/>
              </a:spcBef>
              <a:defRPr/>
            </a:pPr>
            <a:r>
              <a:rPr lang="en-US" sz="1600" smtClean="0">
                <a:solidFill>
                  <a:srgbClr val="0000CC"/>
                </a:solidFill>
                <a:latin typeface="Times New Roman" charset="0"/>
                <a:cs typeface="+mn-cs"/>
              </a:rPr>
              <a:t>AC</a:t>
            </a:r>
            <a:r>
              <a:rPr lang="en-US" sz="1600" smtClean="0">
                <a:latin typeface="Times New Roman" charset="0"/>
                <a:cs typeface="+mn-cs"/>
              </a:rPr>
              <a:t> ={(1, 3)}   </a:t>
            </a:r>
          </a:p>
          <a:p>
            <a:pPr eaLnBrk="1" hangingPunct="1">
              <a:spcBef>
                <a:spcPct val="50000"/>
              </a:spcBef>
              <a:defRPr/>
            </a:pPr>
            <a:r>
              <a:rPr lang="en-US" sz="1600" smtClean="0">
                <a:solidFill>
                  <a:srgbClr val="0000CC"/>
                </a:solidFill>
                <a:latin typeface="Times New Roman" charset="0"/>
                <a:cs typeface="+mn-cs"/>
              </a:rPr>
              <a:t>ABC</a:t>
            </a:r>
            <a:r>
              <a:rPr lang="en-US" sz="1600" smtClean="0">
                <a:latin typeface="Times New Roman" charset="0"/>
                <a:cs typeface="+mn-cs"/>
              </a:rPr>
              <a:t>={(1,0,3), (1,2,3)} </a:t>
            </a:r>
          </a:p>
          <a:p>
            <a:pPr eaLnBrk="1" hangingPunct="1">
              <a:spcBef>
                <a:spcPct val="50000"/>
              </a:spcBef>
              <a:defRPr/>
            </a:pPr>
            <a:r>
              <a:rPr lang="en-US" sz="1600" smtClean="0">
                <a:solidFill>
                  <a:srgbClr val="0000CC"/>
                </a:solidFill>
                <a:latin typeface="Times New Roman" charset="0"/>
                <a:cs typeface="+mn-cs"/>
              </a:rPr>
              <a:t>ACB</a:t>
            </a:r>
            <a:r>
              <a:rPr lang="en-US" sz="1600" smtClean="0">
                <a:latin typeface="Times New Roman" charset="0"/>
                <a:cs typeface="+mn-cs"/>
              </a:rPr>
              <a:t>={(1, 3, 0), (1,3,2)}   </a:t>
            </a:r>
          </a:p>
          <a:p>
            <a:pPr eaLnBrk="1" hangingPunct="1">
              <a:spcBef>
                <a:spcPct val="50000"/>
              </a:spcBef>
              <a:defRPr/>
            </a:pPr>
            <a:r>
              <a:rPr lang="en-US" sz="1600" smtClean="0">
                <a:solidFill>
                  <a:srgbClr val="0000CC"/>
                </a:solidFill>
                <a:latin typeface="Times New Roman" charset="0"/>
                <a:cs typeface="+mn-cs"/>
              </a:rPr>
              <a:t>ABCA</a:t>
            </a:r>
            <a:r>
              <a:rPr lang="en-US" sz="1600" smtClean="0">
                <a:latin typeface="Times New Roman" charset="0"/>
                <a:cs typeface="+mn-cs"/>
              </a:rPr>
              <a:t>={(1 ,0 ,3 ,1),(1, 2, 3, 1)}    </a:t>
            </a:r>
          </a:p>
          <a:p>
            <a:pPr eaLnBrk="1" hangingPunct="1">
              <a:spcBef>
                <a:spcPct val="50000"/>
              </a:spcBef>
              <a:defRPr/>
            </a:pPr>
            <a:r>
              <a:rPr lang="en-US" sz="1600" smtClean="0">
                <a:solidFill>
                  <a:srgbClr val="0000CC"/>
                </a:solidFill>
                <a:latin typeface="Times New Roman" charset="0"/>
                <a:cs typeface="+mn-cs"/>
              </a:rPr>
              <a:t>ABCB </a:t>
            </a:r>
            <a:r>
              <a:rPr lang="en-US" sz="1600" smtClean="0">
                <a:latin typeface="Times New Roman" charset="0"/>
                <a:cs typeface="+mn-cs"/>
              </a:rPr>
              <a:t>={(1 ,2,3 ,0),(1, 0, 3, 2)} </a:t>
            </a:r>
          </a:p>
          <a:p>
            <a:pPr eaLnBrk="1" hangingPunct="1">
              <a:spcBef>
                <a:spcPct val="50000"/>
              </a:spcBef>
              <a:defRPr/>
            </a:pPr>
            <a:r>
              <a:rPr lang="en-US" sz="1600" smtClean="0">
                <a:solidFill>
                  <a:srgbClr val="0000CC"/>
                </a:solidFill>
                <a:latin typeface="Times New Roman" charset="0"/>
                <a:cs typeface="+mn-cs"/>
              </a:rPr>
              <a:t>B</a:t>
            </a:r>
            <a:r>
              <a:rPr lang="en-US" sz="1600" smtClean="0">
                <a:latin typeface="Times New Roman" charset="0"/>
                <a:cs typeface="+mn-cs"/>
              </a:rPr>
              <a:t> ={(0),(2)}   </a:t>
            </a:r>
          </a:p>
          <a:p>
            <a:pPr eaLnBrk="1" hangingPunct="1">
              <a:spcBef>
                <a:spcPct val="50000"/>
              </a:spcBef>
              <a:defRPr/>
            </a:pPr>
            <a:r>
              <a:rPr lang="en-US" sz="1600" smtClean="0">
                <a:solidFill>
                  <a:srgbClr val="0000CC"/>
                </a:solidFill>
                <a:latin typeface="Times New Roman" charset="0"/>
                <a:cs typeface="+mn-cs"/>
              </a:rPr>
              <a:t>BA</a:t>
            </a:r>
            <a:r>
              <a:rPr lang="en-US" sz="1600" smtClean="0">
                <a:latin typeface="Times New Roman" charset="0"/>
                <a:cs typeface="+mn-cs"/>
              </a:rPr>
              <a:t>={(0,1),(2,1)}   </a:t>
            </a:r>
          </a:p>
          <a:p>
            <a:pPr eaLnBrk="1" hangingPunct="1">
              <a:spcBef>
                <a:spcPct val="50000"/>
              </a:spcBef>
              <a:defRPr/>
            </a:pPr>
            <a:r>
              <a:rPr lang="en-US" sz="1600" smtClean="0">
                <a:solidFill>
                  <a:srgbClr val="0000CC"/>
                </a:solidFill>
                <a:latin typeface="Times New Roman" charset="0"/>
                <a:cs typeface="+mn-cs"/>
              </a:rPr>
              <a:t>BC</a:t>
            </a:r>
            <a:r>
              <a:rPr lang="en-US" sz="1600" smtClean="0">
                <a:latin typeface="Times New Roman" charset="0"/>
                <a:cs typeface="+mn-cs"/>
              </a:rPr>
              <a:t>={(0,3), (2, 3)}</a:t>
            </a:r>
          </a:p>
          <a:p>
            <a:pPr eaLnBrk="1" hangingPunct="1">
              <a:spcBef>
                <a:spcPct val="50000"/>
              </a:spcBef>
              <a:defRPr/>
            </a:pPr>
            <a:r>
              <a:rPr lang="en-US" sz="1600" smtClean="0">
                <a:latin typeface="Times New Roman" charset="0"/>
                <a:cs typeface="+mn-cs"/>
              </a:rPr>
              <a:t>….…….</a:t>
            </a:r>
          </a:p>
        </p:txBody>
      </p:sp>
      <p:grpSp>
        <p:nvGrpSpPr>
          <p:cNvPr id="42001" name="Group 17"/>
          <p:cNvGrpSpPr>
            <a:grpSpLocks/>
          </p:cNvGrpSpPr>
          <p:nvPr/>
        </p:nvGrpSpPr>
        <p:grpSpPr bwMode="auto">
          <a:xfrm>
            <a:off x="2057400" y="3775075"/>
            <a:ext cx="593725" cy="706438"/>
            <a:chOff x="1296" y="2378"/>
            <a:chExt cx="374" cy="445"/>
          </a:xfrm>
        </p:grpSpPr>
        <p:sp>
          <p:nvSpPr>
            <p:cNvPr id="42002" name="Rectangle 18"/>
            <p:cNvSpPr>
              <a:spLocks noChangeArrowheads="1"/>
            </p:cNvSpPr>
            <p:nvPr/>
          </p:nvSpPr>
          <p:spPr bwMode="auto">
            <a:xfrm>
              <a:off x="1296" y="2378"/>
              <a:ext cx="173" cy="21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1</a:t>
              </a:r>
            </a:p>
          </p:txBody>
        </p:sp>
        <p:cxnSp>
          <p:nvCxnSpPr>
            <p:cNvPr id="42003" name="AutoShape 19"/>
            <p:cNvCxnSpPr>
              <a:cxnSpLocks noChangeShapeType="1"/>
              <a:stCxn id="42002" idx="2"/>
              <a:endCxn id="42006" idx="0"/>
            </p:cNvCxnSpPr>
            <p:nvPr/>
          </p:nvCxnSpPr>
          <p:spPr bwMode="auto">
            <a:xfrm>
              <a:off x="1383" y="2597"/>
              <a:ext cx="0" cy="226"/>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2004" name="Text Box 20"/>
            <p:cNvSpPr txBox="1">
              <a:spLocks noChangeArrowheads="1"/>
            </p:cNvSpPr>
            <p:nvPr/>
          </p:nvSpPr>
          <p:spPr bwMode="auto">
            <a:xfrm>
              <a:off x="1440" y="2378"/>
              <a:ext cx="230"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A</a:t>
              </a:r>
            </a:p>
          </p:txBody>
        </p:sp>
      </p:grpSp>
      <p:grpSp>
        <p:nvGrpSpPr>
          <p:cNvPr id="42005" name="Group 21"/>
          <p:cNvGrpSpPr>
            <a:grpSpLocks/>
          </p:cNvGrpSpPr>
          <p:nvPr/>
        </p:nvGrpSpPr>
        <p:grpSpPr bwMode="auto">
          <a:xfrm>
            <a:off x="2057400" y="4481513"/>
            <a:ext cx="592138" cy="639762"/>
            <a:chOff x="1296" y="2823"/>
            <a:chExt cx="373" cy="403"/>
          </a:xfrm>
        </p:grpSpPr>
        <p:sp>
          <p:nvSpPr>
            <p:cNvPr id="42006" name="Rectangle 22"/>
            <p:cNvSpPr>
              <a:spLocks noChangeArrowheads="1"/>
            </p:cNvSpPr>
            <p:nvPr/>
          </p:nvSpPr>
          <p:spPr bwMode="auto">
            <a:xfrm>
              <a:off x="1296" y="2823"/>
              <a:ext cx="173" cy="21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2</a:t>
              </a:r>
            </a:p>
          </p:txBody>
        </p:sp>
        <p:sp>
          <p:nvSpPr>
            <p:cNvPr id="42007" name="Text Box 23"/>
            <p:cNvSpPr txBox="1">
              <a:spLocks noChangeArrowheads="1"/>
            </p:cNvSpPr>
            <p:nvPr/>
          </p:nvSpPr>
          <p:spPr bwMode="auto">
            <a:xfrm>
              <a:off x="1440" y="2832"/>
              <a:ext cx="22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B</a:t>
              </a:r>
            </a:p>
          </p:txBody>
        </p:sp>
        <p:cxnSp>
          <p:nvCxnSpPr>
            <p:cNvPr id="42008" name="AutoShape 24"/>
            <p:cNvCxnSpPr>
              <a:cxnSpLocks noChangeShapeType="1"/>
              <a:stCxn id="42006" idx="2"/>
              <a:endCxn id="42013" idx="0"/>
            </p:cNvCxnSpPr>
            <p:nvPr/>
          </p:nvCxnSpPr>
          <p:spPr bwMode="auto">
            <a:xfrm>
              <a:off x="1383" y="3042"/>
              <a:ext cx="0" cy="184"/>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nvGrpSpPr>
          <p:cNvPr id="42009" name="Group 25"/>
          <p:cNvGrpSpPr>
            <a:grpSpLocks/>
          </p:cNvGrpSpPr>
          <p:nvPr/>
        </p:nvGrpSpPr>
        <p:grpSpPr bwMode="auto">
          <a:xfrm>
            <a:off x="2057400" y="5700713"/>
            <a:ext cx="592138" cy="365125"/>
            <a:chOff x="1296" y="3591"/>
            <a:chExt cx="373" cy="230"/>
          </a:xfrm>
        </p:grpSpPr>
        <p:sp>
          <p:nvSpPr>
            <p:cNvPr id="42010" name="Rectangle 26"/>
            <p:cNvSpPr>
              <a:spLocks noChangeArrowheads="1"/>
            </p:cNvSpPr>
            <p:nvPr/>
          </p:nvSpPr>
          <p:spPr bwMode="auto">
            <a:xfrm>
              <a:off x="1296" y="3591"/>
              <a:ext cx="173" cy="22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0</a:t>
              </a:r>
            </a:p>
          </p:txBody>
        </p:sp>
        <p:sp>
          <p:nvSpPr>
            <p:cNvPr id="42011" name="Text Box 27"/>
            <p:cNvSpPr txBox="1">
              <a:spLocks noChangeArrowheads="1"/>
            </p:cNvSpPr>
            <p:nvPr/>
          </p:nvSpPr>
          <p:spPr bwMode="auto">
            <a:xfrm>
              <a:off x="1440" y="3591"/>
              <a:ext cx="229"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B</a:t>
              </a:r>
            </a:p>
          </p:txBody>
        </p:sp>
      </p:grpSp>
      <p:grpSp>
        <p:nvGrpSpPr>
          <p:cNvPr id="42012" name="Group 28"/>
          <p:cNvGrpSpPr>
            <a:grpSpLocks/>
          </p:cNvGrpSpPr>
          <p:nvPr/>
        </p:nvGrpSpPr>
        <p:grpSpPr bwMode="auto">
          <a:xfrm>
            <a:off x="2057400" y="5029200"/>
            <a:ext cx="625475" cy="671513"/>
            <a:chOff x="1296" y="3168"/>
            <a:chExt cx="394" cy="423"/>
          </a:xfrm>
        </p:grpSpPr>
        <p:sp>
          <p:nvSpPr>
            <p:cNvPr id="42013" name="Rectangle 29"/>
            <p:cNvSpPr>
              <a:spLocks noChangeArrowheads="1"/>
            </p:cNvSpPr>
            <p:nvPr/>
          </p:nvSpPr>
          <p:spPr bwMode="auto">
            <a:xfrm>
              <a:off x="1296" y="3226"/>
              <a:ext cx="173" cy="22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3</a:t>
              </a:r>
            </a:p>
          </p:txBody>
        </p:sp>
        <p:sp>
          <p:nvSpPr>
            <p:cNvPr id="42014" name="Text Box 30"/>
            <p:cNvSpPr txBox="1">
              <a:spLocks noChangeArrowheads="1"/>
            </p:cNvSpPr>
            <p:nvPr/>
          </p:nvSpPr>
          <p:spPr bwMode="auto">
            <a:xfrm>
              <a:off x="1460" y="3168"/>
              <a:ext cx="23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C</a:t>
              </a:r>
            </a:p>
          </p:txBody>
        </p:sp>
        <p:cxnSp>
          <p:nvCxnSpPr>
            <p:cNvPr id="42015" name="AutoShape 31"/>
            <p:cNvCxnSpPr>
              <a:cxnSpLocks noChangeShapeType="1"/>
              <a:stCxn id="42013" idx="2"/>
              <a:endCxn id="42010" idx="0"/>
            </p:cNvCxnSpPr>
            <p:nvPr/>
          </p:nvCxnSpPr>
          <p:spPr bwMode="auto">
            <a:xfrm>
              <a:off x="1383" y="3447"/>
              <a:ext cx="0" cy="144"/>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nvGrpSpPr>
          <p:cNvPr id="42016" name="Group 32"/>
          <p:cNvGrpSpPr>
            <a:grpSpLocks/>
          </p:cNvGrpSpPr>
          <p:nvPr/>
        </p:nvGrpSpPr>
        <p:grpSpPr bwMode="auto">
          <a:xfrm>
            <a:off x="2971800" y="3933825"/>
            <a:ext cx="593725" cy="609600"/>
            <a:chOff x="1872" y="2478"/>
            <a:chExt cx="374" cy="384"/>
          </a:xfrm>
        </p:grpSpPr>
        <p:sp>
          <p:nvSpPr>
            <p:cNvPr id="42017" name="Rectangle 33"/>
            <p:cNvSpPr>
              <a:spLocks noChangeArrowheads="1"/>
            </p:cNvSpPr>
            <p:nvPr/>
          </p:nvSpPr>
          <p:spPr bwMode="auto">
            <a:xfrm>
              <a:off x="1872" y="2478"/>
              <a:ext cx="173" cy="21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1</a:t>
              </a:r>
            </a:p>
          </p:txBody>
        </p:sp>
        <p:cxnSp>
          <p:nvCxnSpPr>
            <p:cNvPr id="42018" name="AutoShape 34"/>
            <p:cNvCxnSpPr>
              <a:cxnSpLocks noChangeShapeType="1"/>
              <a:stCxn id="42017" idx="2"/>
              <a:endCxn id="42021" idx="0"/>
            </p:cNvCxnSpPr>
            <p:nvPr/>
          </p:nvCxnSpPr>
          <p:spPr bwMode="auto">
            <a:xfrm>
              <a:off x="1959" y="2697"/>
              <a:ext cx="0" cy="16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2019" name="Text Box 35"/>
            <p:cNvSpPr txBox="1">
              <a:spLocks noChangeArrowheads="1"/>
            </p:cNvSpPr>
            <p:nvPr/>
          </p:nvSpPr>
          <p:spPr bwMode="auto">
            <a:xfrm>
              <a:off x="2016" y="2478"/>
              <a:ext cx="230"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A</a:t>
              </a:r>
            </a:p>
          </p:txBody>
        </p:sp>
      </p:grpSp>
      <p:grpSp>
        <p:nvGrpSpPr>
          <p:cNvPr id="42020" name="Group 36"/>
          <p:cNvGrpSpPr>
            <a:grpSpLocks/>
          </p:cNvGrpSpPr>
          <p:nvPr/>
        </p:nvGrpSpPr>
        <p:grpSpPr bwMode="auto">
          <a:xfrm>
            <a:off x="2971800" y="4543425"/>
            <a:ext cx="592138" cy="639763"/>
            <a:chOff x="1872" y="2862"/>
            <a:chExt cx="373" cy="403"/>
          </a:xfrm>
        </p:grpSpPr>
        <p:sp>
          <p:nvSpPr>
            <p:cNvPr id="42021" name="Rectangle 37"/>
            <p:cNvSpPr>
              <a:spLocks noChangeArrowheads="1"/>
            </p:cNvSpPr>
            <p:nvPr/>
          </p:nvSpPr>
          <p:spPr bwMode="auto">
            <a:xfrm>
              <a:off x="1872" y="2862"/>
              <a:ext cx="173" cy="21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3</a:t>
              </a:r>
            </a:p>
          </p:txBody>
        </p:sp>
        <p:sp>
          <p:nvSpPr>
            <p:cNvPr id="42022" name="Text Box 38"/>
            <p:cNvSpPr txBox="1">
              <a:spLocks noChangeArrowheads="1"/>
            </p:cNvSpPr>
            <p:nvPr/>
          </p:nvSpPr>
          <p:spPr bwMode="auto">
            <a:xfrm>
              <a:off x="2016" y="2871"/>
              <a:ext cx="22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C</a:t>
              </a:r>
            </a:p>
          </p:txBody>
        </p:sp>
        <p:cxnSp>
          <p:nvCxnSpPr>
            <p:cNvPr id="42023" name="AutoShape 39"/>
            <p:cNvCxnSpPr>
              <a:cxnSpLocks noChangeShapeType="1"/>
              <a:stCxn id="42021" idx="2"/>
              <a:endCxn id="42044" idx="0"/>
            </p:cNvCxnSpPr>
            <p:nvPr/>
          </p:nvCxnSpPr>
          <p:spPr bwMode="auto">
            <a:xfrm>
              <a:off x="1959" y="3081"/>
              <a:ext cx="0" cy="184"/>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nvGrpSpPr>
          <p:cNvPr id="42024" name="Group 40"/>
          <p:cNvGrpSpPr>
            <a:grpSpLocks/>
          </p:cNvGrpSpPr>
          <p:nvPr/>
        </p:nvGrpSpPr>
        <p:grpSpPr bwMode="auto">
          <a:xfrm>
            <a:off x="1447800" y="3871913"/>
            <a:ext cx="593725" cy="609600"/>
            <a:chOff x="912" y="2439"/>
            <a:chExt cx="374" cy="384"/>
          </a:xfrm>
        </p:grpSpPr>
        <p:sp>
          <p:nvSpPr>
            <p:cNvPr id="42025" name="Rectangle 41"/>
            <p:cNvSpPr>
              <a:spLocks noChangeArrowheads="1"/>
            </p:cNvSpPr>
            <p:nvPr/>
          </p:nvSpPr>
          <p:spPr bwMode="auto">
            <a:xfrm>
              <a:off x="912" y="2439"/>
              <a:ext cx="173" cy="21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1</a:t>
              </a:r>
            </a:p>
          </p:txBody>
        </p:sp>
        <p:cxnSp>
          <p:nvCxnSpPr>
            <p:cNvPr id="42026" name="AutoShape 42"/>
            <p:cNvCxnSpPr>
              <a:cxnSpLocks noChangeShapeType="1"/>
              <a:stCxn id="42025" idx="2"/>
              <a:endCxn id="42029" idx="0"/>
            </p:cNvCxnSpPr>
            <p:nvPr/>
          </p:nvCxnSpPr>
          <p:spPr bwMode="auto">
            <a:xfrm>
              <a:off x="999" y="2658"/>
              <a:ext cx="0" cy="16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2027" name="Text Box 43"/>
            <p:cNvSpPr txBox="1">
              <a:spLocks noChangeArrowheads="1"/>
            </p:cNvSpPr>
            <p:nvPr/>
          </p:nvSpPr>
          <p:spPr bwMode="auto">
            <a:xfrm>
              <a:off x="1056" y="2439"/>
              <a:ext cx="230"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A</a:t>
              </a:r>
            </a:p>
          </p:txBody>
        </p:sp>
      </p:grpSp>
      <p:grpSp>
        <p:nvGrpSpPr>
          <p:cNvPr id="42028" name="Group 44"/>
          <p:cNvGrpSpPr>
            <a:grpSpLocks/>
          </p:cNvGrpSpPr>
          <p:nvPr/>
        </p:nvGrpSpPr>
        <p:grpSpPr bwMode="auto">
          <a:xfrm>
            <a:off x="1447800" y="4481513"/>
            <a:ext cx="592138" cy="639762"/>
            <a:chOff x="912" y="2823"/>
            <a:chExt cx="373" cy="403"/>
          </a:xfrm>
        </p:grpSpPr>
        <p:sp>
          <p:nvSpPr>
            <p:cNvPr id="42029" name="Rectangle 45"/>
            <p:cNvSpPr>
              <a:spLocks noChangeArrowheads="1"/>
            </p:cNvSpPr>
            <p:nvPr/>
          </p:nvSpPr>
          <p:spPr bwMode="auto">
            <a:xfrm>
              <a:off x="912" y="2823"/>
              <a:ext cx="173" cy="21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0</a:t>
              </a:r>
            </a:p>
          </p:txBody>
        </p:sp>
        <p:sp>
          <p:nvSpPr>
            <p:cNvPr id="42030" name="Text Box 46"/>
            <p:cNvSpPr txBox="1">
              <a:spLocks noChangeArrowheads="1"/>
            </p:cNvSpPr>
            <p:nvPr/>
          </p:nvSpPr>
          <p:spPr bwMode="auto">
            <a:xfrm>
              <a:off x="1056" y="2832"/>
              <a:ext cx="22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B</a:t>
              </a:r>
            </a:p>
          </p:txBody>
        </p:sp>
        <p:cxnSp>
          <p:nvCxnSpPr>
            <p:cNvPr id="42031" name="AutoShape 47"/>
            <p:cNvCxnSpPr>
              <a:cxnSpLocks noChangeShapeType="1"/>
              <a:stCxn id="42029" idx="2"/>
              <a:endCxn id="42036" idx="0"/>
            </p:cNvCxnSpPr>
            <p:nvPr/>
          </p:nvCxnSpPr>
          <p:spPr bwMode="auto">
            <a:xfrm>
              <a:off x="999" y="3042"/>
              <a:ext cx="0" cy="184"/>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nvGrpSpPr>
          <p:cNvPr id="42032" name="Group 48"/>
          <p:cNvGrpSpPr>
            <a:grpSpLocks/>
          </p:cNvGrpSpPr>
          <p:nvPr/>
        </p:nvGrpSpPr>
        <p:grpSpPr bwMode="auto">
          <a:xfrm>
            <a:off x="1447800" y="5700713"/>
            <a:ext cx="592138" cy="365125"/>
            <a:chOff x="912" y="3591"/>
            <a:chExt cx="373" cy="230"/>
          </a:xfrm>
        </p:grpSpPr>
        <p:sp>
          <p:nvSpPr>
            <p:cNvPr id="42033" name="Rectangle 49"/>
            <p:cNvSpPr>
              <a:spLocks noChangeArrowheads="1"/>
            </p:cNvSpPr>
            <p:nvPr/>
          </p:nvSpPr>
          <p:spPr bwMode="auto">
            <a:xfrm>
              <a:off x="912" y="3591"/>
              <a:ext cx="173" cy="22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2</a:t>
              </a:r>
            </a:p>
          </p:txBody>
        </p:sp>
        <p:sp>
          <p:nvSpPr>
            <p:cNvPr id="42034" name="Text Box 50"/>
            <p:cNvSpPr txBox="1">
              <a:spLocks noChangeArrowheads="1"/>
            </p:cNvSpPr>
            <p:nvPr/>
          </p:nvSpPr>
          <p:spPr bwMode="auto">
            <a:xfrm>
              <a:off x="1056" y="3591"/>
              <a:ext cx="229"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B</a:t>
              </a:r>
            </a:p>
          </p:txBody>
        </p:sp>
      </p:grpSp>
      <p:grpSp>
        <p:nvGrpSpPr>
          <p:cNvPr id="42035" name="Group 51"/>
          <p:cNvGrpSpPr>
            <a:grpSpLocks/>
          </p:cNvGrpSpPr>
          <p:nvPr/>
        </p:nvGrpSpPr>
        <p:grpSpPr bwMode="auto">
          <a:xfrm>
            <a:off x="1447800" y="5029200"/>
            <a:ext cx="625475" cy="671513"/>
            <a:chOff x="912" y="3168"/>
            <a:chExt cx="394" cy="423"/>
          </a:xfrm>
        </p:grpSpPr>
        <p:sp>
          <p:nvSpPr>
            <p:cNvPr id="42036" name="Rectangle 52"/>
            <p:cNvSpPr>
              <a:spLocks noChangeArrowheads="1"/>
            </p:cNvSpPr>
            <p:nvPr/>
          </p:nvSpPr>
          <p:spPr bwMode="auto">
            <a:xfrm>
              <a:off x="912" y="3226"/>
              <a:ext cx="173" cy="22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3</a:t>
              </a:r>
            </a:p>
          </p:txBody>
        </p:sp>
        <p:sp>
          <p:nvSpPr>
            <p:cNvPr id="42037" name="Text Box 53"/>
            <p:cNvSpPr txBox="1">
              <a:spLocks noChangeArrowheads="1"/>
            </p:cNvSpPr>
            <p:nvPr/>
          </p:nvSpPr>
          <p:spPr bwMode="auto">
            <a:xfrm>
              <a:off x="1076" y="3168"/>
              <a:ext cx="23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C</a:t>
              </a:r>
            </a:p>
          </p:txBody>
        </p:sp>
        <p:cxnSp>
          <p:nvCxnSpPr>
            <p:cNvPr id="42038" name="AutoShape 54"/>
            <p:cNvCxnSpPr>
              <a:cxnSpLocks noChangeShapeType="1"/>
              <a:stCxn id="42036" idx="2"/>
              <a:endCxn id="42033" idx="0"/>
            </p:cNvCxnSpPr>
            <p:nvPr/>
          </p:nvCxnSpPr>
          <p:spPr bwMode="auto">
            <a:xfrm>
              <a:off x="999" y="3447"/>
              <a:ext cx="0" cy="144"/>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sp>
        <p:nvSpPr>
          <p:cNvPr id="42039" name="Text Box 55"/>
          <p:cNvSpPr txBox="1">
            <a:spLocks noChangeArrowheads="1"/>
          </p:cNvSpPr>
          <p:nvPr/>
        </p:nvSpPr>
        <p:spPr bwMode="auto">
          <a:xfrm>
            <a:off x="3429000" y="2057400"/>
            <a:ext cx="83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Times New Roman" charset="0"/>
                <a:cs typeface="+mn-cs"/>
              </a:rPr>
              <a:t>lp = 4</a:t>
            </a:r>
          </a:p>
        </p:txBody>
      </p:sp>
      <p:grpSp>
        <p:nvGrpSpPr>
          <p:cNvPr id="42040" name="Group 56"/>
          <p:cNvGrpSpPr>
            <a:grpSpLocks/>
          </p:cNvGrpSpPr>
          <p:nvPr/>
        </p:nvGrpSpPr>
        <p:grpSpPr bwMode="auto">
          <a:xfrm>
            <a:off x="2971800" y="5700713"/>
            <a:ext cx="593725" cy="365125"/>
            <a:chOff x="1872" y="3591"/>
            <a:chExt cx="374" cy="230"/>
          </a:xfrm>
        </p:grpSpPr>
        <p:sp>
          <p:nvSpPr>
            <p:cNvPr id="42041" name="Rectangle 57"/>
            <p:cNvSpPr>
              <a:spLocks noChangeArrowheads="1"/>
            </p:cNvSpPr>
            <p:nvPr/>
          </p:nvSpPr>
          <p:spPr bwMode="auto">
            <a:xfrm>
              <a:off x="1872" y="3591"/>
              <a:ext cx="173" cy="21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1</a:t>
              </a:r>
            </a:p>
          </p:txBody>
        </p:sp>
        <p:sp>
          <p:nvSpPr>
            <p:cNvPr id="42042" name="Text Box 58"/>
            <p:cNvSpPr txBox="1">
              <a:spLocks noChangeArrowheads="1"/>
            </p:cNvSpPr>
            <p:nvPr/>
          </p:nvSpPr>
          <p:spPr bwMode="auto">
            <a:xfrm>
              <a:off x="2016" y="3591"/>
              <a:ext cx="230"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A</a:t>
              </a:r>
            </a:p>
          </p:txBody>
        </p:sp>
      </p:grpSp>
      <p:grpSp>
        <p:nvGrpSpPr>
          <p:cNvPr id="42043" name="Group 59"/>
          <p:cNvGrpSpPr>
            <a:grpSpLocks/>
          </p:cNvGrpSpPr>
          <p:nvPr/>
        </p:nvGrpSpPr>
        <p:grpSpPr bwMode="auto">
          <a:xfrm>
            <a:off x="2971800" y="5091113"/>
            <a:ext cx="625475" cy="609600"/>
            <a:chOff x="1872" y="3207"/>
            <a:chExt cx="394" cy="384"/>
          </a:xfrm>
        </p:grpSpPr>
        <p:sp>
          <p:nvSpPr>
            <p:cNvPr id="42044" name="Rectangle 60"/>
            <p:cNvSpPr>
              <a:spLocks noChangeArrowheads="1"/>
            </p:cNvSpPr>
            <p:nvPr/>
          </p:nvSpPr>
          <p:spPr bwMode="auto">
            <a:xfrm>
              <a:off x="1872" y="3265"/>
              <a:ext cx="173" cy="22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2</a:t>
              </a:r>
            </a:p>
          </p:txBody>
        </p:sp>
        <p:sp>
          <p:nvSpPr>
            <p:cNvPr id="42045" name="Text Box 61"/>
            <p:cNvSpPr txBox="1">
              <a:spLocks noChangeArrowheads="1"/>
            </p:cNvSpPr>
            <p:nvPr/>
          </p:nvSpPr>
          <p:spPr bwMode="auto">
            <a:xfrm>
              <a:off x="2036" y="3207"/>
              <a:ext cx="23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B</a:t>
              </a:r>
            </a:p>
          </p:txBody>
        </p:sp>
        <p:cxnSp>
          <p:nvCxnSpPr>
            <p:cNvPr id="42046" name="AutoShape 62"/>
            <p:cNvCxnSpPr>
              <a:cxnSpLocks noChangeShapeType="1"/>
              <a:stCxn id="42044" idx="2"/>
              <a:endCxn id="42041" idx="0"/>
            </p:cNvCxnSpPr>
            <p:nvPr/>
          </p:nvCxnSpPr>
          <p:spPr bwMode="auto">
            <a:xfrm>
              <a:off x="1959" y="3486"/>
              <a:ext cx="0" cy="10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nvGrpSpPr>
          <p:cNvPr id="42047" name="Group 63"/>
          <p:cNvGrpSpPr>
            <a:grpSpLocks/>
          </p:cNvGrpSpPr>
          <p:nvPr/>
        </p:nvGrpSpPr>
        <p:grpSpPr bwMode="auto">
          <a:xfrm>
            <a:off x="3810000" y="3933825"/>
            <a:ext cx="593725" cy="609600"/>
            <a:chOff x="2400" y="2478"/>
            <a:chExt cx="374" cy="384"/>
          </a:xfrm>
        </p:grpSpPr>
        <p:sp>
          <p:nvSpPr>
            <p:cNvPr id="42048" name="Rectangle 64"/>
            <p:cNvSpPr>
              <a:spLocks noChangeArrowheads="1"/>
            </p:cNvSpPr>
            <p:nvPr/>
          </p:nvSpPr>
          <p:spPr bwMode="auto">
            <a:xfrm>
              <a:off x="2400" y="2478"/>
              <a:ext cx="173" cy="21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1</a:t>
              </a:r>
            </a:p>
          </p:txBody>
        </p:sp>
        <p:cxnSp>
          <p:nvCxnSpPr>
            <p:cNvPr id="42049" name="AutoShape 65"/>
            <p:cNvCxnSpPr>
              <a:cxnSpLocks noChangeShapeType="1"/>
              <a:stCxn id="42048" idx="2"/>
              <a:endCxn id="42052" idx="0"/>
            </p:cNvCxnSpPr>
            <p:nvPr/>
          </p:nvCxnSpPr>
          <p:spPr bwMode="auto">
            <a:xfrm>
              <a:off x="2487" y="2697"/>
              <a:ext cx="0" cy="16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2050" name="Text Box 66"/>
            <p:cNvSpPr txBox="1">
              <a:spLocks noChangeArrowheads="1"/>
            </p:cNvSpPr>
            <p:nvPr/>
          </p:nvSpPr>
          <p:spPr bwMode="auto">
            <a:xfrm>
              <a:off x="2544" y="2478"/>
              <a:ext cx="230"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A</a:t>
              </a:r>
            </a:p>
          </p:txBody>
        </p:sp>
      </p:grpSp>
      <p:grpSp>
        <p:nvGrpSpPr>
          <p:cNvPr id="42051" name="Group 67"/>
          <p:cNvGrpSpPr>
            <a:grpSpLocks/>
          </p:cNvGrpSpPr>
          <p:nvPr/>
        </p:nvGrpSpPr>
        <p:grpSpPr bwMode="auto">
          <a:xfrm>
            <a:off x="3810000" y="4543425"/>
            <a:ext cx="592138" cy="639763"/>
            <a:chOff x="2400" y="2862"/>
            <a:chExt cx="373" cy="403"/>
          </a:xfrm>
        </p:grpSpPr>
        <p:sp>
          <p:nvSpPr>
            <p:cNvPr id="42052" name="Rectangle 68"/>
            <p:cNvSpPr>
              <a:spLocks noChangeArrowheads="1"/>
            </p:cNvSpPr>
            <p:nvPr/>
          </p:nvSpPr>
          <p:spPr bwMode="auto">
            <a:xfrm>
              <a:off x="2400" y="2862"/>
              <a:ext cx="173" cy="21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3</a:t>
              </a:r>
            </a:p>
          </p:txBody>
        </p:sp>
        <p:sp>
          <p:nvSpPr>
            <p:cNvPr id="42053" name="Text Box 69"/>
            <p:cNvSpPr txBox="1">
              <a:spLocks noChangeArrowheads="1"/>
            </p:cNvSpPr>
            <p:nvPr/>
          </p:nvSpPr>
          <p:spPr bwMode="auto">
            <a:xfrm>
              <a:off x="2544" y="2871"/>
              <a:ext cx="22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C</a:t>
              </a:r>
            </a:p>
          </p:txBody>
        </p:sp>
        <p:cxnSp>
          <p:nvCxnSpPr>
            <p:cNvPr id="42054" name="AutoShape 70"/>
            <p:cNvCxnSpPr>
              <a:cxnSpLocks noChangeShapeType="1"/>
              <a:stCxn id="42052" idx="2"/>
              <a:endCxn id="42059" idx="0"/>
            </p:cNvCxnSpPr>
            <p:nvPr/>
          </p:nvCxnSpPr>
          <p:spPr bwMode="auto">
            <a:xfrm>
              <a:off x="2487" y="3081"/>
              <a:ext cx="0" cy="184"/>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nvGrpSpPr>
          <p:cNvPr id="42055" name="Group 71"/>
          <p:cNvGrpSpPr>
            <a:grpSpLocks/>
          </p:cNvGrpSpPr>
          <p:nvPr/>
        </p:nvGrpSpPr>
        <p:grpSpPr bwMode="auto">
          <a:xfrm>
            <a:off x="3810000" y="5700713"/>
            <a:ext cx="593725" cy="365125"/>
            <a:chOff x="2400" y="3591"/>
            <a:chExt cx="374" cy="230"/>
          </a:xfrm>
        </p:grpSpPr>
        <p:sp>
          <p:nvSpPr>
            <p:cNvPr id="42056" name="Rectangle 72"/>
            <p:cNvSpPr>
              <a:spLocks noChangeArrowheads="1"/>
            </p:cNvSpPr>
            <p:nvPr/>
          </p:nvSpPr>
          <p:spPr bwMode="auto">
            <a:xfrm>
              <a:off x="2400" y="3591"/>
              <a:ext cx="173" cy="21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1</a:t>
              </a:r>
            </a:p>
          </p:txBody>
        </p:sp>
        <p:sp>
          <p:nvSpPr>
            <p:cNvPr id="42057" name="Text Box 73"/>
            <p:cNvSpPr txBox="1">
              <a:spLocks noChangeArrowheads="1"/>
            </p:cNvSpPr>
            <p:nvPr/>
          </p:nvSpPr>
          <p:spPr bwMode="auto">
            <a:xfrm>
              <a:off x="2544" y="3591"/>
              <a:ext cx="230"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A</a:t>
              </a:r>
            </a:p>
          </p:txBody>
        </p:sp>
      </p:grpSp>
      <p:grpSp>
        <p:nvGrpSpPr>
          <p:cNvPr id="42058" name="Group 74"/>
          <p:cNvGrpSpPr>
            <a:grpSpLocks/>
          </p:cNvGrpSpPr>
          <p:nvPr/>
        </p:nvGrpSpPr>
        <p:grpSpPr bwMode="auto">
          <a:xfrm>
            <a:off x="3810000" y="5091113"/>
            <a:ext cx="625475" cy="609600"/>
            <a:chOff x="2400" y="3207"/>
            <a:chExt cx="394" cy="384"/>
          </a:xfrm>
        </p:grpSpPr>
        <p:sp>
          <p:nvSpPr>
            <p:cNvPr id="42059" name="Rectangle 75"/>
            <p:cNvSpPr>
              <a:spLocks noChangeArrowheads="1"/>
            </p:cNvSpPr>
            <p:nvPr/>
          </p:nvSpPr>
          <p:spPr bwMode="auto">
            <a:xfrm>
              <a:off x="2400" y="3265"/>
              <a:ext cx="173" cy="22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a:latin typeface="Times New Roman" charset="0"/>
                  <a:cs typeface="+mn-cs"/>
                </a:rPr>
                <a:t>0</a:t>
              </a:r>
            </a:p>
          </p:txBody>
        </p:sp>
        <p:sp>
          <p:nvSpPr>
            <p:cNvPr id="42060" name="Text Box 76"/>
            <p:cNvSpPr txBox="1">
              <a:spLocks noChangeArrowheads="1"/>
            </p:cNvSpPr>
            <p:nvPr/>
          </p:nvSpPr>
          <p:spPr bwMode="auto">
            <a:xfrm>
              <a:off x="2564" y="3207"/>
              <a:ext cx="23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mtClean="0">
                  <a:latin typeface="Times New Roman" charset="0"/>
                  <a:cs typeface="+mn-cs"/>
                </a:rPr>
                <a:t>B</a:t>
              </a:r>
            </a:p>
          </p:txBody>
        </p:sp>
        <p:cxnSp>
          <p:nvCxnSpPr>
            <p:cNvPr id="42061" name="AutoShape 77"/>
            <p:cNvCxnSpPr>
              <a:cxnSpLocks noChangeShapeType="1"/>
              <a:stCxn id="42056" idx="0"/>
              <a:endCxn id="42059" idx="2"/>
            </p:cNvCxnSpPr>
            <p:nvPr/>
          </p:nvCxnSpPr>
          <p:spPr bwMode="auto">
            <a:xfrm flipV="1">
              <a:off x="2487" y="3486"/>
              <a:ext cx="0" cy="10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sp>
        <p:nvSpPr>
          <p:cNvPr id="42062" name="Line 78"/>
          <p:cNvSpPr>
            <a:spLocks noChangeShapeType="1"/>
          </p:cNvSpPr>
          <p:nvPr/>
        </p:nvSpPr>
        <p:spPr bwMode="auto">
          <a:xfrm>
            <a:off x="228600" y="4724400"/>
            <a:ext cx="914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2063" name="Line 79"/>
          <p:cNvSpPr>
            <a:spLocks noChangeShapeType="1"/>
          </p:cNvSpPr>
          <p:nvPr/>
        </p:nvSpPr>
        <p:spPr bwMode="auto">
          <a:xfrm>
            <a:off x="228600" y="5410200"/>
            <a:ext cx="914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2064" name="Line 80"/>
          <p:cNvSpPr>
            <a:spLocks noChangeShapeType="1"/>
          </p:cNvSpPr>
          <p:nvPr/>
        </p:nvSpPr>
        <p:spPr bwMode="auto">
          <a:xfrm>
            <a:off x="228600" y="6019800"/>
            <a:ext cx="914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2065" name="Text Box 81"/>
          <p:cNvSpPr txBox="1">
            <a:spLocks noChangeArrowheads="1"/>
          </p:cNvSpPr>
          <p:nvPr/>
        </p:nvSpPr>
        <p:spPr bwMode="auto">
          <a:xfrm>
            <a:off x="304800" y="4403725"/>
            <a:ext cx="838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600">
                <a:latin typeface="Times New Roman" charset="0"/>
                <a:cs typeface="+mn-cs"/>
              </a:rPr>
              <a:t>lp = 2</a:t>
            </a:r>
          </a:p>
        </p:txBody>
      </p:sp>
      <p:sp>
        <p:nvSpPr>
          <p:cNvPr id="42066" name="Text Box 82"/>
          <p:cNvSpPr txBox="1">
            <a:spLocks noChangeArrowheads="1"/>
          </p:cNvSpPr>
          <p:nvPr/>
        </p:nvSpPr>
        <p:spPr bwMode="auto">
          <a:xfrm>
            <a:off x="304800" y="5089525"/>
            <a:ext cx="838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600">
                <a:latin typeface="Times New Roman" charset="0"/>
                <a:cs typeface="+mn-cs"/>
              </a:rPr>
              <a:t>lp = 3</a:t>
            </a:r>
          </a:p>
        </p:txBody>
      </p:sp>
      <p:sp>
        <p:nvSpPr>
          <p:cNvPr id="42067" name="Text Box 83"/>
          <p:cNvSpPr txBox="1">
            <a:spLocks noChangeArrowheads="1"/>
          </p:cNvSpPr>
          <p:nvPr/>
        </p:nvSpPr>
        <p:spPr bwMode="auto">
          <a:xfrm>
            <a:off x="304800" y="5699125"/>
            <a:ext cx="838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600">
                <a:latin typeface="Times New Roman" charset="0"/>
                <a:cs typeface="+mn-cs"/>
              </a:rPr>
              <a:t>lp = 4</a:t>
            </a:r>
          </a:p>
        </p:txBody>
      </p:sp>
      <p:sp>
        <p:nvSpPr>
          <p:cNvPr id="42068" name="Line 84"/>
          <p:cNvSpPr>
            <a:spLocks noChangeShapeType="1"/>
          </p:cNvSpPr>
          <p:nvPr/>
        </p:nvSpPr>
        <p:spPr bwMode="auto">
          <a:xfrm>
            <a:off x="1308100" y="1277938"/>
            <a:ext cx="7065963"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2069" name="Rectangle 85"/>
          <p:cNvSpPr>
            <a:spLocks noChangeArrowheads="1"/>
          </p:cNvSpPr>
          <p:nvPr/>
        </p:nvSpPr>
        <p:spPr bwMode="auto">
          <a:xfrm>
            <a:off x="5838825" y="2008188"/>
            <a:ext cx="3111500" cy="422275"/>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sz="1600">
                <a:solidFill>
                  <a:srgbClr val="0000CC"/>
                </a:solidFill>
                <a:cs typeface="+mn-cs"/>
              </a:rPr>
              <a:t>label_path </a:t>
            </a:r>
            <a:r>
              <a:rPr lang="en-US" sz="1600">
                <a:cs typeface="+mn-cs"/>
              </a:rPr>
              <a:t>= { id _paths} </a:t>
            </a:r>
            <a:endParaRPr lang="it-IT" sz="1600">
              <a:cs typeface="+mn-cs"/>
            </a:endParaRPr>
          </a:p>
        </p:txBody>
      </p:sp>
      <p:cxnSp>
        <p:nvCxnSpPr>
          <p:cNvPr id="42070" name="AutoShape 86"/>
          <p:cNvCxnSpPr>
            <a:cxnSpLocks noChangeShapeType="1"/>
          </p:cNvCxnSpPr>
          <p:nvPr/>
        </p:nvCxnSpPr>
        <p:spPr bwMode="auto">
          <a:xfrm flipV="1">
            <a:off x="461963" y="2122488"/>
            <a:ext cx="0" cy="692150"/>
          </a:xfrm>
          <a:prstGeom prst="straightConnector1">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2071" name="AutoShape 87"/>
          <p:cNvCxnSpPr>
            <a:cxnSpLocks noChangeShapeType="1"/>
          </p:cNvCxnSpPr>
          <p:nvPr/>
        </p:nvCxnSpPr>
        <p:spPr bwMode="auto">
          <a:xfrm>
            <a:off x="1076325" y="1739900"/>
            <a:ext cx="960438" cy="0"/>
          </a:xfrm>
          <a:prstGeom prst="straightConnector1">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2072" name="AutoShape 88"/>
          <p:cNvCxnSpPr>
            <a:cxnSpLocks noChangeShapeType="1"/>
          </p:cNvCxnSpPr>
          <p:nvPr/>
        </p:nvCxnSpPr>
        <p:spPr bwMode="auto">
          <a:xfrm>
            <a:off x="2498725" y="2008188"/>
            <a:ext cx="0" cy="844550"/>
          </a:xfrm>
          <a:prstGeom prst="straightConnector1">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2073" name="AutoShape 89"/>
          <p:cNvCxnSpPr>
            <a:cxnSpLocks noChangeShapeType="1"/>
          </p:cNvCxnSpPr>
          <p:nvPr/>
        </p:nvCxnSpPr>
        <p:spPr bwMode="auto">
          <a:xfrm flipV="1">
            <a:off x="461963" y="2122488"/>
            <a:ext cx="0" cy="692150"/>
          </a:xfrm>
          <a:prstGeom prst="straightConnector1">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2074" name="AutoShape 90"/>
          <p:cNvCxnSpPr>
            <a:cxnSpLocks noChangeShapeType="1"/>
          </p:cNvCxnSpPr>
          <p:nvPr/>
        </p:nvCxnSpPr>
        <p:spPr bwMode="auto">
          <a:xfrm>
            <a:off x="1076325" y="1739900"/>
            <a:ext cx="960438" cy="0"/>
          </a:xfrm>
          <a:prstGeom prst="straightConnector1">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2075" name="AutoShape 91"/>
          <p:cNvCxnSpPr>
            <a:cxnSpLocks noChangeShapeType="1"/>
          </p:cNvCxnSpPr>
          <p:nvPr/>
        </p:nvCxnSpPr>
        <p:spPr bwMode="auto">
          <a:xfrm>
            <a:off x="2498725" y="2008188"/>
            <a:ext cx="0" cy="844550"/>
          </a:xfrm>
          <a:prstGeom prst="straightConnector1">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2076" name="Line 92"/>
          <p:cNvSpPr>
            <a:spLocks noChangeShapeType="1"/>
          </p:cNvSpPr>
          <p:nvPr/>
        </p:nvSpPr>
        <p:spPr bwMode="auto">
          <a:xfrm>
            <a:off x="1000125" y="3160713"/>
            <a:ext cx="1036638"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2077" name="Line 93"/>
          <p:cNvSpPr>
            <a:spLocks noChangeShapeType="1"/>
          </p:cNvSpPr>
          <p:nvPr/>
        </p:nvSpPr>
        <p:spPr bwMode="auto">
          <a:xfrm>
            <a:off x="1000125" y="3160713"/>
            <a:ext cx="1036638" cy="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2078" name="Line 94"/>
          <p:cNvSpPr>
            <a:spLocks noChangeShapeType="1"/>
          </p:cNvSpPr>
          <p:nvPr/>
        </p:nvSpPr>
        <p:spPr bwMode="auto">
          <a:xfrm flipV="1">
            <a:off x="1308100" y="2276475"/>
            <a:ext cx="384175" cy="230188"/>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2079" name="Line 95"/>
          <p:cNvSpPr>
            <a:spLocks noChangeShapeType="1"/>
          </p:cNvSpPr>
          <p:nvPr/>
        </p:nvSpPr>
        <p:spPr bwMode="auto">
          <a:xfrm>
            <a:off x="2574925" y="2200275"/>
            <a:ext cx="0" cy="384175"/>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2080" name="Line 96"/>
          <p:cNvSpPr>
            <a:spLocks noChangeShapeType="1"/>
          </p:cNvSpPr>
          <p:nvPr/>
        </p:nvSpPr>
        <p:spPr bwMode="auto">
          <a:xfrm>
            <a:off x="2574925" y="2200275"/>
            <a:ext cx="0" cy="384175"/>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2081" name="Line 97"/>
          <p:cNvSpPr>
            <a:spLocks noChangeShapeType="1"/>
          </p:cNvSpPr>
          <p:nvPr/>
        </p:nvSpPr>
        <p:spPr bwMode="auto">
          <a:xfrm flipH="1" flipV="1">
            <a:off x="1268413" y="1778000"/>
            <a:ext cx="538162"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2024"/>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0"/>
                                  </p:stCondLst>
                                  <p:childTnLst>
                                    <p:set>
                                      <p:cBhvr>
                                        <p:cTn id="9" dur="1" fill="hold">
                                          <p:stCondLst>
                                            <p:cond delay="0"/>
                                          </p:stCondLst>
                                        </p:cTn>
                                        <p:tgtEl>
                                          <p:spTgt spid="42070"/>
                                        </p:tgtEl>
                                        <p:attrNameLst>
                                          <p:attrName>style.visibility</p:attrName>
                                        </p:attrNameLst>
                                      </p:cBhvr>
                                      <p:to>
                                        <p:strVal val="visible"/>
                                      </p:to>
                                    </p:set>
                                  </p:childTnLst>
                                </p:cTn>
                              </p:par>
                            </p:childTnLst>
                          </p:cTn>
                        </p:par>
                        <p:par>
                          <p:cTn id="10" fill="hold" nodeType="afterGroup">
                            <p:stCondLst>
                              <p:cond delay="0"/>
                            </p:stCondLst>
                            <p:childTnLst>
                              <p:par>
                                <p:cTn id="11" presetID="1" presetClass="entr" presetSubtype="0" fill="hold" nodeType="afterEffect">
                                  <p:stCondLst>
                                    <p:cond delay="500"/>
                                  </p:stCondLst>
                                  <p:childTnLst>
                                    <p:set>
                                      <p:cBhvr>
                                        <p:cTn id="12" dur="1" fill="hold">
                                          <p:stCondLst>
                                            <p:cond delay="0"/>
                                          </p:stCondLst>
                                        </p:cTn>
                                        <p:tgtEl>
                                          <p:spTgt spid="42028"/>
                                        </p:tgtEl>
                                        <p:attrNameLst>
                                          <p:attrName>style.visibility</p:attrName>
                                        </p:attrNameLst>
                                      </p:cBhvr>
                                      <p:to>
                                        <p:strVal val="visible"/>
                                      </p:to>
                                    </p:set>
                                  </p:childTnLst>
                                </p:cTn>
                              </p:par>
                            </p:childTnLst>
                          </p:cTn>
                        </p:par>
                        <p:par>
                          <p:cTn id="13" fill="hold" nodeType="afterGroup">
                            <p:stCondLst>
                              <p:cond delay="500"/>
                            </p:stCondLst>
                            <p:childTnLst>
                              <p:par>
                                <p:cTn id="14" presetID="1" presetClass="entr" presetSubtype="0" fill="hold" nodeType="afterEffect">
                                  <p:stCondLst>
                                    <p:cond delay="0"/>
                                  </p:stCondLst>
                                  <p:childTnLst>
                                    <p:set>
                                      <p:cBhvr>
                                        <p:cTn id="15" dur="1" fill="hold">
                                          <p:stCondLst>
                                            <p:cond delay="0"/>
                                          </p:stCondLst>
                                        </p:cTn>
                                        <p:tgtEl>
                                          <p:spTgt spid="42071"/>
                                        </p:tgtEl>
                                        <p:attrNameLst>
                                          <p:attrName>style.visibility</p:attrName>
                                        </p:attrNameLst>
                                      </p:cBhvr>
                                      <p:to>
                                        <p:strVal val="visible"/>
                                      </p:to>
                                    </p:set>
                                  </p:childTnLst>
                                </p:cTn>
                              </p:par>
                            </p:childTnLst>
                          </p:cTn>
                        </p:par>
                        <p:par>
                          <p:cTn id="16" fill="hold" nodeType="afterGroup">
                            <p:stCondLst>
                              <p:cond delay="500"/>
                            </p:stCondLst>
                            <p:childTnLst>
                              <p:par>
                                <p:cTn id="17" presetID="1" presetClass="entr" presetSubtype="0" fill="hold" nodeType="afterEffect">
                                  <p:stCondLst>
                                    <p:cond delay="500"/>
                                  </p:stCondLst>
                                  <p:childTnLst>
                                    <p:set>
                                      <p:cBhvr>
                                        <p:cTn id="18" dur="1" fill="hold">
                                          <p:stCondLst>
                                            <p:cond delay="0"/>
                                          </p:stCondLst>
                                        </p:cTn>
                                        <p:tgtEl>
                                          <p:spTgt spid="42035"/>
                                        </p:tgtEl>
                                        <p:attrNameLst>
                                          <p:attrName>style.visibility</p:attrName>
                                        </p:attrNameLst>
                                      </p:cBhvr>
                                      <p:to>
                                        <p:strVal val="visible"/>
                                      </p:to>
                                    </p:set>
                                  </p:childTnLst>
                                </p:cTn>
                              </p:par>
                            </p:childTnLst>
                          </p:cTn>
                        </p:par>
                        <p:par>
                          <p:cTn id="19" fill="hold" nodeType="afterGroup">
                            <p:stCondLst>
                              <p:cond delay="1000"/>
                            </p:stCondLst>
                            <p:childTnLst>
                              <p:par>
                                <p:cTn id="20" presetID="1" presetClass="entr" presetSubtype="0" fill="hold" nodeType="afterEffect">
                                  <p:stCondLst>
                                    <p:cond delay="0"/>
                                  </p:stCondLst>
                                  <p:childTnLst>
                                    <p:set>
                                      <p:cBhvr>
                                        <p:cTn id="21" dur="1" fill="hold">
                                          <p:stCondLst>
                                            <p:cond delay="0"/>
                                          </p:stCondLst>
                                        </p:cTn>
                                        <p:tgtEl>
                                          <p:spTgt spid="42072"/>
                                        </p:tgtEl>
                                        <p:attrNameLst>
                                          <p:attrName>style.visibility</p:attrName>
                                        </p:attrNameLst>
                                      </p:cBhvr>
                                      <p:to>
                                        <p:strVal val="visible"/>
                                      </p:to>
                                    </p:set>
                                  </p:childTnLst>
                                </p:cTn>
                              </p:par>
                            </p:childTnLst>
                          </p:cTn>
                        </p:par>
                        <p:par>
                          <p:cTn id="22" fill="hold" nodeType="afterGroup">
                            <p:stCondLst>
                              <p:cond delay="1000"/>
                            </p:stCondLst>
                            <p:childTnLst>
                              <p:par>
                                <p:cTn id="23" presetID="1" presetClass="entr" presetSubtype="0" fill="hold" nodeType="afterEffect">
                                  <p:stCondLst>
                                    <p:cond delay="500"/>
                                  </p:stCondLst>
                                  <p:childTnLst>
                                    <p:set>
                                      <p:cBhvr>
                                        <p:cTn id="24" dur="1" fill="hold">
                                          <p:stCondLst>
                                            <p:cond delay="0"/>
                                          </p:stCondLst>
                                        </p:cTn>
                                        <p:tgtEl>
                                          <p:spTgt spid="42032"/>
                                        </p:tgtEl>
                                        <p:attrNameLst>
                                          <p:attrName>style.visibility</p:attrName>
                                        </p:attrNameLst>
                                      </p:cBhvr>
                                      <p:to>
                                        <p:strVal val="visible"/>
                                      </p:to>
                                    </p:set>
                                  </p:childTnLst>
                                </p:cTn>
                              </p:par>
                            </p:childTnLst>
                          </p:cTn>
                        </p:par>
                        <p:par>
                          <p:cTn id="25" fill="hold" nodeType="afterGroup">
                            <p:stCondLst>
                              <p:cond delay="1500"/>
                            </p:stCondLst>
                            <p:childTnLst>
                              <p:par>
                                <p:cTn id="26" presetID="1" presetClass="entr" presetSubtype="0" fill="hold" nodeType="afterEffect">
                                  <p:stCondLst>
                                    <p:cond delay="0"/>
                                  </p:stCondLst>
                                  <p:childTnLst>
                                    <p:set>
                                      <p:cBhvr>
                                        <p:cTn id="27" dur="1" fill="hold">
                                          <p:stCondLst>
                                            <p:cond delay="0"/>
                                          </p:stCondLst>
                                        </p:cTn>
                                        <p:tgtEl>
                                          <p:spTgt spid="42073"/>
                                        </p:tgtEl>
                                        <p:attrNameLst>
                                          <p:attrName>style.visibility</p:attrName>
                                        </p:attrNameLst>
                                      </p:cBhvr>
                                      <p:to>
                                        <p:strVal val="visible"/>
                                      </p:to>
                                    </p:set>
                                  </p:childTnLst>
                                </p:cTn>
                              </p:par>
                            </p:childTnLst>
                          </p:cTn>
                        </p:par>
                        <p:par>
                          <p:cTn id="28" fill="hold" nodeType="afterGroup">
                            <p:stCondLst>
                              <p:cond delay="1500"/>
                            </p:stCondLst>
                            <p:childTnLst>
                              <p:par>
                                <p:cTn id="29" presetID="1" presetClass="entr" presetSubtype="0" fill="hold" nodeType="afterEffect">
                                  <p:stCondLst>
                                    <p:cond delay="0"/>
                                  </p:stCondLst>
                                  <p:childTnLst>
                                    <p:set>
                                      <p:cBhvr>
                                        <p:cTn id="30" dur="1" fill="hold">
                                          <p:stCondLst>
                                            <p:cond delay="0"/>
                                          </p:stCondLst>
                                        </p:cTn>
                                        <p:tgtEl>
                                          <p:spTgt spid="42074"/>
                                        </p:tgtEl>
                                        <p:attrNameLst>
                                          <p:attrName>style.visibility</p:attrName>
                                        </p:attrNameLst>
                                      </p:cBhvr>
                                      <p:to>
                                        <p:strVal val="visible"/>
                                      </p:to>
                                    </p:set>
                                  </p:childTnLst>
                                </p:cTn>
                              </p:par>
                            </p:childTnLst>
                          </p:cTn>
                        </p:par>
                        <p:par>
                          <p:cTn id="31" fill="hold" nodeType="afterGroup">
                            <p:stCondLst>
                              <p:cond delay="1500"/>
                            </p:stCondLst>
                            <p:childTnLst>
                              <p:par>
                                <p:cTn id="32" presetID="1" presetClass="entr" presetSubtype="0" fill="hold" nodeType="afterEffect">
                                  <p:stCondLst>
                                    <p:cond delay="0"/>
                                  </p:stCondLst>
                                  <p:childTnLst>
                                    <p:set>
                                      <p:cBhvr>
                                        <p:cTn id="33" dur="1" fill="hold">
                                          <p:stCondLst>
                                            <p:cond delay="0"/>
                                          </p:stCondLst>
                                        </p:cTn>
                                        <p:tgtEl>
                                          <p:spTgt spid="42075"/>
                                        </p:tgtEl>
                                        <p:attrNameLst>
                                          <p:attrName>style.visibility</p:attrName>
                                        </p:attrNameLst>
                                      </p:cBhvr>
                                      <p:to>
                                        <p:strVal val="visible"/>
                                      </p:to>
                                    </p:set>
                                  </p:childTnLst>
                                </p:cTn>
                              </p:par>
                            </p:childTnLst>
                          </p:cTn>
                        </p:par>
                        <p:par>
                          <p:cTn id="34" fill="hold" nodeType="afterGroup">
                            <p:stCondLst>
                              <p:cond delay="1500"/>
                            </p:stCondLst>
                            <p:childTnLst>
                              <p:par>
                                <p:cTn id="35" presetID="1" presetClass="entr" presetSubtype="0" fill="hold" nodeType="afterEffect">
                                  <p:stCondLst>
                                    <p:cond delay="500"/>
                                  </p:stCondLst>
                                  <p:childTnLst>
                                    <p:set>
                                      <p:cBhvr>
                                        <p:cTn id="36" dur="1" fill="hold">
                                          <p:stCondLst>
                                            <p:cond delay="0"/>
                                          </p:stCondLst>
                                        </p:cTn>
                                        <p:tgtEl>
                                          <p:spTgt spid="42001"/>
                                        </p:tgtEl>
                                        <p:attrNameLst>
                                          <p:attrName>style.visibility</p:attrName>
                                        </p:attrNameLst>
                                      </p:cBhvr>
                                      <p:to>
                                        <p:strVal val="visible"/>
                                      </p:to>
                                    </p:set>
                                  </p:childTnLst>
                                </p:cTn>
                              </p:par>
                            </p:childTnLst>
                          </p:cTn>
                        </p:par>
                        <p:par>
                          <p:cTn id="37" fill="hold" nodeType="afterGroup">
                            <p:stCondLst>
                              <p:cond delay="2000"/>
                            </p:stCondLst>
                            <p:childTnLst>
                              <p:par>
                                <p:cTn id="38" presetID="1" presetClass="entr" presetSubtype="0" fill="hold" nodeType="afterEffect">
                                  <p:stCondLst>
                                    <p:cond delay="0"/>
                                  </p:stCondLst>
                                  <p:childTnLst>
                                    <p:set>
                                      <p:cBhvr>
                                        <p:cTn id="39" dur="1" fill="hold">
                                          <p:stCondLst>
                                            <p:cond delay="0"/>
                                          </p:stCondLst>
                                        </p:cTn>
                                        <p:tgtEl>
                                          <p:spTgt spid="42076"/>
                                        </p:tgtEl>
                                        <p:attrNameLst>
                                          <p:attrName>style.visibility</p:attrName>
                                        </p:attrNameLst>
                                      </p:cBhvr>
                                      <p:to>
                                        <p:strVal val="visible"/>
                                      </p:to>
                                    </p:set>
                                  </p:childTnLst>
                                </p:cTn>
                              </p:par>
                            </p:childTnLst>
                          </p:cTn>
                        </p:par>
                        <p:par>
                          <p:cTn id="40" fill="hold" nodeType="afterGroup">
                            <p:stCondLst>
                              <p:cond delay="2000"/>
                            </p:stCondLst>
                            <p:childTnLst>
                              <p:par>
                                <p:cTn id="41" presetID="1" presetClass="entr" presetSubtype="0" fill="hold" nodeType="afterEffect">
                                  <p:stCondLst>
                                    <p:cond delay="500"/>
                                  </p:stCondLst>
                                  <p:childTnLst>
                                    <p:set>
                                      <p:cBhvr>
                                        <p:cTn id="42" dur="1" fill="hold">
                                          <p:stCondLst>
                                            <p:cond delay="0"/>
                                          </p:stCondLst>
                                        </p:cTn>
                                        <p:tgtEl>
                                          <p:spTgt spid="42005"/>
                                        </p:tgtEl>
                                        <p:attrNameLst>
                                          <p:attrName>style.visibility</p:attrName>
                                        </p:attrNameLst>
                                      </p:cBhvr>
                                      <p:to>
                                        <p:strVal val="visible"/>
                                      </p:to>
                                    </p:set>
                                  </p:childTnLst>
                                </p:cTn>
                              </p:par>
                            </p:childTnLst>
                          </p:cTn>
                        </p:par>
                        <p:par>
                          <p:cTn id="43" fill="hold" nodeType="afterGroup">
                            <p:stCondLst>
                              <p:cond delay="2500"/>
                            </p:stCondLst>
                            <p:childTnLst>
                              <p:par>
                                <p:cTn id="44" presetID="1" presetClass="entr" presetSubtype="0" fill="hold" nodeType="afterEffect">
                                  <p:stCondLst>
                                    <p:cond delay="500"/>
                                  </p:stCondLst>
                                  <p:childTnLst>
                                    <p:set>
                                      <p:cBhvr>
                                        <p:cTn id="45" dur="1" fill="hold">
                                          <p:stCondLst>
                                            <p:cond delay="0"/>
                                          </p:stCondLst>
                                        </p:cTn>
                                        <p:tgtEl>
                                          <p:spTgt spid="42012"/>
                                        </p:tgtEl>
                                        <p:attrNameLst>
                                          <p:attrName>style.visibility</p:attrName>
                                        </p:attrNameLst>
                                      </p:cBhvr>
                                      <p:to>
                                        <p:strVal val="visible"/>
                                      </p:to>
                                    </p:set>
                                  </p:childTnLst>
                                </p:cTn>
                              </p:par>
                            </p:childTnLst>
                          </p:cTn>
                        </p:par>
                        <p:par>
                          <p:cTn id="46" fill="hold" nodeType="afterGroup">
                            <p:stCondLst>
                              <p:cond delay="3000"/>
                            </p:stCondLst>
                            <p:childTnLst>
                              <p:par>
                                <p:cTn id="47" presetID="1" presetClass="entr" presetSubtype="0" fill="hold" nodeType="afterEffect">
                                  <p:stCondLst>
                                    <p:cond delay="500"/>
                                  </p:stCondLst>
                                  <p:childTnLst>
                                    <p:set>
                                      <p:cBhvr>
                                        <p:cTn id="48" dur="1" fill="hold">
                                          <p:stCondLst>
                                            <p:cond delay="0"/>
                                          </p:stCondLst>
                                        </p:cTn>
                                        <p:tgtEl>
                                          <p:spTgt spid="42009"/>
                                        </p:tgtEl>
                                        <p:attrNameLst>
                                          <p:attrName>style.visibility</p:attrName>
                                        </p:attrNameLst>
                                      </p:cBhvr>
                                      <p:to>
                                        <p:strVal val="visible"/>
                                      </p:to>
                                    </p:set>
                                  </p:childTnLst>
                                </p:cTn>
                              </p:par>
                            </p:childTnLst>
                          </p:cTn>
                        </p:par>
                        <p:par>
                          <p:cTn id="49" fill="hold" nodeType="afterGroup">
                            <p:stCondLst>
                              <p:cond delay="3500"/>
                            </p:stCondLst>
                            <p:childTnLst>
                              <p:par>
                                <p:cTn id="50" presetID="1" presetClass="entr" presetSubtype="0" fill="hold" nodeType="afterEffect">
                                  <p:stCondLst>
                                    <p:cond delay="0"/>
                                  </p:stCondLst>
                                  <p:childTnLst>
                                    <p:set>
                                      <p:cBhvr>
                                        <p:cTn id="51" dur="1" fill="hold">
                                          <p:stCondLst>
                                            <p:cond delay="0"/>
                                          </p:stCondLst>
                                        </p:cTn>
                                        <p:tgtEl>
                                          <p:spTgt spid="42077"/>
                                        </p:tgtEl>
                                        <p:attrNameLst>
                                          <p:attrName>style.visibility</p:attrName>
                                        </p:attrNameLst>
                                      </p:cBhvr>
                                      <p:to>
                                        <p:strVal val="visible"/>
                                      </p:to>
                                    </p:set>
                                  </p:childTnLst>
                                </p:cTn>
                              </p:par>
                            </p:childTnLst>
                          </p:cTn>
                        </p:par>
                        <p:par>
                          <p:cTn id="52" fill="hold" nodeType="afterGroup">
                            <p:stCondLst>
                              <p:cond delay="3500"/>
                            </p:stCondLst>
                            <p:childTnLst>
                              <p:par>
                                <p:cTn id="53" presetID="1" presetClass="entr" presetSubtype="0" fill="hold" nodeType="afterEffect">
                                  <p:stCondLst>
                                    <p:cond delay="500"/>
                                  </p:stCondLst>
                                  <p:childTnLst>
                                    <p:set>
                                      <p:cBhvr>
                                        <p:cTn id="54" dur="1" fill="hold">
                                          <p:stCondLst>
                                            <p:cond delay="0"/>
                                          </p:stCondLst>
                                        </p:cTn>
                                        <p:tgtEl>
                                          <p:spTgt spid="42016"/>
                                        </p:tgtEl>
                                        <p:attrNameLst>
                                          <p:attrName>style.visibility</p:attrName>
                                        </p:attrNameLst>
                                      </p:cBhvr>
                                      <p:to>
                                        <p:strVal val="visible"/>
                                      </p:to>
                                    </p:set>
                                  </p:childTnLst>
                                </p:cTn>
                              </p:par>
                            </p:childTnLst>
                          </p:cTn>
                        </p:par>
                        <p:par>
                          <p:cTn id="55" fill="hold" nodeType="afterGroup">
                            <p:stCondLst>
                              <p:cond delay="4000"/>
                            </p:stCondLst>
                            <p:childTnLst>
                              <p:par>
                                <p:cTn id="56" presetID="1" presetClass="entr" presetSubtype="0" fill="hold" nodeType="afterEffect">
                                  <p:stCondLst>
                                    <p:cond delay="0"/>
                                  </p:stCondLst>
                                  <p:childTnLst>
                                    <p:set>
                                      <p:cBhvr>
                                        <p:cTn id="57" dur="1" fill="hold">
                                          <p:stCondLst>
                                            <p:cond delay="0"/>
                                          </p:stCondLst>
                                        </p:cTn>
                                        <p:tgtEl>
                                          <p:spTgt spid="42078"/>
                                        </p:tgtEl>
                                        <p:attrNameLst>
                                          <p:attrName>style.visibility</p:attrName>
                                        </p:attrNameLst>
                                      </p:cBhvr>
                                      <p:to>
                                        <p:strVal val="visible"/>
                                      </p:to>
                                    </p:set>
                                  </p:childTnLst>
                                </p:cTn>
                              </p:par>
                            </p:childTnLst>
                          </p:cTn>
                        </p:par>
                        <p:par>
                          <p:cTn id="58" fill="hold" nodeType="afterGroup">
                            <p:stCondLst>
                              <p:cond delay="4000"/>
                            </p:stCondLst>
                            <p:childTnLst>
                              <p:par>
                                <p:cTn id="59" presetID="1" presetClass="entr" presetSubtype="0" fill="hold" nodeType="afterEffect">
                                  <p:stCondLst>
                                    <p:cond delay="500"/>
                                  </p:stCondLst>
                                  <p:childTnLst>
                                    <p:set>
                                      <p:cBhvr>
                                        <p:cTn id="60" dur="1" fill="hold">
                                          <p:stCondLst>
                                            <p:cond delay="0"/>
                                          </p:stCondLst>
                                        </p:cTn>
                                        <p:tgtEl>
                                          <p:spTgt spid="42020"/>
                                        </p:tgtEl>
                                        <p:attrNameLst>
                                          <p:attrName>style.visibility</p:attrName>
                                        </p:attrNameLst>
                                      </p:cBhvr>
                                      <p:to>
                                        <p:strVal val="visible"/>
                                      </p:to>
                                    </p:set>
                                  </p:childTnLst>
                                </p:cTn>
                              </p:par>
                            </p:childTnLst>
                          </p:cTn>
                        </p:par>
                        <p:par>
                          <p:cTn id="61" fill="hold" nodeType="afterGroup">
                            <p:stCondLst>
                              <p:cond delay="4500"/>
                            </p:stCondLst>
                            <p:childTnLst>
                              <p:par>
                                <p:cTn id="62" presetID="1" presetClass="entr" presetSubtype="0" fill="hold" nodeType="afterEffect">
                                  <p:stCondLst>
                                    <p:cond delay="0"/>
                                  </p:stCondLst>
                                  <p:childTnLst>
                                    <p:set>
                                      <p:cBhvr>
                                        <p:cTn id="63" dur="1" fill="hold">
                                          <p:stCondLst>
                                            <p:cond delay="0"/>
                                          </p:stCondLst>
                                        </p:cTn>
                                        <p:tgtEl>
                                          <p:spTgt spid="42079"/>
                                        </p:tgtEl>
                                        <p:attrNameLst>
                                          <p:attrName>style.visibility</p:attrName>
                                        </p:attrNameLst>
                                      </p:cBhvr>
                                      <p:to>
                                        <p:strVal val="visible"/>
                                      </p:to>
                                    </p:set>
                                  </p:childTnLst>
                                </p:cTn>
                              </p:par>
                            </p:childTnLst>
                          </p:cTn>
                        </p:par>
                        <p:par>
                          <p:cTn id="64" fill="hold" nodeType="afterGroup">
                            <p:stCondLst>
                              <p:cond delay="4500"/>
                            </p:stCondLst>
                            <p:childTnLst>
                              <p:par>
                                <p:cTn id="65" presetID="1" presetClass="entr" presetSubtype="0" fill="hold" nodeType="afterEffect">
                                  <p:stCondLst>
                                    <p:cond delay="0"/>
                                  </p:stCondLst>
                                  <p:childTnLst>
                                    <p:set>
                                      <p:cBhvr>
                                        <p:cTn id="66" dur="1" fill="hold">
                                          <p:stCondLst>
                                            <p:cond delay="0"/>
                                          </p:stCondLst>
                                        </p:cTn>
                                        <p:tgtEl>
                                          <p:spTgt spid="42043"/>
                                        </p:tgtEl>
                                        <p:attrNameLst>
                                          <p:attrName>style.visibility</p:attrName>
                                        </p:attrNameLst>
                                      </p:cBhvr>
                                      <p:to>
                                        <p:strVal val="visible"/>
                                      </p:to>
                                    </p:set>
                                  </p:childTnLst>
                                </p:cTn>
                              </p:par>
                            </p:childTnLst>
                          </p:cTn>
                        </p:par>
                        <p:par>
                          <p:cTn id="67" fill="hold" nodeType="afterGroup">
                            <p:stCondLst>
                              <p:cond delay="4500"/>
                            </p:stCondLst>
                            <p:childTnLst>
                              <p:par>
                                <p:cTn id="68" presetID="1" presetClass="entr" presetSubtype="0" fill="hold" nodeType="afterEffect">
                                  <p:stCondLst>
                                    <p:cond delay="1000"/>
                                  </p:stCondLst>
                                  <p:childTnLst>
                                    <p:set>
                                      <p:cBhvr>
                                        <p:cTn id="69" dur="1" fill="hold">
                                          <p:stCondLst>
                                            <p:cond delay="0"/>
                                          </p:stCondLst>
                                        </p:cTn>
                                        <p:tgtEl>
                                          <p:spTgt spid="42040"/>
                                        </p:tgtEl>
                                        <p:attrNameLst>
                                          <p:attrName>style.visibility</p:attrName>
                                        </p:attrNameLst>
                                      </p:cBhvr>
                                      <p:to>
                                        <p:strVal val="visible"/>
                                      </p:to>
                                    </p:set>
                                  </p:childTnLst>
                                </p:cTn>
                              </p:par>
                            </p:childTnLst>
                          </p:cTn>
                        </p:par>
                        <p:par>
                          <p:cTn id="70" fill="hold" nodeType="afterGroup">
                            <p:stCondLst>
                              <p:cond delay="5500"/>
                            </p:stCondLst>
                            <p:childTnLst>
                              <p:par>
                                <p:cTn id="71" presetID="1" presetClass="entr" presetSubtype="0" fill="hold" nodeType="afterEffect">
                                  <p:stCondLst>
                                    <p:cond delay="0"/>
                                  </p:stCondLst>
                                  <p:childTnLst>
                                    <p:set>
                                      <p:cBhvr>
                                        <p:cTn id="72" dur="1" fill="hold">
                                          <p:stCondLst>
                                            <p:cond delay="0"/>
                                          </p:stCondLst>
                                        </p:cTn>
                                        <p:tgtEl>
                                          <p:spTgt spid="42080"/>
                                        </p:tgtEl>
                                        <p:attrNameLst>
                                          <p:attrName>style.visibility</p:attrName>
                                        </p:attrNameLst>
                                      </p:cBhvr>
                                      <p:to>
                                        <p:strVal val="visible"/>
                                      </p:to>
                                    </p:set>
                                  </p:childTnLst>
                                </p:cTn>
                              </p:par>
                            </p:childTnLst>
                          </p:cTn>
                        </p:par>
                        <p:par>
                          <p:cTn id="73" fill="hold" nodeType="afterGroup">
                            <p:stCondLst>
                              <p:cond delay="5500"/>
                            </p:stCondLst>
                            <p:childTnLst>
                              <p:par>
                                <p:cTn id="74" presetID="1" presetClass="entr" presetSubtype="0" fill="hold" nodeType="afterEffect">
                                  <p:stCondLst>
                                    <p:cond delay="0"/>
                                  </p:stCondLst>
                                  <p:childTnLst>
                                    <p:set>
                                      <p:cBhvr>
                                        <p:cTn id="75" dur="1" fill="hold">
                                          <p:stCondLst>
                                            <p:cond delay="0"/>
                                          </p:stCondLst>
                                        </p:cTn>
                                        <p:tgtEl>
                                          <p:spTgt spid="42081"/>
                                        </p:tgtEl>
                                        <p:attrNameLst>
                                          <p:attrName>style.visibility</p:attrName>
                                        </p:attrNameLst>
                                      </p:cBhvr>
                                      <p:to>
                                        <p:strVal val="visible"/>
                                      </p:to>
                                    </p:set>
                                  </p:childTnLst>
                                </p:cTn>
                              </p:par>
                            </p:childTnLst>
                          </p:cTn>
                        </p:par>
                        <p:par>
                          <p:cTn id="76" fill="hold" nodeType="afterGroup">
                            <p:stCondLst>
                              <p:cond delay="5500"/>
                            </p:stCondLst>
                            <p:childTnLst>
                              <p:par>
                                <p:cTn id="77" presetID="1" presetClass="entr" presetSubtype="0" fill="hold" nodeType="afterEffect">
                                  <p:stCondLst>
                                    <p:cond delay="500"/>
                                  </p:stCondLst>
                                  <p:childTnLst>
                                    <p:set>
                                      <p:cBhvr>
                                        <p:cTn id="78" dur="1" fill="hold">
                                          <p:stCondLst>
                                            <p:cond delay="0"/>
                                          </p:stCondLst>
                                        </p:cTn>
                                        <p:tgtEl>
                                          <p:spTgt spid="42047"/>
                                        </p:tgtEl>
                                        <p:attrNameLst>
                                          <p:attrName>style.visibility</p:attrName>
                                        </p:attrNameLst>
                                      </p:cBhvr>
                                      <p:to>
                                        <p:strVal val="visible"/>
                                      </p:to>
                                    </p:set>
                                  </p:childTnLst>
                                </p:cTn>
                              </p:par>
                            </p:childTnLst>
                          </p:cTn>
                        </p:par>
                        <p:par>
                          <p:cTn id="79" fill="hold" nodeType="afterGroup">
                            <p:stCondLst>
                              <p:cond delay="6000"/>
                            </p:stCondLst>
                            <p:childTnLst>
                              <p:par>
                                <p:cTn id="80" presetID="1" presetClass="entr" presetSubtype="0" fill="hold" nodeType="afterEffect">
                                  <p:stCondLst>
                                    <p:cond delay="0"/>
                                  </p:stCondLst>
                                  <p:childTnLst>
                                    <p:set>
                                      <p:cBhvr>
                                        <p:cTn id="81" dur="1" fill="hold">
                                          <p:stCondLst>
                                            <p:cond delay="0"/>
                                          </p:stCondLst>
                                        </p:cTn>
                                        <p:tgtEl>
                                          <p:spTgt spid="42081"/>
                                        </p:tgtEl>
                                        <p:attrNameLst>
                                          <p:attrName>style.visibility</p:attrName>
                                        </p:attrNameLst>
                                      </p:cBhvr>
                                      <p:to>
                                        <p:strVal val="visible"/>
                                      </p:to>
                                    </p:set>
                                  </p:childTnLst>
                                </p:cTn>
                              </p:par>
                            </p:childTnLst>
                          </p:cTn>
                        </p:par>
                        <p:par>
                          <p:cTn id="82" fill="hold" nodeType="afterGroup">
                            <p:stCondLst>
                              <p:cond delay="6000"/>
                            </p:stCondLst>
                            <p:childTnLst>
                              <p:par>
                                <p:cTn id="83" presetID="1" presetClass="entr" presetSubtype="0" fill="hold" nodeType="afterEffect">
                                  <p:stCondLst>
                                    <p:cond delay="0"/>
                                  </p:stCondLst>
                                  <p:childTnLst>
                                    <p:set>
                                      <p:cBhvr>
                                        <p:cTn id="84" dur="1" fill="hold">
                                          <p:stCondLst>
                                            <p:cond delay="0"/>
                                          </p:stCondLst>
                                        </p:cTn>
                                        <p:tgtEl>
                                          <p:spTgt spid="42051"/>
                                        </p:tgtEl>
                                        <p:attrNameLst>
                                          <p:attrName>style.visibility</p:attrName>
                                        </p:attrNameLst>
                                      </p:cBhvr>
                                      <p:to>
                                        <p:strVal val="visible"/>
                                      </p:to>
                                    </p:set>
                                  </p:childTnLst>
                                </p:cTn>
                              </p:par>
                            </p:childTnLst>
                          </p:cTn>
                        </p:par>
                        <p:par>
                          <p:cTn id="85" fill="hold" nodeType="afterGroup">
                            <p:stCondLst>
                              <p:cond delay="6000"/>
                            </p:stCondLst>
                            <p:childTnLst>
                              <p:par>
                                <p:cTn id="86" presetID="1" presetClass="entr" presetSubtype="0" fill="hold" nodeType="afterEffect">
                                  <p:stCondLst>
                                    <p:cond delay="0"/>
                                  </p:stCondLst>
                                  <p:childTnLst>
                                    <p:set>
                                      <p:cBhvr>
                                        <p:cTn id="87" dur="1" fill="hold">
                                          <p:stCondLst>
                                            <p:cond delay="0"/>
                                          </p:stCondLst>
                                        </p:cTn>
                                        <p:tgtEl>
                                          <p:spTgt spid="42055"/>
                                        </p:tgtEl>
                                        <p:attrNameLst>
                                          <p:attrName>style.visibility</p:attrName>
                                        </p:attrNameLst>
                                      </p:cBhvr>
                                      <p:to>
                                        <p:strVal val="visible"/>
                                      </p:to>
                                    </p:set>
                                  </p:childTnLst>
                                </p:cTn>
                              </p:par>
                            </p:childTnLst>
                          </p:cTn>
                        </p:par>
                        <p:par>
                          <p:cTn id="88" fill="hold" nodeType="afterGroup">
                            <p:stCondLst>
                              <p:cond delay="6000"/>
                            </p:stCondLst>
                            <p:childTnLst>
                              <p:par>
                                <p:cTn id="89" presetID="1" presetClass="entr" presetSubtype="0" fill="hold" nodeType="afterEffect">
                                  <p:stCondLst>
                                    <p:cond delay="0"/>
                                  </p:stCondLst>
                                  <p:childTnLst>
                                    <p:set>
                                      <p:cBhvr>
                                        <p:cTn id="90" dur="1" fill="hold">
                                          <p:stCondLst>
                                            <p:cond delay="0"/>
                                          </p:stCondLst>
                                        </p:cTn>
                                        <p:tgtEl>
                                          <p:spTgt spid="42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0" y="0"/>
            <a:ext cx="8382000" cy="1143000"/>
          </a:xfrm>
        </p:spPr>
        <p:txBody>
          <a:bodyPr/>
          <a:lstStyle/>
          <a:p>
            <a:pPr eaLnBrk="1" hangingPunct="1">
              <a:defRPr/>
            </a:pPr>
            <a:r>
              <a:rPr lang="en-US" smtClean="0">
                <a:cs typeface="+mj-cs"/>
              </a:rPr>
              <a:t>Subgraph Matching </a:t>
            </a:r>
          </a:p>
        </p:txBody>
      </p:sp>
      <p:sp>
        <p:nvSpPr>
          <p:cNvPr id="50179" name="Rectangle 3"/>
          <p:cNvSpPr>
            <a:spLocks noChangeArrowheads="1"/>
          </p:cNvSpPr>
          <p:nvPr/>
        </p:nvSpPr>
        <p:spPr bwMode="auto">
          <a:xfrm>
            <a:off x="4764088" y="1371600"/>
            <a:ext cx="201612" cy="2397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latin typeface="Times New Roman" charset="0"/>
                <a:cs typeface="+mn-cs"/>
              </a:rPr>
              <a:t>0</a:t>
            </a:r>
          </a:p>
        </p:txBody>
      </p:sp>
      <p:sp>
        <p:nvSpPr>
          <p:cNvPr id="50180" name="Rectangle 4"/>
          <p:cNvSpPr>
            <a:spLocks noChangeArrowheads="1"/>
          </p:cNvSpPr>
          <p:nvPr/>
        </p:nvSpPr>
        <p:spPr bwMode="auto">
          <a:xfrm>
            <a:off x="5507038" y="1371600"/>
            <a:ext cx="200025" cy="2397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latin typeface="Times New Roman" charset="0"/>
                <a:cs typeface="+mn-cs"/>
              </a:rPr>
              <a:t>3</a:t>
            </a:r>
          </a:p>
        </p:txBody>
      </p:sp>
      <p:sp>
        <p:nvSpPr>
          <p:cNvPr id="50181" name="Rectangle 5"/>
          <p:cNvSpPr>
            <a:spLocks noChangeArrowheads="1"/>
          </p:cNvSpPr>
          <p:nvPr/>
        </p:nvSpPr>
        <p:spPr bwMode="auto">
          <a:xfrm>
            <a:off x="5486400" y="1828800"/>
            <a:ext cx="200025" cy="2381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latin typeface="Times New Roman" charset="0"/>
                <a:cs typeface="+mn-cs"/>
              </a:rPr>
              <a:t>2</a:t>
            </a:r>
          </a:p>
        </p:txBody>
      </p:sp>
      <p:sp>
        <p:nvSpPr>
          <p:cNvPr id="50182" name="Rectangle 6"/>
          <p:cNvSpPr>
            <a:spLocks noChangeArrowheads="1"/>
          </p:cNvSpPr>
          <p:nvPr/>
        </p:nvSpPr>
        <p:spPr bwMode="auto">
          <a:xfrm>
            <a:off x="4764088" y="1855788"/>
            <a:ext cx="201612" cy="2381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latin typeface="Times New Roman" charset="0"/>
                <a:cs typeface="+mn-cs"/>
              </a:rPr>
              <a:t>1</a:t>
            </a:r>
          </a:p>
        </p:txBody>
      </p:sp>
      <p:cxnSp>
        <p:nvCxnSpPr>
          <p:cNvPr id="50183" name="AutoShape 7"/>
          <p:cNvCxnSpPr>
            <a:cxnSpLocks noChangeShapeType="1"/>
            <a:stCxn id="50179" idx="2"/>
            <a:endCxn id="50182" idx="0"/>
          </p:cNvCxnSpPr>
          <p:nvPr/>
        </p:nvCxnSpPr>
        <p:spPr bwMode="auto">
          <a:xfrm>
            <a:off x="4864100" y="1611313"/>
            <a:ext cx="0" cy="2444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0184" name="AutoShape 8"/>
          <p:cNvCxnSpPr>
            <a:cxnSpLocks noChangeShapeType="1"/>
            <a:stCxn id="50180" idx="2"/>
            <a:endCxn id="50181" idx="0"/>
          </p:cNvCxnSpPr>
          <p:nvPr/>
        </p:nvCxnSpPr>
        <p:spPr bwMode="auto">
          <a:xfrm flipH="1">
            <a:off x="5586413" y="1611313"/>
            <a:ext cx="20637" cy="21748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0185" name="AutoShape 9"/>
          <p:cNvCxnSpPr>
            <a:cxnSpLocks noChangeShapeType="1"/>
            <a:stCxn id="50182" idx="3"/>
            <a:endCxn id="50181" idx="1"/>
          </p:cNvCxnSpPr>
          <p:nvPr/>
        </p:nvCxnSpPr>
        <p:spPr bwMode="auto">
          <a:xfrm flipV="1">
            <a:off x="4965700" y="1947863"/>
            <a:ext cx="520700" cy="2698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0186" name="AutoShape 10"/>
          <p:cNvCxnSpPr>
            <a:cxnSpLocks noChangeShapeType="1"/>
            <a:stCxn id="50179" idx="3"/>
            <a:endCxn id="50180" idx="1"/>
          </p:cNvCxnSpPr>
          <p:nvPr/>
        </p:nvCxnSpPr>
        <p:spPr bwMode="auto">
          <a:xfrm>
            <a:off x="4965700" y="1492250"/>
            <a:ext cx="541338"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50187" name="Text Box 11"/>
          <p:cNvSpPr txBox="1">
            <a:spLocks noChangeArrowheads="1"/>
          </p:cNvSpPr>
          <p:nvPr/>
        </p:nvSpPr>
        <p:spPr bwMode="auto">
          <a:xfrm>
            <a:off x="4419600" y="1387475"/>
            <a:ext cx="2730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B</a:t>
            </a:r>
          </a:p>
        </p:txBody>
      </p:sp>
      <p:sp>
        <p:nvSpPr>
          <p:cNvPr id="50188" name="Text Box 12"/>
          <p:cNvSpPr txBox="1">
            <a:spLocks noChangeArrowheads="1"/>
          </p:cNvSpPr>
          <p:nvPr/>
        </p:nvSpPr>
        <p:spPr bwMode="auto">
          <a:xfrm>
            <a:off x="4491038" y="1870075"/>
            <a:ext cx="2730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A</a:t>
            </a:r>
          </a:p>
        </p:txBody>
      </p:sp>
      <p:sp>
        <p:nvSpPr>
          <p:cNvPr id="50189" name="Text Box 13"/>
          <p:cNvSpPr txBox="1">
            <a:spLocks noChangeArrowheads="1"/>
          </p:cNvSpPr>
          <p:nvPr/>
        </p:nvSpPr>
        <p:spPr bwMode="auto">
          <a:xfrm>
            <a:off x="5638800" y="1905000"/>
            <a:ext cx="2825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B</a:t>
            </a:r>
          </a:p>
        </p:txBody>
      </p:sp>
      <p:sp>
        <p:nvSpPr>
          <p:cNvPr id="50190" name="Text Box 14"/>
          <p:cNvSpPr txBox="1">
            <a:spLocks noChangeArrowheads="1"/>
          </p:cNvSpPr>
          <p:nvPr/>
        </p:nvSpPr>
        <p:spPr bwMode="auto">
          <a:xfrm>
            <a:off x="5661025" y="1371600"/>
            <a:ext cx="2762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C</a:t>
            </a:r>
          </a:p>
        </p:txBody>
      </p:sp>
      <p:cxnSp>
        <p:nvCxnSpPr>
          <p:cNvPr id="50191" name="AutoShape 15"/>
          <p:cNvCxnSpPr>
            <a:cxnSpLocks noChangeShapeType="1"/>
            <a:stCxn id="50182" idx="3"/>
            <a:endCxn id="50180" idx="2"/>
          </p:cNvCxnSpPr>
          <p:nvPr/>
        </p:nvCxnSpPr>
        <p:spPr bwMode="auto">
          <a:xfrm flipV="1">
            <a:off x="4965700" y="1611313"/>
            <a:ext cx="641350" cy="36353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50192" name="Text Box 16"/>
          <p:cNvSpPr txBox="1">
            <a:spLocks noChangeArrowheads="1"/>
          </p:cNvSpPr>
          <p:nvPr/>
        </p:nvSpPr>
        <p:spPr bwMode="auto">
          <a:xfrm>
            <a:off x="4800600" y="2209800"/>
            <a:ext cx="13398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b="1" smtClean="0">
                <a:solidFill>
                  <a:srgbClr val="FF3300"/>
                </a:solidFill>
                <a:latin typeface="Times New Roman" charset="0"/>
                <a:cs typeface="+mn-cs"/>
              </a:rPr>
              <a:t>Graph g1</a:t>
            </a:r>
          </a:p>
        </p:txBody>
      </p:sp>
      <p:sp>
        <p:nvSpPr>
          <p:cNvPr id="50193" name="Text Box 17"/>
          <p:cNvSpPr txBox="1">
            <a:spLocks noChangeArrowheads="1"/>
          </p:cNvSpPr>
          <p:nvPr/>
        </p:nvSpPr>
        <p:spPr bwMode="auto">
          <a:xfrm>
            <a:off x="914400" y="1300163"/>
            <a:ext cx="1447800" cy="909637"/>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p>
            <a:pPr>
              <a:defRPr/>
            </a:pPr>
            <a:r>
              <a:rPr lang="en-US" sz="2000">
                <a:solidFill>
                  <a:srgbClr val="660033"/>
                </a:solidFill>
                <a:latin typeface="Times New Roman" charset="0"/>
                <a:cs typeface="+mn-cs"/>
              </a:rPr>
              <a:t>A</a:t>
            </a:r>
            <a:r>
              <a:rPr lang="en-US" sz="2000">
                <a:latin typeface="Times New Roman" charset="0"/>
                <a:cs typeface="+mn-cs"/>
              </a:rPr>
              <a:t> </a:t>
            </a:r>
            <a:r>
              <a:rPr lang="en-US" sz="2000">
                <a:solidFill>
                  <a:srgbClr val="33CC33"/>
                </a:solidFill>
                <a:latin typeface="Times New Roman" charset="0"/>
                <a:cs typeface="+mn-cs"/>
              </a:rPr>
              <a:t>B</a:t>
            </a:r>
            <a:r>
              <a:rPr lang="en-US" sz="2000">
                <a:latin typeface="Times New Roman" charset="0"/>
                <a:cs typeface="+mn-cs"/>
              </a:rPr>
              <a:t> </a:t>
            </a:r>
            <a:r>
              <a:rPr lang="en-US" sz="2000">
                <a:solidFill>
                  <a:srgbClr val="3333CC"/>
                </a:solidFill>
                <a:latin typeface="Times New Roman" charset="0"/>
                <a:cs typeface="+mn-cs"/>
              </a:rPr>
              <a:t>C</a:t>
            </a:r>
            <a:r>
              <a:rPr lang="en-US" sz="2000">
                <a:latin typeface="Times New Roman" charset="0"/>
                <a:cs typeface="+mn-cs"/>
              </a:rPr>
              <a:t> </a:t>
            </a:r>
            <a:r>
              <a:rPr lang="en-US" sz="2000">
                <a:solidFill>
                  <a:srgbClr val="660033"/>
                </a:solidFill>
                <a:latin typeface="Times New Roman" charset="0"/>
                <a:cs typeface="+mn-cs"/>
              </a:rPr>
              <a:t>A</a:t>
            </a:r>
            <a:r>
              <a:rPr lang="en-US" sz="2000" baseline="30000">
                <a:latin typeface="Times New Roman" charset="0"/>
                <a:cs typeface="+mn-cs"/>
              </a:rPr>
              <a:t/>
            </a:r>
            <a:br>
              <a:rPr lang="en-US" sz="2000" baseline="30000">
                <a:latin typeface="Times New Roman" charset="0"/>
                <a:cs typeface="+mn-cs"/>
              </a:rPr>
            </a:br>
            <a:endParaRPr lang="en-US" sz="2000" baseline="30000">
              <a:latin typeface="Times New Roman" charset="0"/>
              <a:cs typeface="+mn-cs"/>
            </a:endParaRPr>
          </a:p>
          <a:p>
            <a:pPr>
              <a:defRPr/>
            </a:pPr>
            <a:r>
              <a:rPr lang="en-US" sz="2000">
                <a:solidFill>
                  <a:srgbClr val="3333CC"/>
                </a:solidFill>
                <a:latin typeface="Times New Roman" charset="0"/>
                <a:cs typeface="+mn-cs"/>
              </a:rPr>
              <a:t>C</a:t>
            </a:r>
            <a:r>
              <a:rPr lang="en-US" sz="2000">
                <a:latin typeface="Times New Roman" charset="0"/>
                <a:cs typeface="+mn-cs"/>
              </a:rPr>
              <a:t> </a:t>
            </a:r>
            <a:r>
              <a:rPr lang="en-US" sz="2000">
                <a:solidFill>
                  <a:srgbClr val="CC00CC"/>
                </a:solidFill>
                <a:latin typeface="Times New Roman" charset="0"/>
                <a:cs typeface="+mn-cs"/>
              </a:rPr>
              <a:t>B</a:t>
            </a:r>
            <a:endParaRPr lang="en-US" sz="2000">
              <a:latin typeface="Times New Roman" charset="0"/>
              <a:cs typeface="+mn-cs"/>
            </a:endParaRPr>
          </a:p>
        </p:txBody>
      </p:sp>
      <p:sp>
        <p:nvSpPr>
          <p:cNvPr id="50194" name="Text Box 18"/>
          <p:cNvSpPr txBox="1">
            <a:spLocks noChangeArrowheads="1"/>
          </p:cNvSpPr>
          <p:nvPr/>
        </p:nvSpPr>
        <p:spPr bwMode="auto">
          <a:xfrm>
            <a:off x="381000" y="2762250"/>
            <a:ext cx="3429000" cy="59055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600">
                <a:latin typeface="Times New Roman" charset="0"/>
                <a:cs typeface="+mn-cs"/>
              </a:rPr>
              <a:t>Select the set of paths in g1 matching </a:t>
            </a:r>
            <a:br>
              <a:rPr lang="en-US" sz="1600">
                <a:latin typeface="Times New Roman" charset="0"/>
                <a:cs typeface="+mn-cs"/>
              </a:rPr>
            </a:br>
            <a:r>
              <a:rPr lang="en-US" sz="1600">
                <a:latin typeface="Times New Roman" charset="0"/>
                <a:cs typeface="+mn-cs"/>
              </a:rPr>
              <a:t>the patterns of the query</a:t>
            </a:r>
          </a:p>
        </p:txBody>
      </p:sp>
      <p:sp>
        <p:nvSpPr>
          <p:cNvPr id="50195" name="Text Box 19"/>
          <p:cNvSpPr txBox="1">
            <a:spLocks noChangeArrowheads="1"/>
          </p:cNvSpPr>
          <p:nvPr/>
        </p:nvSpPr>
        <p:spPr bwMode="auto">
          <a:xfrm>
            <a:off x="4419600" y="2667000"/>
            <a:ext cx="3276600" cy="712788"/>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600">
                <a:latin typeface="Times New Roman" charset="0"/>
                <a:cs typeface="+mn-cs"/>
              </a:rPr>
              <a:t>ABCA = {(1, 0, 3, 1),(1, 2, 3, 1)}</a:t>
            </a:r>
          </a:p>
          <a:p>
            <a:pPr>
              <a:spcBef>
                <a:spcPct val="50000"/>
              </a:spcBef>
              <a:defRPr/>
            </a:pPr>
            <a:r>
              <a:rPr lang="en-US" sz="1600">
                <a:latin typeface="Times New Roman" charset="0"/>
                <a:cs typeface="+mn-cs"/>
              </a:rPr>
              <a:t>CB = {(3,0),(3,2)}</a:t>
            </a:r>
            <a:endParaRPr lang="en-US" sz="2000" u="sng">
              <a:latin typeface="Times New Roman" charset="0"/>
              <a:cs typeface="+mn-cs"/>
            </a:endParaRPr>
          </a:p>
        </p:txBody>
      </p:sp>
      <p:sp>
        <p:nvSpPr>
          <p:cNvPr id="50196" name="AutoShape 20"/>
          <p:cNvSpPr>
            <a:spLocks noChangeArrowheads="1"/>
          </p:cNvSpPr>
          <p:nvPr/>
        </p:nvSpPr>
        <p:spPr bwMode="auto">
          <a:xfrm>
            <a:off x="3962400" y="3048000"/>
            <a:ext cx="381000" cy="76200"/>
          </a:xfrm>
          <a:prstGeom prst="rightArrow">
            <a:avLst>
              <a:gd name="adj1" fmla="val 50000"/>
              <a:gd name="adj2" fmla="val 125000"/>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0197" name="AutoShape 21"/>
          <p:cNvSpPr>
            <a:spLocks noChangeArrowheads="1"/>
          </p:cNvSpPr>
          <p:nvPr/>
        </p:nvSpPr>
        <p:spPr bwMode="auto">
          <a:xfrm>
            <a:off x="1524000" y="2362200"/>
            <a:ext cx="76200" cy="228600"/>
          </a:xfrm>
          <a:prstGeom prst="upArrow">
            <a:avLst>
              <a:gd name="adj1" fmla="val 50000"/>
              <a:gd name="adj2" fmla="val 75000"/>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0198" name="AutoShape 22"/>
          <p:cNvSpPr>
            <a:spLocks noChangeArrowheads="1"/>
          </p:cNvSpPr>
          <p:nvPr/>
        </p:nvSpPr>
        <p:spPr bwMode="auto">
          <a:xfrm>
            <a:off x="1524000" y="3505200"/>
            <a:ext cx="76200" cy="304800"/>
          </a:xfrm>
          <a:prstGeom prst="downArrow">
            <a:avLst>
              <a:gd name="adj1" fmla="val 50000"/>
              <a:gd name="adj2" fmla="val 100000"/>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0199" name="Text Box 23"/>
          <p:cNvSpPr txBox="1">
            <a:spLocks noChangeArrowheads="1"/>
          </p:cNvSpPr>
          <p:nvPr/>
        </p:nvSpPr>
        <p:spPr bwMode="auto">
          <a:xfrm>
            <a:off x="381000" y="3925888"/>
            <a:ext cx="3505200" cy="835025"/>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600">
                <a:latin typeface="Times New Roman" charset="0"/>
                <a:cs typeface="+mn-cs"/>
              </a:rPr>
              <a:t>Combine any list from ABCA with any list of CB when labels correspond to identical nodes (possible exponential)</a:t>
            </a:r>
          </a:p>
        </p:txBody>
      </p:sp>
      <p:sp>
        <p:nvSpPr>
          <p:cNvPr id="50200" name="Text Box 24"/>
          <p:cNvSpPr txBox="1">
            <a:spLocks noChangeArrowheads="1"/>
          </p:cNvSpPr>
          <p:nvPr/>
        </p:nvSpPr>
        <p:spPr bwMode="auto">
          <a:xfrm>
            <a:off x="4495800" y="3810000"/>
            <a:ext cx="3276600" cy="1079500"/>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600">
                <a:latin typeface="Times New Roman" charset="0"/>
                <a:cs typeface="+mn-cs"/>
              </a:rPr>
              <a:t>ABCACB = {((1, 0, 3, 1),(3, 0)), </a:t>
            </a:r>
          </a:p>
          <a:p>
            <a:pPr>
              <a:spcBef>
                <a:spcPct val="50000"/>
              </a:spcBef>
              <a:defRPr/>
            </a:pPr>
            <a:r>
              <a:rPr lang="en-US" sz="1600">
                <a:latin typeface="Times New Roman" charset="0"/>
                <a:cs typeface="+mn-cs"/>
              </a:rPr>
              <a:t>((1, 0, 3, 1),(3, 2)),((1, 2, 3, 1),(3, 0)), </a:t>
            </a:r>
          </a:p>
          <a:p>
            <a:pPr>
              <a:spcBef>
                <a:spcPct val="50000"/>
              </a:spcBef>
              <a:defRPr/>
            </a:pPr>
            <a:r>
              <a:rPr lang="en-US" sz="1600">
                <a:latin typeface="Times New Roman" charset="0"/>
                <a:cs typeface="+mn-cs"/>
              </a:rPr>
              <a:t>((1, 2, 3, 1),(3, 2))}</a:t>
            </a:r>
            <a:endParaRPr lang="en-US" sz="2000" u="sng">
              <a:latin typeface="Times New Roman" charset="0"/>
              <a:cs typeface="+mn-cs"/>
            </a:endParaRPr>
          </a:p>
        </p:txBody>
      </p:sp>
      <p:sp>
        <p:nvSpPr>
          <p:cNvPr id="50201" name="AutoShape 25"/>
          <p:cNvSpPr>
            <a:spLocks noChangeArrowheads="1"/>
          </p:cNvSpPr>
          <p:nvPr/>
        </p:nvSpPr>
        <p:spPr bwMode="auto">
          <a:xfrm>
            <a:off x="4038600" y="4191000"/>
            <a:ext cx="381000" cy="76200"/>
          </a:xfrm>
          <a:prstGeom prst="rightArrow">
            <a:avLst>
              <a:gd name="adj1" fmla="val 50000"/>
              <a:gd name="adj2" fmla="val 125000"/>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0202" name="AutoShape 26"/>
          <p:cNvSpPr>
            <a:spLocks noChangeArrowheads="1"/>
          </p:cNvSpPr>
          <p:nvPr/>
        </p:nvSpPr>
        <p:spPr bwMode="auto">
          <a:xfrm>
            <a:off x="5867400" y="3505200"/>
            <a:ext cx="76200" cy="228600"/>
          </a:xfrm>
          <a:prstGeom prst="downArrow">
            <a:avLst>
              <a:gd name="adj1" fmla="val 50000"/>
              <a:gd name="adj2" fmla="val 75000"/>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0203" name="AutoShape 27"/>
          <p:cNvSpPr>
            <a:spLocks noChangeArrowheads="1"/>
          </p:cNvSpPr>
          <p:nvPr/>
        </p:nvSpPr>
        <p:spPr bwMode="auto">
          <a:xfrm>
            <a:off x="1524000" y="4972050"/>
            <a:ext cx="76200" cy="304800"/>
          </a:xfrm>
          <a:prstGeom prst="downArrow">
            <a:avLst>
              <a:gd name="adj1" fmla="val 50000"/>
              <a:gd name="adj2" fmla="val 100000"/>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0204" name="Text Box 28"/>
          <p:cNvSpPr txBox="1">
            <a:spLocks noChangeArrowheads="1"/>
          </p:cNvSpPr>
          <p:nvPr/>
        </p:nvSpPr>
        <p:spPr bwMode="auto">
          <a:xfrm>
            <a:off x="152400" y="5410200"/>
            <a:ext cx="3733800" cy="59055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600">
                <a:latin typeface="Times New Roman" charset="0"/>
                <a:cs typeface="+mn-cs"/>
              </a:rPr>
              <a:t>Remove lists if they contains identical nodes when they should not</a:t>
            </a:r>
          </a:p>
        </p:txBody>
      </p:sp>
      <p:sp>
        <p:nvSpPr>
          <p:cNvPr id="50205" name="AutoShape 29"/>
          <p:cNvSpPr>
            <a:spLocks noChangeArrowheads="1"/>
          </p:cNvSpPr>
          <p:nvPr/>
        </p:nvSpPr>
        <p:spPr bwMode="auto">
          <a:xfrm>
            <a:off x="3962400" y="5638800"/>
            <a:ext cx="381000" cy="76200"/>
          </a:xfrm>
          <a:prstGeom prst="rightArrow">
            <a:avLst>
              <a:gd name="adj1" fmla="val 50000"/>
              <a:gd name="adj2" fmla="val 125000"/>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0206" name="Text Box 30"/>
          <p:cNvSpPr txBox="1">
            <a:spLocks noChangeArrowheads="1"/>
          </p:cNvSpPr>
          <p:nvPr/>
        </p:nvSpPr>
        <p:spPr bwMode="auto">
          <a:xfrm>
            <a:off x="4495800" y="5245100"/>
            <a:ext cx="3276600" cy="1079500"/>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600">
                <a:latin typeface="Times New Roman" charset="0"/>
                <a:cs typeface="+mn-cs"/>
              </a:rPr>
              <a:t>ABCACB ={</a:t>
            </a:r>
            <a:r>
              <a:rPr lang="en-US" sz="1600" u="sng">
                <a:solidFill>
                  <a:srgbClr val="FF3300"/>
                </a:solidFill>
                <a:latin typeface="Times New Roman" charset="0"/>
                <a:cs typeface="+mn-cs"/>
              </a:rPr>
              <a:t>removed,</a:t>
            </a:r>
            <a:endParaRPr lang="en-US" sz="1600">
              <a:latin typeface="Times New Roman" charset="0"/>
              <a:cs typeface="+mn-cs"/>
            </a:endParaRPr>
          </a:p>
          <a:p>
            <a:pPr>
              <a:spcBef>
                <a:spcPct val="50000"/>
              </a:spcBef>
              <a:defRPr/>
            </a:pPr>
            <a:r>
              <a:rPr lang="en-US" sz="1600">
                <a:latin typeface="Times New Roman" charset="0"/>
                <a:cs typeface="+mn-cs"/>
              </a:rPr>
              <a:t>((1, 0, 3, 1),(3, 2)),((1, 2, 3, 1),(3, 0)), </a:t>
            </a:r>
          </a:p>
          <a:p>
            <a:pPr>
              <a:spcBef>
                <a:spcPct val="50000"/>
              </a:spcBef>
              <a:defRPr/>
            </a:pPr>
            <a:r>
              <a:rPr lang="en-US" sz="1600" u="sng">
                <a:solidFill>
                  <a:srgbClr val="FF3300"/>
                </a:solidFill>
                <a:latin typeface="Times New Roman" charset="0"/>
                <a:cs typeface="+mn-cs"/>
              </a:rPr>
              <a:t>removed</a:t>
            </a:r>
            <a:r>
              <a:rPr lang="en-US" sz="1600">
                <a:latin typeface="Times New Roman" charset="0"/>
                <a:cs typeface="+mn-cs"/>
              </a:rPr>
              <a:t>}</a:t>
            </a:r>
          </a:p>
        </p:txBody>
      </p:sp>
      <p:grpSp>
        <p:nvGrpSpPr>
          <p:cNvPr id="29726" name="Group 31"/>
          <p:cNvGrpSpPr>
            <a:grpSpLocks/>
          </p:cNvGrpSpPr>
          <p:nvPr/>
        </p:nvGrpSpPr>
        <p:grpSpPr bwMode="auto">
          <a:xfrm>
            <a:off x="2667000" y="1295400"/>
            <a:ext cx="1371600" cy="1030288"/>
            <a:chOff x="960" y="1323"/>
            <a:chExt cx="1248" cy="1108"/>
          </a:xfrm>
        </p:grpSpPr>
        <p:sp>
          <p:nvSpPr>
            <p:cNvPr id="50208" name="AutoShape 32"/>
            <p:cNvSpPr>
              <a:spLocks noChangeArrowheads="1"/>
            </p:cNvSpPr>
            <p:nvPr/>
          </p:nvSpPr>
          <p:spPr bwMode="auto">
            <a:xfrm>
              <a:off x="1535" y="1523"/>
              <a:ext cx="287" cy="183"/>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latin typeface="Times New Roman" charset="0"/>
                  <a:cs typeface="+mn-cs"/>
                </a:rPr>
                <a:t>0</a:t>
              </a:r>
            </a:p>
          </p:txBody>
        </p:sp>
        <p:sp>
          <p:nvSpPr>
            <p:cNvPr id="50209" name="AutoShape 33"/>
            <p:cNvSpPr>
              <a:spLocks noChangeArrowheads="1"/>
            </p:cNvSpPr>
            <p:nvPr/>
          </p:nvSpPr>
          <p:spPr bwMode="auto">
            <a:xfrm>
              <a:off x="960" y="1903"/>
              <a:ext cx="287" cy="2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latin typeface="Times New Roman" charset="0"/>
                  <a:cs typeface="+mn-cs"/>
                </a:rPr>
                <a:t>2</a:t>
              </a:r>
            </a:p>
          </p:txBody>
        </p:sp>
        <p:sp>
          <p:nvSpPr>
            <p:cNvPr id="50210" name="AutoShape 34"/>
            <p:cNvSpPr>
              <a:spLocks noChangeArrowheads="1"/>
            </p:cNvSpPr>
            <p:nvPr/>
          </p:nvSpPr>
          <p:spPr bwMode="auto">
            <a:xfrm>
              <a:off x="1535" y="1903"/>
              <a:ext cx="287" cy="2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latin typeface="Times New Roman" charset="0"/>
                  <a:cs typeface="+mn-cs"/>
                </a:rPr>
                <a:t>3</a:t>
              </a:r>
            </a:p>
          </p:txBody>
        </p:sp>
        <p:cxnSp>
          <p:nvCxnSpPr>
            <p:cNvPr id="50211" name="AutoShape 35"/>
            <p:cNvCxnSpPr>
              <a:cxnSpLocks noChangeShapeType="1"/>
              <a:stCxn id="50208" idx="2"/>
              <a:endCxn id="50209" idx="0"/>
            </p:cNvCxnSpPr>
            <p:nvPr/>
          </p:nvCxnSpPr>
          <p:spPr bwMode="auto">
            <a:xfrm flipH="1">
              <a:off x="1104" y="1705"/>
              <a:ext cx="573" cy="198"/>
            </a:xfrm>
            <a:prstGeom prst="straightConnector1">
              <a:avLst/>
            </a:prstGeom>
            <a:noFill/>
            <a:ln w="9525">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0212" name="AutoShape 36"/>
            <p:cNvCxnSpPr>
              <a:cxnSpLocks noChangeShapeType="1"/>
              <a:stCxn id="50208" idx="2"/>
              <a:endCxn id="50210" idx="0"/>
            </p:cNvCxnSpPr>
            <p:nvPr/>
          </p:nvCxnSpPr>
          <p:spPr bwMode="auto">
            <a:xfrm>
              <a:off x="1678" y="1705"/>
              <a:ext cx="0" cy="19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0213" name="AutoShape 37"/>
            <p:cNvCxnSpPr>
              <a:cxnSpLocks noChangeShapeType="1"/>
              <a:stCxn id="50209" idx="3"/>
              <a:endCxn id="50210" idx="1"/>
            </p:cNvCxnSpPr>
            <p:nvPr/>
          </p:nvCxnSpPr>
          <p:spPr bwMode="auto">
            <a:xfrm>
              <a:off x="1247" y="2004"/>
              <a:ext cx="287"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50214" name="Text Box 38"/>
            <p:cNvSpPr txBox="1">
              <a:spLocks noChangeArrowheads="1"/>
            </p:cNvSpPr>
            <p:nvPr/>
          </p:nvSpPr>
          <p:spPr bwMode="auto">
            <a:xfrm>
              <a:off x="960" y="2103"/>
              <a:ext cx="386" cy="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A</a:t>
              </a:r>
            </a:p>
          </p:txBody>
        </p:sp>
        <p:sp>
          <p:nvSpPr>
            <p:cNvPr id="50215" name="Text Box 39"/>
            <p:cNvSpPr txBox="1">
              <a:spLocks noChangeArrowheads="1"/>
            </p:cNvSpPr>
            <p:nvPr/>
          </p:nvSpPr>
          <p:spPr bwMode="auto">
            <a:xfrm>
              <a:off x="1533" y="2103"/>
              <a:ext cx="387" cy="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B</a:t>
              </a:r>
            </a:p>
          </p:txBody>
        </p:sp>
        <p:sp>
          <p:nvSpPr>
            <p:cNvPr id="50216" name="AutoShape 40"/>
            <p:cNvSpPr>
              <a:spLocks noChangeArrowheads="1"/>
            </p:cNvSpPr>
            <p:nvPr/>
          </p:nvSpPr>
          <p:spPr bwMode="auto">
            <a:xfrm>
              <a:off x="960" y="1323"/>
              <a:ext cx="287" cy="2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1438" tIns="45719" rIns="91438" bIns="45719" anchor="ctr"/>
            <a:lstStyle/>
            <a:p>
              <a:pPr algn="ctr" eaLnBrk="1" hangingPunct="1">
                <a:defRPr/>
              </a:pPr>
              <a:r>
                <a:rPr lang="en-US" sz="1400">
                  <a:latin typeface="Times New Roman" charset="0"/>
                  <a:cs typeface="+mn-cs"/>
                </a:rPr>
                <a:t>1</a:t>
              </a:r>
            </a:p>
          </p:txBody>
        </p:sp>
        <p:cxnSp>
          <p:nvCxnSpPr>
            <p:cNvPr id="50217" name="AutoShape 41"/>
            <p:cNvCxnSpPr>
              <a:cxnSpLocks noChangeShapeType="1"/>
              <a:stCxn id="50208" idx="1"/>
              <a:endCxn id="50216" idx="3"/>
            </p:cNvCxnSpPr>
            <p:nvPr/>
          </p:nvCxnSpPr>
          <p:spPr bwMode="auto">
            <a:xfrm flipH="1" flipV="1">
              <a:off x="1247" y="1424"/>
              <a:ext cx="287" cy="19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50218" name="Text Box 42"/>
            <p:cNvSpPr txBox="1">
              <a:spLocks noChangeArrowheads="1"/>
            </p:cNvSpPr>
            <p:nvPr/>
          </p:nvSpPr>
          <p:spPr bwMode="auto">
            <a:xfrm>
              <a:off x="1822" y="1425"/>
              <a:ext cx="386" cy="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C</a:t>
              </a:r>
            </a:p>
          </p:txBody>
        </p:sp>
        <p:sp>
          <p:nvSpPr>
            <p:cNvPr id="50219" name="Text Box 43"/>
            <p:cNvSpPr txBox="1">
              <a:spLocks noChangeArrowheads="1"/>
            </p:cNvSpPr>
            <p:nvPr/>
          </p:nvSpPr>
          <p:spPr bwMode="auto">
            <a:xfrm>
              <a:off x="960" y="1466"/>
              <a:ext cx="386" cy="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8" tIns="45719" rIns="91438" bIns="45719">
              <a:spAutoFit/>
            </a:bodyPr>
            <a:lstStyle>
              <a:lvl1pPr>
                <a:defRPr>
                  <a:solidFill>
                    <a:schemeClr val="tx1"/>
                  </a:solidFill>
                  <a:latin typeface="Comic Sans MS" charset="0"/>
                  <a:ea typeface="ＭＳ Ｐゴシック" charset="0"/>
                </a:defRPr>
              </a:lvl1pPr>
              <a:lvl2pPr marL="458788">
                <a:defRPr>
                  <a:solidFill>
                    <a:schemeClr val="tx1"/>
                  </a:solidFill>
                  <a:latin typeface="Comic Sans MS" charset="0"/>
                  <a:ea typeface="ＭＳ Ｐゴシック" charset="0"/>
                </a:defRPr>
              </a:lvl2pPr>
              <a:lvl3pPr>
                <a:defRPr>
                  <a:solidFill>
                    <a:schemeClr val="tx1"/>
                  </a:solidFill>
                  <a:latin typeface="Comic Sans MS" charset="0"/>
                  <a:ea typeface="ＭＳ Ｐゴシック" charset="0"/>
                </a:defRPr>
              </a:lvl3pPr>
              <a:lvl4pPr>
                <a:defRPr>
                  <a:solidFill>
                    <a:schemeClr val="tx1"/>
                  </a:solidFill>
                  <a:latin typeface="Comic Sans MS" charset="0"/>
                  <a:ea typeface="ＭＳ Ｐゴシック" charset="0"/>
                </a:defRPr>
              </a:lvl4pPr>
              <a:lvl5pPr marL="1827213">
                <a:defRPr>
                  <a:solidFill>
                    <a:schemeClr val="tx1"/>
                  </a:solidFill>
                  <a:latin typeface="Comic Sans MS" charset="0"/>
                  <a:ea typeface="ＭＳ Ｐゴシック" charset="0"/>
                </a:defRPr>
              </a:lvl5pPr>
              <a:lvl6pPr marL="2284413" fontAlgn="base">
                <a:spcBef>
                  <a:spcPct val="0"/>
                </a:spcBef>
                <a:spcAft>
                  <a:spcPct val="0"/>
                </a:spcAft>
                <a:defRPr>
                  <a:solidFill>
                    <a:schemeClr val="tx1"/>
                  </a:solidFill>
                  <a:latin typeface="Comic Sans MS" charset="0"/>
                  <a:ea typeface="ＭＳ Ｐゴシック" charset="0"/>
                </a:defRPr>
              </a:lvl6pPr>
              <a:lvl7pPr marL="2741613" fontAlgn="base">
                <a:spcBef>
                  <a:spcPct val="0"/>
                </a:spcBef>
                <a:spcAft>
                  <a:spcPct val="0"/>
                </a:spcAft>
                <a:defRPr>
                  <a:solidFill>
                    <a:schemeClr val="tx1"/>
                  </a:solidFill>
                  <a:latin typeface="Comic Sans MS" charset="0"/>
                  <a:ea typeface="ＭＳ Ｐゴシック" charset="0"/>
                </a:defRPr>
              </a:lvl7pPr>
              <a:lvl8pPr marL="3198813" fontAlgn="base">
                <a:spcBef>
                  <a:spcPct val="0"/>
                </a:spcBef>
                <a:spcAft>
                  <a:spcPct val="0"/>
                </a:spcAft>
                <a:defRPr>
                  <a:solidFill>
                    <a:schemeClr val="tx1"/>
                  </a:solidFill>
                  <a:latin typeface="Comic Sans MS" charset="0"/>
                  <a:ea typeface="ＭＳ Ｐゴシック" charset="0"/>
                </a:defRPr>
              </a:lvl8pPr>
              <a:lvl9pPr marL="3656013" fontAlgn="base">
                <a:spcBef>
                  <a:spcPct val="0"/>
                </a:spcBef>
                <a:spcAft>
                  <a:spcPct val="0"/>
                </a:spcAft>
                <a:defRPr>
                  <a:solidFill>
                    <a:schemeClr val="tx1"/>
                  </a:solidFill>
                  <a:latin typeface="Comic Sans MS" charset="0"/>
                  <a:ea typeface="ＭＳ Ｐゴシック" charset="0"/>
                </a:defRPr>
              </a:lvl9pPr>
            </a:lstStyle>
            <a:p>
              <a:pPr eaLnBrk="1" hangingPunct="1">
                <a:spcBef>
                  <a:spcPct val="50000"/>
                </a:spcBef>
                <a:defRPr/>
              </a:pPr>
              <a:r>
                <a:rPr lang="en-US" sz="1400" smtClean="0">
                  <a:latin typeface="Times New Roman" charset="0"/>
                  <a:cs typeface="+mn-cs"/>
                </a:rPr>
                <a:t>B</a:t>
              </a:r>
            </a:p>
          </p:txBody>
        </p:sp>
      </p:grpSp>
      <p:sp>
        <p:nvSpPr>
          <p:cNvPr id="50220" name="Text Box 44"/>
          <p:cNvSpPr txBox="1">
            <a:spLocks noChangeArrowheads="1"/>
          </p:cNvSpPr>
          <p:nvPr/>
        </p:nvSpPr>
        <p:spPr bwMode="auto">
          <a:xfrm>
            <a:off x="2743200" y="2286000"/>
            <a:ext cx="8905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400" b="1">
                <a:solidFill>
                  <a:schemeClr val="accent1"/>
                </a:solidFill>
                <a:latin typeface="Times New Roman" charset="0"/>
                <a:cs typeface="+mn-cs"/>
              </a:rPr>
              <a:t>Query</a:t>
            </a:r>
          </a:p>
        </p:txBody>
      </p:sp>
      <p:sp>
        <p:nvSpPr>
          <p:cNvPr id="50221" name="AutoShape 45"/>
          <p:cNvSpPr>
            <a:spLocks noChangeArrowheads="1"/>
          </p:cNvSpPr>
          <p:nvPr/>
        </p:nvSpPr>
        <p:spPr bwMode="auto">
          <a:xfrm>
            <a:off x="5867400" y="4953000"/>
            <a:ext cx="76200" cy="228600"/>
          </a:xfrm>
          <a:prstGeom prst="downArrow">
            <a:avLst>
              <a:gd name="adj1" fmla="val 50000"/>
              <a:gd name="adj2" fmla="val 75000"/>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0222" name="Line 46"/>
          <p:cNvSpPr>
            <a:spLocks noChangeShapeType="1"/>
          </p:cNvSpPr>
          <p:nvPr/>
        </p:nvSpPr>
        <p:spPr bwMode="auto">
          <a:xfrm>
            <a:off x="1884363" y="931863"/>
            <a:ext cx="4838700"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0" y="-104775"/>
            <a:ext cx="9144000" cy="1547813"/>
          </a:xfrm>
        </p:spPr>
        <p:txBody>
          <a:bodyPr/>
          <a:lstStyle/>
          <a:p>
            <a:pPr eaLnBrk="1" hangingPunct="1">
              <a:defRPr/>
            </a:pPr>
            <a:r>
              <a:rPr lang="en-US" smtClean="0">
                <a:cs typeface="+mj-cs"/>
              </a:rPr>
              <a:t>Complexity: Building the database</a:t>
            </a:r>
          </a:p>
        </p:txBody>
      </p:sp>
      <p:sp>
        <p:nvSpPr>
          <p:cNvPr id="54275" name="Rectangle 3"/>
          <p:cNvSpPr>
            <a:spLocks noGrp="1" noChangeArrowheads="1"/>
          </p:cNvSpPr>
          <p:nvPr>
            <p:ph type="body" idx="1"/>
          </p:nvPr>
        </p:nvSpPr>
        <p:spPr>
          <a:xfrm>
            <a:off x="228600" y="1624013"/>
            <a:ext cx="8763000" cy="4724400"/>
          </a:xfrm>
        </p:spPr>
        <p:txBody>
          <a:bodyPr/>
          <a:lstStyle/>
          <a:p>
            <a:pPr eaLnBrk="1" hangingPunct="1">
              <a:lnSpc>
                <a:spcPct val="70000"/>
              </a:lnSpc>
              <a:defRPr/>
            </a:pPr>
            <a:r>
              <a:rPr lang="en-US" smtClean="0">
                <a:solidFill>
                  <a:srgbClr val="FF0000"/>
                </a:solidFill>
                <a:cs typeface="+mn-cs"/>
              </a:rPr>
              <a:t>Linear</a:t>
            </a:r>
            <a:r>
              <a:rPr lang="en-US" smtClean="0">
                <a:cs typeface="+mn-cs"/>
              </a:rPr>
              <a:t> in the size of the database </a:t>
            </a:r>
            <a:r>
              <a:rPr lang="en-US" smtClean="0">
                <a:solidFill>
                  <a:srgbClr val="FF0000"/>
                </a:solidFill>
                <a:cs typeface="+mn-cs"/>
              </a:rPr>
              <a:t>|D|</a:t>
            </a:r>
            <a:br>
              <a:rPr lang="en-US" smtClean="0">
                <a:solidFill>
                  <a:srgbClr val="FF0000"/>
                </a:solidFill>
                <a:cs typeface="+mn-cs"/>
              </a:rPr>
            </a:br>
            <a:endParaRPr lang="en-US" smtClean="0">
              <a:solidFill>
                <a:srgbClr val="FF0000"/>
              </a:solidFill>
              <a:cs typeface="+mn-cs"/>
            </a:endParaRPr>
          </a:p>
          <a:p>
            <a:pPr eaLnBrk="1" hangingPunct="1">
              <a:lnSpc>
                <a:spcPct val="70000"/>
              </a:lnSpc>
              <a:defRPr/>
            </a:pPr>
            <a:r>
              <a:rPr lang="en-US" smtClean="0">
                <a:solidFill>
                  <a:srgbClr val="3366FF"/>
                </a:solidFill>
                <a:cs typeface="+mn-cs"/>
              </a:rPr>
              <a:t>Linear</a:t>
            </a:r>
            <a:r>
              <a:rPr lang="en-US" smtClean="0">
                <a:cs typeface="+mn-cs"/>
              </a:rPr>
              <a:t> in the number of the nodes in the graphs, </a:t>
            </a:r>
            <a:r>
              <a:rPr lang="en-US" smtClean="0">
                <a:solidFill>
                  <a:srgbClr val="3366FF"/>
                </a:solidFill>
                <a:cs typeface="+mn-cs"/>
              </a:rPr>
              <a:t>n</a:t>
            </a:r>
            <a:br>
              <a:rPr lang="en-US" smtClean="0">
                <a:solidFill>
                  <a:srgbClr val="3366FF"/>
                </a:solidFill>
                <a:cs typeface="+mn-cs"/>
              </a:rPr>
            </a:br>
            <a:endParaRPr lang="en-US" smtClean="0">
              <a:solidFill>
                <a:srgbClr val="3366FF"/>
              </a:solidFill>
              <a:cs typeface="+mn-cs"/>
            </a:endParaRPr>
          </a:p>
          <a:p>
            <a:pPr eaLnBrk="1" hangingPunct="1">
              <a:lnSpc>
                <a:spcPct val="70000"/>
              </a:lnSpc>
              <a:defRPr/>
            </a:pPr>
            <a:r>
              <a:rPr lang="en-US" smtClean="0">
                <a:solidFill>
                  <a:srgbClr val="FF0000"/>
                </a:solidFill>
                <a:cs typeface="+mn-cs"/>
              </a:rPr>
              <a:t>Polynomial</a:t>
            </a:r>
            <a:r>
              <a:rPr lang="en-US" smtClean="0">
                <a:cs typeface="+mn-cs"/>
              </a:rPr>
              <a:t> in the valence of the nodes, </a:t>
            </a:r>
            <a:r>
              <a:rPr lang="en-US" smtClean="0">
                <a:solidFill>
                  <a:srgbClr val="FF0000"/>
                </a:solidFill>
                <a:cs typeface="+mn-cs"/>
              </a:rPr>
              <a:t>m </a:t>
            </a:r>
            <a:r>
              <a:rPr lang="en-US" smtClean="0">
                <a:cs typeface="+mn-cs"/>
              </a:rPr>
              <a:t/>
            </a:r>
            <a:br>
              <a:rPr lang="en-US" smtClean="0">
                <a:cs typeface="+mn-cs"/>
              </a:rPr>
            </a:br>
            <a:endParaRPr lang="en-US" smtClean="0">
              <a:cs typeface="+mn-cs"/>
            </a:endParaRPr>
          </a:p>
          <a:p>
            <a:pPr eaLnBrk="1" hangingPunct="1">
              <a:lnSpc>
                <a:spcPct val="70000"/>
              </a:lnSpc>
              <a:defRPr/>
            </a:pPr>
            <a:r>
              <a:rPr lang="en-US" smtClean="0">
                <a:solidFill>
                  <a:srgbClr val="0000CC"/>
                </a:solidFill>
                <a:cs typeface="+mn-cs"/>
              </a:rPr>
              <a:t>Exponential</a:t>
            </a:r>
            <a:r>
              <a:rPr lang="en-US" smtClean="0">
                <a:cs typeface="+mn-cs"/>
              </a:rPr>
              <a:t> in the value of </a:t>
            </a:r>
            <a:r>
              <a:rPr lang="en-US" smtClean="0">
                <a:solidFill>
                  <a:srgbClr val="0000CC"/>
                </a:solidFill>
                <a:cs typeface="+mn-cs"/>
              </a:rPr>
              <a:t>lp  (small constant!)</a:t>
            </a:r>
          </a:p>
          <a:p>
            <a:pPr algn="ctr" eaLnBrk="1" hangingPunct="1">
              <a:lnSpc>
                <a:spcPct val="70000"/>
              </a:lnSpc>
              <a:buFontTx/>
              <a:buNone/>
              <a:defRPr/>
            </a:pPr>
            <a:r>
              <a:rPr lang="en-US" smtClean="0">
                <a:solidFill>
                  <a:srgbClr val="FF0000"/>
                </a:solidFill>
                <a:cs typeface="+mn-cs"/>
              </a:rPr>
              <a:t>O(|D| n m</a:t>
            </a:r>
            <a:r>
              <a:rPr lang="en-US" baseline="30000" smtClean="0">
                <a:solidFill>
                  <a:srgbClr val="FF0000"/>
                </a:solidFill>
                <a:cs typeface="+mn-cs"/>
              </a:rPr>
              <a:t>lp</a:t>
            </a:r>
            <a:r>
              <a:rPr lang="en-US" smtClean="0">
                <a:solidFill>
                  <a:srgbClr val="FF0000"/>
                </a:solidFill>
                <a:cs typeface="+mn-cs"/>
              </a:rPr>
              <a:t>)</a:t>
            </a:r>
          </a:p>
        </p:txBody>
      </p:sp>
      <p:sp>
        <p:nvSpPr>
          <p:cNvPr id="54276" name="Line 4"/>
          <p:cNvSpPr>
            <a:spLocks noChangeShapeType="1"/>
          </p:cNvSpPr>
          <p:nvPr/>
        </p:nvSpPr>
        <p:spPr bwMode="auto">
          <a:xfrm flipV="1">
            <a:off x="269875" y="1085850"/>
            <a:ext cx="8680450"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pPr eaLnBrk="1" hangingPunct="1">
              <a:defRPr/>
            </a:pPr>
            <a:r>
              <a:rPr lang="en-US" sz="4000" smtClean="0">
                <a:cs typeface="+mj-cs"/>
              </a:rPr>
              <a:t>Setup on NCI database: Preprocessing Step</a:t>
            </a:r>
          </a:p>
        </p:txBody>
      </p:sp>
      <p:grpSp>
        <p:nvGrpSpPr>
          <p:cNvPr id="33794" name="Group 3"/>
          <p:cNvGrpSpPr>
            <a:grpSpLocks/>
          </p:cNvGrpSpPr>
          <p:nvPr/>
        </p:nvGrpSpPr>
        <p:grpSpPr bwMode="auto">
          <a:xfrm>
            <a:off x="615950" y="1508125"/>
            <a:ext cx="7380288" cy="4992688"/>
            <a:chOff x="388" y="926"/>
            <a:chExt cx="4649" cy="3145"/>
          </a:xfrm>
        </p:grpSpPr>
        <p:pic>
          <p:nvPicPr>
            <p:cNvPr id="58372" name="Picture 4" descr="fdbl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7" y="2600"/>
              <a:ext cx="2544" cy="14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8"/>
                      </a:srgbClr>
                    </a:outerShdw>
                  </a:effectLst>
                </a14:hiddenEffects>
              </a:ext>
            </a:extLst>
          </p:spPr>
        </p:pic>
        <p:pic>
          <p:nvPicPr>
            <p:cNvPr id="58373" name="Picture 5" descr="ggncidb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 y="926"/>
              <a:ext cx="4649" cy="15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8"/>
                      </a:srgbClr>
                    </a:outerShdw>
                  </a:effectLst>
                </a14:hiddenEffects>
              </a:ext>
            </a:extLst>
          </p:spPr>
        </p:pic>
        <p:sp>
          <p:nvSpPr>
            <p:cNvPr id="58374" name="Text Box 6"/>
            <p:cNvSpPr txBox="1">
              <a:spLocks noChangeArrowheads="1"/>
            </p:cNvSpPr>
            <p:nvPr/>
          </p:nvSpPr>
          <p:spPr bwMode="auto">
            <a:xfrm>
              <a:off x="4041" y="3781"/>
              <a:ext cx="62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sz="1600" b="1">
                  <a:cs typeface="+mn-cs"/>
                </a:rPr>
                <a:t>(c)</a:t>
              </a:r>
            </a:p>
          </p:txBody>
        </p:sp>
        <p:sp>
          <p:nvSpPr>
            <p:cNvPr id="58375" name="Text Box 7"/>
            <p:cNvSpPr txBox="1">
              <a:spLocks noChangeArrowheads="1"/>
            </p:cNvSpPr>
            <p:nvPr/>
          </p:nvSpPr>
          <p:spPr bwMode="auto">
            <a:xfrm>
              <a:off x="1936" y="1880"/>
              <a:ext cx="339" cy="1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sz="800">
                  <a:cs typeface="+mn-cs"/>
                </a:rPr>
                <a:t>160000</a:t>
              </a:r>
            </a:p>
          </p:txBody>
        </p:sp>
        <p:sp>
          <p:nvSpPr>
            <p:cNvPr id="58376" name="Text Box 8"/>
            <p:cNvSpPr txBox="1">
              <a:spLocks noChangeArrowheads="1"/>
            </p:cNvSpPr>
            <p:nvPr/>
          </p:nvSpPr>
          <p:spPr bwMode="auto">
            <a:xfrm>
              <a:off x="4307" y="1870"/>
              <a:ext cx="339" cy="1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sz="800">
                  <a:cs typeface="+mn-cs"/>
                </a:rPr>
                <a:t>160000</a:t>
              </a:r>
            </a:p>
          </p:txBody>
        </p:sp>
      </p:gr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57200" y="11113"/>
            <a:ext cx="8229600" cy="1143000"/>
          </a:xfrm>
        </p:spPr>
        <p:txBody>
          <a:bodyPr/>
          <a:lstStyle/>
          <a:p>
            <a:pPr eaLnBrk="1" hangingPunct="1">
              <a:defRPr/>
            </a:pPr>
            <a:r>
              <a:rPr lang="en-US" smtClean="0">
                <a:cs typeface="+mj-cs"/>
              </a:rPr>
              <a:t>Queries</a:t>
            </a:r>
          </a:p>
        </p:txBody>
      </p:sp>
      <p:pic>
        <p:nvPicPr>
          <p:cNvPr id="35842" name="Picture 3" descr="q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88" y="2660650"/>
            <a:ext cx="2286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5843" name="Group 4"/>
          <p:cNvGrpSpPr>
            <a:grpSpLocks/>
          </p:cNvGrpSpPr>
          <p:nvPr/>
        </p:nvGrpSpPr>
        <p:grpSpPr bwMode="auto">
          <a:xfrm>
            <a:off x="193675" y="893763"/>
            <a:ext cx="8912225" cy="5876925"/>
            <a:chOff x="146" y="563"/>
            <a:chExt cx="5614" cy="3702"/>
          </a:xfrm>
        </p:grpSpPr>
        <p:pic>
          <p:nvPicPr>
            <p:cNvPr id="60421" name="Picture 5" descr="q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 y="563"/>
              <a:ext cx="1440" cy="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8"/>
                      </a:srgbClr>
                    </a:outerShdw>
                  </a:effectLst>
                </a14:hiddenEffects>
              </a:ext>
            </a:extLst>
          </p:spPr>
        </p:pic>
        <p:pic>
          <p:nvPicPr>
            <p:cNvPr id="60422" name="Picture 6" descr="q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8" y="757"/>
              <a:ext cx="1166" cy="9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8"/>
                      </a:srgbClr>
                    </a:outerShdw>
                  </a:effectLst>
                </a14:hiddenEffects>
              </a:ext>
            </a:extLst>
          </p:spPr>
        </p:pic>
        <p:pic>
          <p:nvPicPr>
            <p:cNvPr id="35846" name="Picture 7" descr="query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7" y="2665"/>
              <a:ext cx="1920" cy="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7" name="Picture 8" descr="q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61" y="587"/>
              <a:ext cx="1319" cy="1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8" name="Picture 9" descr="q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98" y="1749"/>
              <a:ext cx="1440" cy="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9" name="Picture 10" descr="q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01" y="1604"/>
              <a:ext cx="1440" cy="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0" name="Picture 11" descr="query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89" y="1604"/>
              <a:ext cx="1271" cy="1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1" name="Picture 12" descr="query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3" y="2886"/>
              <a:ext cx="1436" cy="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2" name="Picture 13" descr="query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64" y="2934"/>
              <a:ext cx="1440" cy="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5" name="Object 2"/>
          <p:cNvGraphicFramePr>
            <a:graphicFrameLocks noChangeAspect="1"/>
          </p:cNvGraphicFramePr>
          <p:nvPr/>
        </p:nvGraphicFramePr>
        <p:xfrm>
          <a:off x="1905000" y="1671638"/>
          <a:ext cx="6096000" cy="4271962"/>
        </p:xfrm>
        <a:graphic>
          <a:graphicData uri="http://schemas.openxmlformats.org/presentationml/2006/ole">
            <mc:AlternateContent xmlns:mc="http://schemas.openxmlformats.org/markup-compatibility/2006">
              <mc:Choice xmlns:v="urn:schemas-microsoft-com:vml" Requires="v">
                <p:oleObj spid="_x0000_s34822" name="Chart" r:id="rId4" imgW="6756400" imgH="4305300" progId="Excel.Chart.8">
                  <p:embed/>
                </p:oleObj>
              </mc:Choice>
              <mc:Fallback>
                <p:oleObj name="Chart" r:id="rId4" imgW="6756400" imgH="4305300" progId="Excel.Char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1671638"/>
                        <a:ext cx="6096000" cy="427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63491" name="Rectangle 3"/>
          <p:cNvSpPr>
            <a:spLocks noChangeArrowheads="1"/>
          </p:cNvSpPr>
          <p:nvPr/>
        </p:nvSpPr>
        <p:spPr bwMode="auto">
          <a:xfrm>
            <a:off x="533400" y="152400"/>
            <a:ext cx="80772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lgn="ctr">
              <a:defRPr/>
            </a:pPr>
            <a:r>
              <a:rPr lang="en-US" sz="4400">
                <a:solidFill>
                  <a:schemeClr val="tx2"/>
                </a:solidFill>
                <a:latin typeface="Times New Roman" charset="0"/>
                <a:cs typeface="+mn-cs"/>
              </a:rPr>
              <a:t>Results (better when database has longer paths; time in seconds) </a:t>
            </a:r>
          </a:p>
        </p:txBody>
      </p:sp>
      <p:sp>
        <p:nvSpPr>
          <p:cNvPr id="63492" name="Text Box 4"/>
          <p:cNvSpPr txBox="1">
            <a:spLocks noChangeArrowheads="1"/>
          </p:cNvSpPr>
          <p:nvPr/>
        </p:nvSpPr>
        <p:spPr bwMode="auto">
          <a:xfrm>
            <a:off x="0" y="3048000"/>
            <a:ext cx="1676400" cy="2759075"/>
          </a:xfrm>
          <a:prstGeom prst="rect">
            <a:avLst/>
          </a:prstGeom>
          <a:solidFill>
            <a:srgbClr val="3333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1600">
                <a:solidFill>
                  <a:schemeClr val="bg1"/>
                </a:solidFill>
                <a:latin typeface="Courier New" charset="0"/>
                <a:cs typeface="+mn-cs"/>
              </a:rPr>
              <a:t>Query Q2:</a:t>
            </a:r>
          </a:p>
          <a:p>
            <a:pPr>
              <a:spcBef>
                <a:spcPct val="50000"/>
              </a:spcBef>
              <a:defRPr/>
            </a:pPr>
            <a:r>
              <a:rPr lang="en-US" sz="1400">
                <a:solidFill>
                  <a:schemeClr val="bg1"/>
                </a:solidFill>
                <a:latin typeface="Courier New" charset="0"/>
                <a:cs typeface="+mn-cs"/>
              </a:rPr>
              <a:t>Nodes: 189</a:t>
            </a:r>
          </a:p>
          <a:p>
            <a:pPr>
              <a:spcBef>
                <a:spcPct val="50000"/>
              </a:spcBef>
              <a:defRPr/>
            </a:pPr>
            <a:r>
              <a:rPr lang="en-US" sz="1400">
                <a:solidFill>
                  <a:schemeClr val="bg1"/>
                </a:solidFill>
                <a:latin typeface="Courier New" charset="0"/>
                <a:cs typeface="+mn-cs"/>
              </a:rPr>
              <a:t>Un-Edges: 210</a:t>
            </a:r>
          </a:p>
          <a:p>
            <a:pPr>
              <a:spcBef>
                <a:spcPct val="50000"/>
              </a:spcBef>
              <a:defRPr/>
            </a:pPr>
            <a:endParaRPr lang="en-US" sz="1400">
              <a:solidFill>
                <a:schemeClr val="bg1"/>
              </a:solidFill>
              <a:latin typeface="Courier New" charset="0"/>
              <a:cs typeface="+mn-cs"/>
            </a:endParaRPr>
          </a:p>
          <a:p>
            <a:pPr>
              <a:spcBef>
                <a:spcPct val="50000"/>
              </a:spcBef>
              <a:defRPr/>
            </a:pPr>
            <a:r>
              <a:rPr lang="en-US" sz="1600">
                <a:solidFill>
                  <a:schemeClr val="bg1"/>
                </a:solidFill>
                <a:latin typeface="Courier New" charset="0"/>
                <a:cs typeface="+mn-cs"/>
              </a:rPr>
              <a:t>Filtering</a:t>
            </a:r>
          </a:p>
          <a:p>
            <a:pPr>
              <a:spcBef>
                <a:spcPct val="50000"/>
              </a:spcBef>
              <a:defRPr/>
            </a:pPr>
            <a:r>
              <a:rPr lang="en-US" sz="1200">
                <a:solidFill>
                  <a:schemeClr val="bg1"/>
                </a:solidFill>
                <a:latin typeface="Courier New" charset="0"/>
                <a:cs typeface="+mn-cs"/>
              </a:rPr>
              <a:t>Discard 99%</a:t>
            </a:r>
          </a:p>
          <a:p>
            <a:pPr>
              <a:spcBef>
                <a:spcPct val="50000"/>
              </a:spcBef>
              <a:defRPr/>
            </a:pPr>
            <a:r>
              <a:rPr lang="en-US" sz="1200">
                <a:solidFill>
                  <a:schemeClr val="bg1"/>
                </a:solidFill>
                <a:latin typeface="Courier New" charset="0"/>
                <a:cs typeface="+mn-cs"/>
              </a:rPr>
              <a:t>e.g.</a:t>
            </a:r>
          </a:p>
          <a:p>
            <a:pPr>
              <a:spcBef>
                <a:spcPct val="50000"/>
              </a:spcBef>
              <a:defRPr/>
            </a:pPr>
            <a:r>
              <a:rPr lang="en-US" sz="1200">
                <a:solidFill>
                  <a:schemeClr val="bg1"/>
                </a:solidFill>
                <a:latin typeface="Courier New" charset="0"/>
                <a:cs typeface="+mn-cs"/>
              </a:rPr>
              <a:t>|D|=16,000</a:t>
            </a:r>
          </a:p>
          <a:p>
            <a:pPr>
              <a:spcBef>
                <a:spcPct val="50000"/>
              </a:spcBef>
              <a:defRPr/>
            </a:pPr>
            <a:r>
              <a:rPr lang="en-US" sz="1200">
                <a:solidFill>
                  <a:schemeClr val="bg1"/>
                </a:solidFill>
                <a:latin typeface="Courier New" charset="0"/>
                <a:cs typeface="+mn-cs"/>
              </a:rPr>
              <a:t>|D</a:t>
            </a:r>
            <a:r>
              <a:rPr lang="en-US" sz="1200" baseline="-25000">
                <a:solidFill>
                  <a:schemeClr val="bg1"/>
                </a:solidFill>
                <a:latin typeface="Courier New" charset="0"/>
                <a:cs typeface="+mn-cs"/>
              </a:rPr>
              <a:t>f</a:t>
            </a:r>
            <a:r>
              <a:rPr lang="en-US" sz="1200">
                <a:solidFill>
                  <a:schemeClr val="bg1"/>
                </a:solidFill>
                <a:latin typeface="Courier New" charset="0"/>
                <a:cs typeface="+mn-cs"/>
              </a:rPr>
              <a:t>|=612 for Q2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err="1" smtClean="0"/>
              <a:t>Subgraph</a:t>
            </a:r>
            <a:r>
              <a:rPr lang="en-US" dirty="0" smtClean="0"/>
              <a:t> isomorphism is NP-complete but often </a:t>
            </a:r>
            <a:r>
              <a:rPr lang="en-US" dirty="0" err="1" smtClean="0"/>
              <a:t>subexponential</a:t>
            </a:r>
            <a:r>
              <a:rPr lang="en-US" dirty="0" smtClean="0"/>
              <a:t> in practice.</a:t>
            </a:r>
          </a:p>
          <a:p>
            <a:r>
              <a:rPr lang="en-US" dirty="0" smtClean="0"/>
              <a:t>Indexes help (paths, </a:t>
            </a:r>
            <a:r>
              <a:rPr lang="en-US" dirty="0" err="1" smtClean="0"/>
              <a:t>treelets</a:t>
            </a:r>
            <a:r>
              <a:rPr lang="en-US" dirty="0" smtClean="0"/>
              <a:t>, </a:t>
            </a:r>
            <a:r>
              <a:rPr lang="en-US" dirty="0" err="1" smtClean="0"/>
              <a:t>graphlets</a:t>
            </a:r>
            <a:r>
              <a:rPr lang="en-US" dirty="0" smtClean="0"/>
              <a:t> </a:t>
            </a:r>
            <a:r>
              <a:rPr lang="en-US" dirty="0" err="1" smtClean="0"/>
              <a:t>etc</a:t>
            </a:r>
            <a:r>
              <a:rPr lang="en-US" dirty="0" smtClean="0"/>
              <a:t>)</a:t>
            </a:r>
          </a:p>
          <a:p>
            <a:r>
              <a:rPr lang="en-US" dirty="0" smtClean="0"/>
              <a:t>With indexes, time can be very fast.</a:t>
            </a:r>
          </a:p>
          <a:p>
            <a:endParaRPr lang="en-US" dirty="0"/>
          </a:p>
          <a:p>
            <a:r>
              <a:rPr lang="en-US" dirty="0" smtClean="0"/>
              <a:t>Quick stretch break….</a:t>
            </a:r>
            <a:endParaRPr lang="en-US" dirty="0" smtClean="0"/>
          </a:p>
        </p:txBody>
      </p:sp>
    </p:spTree>
    <p:extLst>
      <p:ext uri="{BB962C8B-B14F-4D97-AF65-F5344CB8AC3E}">
        <p14:creationId xmlns:p14="http://schemas.microsoft.com/office/powerpoint/2010/main" val="104547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pPr eaLnBrk="1" hangingPunct="1">
              <a:defRPr/>
            </a:pPr>
            <a:r>
              <a:rPr lang="en-US" smtClean="0">
                <a:solidFill>
                  <a:srgbClr val="FF0000"/>
                </a:solidFill>
                <a:cs typeface="+mj-cs"/>
              </a:rPr>
              <a:t>Definition</a:t>
            </a:r>
          </a:p>
        </p:txBody>
      </p:sp>
      <p:sp>
        <p:nvSpPr>
          <p:cNvPr id="93187" name="Rectangle 3"/>
          <p:cNvSpPr>
            <a:spLocks noGrp="1" noChangeArrowheads="1"/>
          </p:cNvSpPr>
          <p:nvPr>
            <p:ph type="body" idx="1"/>
          </p:nvPr>
        </p:nvSpPr>
        <p:spPr>
          <a:xfrm>
            <a:off x="395288" y="1600200"/>
            <a:ext cx="8291512" cy="4997450"/>
          </a:xfrm>
        </p:spPr>
        <p:txBody>
          <a:bodyPr/>
          <a:lstStyle/>
          <a:p>
            <a:pPr eaLnBrk="1" hangingPunct="1">
              <a:lnSpc>
                <a:spcPct val="80000"/>
              </a:lnSpc>
              <a:defRPr/>
            </a:pPr>
            <a:r>
              <a:rPr lang="en-US" b="1" dirty="0" smtClean="0">
                <a:solidFill>
                  <a:srgbClr val="FF0000"/>
                </a:solidFill>
                <a:cs typeface="+mn-cs"/>
              </a:rPr>
              <a:t>Graph Isomorphism</a:t>
            </a:r>
          </a:p>
          <a:p>
            <a:pPr eaLnBrk="1" hangingPunct="1">
              <a:lnSpc>
                <a:spcPct val="80000"/>
              </a:lnSpc>
              <a:buFontTx/>
              <a:buNone/>
              <a:defRPr/>
            </a:pPr>
            <a:r>
              <a:rPr lang="en-US" dirty="0" smtClean="0">
                <a:cs typeface="+mn-cs"/>
              </a:rPr>
              <a:t>    Two graphs </a:t>
            </a:r>
            <a:r>
              <a:rPr lang="en-US" i="1" dirty="0" smtClean="0">
                <a:cs typeface="+mn-cs"/>
              </a:rPr>
              <a:t>G </a:t>
            </a:r>
            <a:r>
              <a:rPr lang="en-US" dirty="0" smtClean="0">
                <a:cs typeface="+mn-cs"/>
              </a:rPr>
              <a:t>= (</a:t>
            </a:r>
            <a:r>
              <a:rPr lang="en-US" i="1" dirty="0" smtClean="0">
                <a:cs typeface="+mn-cs"/>
              </a:rPr>
              <a:t>V,E</a:t>
            </a:r>
            <a:r>
              <a:rPr lang="en-US" dirty="0" smtClean="0">
                <a:cs typeface="+mn-cs"/>
              </a:rPr>
              <a:t>) and </a:t>
            </a:r>
            <a:r>
              <a:rPr lang="en-US" i="1" dirty="0" smtClean="0">
                <a:cs typeface="+mn-cs"/>
              </a:rPr>
              <a:t>G</a:t>
            </a:r>
            <a:r>
              <a:rPr lang="en-US" i="1" baseline="-25000" dirty="0" smtClean="0">
                <a:cs typeface="+mn-cs"/>
              </a:rPr>
              <a:t>1 </a:t>
            </a:r>
            <a:r>
              <a:rPr lang="en-US" dirty="0" smtClean="0">
                <a:cs typeface="+mn-cs"/>
              </a:rPr>
              <a:t>= (</a:t>
            </a:r>
            <a:r>
              <a:rPr lang="en-US" i="1" dirty="0" smtClean="0">
                <a:cs typeface="+mn-cs"/>
              </a:rPr>
              <a:t>V </a:t>
            </a:r>
            <a:r>
              <a:rPr lang="en-US" i="1" baseline="-25000" dirty="0" smtClean="0">
                <a:cs typeface="+mn-cs"/>
              </a:rPr>
              <a:t>1,</a:t>
            </a:r>
            <a:r>
              <a:rPr lang="en-US" i="1" dirty="0" smtClean="0">
                <a:cs typeface="+mn-cs"/>
              </a:rPr>
              <a:t>E</a:t>
            </a:r>
            <a:r>
              <a:rPr lang="en-US" i="1" baseline="-25000" dirty="0" smtClean="0">
                <a:cs typeface="+mn-cs"/>
              </a:rPr>
              <a:t>1</a:t>
            </a:r>
            <a:r>
              <a:rPr lang="en-US" dirty="0" smtClean="0">
                <a:cs typeface="+mn-cs"/>
              </a:rPr>
              <a:t>) are</a:t>
            </a:r>
          </a:p>
          <a:p>
            <a:pPr eaLnBrk="1" hangingPunct="1">
              <a:lnSpc>
                <a:spcPct val="80000"/>
              </a:lnSpc>
              <a:buFontTx/>
              <a:buNone/>
              <a:defRPr/>
            </a:pPr>
            <a:r>
              <a:rPr lang="en-US" dirty="0" smtClean="0">
                <a:cs typeface="+mn-cs"/>
              </a:rPr>
              <a:t>    isomorphic if there exists a </a:t>
            </a:r>
            <a:r>
              <a:rPr lang="en-US" dirty="0" err="1" smtClean="0">
                <a:cs typeface="+mn-cs"/>
              </a:rPr>
              <a:t>bijection</a:t>
            </a:r>
            <a:r>
              <a:rPr lang="en-US" dirty="0" smtClean="0">
                <a:cs typeface="+mn-cs"/>
              </a:rPr>
              <a:t> </a:t>
            </a:r>
            <a:r>
              <a:rPr lang="en-US" i="1" dirty="0" smtClean="0">
                <a:cs typeface="+mn-cs"/>
              </a:rPr>
              <a:t>f </a:t>
            </a:r>
            <a:r>
              <a:rPr lang="en-US" dirty="0" smtClean="0">
                <a:cs typeface="+mn-cs"/>
              </a:rPr>
              <a:t>: </a:t>
            </a:r>
            <a:r>
              <a:rPr lang="en-US" i="1" dirty="0" smtClean="0">
                <a:cs typeface="+mn-cs"/>
              </a:rPr>
              <a:t>V    V </a:t>
            </a:r>
            <a:r>
              <a:rPr lang="en-US" i="1" baseline="-25000" dirty="0" smtClean="0">
                <a:cs typeface="+mn-cs"/>
              </a:rPr>
              <a:t>1</a:t>
            </a:r>
            <a:r>
              <a:rPr lang="en-US" i="1" dirty="0" smtClean="0">
                <a:cs typeface="+mn-cs"/>
              </a:rPr>
              <a:t> </a:t>
            </a:r>
            <a:r>
              <a:rPr lang="en-US" dirty="0" smtClean="0">
                <a:cs typeface="+mn-cs"/>
              </a:rPr>
              <a:t>such that (</a:t>
            </a:r>
            <a:r>
              <a:rPr lang="en-US" i="1" dirty="0" err="1" smtClean="0">
                <a:cs typeface="+mn-cs"/>
              </a:rPr>
              <a:t>u,v</a:t>
            </a:r>
            <a:r>
              <a:rPr lang="en-US" dirty="0" smtClean="0">
                <a:cs typeface="+mn-cs"/>
              </a:rPr>
              <a:t>) </a:t>
            </a:r>
            <a:r>
              <a:rPr lang="en-US" dirty="0" smtClean="0">
                <a:cs typeface="+mn-cs"/>
                <a:sym typeface="Symbol" charset="0"/>
              </a:rPr>
              <a:t></a:t>
            </a:r>
            <a:r>
              <a:rPr lang="en-US" i="1" dirty="0" smtClean="0">
                <a:cs typeface="+mn-cs"/>
              </a:rPr>
              <a:t> E </a:t>
            </a:r>
            <a:r>
              <a:rPr lang="en-US" dirty="0" smtClean="0">
                <a:cs typeface="+mn-cs"/>
              </a:rPr>
              <a:t>if and only if (</a:t>
            </a:r>
            <a:r>
              <a:rPr lang="en-US" i="1" dirty="0" smtClean="0">
                <a:cs typeface="+mn-cs"/>
              </a:rPr>
              <a:t>f</a:t>
            </a:r>
            <a:r>
              <a:rPr lang="en-US" dirty="0" smtClean="0">
                <a:cs typeface="+mn-cs"/>
              </a:rPr>
              <a:t>(</a:t>
            </a:r>
            <a:r>
              <a:rPr lang="en-US" i="1" dirty="0" smtClean="0">
                <a:cs typeface="+mn-cs"/>
              </a:rPr>
              <a:t>u</a:t>
            </a:r>
            <a:r>
              <a:rPr lang="en-US" dirty="0" smtClean="0">
                <a:cs typeface="+mn-cs"/>
              </a:rPr>
              <a:t>),</a:t>
            </a:r>
            <a:r>
              <a:rPr lang="en-US" i="1" dirty="0" smtClean="0">
                <a:cs typeface="+mn-cs"/>
              </a:rPr>
              <a:t> f</a:t>
            </a:r>
            <a:r>
              <a:rPr lang="en-US" dirty="0" smtClean="0">
                <a:cs typeface="+mn-cs"/>
              </a:rPr>
              <a:t>(</a:t>
            </a:r>
            <a:r>
              <a:rPr lang="en-US" i="1" dirty="0" smtClean="0">
                <a:cs typeface="+mn-cs"/>
              </a:rPr>
              <a:t>v</a:t>
            </a:r>
            <a:r>
              <a:rPr lang="en-US" dirty="0" smtClean="0">
                <a:cs typeface="+mn-cs"/>
              </a:rPr>
              <a:t>)) </a:t>
            </a:r>
            <a:r>
              <a:rPr lang="en-US" dirty="0" smtClean="0">
                <a:cs typeface="+mn-cs"/>
                <a:sym typeface="Symbol" charset="0"/>
              </a:rPr>
              <a:t> </a:t>
            </a:r>
            <a:r>
              <a:rPr lang="en-US" i="1" dirty="0" smtClean="0">
                <a:cs typeface="+mn-cs"/>
              </a:rPr>
              <a:t> E</a:t>
            </a:r>
            <a:r>
              <a:rPr lang="en-US" i="1" baseline="-25000" dirty="0" smtClean="0">
                <a:cs typeface="+mn-cs"/>
              </a:rPr>
              <a:t>1</a:t>
            </a:r>
            <a:r>
              <a:rPr lang="en-US" dirty="0" smtClean="0">
                <a:cs typeface="+mn-cs"/>
              </a:rPr>
              <a:t>.  </a:t>
            </a:r>
          </a:p>
          <a:p>
            <a:pPr eaLnBrk="1" hangingPunct="1">
              <a:lnSpc>
                <a:spcPct val="80000"/>
              </a:lnSpc>
              <a:buFontTx/>
              <a:buNone/>
              <a:defRPr/>
            </a:pPr>
            <a:r>
              <a:rPr lang="en-US" dirty="0" smtClean="0">
                <a:cs typeface="+mn-cs"/>
              </a:rPr>
              <a:t>	In other words, we can </a:t>
            </a:r>
            <a:r>
              <a:rPr lang="en-US" dirty="0" err="1" smtClean="0">
                <a:cs typeface="+mn-cs"/>
              </a:rPr>
              <a:t>relabel</a:t>
            </a:r>
            <a:r>
              <a:rPr lang="en-US" dirty="0" smtClean="0">
                <a:cs typeface="+mn-cs"/>
              </a:rPr>
              <a:t> the vertices of </a:t>
            </a:r>
            <a:r>
              <a:rPr lang="en-US" i="1" dirty="0" smtClean="0">
                <a:cs typeface="+mn-cs"/>
              </a:rPr>
              <a:t>G </a:t>
            </a:r>
            <a:r>
              <a:rPr lang="en-US" dirty="0" smtClean="0">
                <a:cs typeface="+mn-cs"/>
              </a:rPr>
              <a:t>to be vertices of </a:t>
            </a:r>
            <a:r>
              <a:rPr lang="en-US" i="1" dirty="0" smtClean="0">
                <a:cs typeface="+mn-cs"/>
              </a:rPr>
              <a:t>G</a:t>
            </a:r>
            <a:r>
              <a:rPr lang="en-US" i="1" baseline="-25000" dirty="0" smtClean="0">
                <a:cs typeface="+mn-cs"/>
              </a:rPr>
              <a:t>1</a:t>
            </a:r>
            <a:r>
              <a:rPr lang="en-US" dirty="0" smtClean="0">
                <a:cs typeface="+mn-cs"/>
              </a:rPr>
              <a:t>, maintaining the corresponding edges in </a:t>
            </a:r>
            <a:r>
              <a:rPr lang="en-US" i="1" dirty="0" smtClean="0">
                <a:cs typeface="+mn-cs"/>
              </a:rPr>
              <a:t>G </a:t>
            </a:r>
            <a:r>
              <a:rPr lang="en-US" dirty="0" smtClean="0">
                <a:cs typeface="+mn-cs"/>
              </a:rPr>
              <a:t>and </a:t>
            </a:r>
            <a:r>
              <a:rPr lang="en-US" i="1" dirty="0" smtClean="0">
                <a:cs typeface="+mn-cs"/>
              </a:rPr>
              <a:t>G</a:t>
            </a:r>
            <a:r>
              <a:rPr lang="en-US" i="1" baseline="-25000" dirty="0" smtClean="0">
                <a:cs typeface="+mn-cs"/>
              </a:rPr>
              <a:t>1</a:t>
            </a:r>
            <a:r>
              <a:rPr lang="en-US" dirty="0" smtClean="0">
                <a:cs typeface="+mn-cs"/>
              </a:rPr>
              <a:t>.</a:t>
            </a:r>
          </a:p>
          <a:p>
            <a:pPr eaLnBrk="1" hangingPunct="1">
              <a:lnSpc>
                <a:spcPct val="80000"/>
              </a:lnSpc>
              <a:defRPr/>
            </a:pPr>
            <a:endParaRPr lang="en-US" sz="2800" dirty="0" smtClean="0">
              <a:solidFill>
                <a:srgbClr val="FF0000"/>
              </a:solidFill>
              <a:cs typeface="+mn-cs"/>
            </a:endParaRPr>
          </a:p>
        </p:txBody>
      </p:sp>
      <p:sp>
        <p:nvSpPr>
          <p:cNvPr id="93188" name="Line 4"/>
          <p:cNvSpPr>
            <a:spLocks noChangeShapeType="1"/>
          </p:cNvSpPr>
          <p:nvPr/>
        </p:nvSpPr>
        <p:spPr bwMode="auto">
          <a:xfrm>
            <a:off x="8172450" y="2636838"/>
            <a:ext cx="215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Discovery: What’s the Problem</a:t>
            </a:r>
            <a:endParaRPr lang="en-US" dirty="0"/>
          </a:p>
        </p:txBody>
      </p:sp>
      <p:sp>
        <p:nvSpPr>
          <p:cNvPr id="3" name="Content Placeholder 2"/>
          <p:cNvSpPr>
            <a:spLocks noGrp="1"/>
          </p:cNvSpPr>
          <p:nvPr>
            <p:ph idx="1"/>
          </p:nvPr>
        </p:nvSpPr>
        <p:spPr/>
        <p:txBody>
          <a:bodyPr/>
          <a:lstStyle/>
          <a:p>
            <a:r>
              <a:rPr lang="en-US" dirty="0" smtClean="0"/>
              <a:t>Find </a:t>
            </a:r>
            <a:r>
              <a:rPr lang="en-US" dirty="0" err="1" smtClean="0"/>
              <a:t>subgraphs</a:t>
            </a:r>
            <a:r>
              <a:rPr lang="en-US" dirty="0" smtClean="0"/>
              <a:t> of a large graph that are unusually frequent (i.e. statistically significant, small p-value).</a:t>
            </a:r>
          </a:p>
          <a:p>
            <a:r>
              <a:rPr lang="en-US" dirty="0" smtClean="0"/>
              <a:t>Closely related to frequent </a:t>
            </a:r>
            <a:r>
              <a:rPr lang="en-US" dirty="0" err="1" smtClean="0"/>
              <a:t>subgraph</a:t>
            </a:r>
            <a:r>
              <a:rPr lang="en-US" dirty="0" smtClean="0"/>
              <a:t> problem: find </a:t>
            </a:r>
            <a:r>
              <a:rPr lang="en-US" dirty="0" err="1" smtClean="0"/>
              <a:t>subgraphs</a:t>
            </a:r>
            <a:r>
              <a:rPr lang="en-US" dirty="0" smtClean="0"/>
              <a:t> that appear t times or more.</a:t>
            </a:r>
          </a:p>
          <a:p>
            <a:r>
              <a:rPr lang="en-US" dirty="0" smtClean="0"/>
              <a:t>Main difference is need to compute a p-value.</a:t>
            </a:r>
          </a:p>
        </p:txBody>
      </p:sp>
    </p:spTree>
    <p:extLst>
      <p:ext uri="{BB962C8B-B14F-4D97-AF65-F5344CB8AC3E}">
        <p14:creationId xmlns:p14="http://schemas.microsoft.com/office/powerpoint/2010/main" val="12622677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Motif-finding interesting?</a:t>
            </a:r>
            <a:endParaRPr lang="en-US" dirty="0"/>
          </a:p>
        </p:txBody>
      </p:sp>
      <p:sp>
        <p:nvSpPr>
          <p:cNvPr id="3" name="Content Placeholder 2"/>
          <p:cNvSpPr>
            <a:spLocks noGrp="1"/>
          </p:cNvSpPr>
          <p:nvPr>
            <p:ph idx="1"/>
          </p:nvPr>
        </p:nvSpPr>
        <p:spPr/>
        <p:txBody>
          <a:bodyPr/>
          <a:lstStyle/>
          <a:p>
            <a:r>
              <a:rPr lang="en-US" dirty="0" smtClean="0"/>
              <a:t>Think about the causal chain in nature that we might consider the most ubiquitous yet certainly non-random: </a:t>
            </a:r>
          </a:p>
          <a:p>
            <a:pPr lvl="1"/>
            <a:r>
              <a:rPr lang="en-US" dirty="0" smtClean="0"/>
              <a:t>the ubiquity of negative feedback to control an organism’s body temperature, hunger, etc.</a:t>
            </a:r>
            <a:endParaRPr lang="en-US" dirty="0"/>
          </a:p>
          <a:p>
            <a:r>
              <a:rPr lang="en-US" dirty="0" smtClean="0"/>
              <a:t>Are there others?</a:t>
            </a:r>
          </a:p>
          <a:p>
            <a:r>
              <a:rPr lang="en-US" dirty="0" smtClean="0"/>
              <a:t>Milo et al. in Uri </a:t>
            </a:r>
            <a:r>
              <a:rPr lang="en-US" dirty="0" err="1" smtClean="0"/>
              <a:t>Alon’s</a:t>
            </a:r>
            <a:r>
              <a:rPr lang="en-US" dirty="0" smtClean="0"/>
              <a:t> group showed several</a:t>
            </a:r>
          </a:p>
        </p:txBody>
      </p:sp>
    </p:spTree>
    <p:extLst>
      <p:ext uri="{BB962C8B-B14F-4D97-AF65-F5344CB8AC3E}">
        <p14:creationId xmlns:p14="http://schemas.microsoft.com/office/powerpoint/2010/main" val="21739106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feed forward</a:t>
            </a:r>
            <a:endParaRPr lang="en-US" dirty="0"/>
          </a:p>
        </p:txBody>
      </p:sp>
      <p:sp>
        <p:nvSpPr>
          <p:cNvPr id="3" name="Content Placeholder 2"/>
          <p:cNvSpPr>
            <a:spLocks noGrp="1"/>
          </p:cNvSpPr>
          <p:nvPr>
            <p:ph idx="1"/>
          </p:nvPr>
        </p:nvSpPr>
        <p:spPr/>
        <p:txBody>
          <a:bodyPr/>
          <a:lstStyle/>
          <a:p>
            <a:r>
              <a:rPr lang="en-US" dirty="0" smtClean="0"/>
              <a:t>Most famous and surprising (to me at least) is a feed-forward loop, e.g.</a:t>
            </a:r>
          </a:p>
          <a:p>
            <a:r>
              <a:rPr lang="en-US" dirty="0" smtClean="0"/>
              <a:t>A </a:t>
            </a:r>
            <a:r>
              <a:rPr lang="en-US" dirty="0" smtClean="0">
                <a:sym typeface="Wingdings"/>
              </a:rPr>
              <a:t>  B, B  C, A  C. If all those edges are inductive (i.e. have positive influence), then this is a kind of </a:t>
            </a:r>
            <a:r>
              <a:rPr lang="en-US" dirty="0" smtClean="0">
                <a:sym typeface="Wingdings"/>
              </a:rPr>
              <a:t>runaway amplifier</a:t>
            </a:r>
            <a:r>
              <a:rPr lang="en-US" dirty="0" smtClean="0">
                <a:sym typeface="Wingdings"/>
              </a:rPr>
              <a:t>.</a:t>
            </a:r>
          </a:p>
          <a:p>
            <a:r>
              <a:rPr lang="en-US" dirty="0" smtClean="0">
                <a:sym typeface="Wingdings"/>
              </a:rPr>
              <a:t>However they noticed other kinds:</a:t>
            </a:r>
          </a:p>
          <a:p>
            <a:r>
              <a:rPr lang="en-US" dirty="0" smtClean="0">
                <a:sym typeface="Wingdings"/>
              </a:rPr>
              <a:t>A  B, B --| C, A  C. So B to C is repressive (negative influence).</a:t>
            </a:r>
            <a:endParaRPr lang="en-US" dirty="0"/>
          </a:p>
        </p:txBody>
      </p:sp>
    </p:spTree>
    <p:extLst>
      <p:ext uri="{BB962C8B-B14F-4D97-AF65-F5344CB8AC3E}">
        <p14:creationId xmlns:p14="http://schemas.microsoft.com/office/powerpoint/2010/main" val="12688539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Redundancy </a:t>
            </a:r>
            <a:r>
              <a:rPr lang="en-US" smtClean="0"/>
              <a:t>and Levels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Many example networks provide redundancy giving multiple ways to get the same result.</a:t>
            </a:r>
          </a:p>
          <a:p>
            <a:r>
              <a:rPr lang="en-US" sz="2800" dirty="0" smtClean="0"/>
              <a:t>Example Consequence: knocking out a gene in an organism often has no physiological effect because of such redundancy.</a:t>
            </a:r>
          </a:p>
          <a:p>
            <a:r>
              <a:rPr lang="en-US" dirty="0" smtClean="0"/>
              <a:t>Also, networks can have smaller networks as subcomponents,</a:t>
            </a:r>
            <a:r>
              <a:rPr lang="en-US" dirty="0"/>
              <a:t> </a:t>
            </a:r>
            <a:r>
              <a:rPr lang="en-US" dirty="0" smtClean="0"/>
              <a:t>e.g. feed-back globally with feed-forward component.</a:t>
            </a:r>
            <a:endParaRPr lang="en-US" dirty="0"/>
          </a:p>
          <a:p>
            <a:r>
              <a:rPr lang="en-US" dirty="0" smtClean="0"/>
              <a:t>Same relationships at different levels of abstraction.</a:t>
            </a:r>
            <a:endParaRPr lang="en-US" dirty="0"/>
          </a:p>
        </p:txBody>
      </p:sp>
    </p:spTree>
    <p:extLst>
      <p:ext uri="{BB962C8B-B14F-4D97-AF65-F5344CB8AC3E}">
        <p14:creationId xmlns:p14="http://schemas.microsoft.com/office/powerpoint/2010/main" val="2929029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Synthetic Biology</a:t>
            </a:r>
            <a:endParaRPr lang="en-US" dirty="0"/>
          </a:p>
        </p:txBody>
      </p:sp>
      <p:sp>
        <p:nvSpPr>
          <p:cNvPr id="3" name="Content Placeholder 2"/>
          <p:cNvSpPr>
            <a:spLocks noGrp="1"/>
          </p:cNvSpPr>
          <p:nvPr>
            <p:ph idx="1"/>
          </p:nvPr>
        </p:nvSpPr>
        <p:spPr/>
        <p:txBody>
          <a:bodyPr>
            <a:normAutofit/>
          </a:bodyPr>
          <a:lstStyle/>
          <a:p>
            <a:r>
              <a:rPr lang="en-US" dirty="0" smtClean="0"/>
              <a:t>If living organisms have amplifiers, redundancy, and feedback, so perhaps should synthetic biology circuits.</a:t>
            </a:r>
          </a:p>
          <a:p>
            <a:r>
              <a:rPr lang="en-US" dirty="0" err="1" smtClean="0"/>
              <a:t>BioFNet</a:t>
            </a:r>
            <a:r>
              <a:rPr lang="en-US" dirty="0" smtClean="0"/>
              <a:t> project gives catalogue of networks and notes usefulness, e.g. “Addition </a:t>
            </a:r>
            <a:r>
              <a:rPr lang="en-US" dirty="0"/>
              <a:t>of a positive feedback loop to a </a:t>
            </a:r>
            <a:r>
              <a:rPr lang="en-US" dirty="0" smtClean="0"/>
              <a:t>negative feedback </a:t>
            </a:r>
            <a:r>
              <a:rPr lang="en-US" dirty="0"/>
              <a:t>loop network enhances the </a:t>
            </a:r>
            <a:r>
              <a:rPr lang="en-US" dirty="0" smtClean="0"/>
              <a:t>oscillatory behavior </a:t>
            </a:r>
            <a:r>
              <a:rPr lang="en-US" dirty="0"/>
              <a:t>generated by the negative </a:t>
            </a:r>
            <a:r>
              <a:rPr lang="en-US" dirty="0" smtClean="0"/>
              <a:t>feedback”</a:t>
            </a:r>
            <a:endParaRPr lang="en-US" dirty="0"/>
          </a:p>
        </p:txBody>
      </p:sp>
    </p:spTree>
    <p:extLst>
      <p:ext uri="{BB962C8B-B14F-4D97-AF65-F5344CB8AC3E}">
        <p14:creationId xmlns:p14="http://schemas.microsoft.com/office/powerpoint/2010/main" val="17812714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Do It?</a:t>
            </a:r>
            <a:endParaRPr lang="en-US" dirty="0"/>
          </a:p>
        </p:txBody>
      </p:sp>
      <p:sp>
        <p:nvSpPr>
          <p:cNvPr id="3" name="Content Placeholder 2"/>
          <p:cNvSpPr>
            <a:spLocks noGrp="1"/>
          </p:cNvSpPr>
          <p:nvPr>
            <p:ph idx="1"/>
          </p:nvPr>
        </p:nvSpPr>
        <p:spPr/>
        <p:txBody>
          <a:bodyPr/>
          <a:lstStyle/>
          <a:p>
            <a:r>
              <a:rPr lang="en-US" dirty="0" smtClean="0"/>
              <a:t>You now know what the problem is.</a:t>
            </a:r>
          </a:p>
          <a:p>
            <a:r>
              <a:rPr lang="en-US" dirty="0" smtClean="0"/>
              <a:t>You now know why you might care.</a:t>
            </a:r>
          </a:p>
          <a:p>
            <a:r>
              <a:rPr lang="en-US" dirty="0" smtClean="0"/>
              <a:t>The next question is how. That is the bulk of our </a:t>
            </a:r>
            <a:r>
              <a:rPr lang="en-US" dirty="0" smtClean="0"/>
              <a:t>paper</a:t>
            </a:r>
            <a:r>
              <a:rPr lang="en-US" dirty="0" smtClean="0"/>
              <a:t>.</a:t>
            </a:r>
            <a:endParaRPr lang="en-US" dirty="0"/>
          </a:p>
        </p:txBody>
      </p:sp>
    </p:spTree>
    <p:extLst>
      <p:ext uri="{BB962C8B-B14F-4D97-AF65-F5344CB8AC3E}">
        <p14:creationId xmlns:p14="http://schemas.microsoft.com/office/powerpoint/2010/main" val="10083068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Approach</a:t>
            </a:r>
            <a:endParaRPr lang="en-US" dirty="0"/>
          </a:p>
        </p:txBody>
      </p:sp>
      <p:sp>
        <p:nvSpPr>
          <p:cNvPr id="3" name="Content Placeholder 2"/>
          <p:cNvSpPr>
            <a:spLocks noGrp="1"/>
          </p:cNvSpPr>
          <p:nvPr>
            <p:ph idx="1"/>
          </p:nvPr>
        </p:nvSpPr>
        <p:spPr/>
        <p:txBody>
          <a:bodyPr/>
          <a:lstStyle/>
          <a:p>
            <a:r>
              <a:rPr lang="en-US" dirty="0" smtClean="0"/>
              <a:t>Given an input graph G, and some notion of constraint C, enumerate </a:t>
            </a:r>
            <a:r>
              <a:rPr lang="en-US" dirty="0" err="1" smtClean="0"/>
              <a:t>subgraphs</a:t>
            </a:r>
            <a:r>
              <a:rPr lang="en-US" dirty="0" smtClean="0"/>
              <a:t> in G satisfying C and then see if any of these </a:t>
            </a:r>
            <a:r>
              <a:rPr lang="en-US" dirty="0" err="1" smtClean="0"/>
              <a:t>subgraphs</a:t>
            </a:r>
            <a:r>
              <a:rPr lang="en-US" dirty="0"/>
              <a:t> (candidate “motifs”)  </a:t>
            </a:r>
            <a:r>
              <a:rPr lang="en-US" dirty="0" smtClean="0"/>
              <a:t>are found more frequently than we would expect.</a:t>
            </a:r>
          </a:p>
          <a:p>
            <a:pPr marL="0" indent="0">
              <a:buNone/>
            </a:pPr>
            <a:endParaRPr lang="en-US" dirty="0"/>
          </a:p>
        </p:txBody>
      </p:sp>
    </p:spTree>
    <p:extLst>
      <p:ext uri="{BB962C8B-B14F-4D97-AF65-F5344CB8AC3E}">
        <p14:creationId xmlns:p14="http://schemas.microsoft.com/office/powerpoint/2010/main" val="2563117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Level Issues</a:t>
            </a:r>
            <a:endParaRPr lang="en-US" dirty="0"/>
          </a:p>
        </p:txBody>
      </p:sp>
      <p:sp>
        <p:nvSpPr>
          <p:cNvPr id="3" name="Content Placeholder 2"/>
          <p:cNvSpPr>
            <a:spLocks noGrp="1"/>
          </p:cNvSpPr>
          <p:nvPr>
            <p:ph idx="1"/>
          </p:nvPr>
        </p:nvSpPr>
        <p:spPr/>
        <p:txBody>
          <a:bodyPr/>
          <a:lstStyle/>
          <a:p>
            <a:r>
              <a:rPr lang="en-US" dirty="0" smtClean="0"/>
              <a:t>What is our notion of constraint?</a:t>
            </a:r>
          </a:p>
          <a:p>
            <a:r>
              <a:rPr lang="en-US" dirty="0" smtClean="0"/>
              <a:t>What is the null hypothesis for our notion of p-value? </a:t>
            </a:r>
            <a:endParaRPr lang="en-US" dirty="0"/>
          </a:p>
          <a:p>
            <a:r>
              <a:rPr lang="en-US" dirty="0" smtClean="0"/>
              <a:t>What is this p-value thing anyway…</a:t>
            </a:r>
            <a:r>
              <a:rPr lang="en-US" dirty="0" smtClean="0"/>
              <a:t>? – Time for a quick review of resampling statistics.</a:t>
            </a:r>
            <a:endParaRPr lang="en-US" dirty="0"/>
          </a:p>
        </p:txBody>
      </p:sp>
    </p:spTree>
    <p:extLst>
      <p:ext uri="{BB962C8B-B14F-4D97-AF65-F5344CB8AC3E}">
        <p14:creationId xmlns:p14="http://schemas.microsoft.com/office/powerpoint/2010/main" val="30026089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p:txBody>
          <a:bodyPr/>
          <a:lstStyle/>
          <a:p>
            <a:pPr eaLnBrk="1" hangingPunct="1"/>
            <a:r>
              <a:rPr lang="en-US">
                <a:latin typeface="Calibri" charset="0"/>
                <a:ea typeface="ＭＳ Ｐゴシック" charset="0"/>
                <a:cs typeface="ＭＳ Ｐゴシック" charset="0"/>
              </a:rPr>
              <a:t>Statistics is Easy</a:t>
            </a: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a:buNone/>
              <a:defRPr/>
            </a:pPr>
            <a:r>
              <a:rPr lang="en-US" dirty="0" smtClean="0">
                <a:ea typeface="+mn-ea"/>
                <a:cs typeface="+mn-cs"/>
              </a:rPr>
              <a:t>Dennis Shasha</a:t>
            </a:r>
          </a:p>
          <a:p>
            <a:pPr eaLnBrk="1" fontAlgn="auto" hangingPunct="1">
              <a:spcAft>
                <a:spcPts val="0"/>
              </a:spcAft>
              <a:buFont typeface="Arial"/>
              <a:buNone/>
              <a:defRPr/>
            </a:pPr>
            <a:r>
              <a:rPr lang="en-US" dirty="0" smtClean="0">
                <a:ea typeface="+mn-ea"/>
                <a:cs typeface="+mn-cs"/>
              </a:rPr>
              <a:t>From a book co-written with </a:t>
            </a:r>
            <a:r>
              <a:rPr lang="en-US" dirty="0" err="1" smtClean="0">
                <a:ea typeface="+mn-ea"/>
                <a:cs typeface="+mn-cs"/>
              </a:rPr>
              <a:t>Manda</a:t>
            </a:r>
            <a:r>
              <a:rPr lang="en-US" dirty="0" smtClean="0">
                <a:ea typeface="+mn-ea"/>
                <a:cs typeface="+mn-cs"/>
              </a:rPr>
              <a:t> Wilson</a:t>
            </a: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r>
              <a:rPr lang="en-US">
                <a:latin typeface="Calibri" charset="0"/>
                <a:ea typeface="ＭＳ Ｐゴシック" charset="0"/>
                <a:cs typeface="ＭＳ Ｐゴシック" charset="0"/>
              </a:rPr>
              <a:t>Preliminary Remarks</a:t>
            </a:r>
          </a:p>
        </p:txBody>
      </p:sp>
      <p:sp>
        <p:nvSpPr>
          <p:cNvPr id="14338" name="Content Placeholder 2"/>
          <p:cNvSpPr>
            <a:spLocks noGrp="1"/>
          </p:cNvSpPr>
          <p:nvPr>
            <p:ph idx="1"/>
          </p:nvPr>
        </p:nvSpPr>
        <p:spPr/>
        <p:txBody>
          <a:bodyPr/>
          <a:lstStyle/>
          <a:p>
            <a:r>
              <a:rPr lang="en-US">
                <a:latin typeface="Calibri" charset="0"/>
                <a:ea typeface="ＭＳ Ｐゴシック" charset="0"/>
                <a:cs typeface="ＭＳ Ｐゴシック" charset="0"/>
              </a:rPr>
              <a:t>Probability theory: given individual probabilities (e.g. for a die, p(2) = 1/6), find compound probabilities (e.g. for a pair of dice, p(7) = 6/36).</a:t>
            </a:r>
          </a:p>
          <a:p>
            <a:r>
              <a:rPr lang="en-US">
                <a:latin typeface="Calibri" charset="0"/>
                <a:ea typeface="ＭＳ Ｐゴシック" charset="0"/>
                <a:cs typeface="ＭＳ Ｐゴシック" charset="0"/>
              </a:rPr>
              <a:t>Statistics: given data, try to find probabilities of a null hypothesis and therefore get some hint about an alternative hypothesis.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1" name="Object 4"/>
          <p:cNvGraphicFramePr>
            <a:graphicFrameLocks noGrp="1" noChangeAspect="1"/>
          </p:cNvGraphicFramePr>
          <p:nvPr>
            <p:ph idx="1"/>
          </p:nvPr>
        </p:nvGraphicFramePr>
        <p:xfrm>
          <a:off x="2874963" y="2220913"/>
          <a:ext cx="3392487" cy="3282950"/>
        </p:xfrm>
        <a:graphic>
          <a:graphicData uri="http://schemas.openxmlformats.org/presentationml/2006/ole">
            <mc:AlternateContent xmlns:mc="http://schemas.openxmlformats.org/markup-compatibility/2006">
              <mc:Choice xmlns:v="urn:schemas-microsoft-com:vml" Requires="v">
                <p:oleObj spid="_x0000_s3078" name="SmartDraw" r:id="rId3" imgW="3392424" imgH="3279648" progId="SmartDraw.2">
                  <p:embed/>
                </p:oleObj>
              </mc:Choice>
              <mc:Fallback>
                <p:oleObj name="SmartDraw" r:id="rId3" imgW="3392424" imgH="3279648" progId="SmartDraw.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74963" y="2220913"/>
                        <a:ext cx="3392487" cy="328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111623" name="Rectangle 7"/>
          <p:cNvSpPr>
            <a:spLocks noChangeArrowheads="1"/>
          </p:cNvSpPr>
          <p:nvPr/>
        </p:nvSpPr>
        <p:spPr bwMode="auto">
          <a:xfrm>
            <a:off x="673100" y="4905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lgn="ctr" eaLnBrk="1" hangingPunct="1">
              <a:defRPr/>
            </a:pPr>
            <a:r>
              <a:rPr lang="en-US" sz="4400">
                <a:solidFill>
                  <a:schemeClr val="tx2"/>
                </a:solidFill>
                <a:latin typeface="Comic Sans MS" charset="0"/>
                <a:cs typeface="+mn-cs"/>
              </a:rPr>
              <a:t>Graph matching</a:t>
            </a: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eaLnBrk="1" hangingPunct="1"/>
            <a:r>
              <a:rPr lang="en-US">
                <a:latin typeface="Calibri" charset="0"/>
                <a:ea typeface="ＭＳ Ｐゴシック" charset="0"/>
                <a:cs typeface="ＭＳ Ｐゴシック" charset="0"/>
              </a:rPr>
              <a:t>Is the Coin Fair?</a:t>
            </a:r>
          </a:p>
        </p:txBody>
      </p:sp>
      <p:sp>
        <p:nvSpPr>
          <p:cNvPr id="15362" name="Content Placeholder 2"/>
          <p:cNvSpPr>
            <a:spLocks noGrp="1"/>
          </p:cNvSpPr>
          <p:nvPr>
            <p:ph idx="1"/>
          </p:nvPr>
        </p:nvSpPr>
        <p:spPr/>
        <p:txBody>
          <a:bodyPr/>
          <a:lstStyle/>
          <a:p>
            <a:pPr eaLnBrk="1" hangingPunct="1"/>
            <a:r>
              <a:rPr lang="en-US">
                <a:latin typeface="Calibri" charset="0"/>
                <a:ea typeface="ＭＳ Ｐゴシック" charset="0"/>
                <a:cs typeface="ＭＳ Ｐゴシック" charset="0"/>
              </a:rPr>
              <a:t>You toss a coin 17 times and it comes up heads 15 out of 17 times.</a:t>
            </a:r>
          </a:p>
          <a:p>
            <a:pPr eaLnBrk="1" hangingPunct="1"/>
            <a:r>
              <a:rPr lang="en-US">
                <a:latin typeface="Calibri" charset="0"/>
                <a:ea typeface="ＭＳ Ｐゴシック" charset="0"/>
                <a:cs typeface="ＭＳ Ｐゴシック" charset="0"/>
              </a:rPr>
              <a:t>How likely is it that coin is fair?</a:t>
            </a:r>
          </a:p>
          <a:p>
            <a:pPr eaLnBrk="1" hangingPunct="1"/>
            <a:r>
              <a:rPr lang="en-US">
                <a:latin typeface="Calibri" charset="0"/>
                <a:ea typeface="ＭＳ Ｐゴシック" charset="0"/>
                <a:cs typeface="ＭＳ Ｐゴシック" charset="0"/>
              </a:rPr>
              <a:t>Could look up Gaussian approximations to Binomial processes.  Maybe you’</a:t>
            </a:r>
            <a:r>
              <a:rPr lang="en-US" altLang="ja-JP">
                <a:latin typeface="Calibri" charset="0"/>
                <a:ea typeface="ＭＳ Ｐゴシック" charset="0"/>
                <a:cs typeface="ＭＳ Ｐゴシック" charset="0"/>
              </a:rPr>
              <a:t>ve forgotten…</a:t>
            </a:r>
          </a:p>
          <a:p>
            <a:pPr eaLnBrk="1" hangingPunct="1"/>
            <a:r>
              <a:rPr lang="en-US">
                <a:latin typeface="Calibri" charset="0"/>
                <a:ea typeface="ＭＳ Ｐゴシック" charset="0"/>
                <a:cs typeface="ＭＳ Ｐゴシック" charset="0"/>
              </a:rPr>
              <a:t>Or…</a:t>
            </a:r>
          </a:p>
          <a:p>
            <a:pPr eaLnBrk="1" hangingPunct="1"/>
            <a:endParaRPr lang="en-US">
              <a:latin typeface="Calibri" charset="0"/>
              <a:ea typeface="ＭＳ Ｐゴシック" charset="0"/>
              <a:cs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r>
              <a:rPr lang="en-US">
                <a:latin typeface="Calibri" charset="0"/>
                <a:ea typeface="ＭＳ Ｐゴシック" charset="0"/>
                <a:cs typeface="ＭＳ Ｐゴシック" charset="0"/>
              </a:rPr>
              <a:t>Is the Coin Fair?</a:t>
            </a:r>
          </a:p>
        </p:txBody>
      </p:sp>
      <p:sp>
        <p:nvSpPr>
          <p:cNvPr id="16386" name="Content Placeholder 2"/>
          <p:cNvSpPr>
            <a:spLocks noGrp="1"/>
          </p:cNvSpPr>
          <p:nvPr>
            <p:ph idx="1"/>
          </p:nvPr>
        </p:nvSpPr>
        <p:spPr/>
        <p:txBody>
          <a:bodyPr/>
          <a:lstStyle/>
          <a:p>
            <a:pPr eaLnBrk="1" hangingPunct="1"/>
            <a:r>
              <a:rPr lang="en-US">
                <a:latin typeface="Calibri" charset="0"/>
                <a:ea typeface="ＭＳ Ｐゴシック" charset="0"/>
                <a:cs typeface="ＭＳ Ｐゴシック" charset="0"/>
              </a:rPr>
              <a:t>You could do the following 10,000 times: toss a fair coin 17 times and count how many times you end up with 15 or more heads.</a:t>
            </a:r>
          </a:p>
        </p:txBody>
      </p:sp>
      <p:pic>
        <p:nvPicPr>
          <p:cNvPr id="16387" name="Picture 3" descr="coinflip.tif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17550" y="3429000"/>
            <a:ext cx="6159500" cy="336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US">
                <a:latin typeface="Calibri" charset="0"/>
                <a:ea typeface="ＭＳ Ｐゴシック" charset="0"/>
                <a:cs typeface="ＭＳ Ｐゴシック" charset="0"/>
              </a:rPr>
              <a:t>Is this Practical?</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a:buChar char="•"/>
              <a:defRPr/>
            </a:pPr>
            <a:r>
              <a:rPr lang="en-US" dirty="0" smtClean="0">
                <a:ea typeface="+mn-ea"/>
                <a:cs typeface="+mn-cs"/>
              </a:rPr>
              <a:t>Takes under a second with your computer.</a:t>
            </a:r>
          </a:p>
          <a:p>
            <a:pPr eaLnBrk="1" fontAlgn="auto" hangingPunct="1">
              <a:spcAft>
                <a:spcPts val="0"/>
              </a:spcAft>
              <a:buFont typeface="Arial"/>
              <a:buChar char="•"/>
              <a:defRPr/>
            </a:pPr>
            <a:r>
              <a:rPr lang="en-US" dirty="0" smtClean="0">
                <a:ea typeface="+mn-ea"/>
                <a:cs typeface="+mn-cs"/>
              </a:rPr>
              <a:t>Is this cheating? No, in the spirit of our times: solve differential equations with Euler’s method.</a:t>
            </a:r>
          </a:p>
          <a:p>
            <a:pPr eaLnBrk="1" fontAlgn="auto" hangingPunct="1">
              <a:spcAft>
                <a:spcPts val="0"/>
              </a:spcAft>
              <a:buFont typeface="Arial"/>
              <a:buChar char="•"/>
              <a:defRPr/>
            </a:pPr>
            <a:r>
              <a:rPr lang="en-US" dirty="0" smtClean="0">
                <a:ea typeface="+mn-ea"/>
                <a:cs typeface="+mn-cs"/>
              </a:rPr>
              <a:t>Is it better than assuming distribution? Yes, because more robust, easier to reason about, handles skewed distributions (e.g. average salary of $50,000 with variance of $15,000 gives non-zero probability of negative salary).</a:t>
            </a: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a:latin typeface="Calibri" charset="0"/>
                <a:ea typeface="ＭＳ Ｐゴシック" charset="0"/>
                <a:cs typeface="ＭＳ Ｐゴシック" charset="0"/>
              </a:rPr>
              <a:t>What is the Result?</a:t>
            </a:r>
          </a:p>
        </p:txBody>
      </p:sp>
      <p:sp>
        <p:nvSpPr>
          <p:cNvPr id="18434" name="Content Placeholder 2"/>
          <p:cNvSpPr>
            <a:spLocks noGrp="1"/>
          </p:cNvSpPr>
          <p:nvPr>
            <p:ph idx="1"/>
          </p:nvPr>
        </p:nvSpPr>
        <p:spPr/>
        <p:txBody>
          <a:bodyPr/>
          <a:lstStyle/>
          <a:p>
            <a:pPr eaLnBrk="1" hangingPunct="1"/>
            <a:r>
              <a:rPr lang="en-US">
                <a:latin typeface="Calibri" charset="0"/>
                <a:ea typeface="ＭＳ Ｐゴシック" charset="0"/>
                <a:cs typeface="ＭＳ Ｐゴシック" charset="0"/>
              </a:rPr>
              <a:t>Something like 9 out of 10,000 times, get 15 heads in 17 tosses.</a:t>
            </a:r>
          </a:p>
          <a:p>
            <a:pPr eaLnBrk="1" hangingPunct="1"/>
            <a:r>
              <a:rPr lang="en-US">
                <a:latin typeface="Calibri" charset="0"/>
                <a:ea typeface="ＭＳ Ｐゴシック" charset="0"/>
                <a:cs typeface="ＭＳ Ｐゴシック" charset="0"/>
              </a:rPr>
              <a:t>This gives a </a:t>
            </a:r>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p-value</a:t>
            </a:r>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 of 9/10000.</a:t>
            </a:r>
          </a:p>
          <a:p>
            <a:pPr eaLnBrk="1" hangingPunct="1"/>
            <a:r>
              <a:rPr lang="en-US">
                <a:latin typeface="Calibri" charset="0"/>
                <a:ea typeface="ＭＳ Ｐゴシック" charset="0"/>
                <a:cs typeface="ＭＳ Ｐゴシック" charset="0"/>
              </a:rPr>
              <a:t>P-value is the probability that the outcome observed would have happened by chance if the coin truly were fair. </a:t>
            </a:r>
          </a:p>
          <a:p>
            <a:pPr eaLnBrk="1" hangingPunct="1"/>
            <a:r>
              <a:rPr lang="en-US">
                <a:latin typeface="Calibri" charset="0"/>
                <a:ea typeface="ＭＳ Ｐゴシック" charset="0"/>
                <a:cs typeface="ＭＳ Ｐゴシック" charset="0"/>
              </a:rPr>
              <a:t>Smaller p-value means less likely that the </a:t>
            </a:r>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null hypothesis</a:t>
            </a:r>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 (coin is fair) is true.</a:t>
            </a:r>
            <a:endParaRPr lang="en-US">
              <a:latin typeface="Calibri" charset="0"/>
              <a:ea typeface="ＭＳ Ｐゴシック" charset="0"/>
              <a:cs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r>
              <a:rPr lang="en-US">
                <a:latin typeface="Calibri" charset="0"/>
                <a:ea typeface="ＭＳ Ｐゴシック" charset="0"/>
                <a:cs typeface="ＭＳ Ｐゴシック" charset="0"/>
              </a:rPr>
              <a:t>Is the Drug Effective?</a:t>
            </a:r>
          </a:p>
        </p:txBody>
      </p:sp>
      <p:sp>
        <p:nvSpPr>
          <p:cNvPr id="19458" name="Content Placeholder 2"/>
          <p:cNvSpPr>
            <a:spLocks noGrp="1"/>
          </p:cNvSpPr>
          <p:nvPr>
            <p:ph idx="1"/>
          </p:nvPr>
        </p:nvSpPr>
        <p:spPr/>
        <p:txBody>
          <a:bodyPr/>
          <a:lstStyle/>
          <a:p>
            <a:pPr eaLnBrk="1" hangingPunct="1"/>
            <a:r>
              <a:rPr lang="en-US">
                <a:latin typeface="Calibri" charset="0"/>
                <a:ea typeface="ＭＳ Ｐゴシック" charset="0"/>
                <a:cs typeface="ＭＳ Ｐゴシック" charset="0"/>
              </a:rPr>
              <a:t>Random experiments are a good way to establish causality in the face of uncontrolled variation (e.g. lifestyle, wealth etc.)</a:t>
            </a:r>
          </a:p>
          <a:p>
            <a:pPr eaLnBrk="1" hangingPunct="1"/>
            <a:r>
              <a:rPr lang="en-US">
                <a:latin typeface="Calibri" charset="0"/>
                <a:ea typeface="ＭＳ Ｐゴシック" charset="0"/>
                <a:cs typeface="ＭＳ Ｐゴシック" charset="0"/>
              </a:rPr>
              <a:t>Suppose that we do an experiment in which we compare the positive effect of a drug vs. the effect of a placebo.</a:t>
            </a:r>
          </a:p>
          <a:p>
            <a:pPr eaLnBrk="1" hangingPunct="1"/>
            <a:r>
              <a:rPr lang="en-US">
                <a:latin typeface="Calibri" charset="0"/>
                <a:ea typeface="ＭＳ Ｐゴシック" charset="0"/>
                <a:cs typeface="ＭＳ Ｐゴシック" charset="0"/>
              </a:rPr>
              <a:t>Placebo: 54, 51, 58, 44, 55, 52, 42, 47, 58, 46</a:t>
            </a:r>
          </a:p>
          <a:p>
            <a:pPr eaLnBrk="1" hangingPunct="1"/>
            <a:r>
              <a:rPr lang="en-US">
                <a:latin typeface="Calibri" charset="0"/>
                <a:ea typeface="ＭＳ Ｐゴシック" charset="0"/>
                <a:cs typeface="ＭＳ Ｐゴシック" charset="0"/>
              </a:rPr>
              <a:t>Drug: 54, 73, 53, 70, 73, 68, 52, 65, 65</a:t>
            </a:r>
          </a:p>
          <a:p>
            <a:pPr eaLnBrk="1" hangingPunct="1"/>
            <a:endParaRPr lang="en-US">
              <a:latin typeface="Calibri" charset="0"/>
              <a:ea typeface="ＭＳ Ｐゴシック" charset="0"/>
              <a:cs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US">
                <a:latin typeface="Calibri" charset="0"/>
                <a:ea typeface="ＭＳ Ｐゴシック" charset="0"/>
                <a:cs typeface="ＭＳ Ｐゴシック" charset="0"/>
              </a:rPr>
              <a:t>Is the Drug Effective?</a:t>
            </a:r>
          </a:p>
        </p:txBody>
      </p:sp>
      <p:sp>
        <p:nvSpPr>
          <p:cNvPr id="20482" name="Content Placeholder 2"/>
          <p:cNvSpPr>
            <a:spLocks noGrp="1"/>
          </p:cNvSpPr>
          <p:nvPr>
            <p:ph idx="1"/>
          </p:nvPr>
        </p:nvSpPr>
        <p:spPr/>
        <p:txBody>
          <a:bodyPr/>
          <a:lstStyle/>
          <a:p>
            <a:pPr eaLnBrk="1" hangingPunct="1"/>
            <a:r>
              <a:rPr lang="en-US">
                <a:latin typeface="Calibri" charset="0"/>
                <a:ea typeface="ＭＳ Ｐゴシック" charset="0"/>
                <a:cs typeface="ＭＳ Ｐゴシック" charset="0"/>
              </a:rPr>
              <a:t>Average for drug is 63.7 and for placebo 50.7.</a:t>
            </a:r>
          </a:p>
          <a:p>
            <a:pPr eaLnBrk="1" hangingPunct="1"/>
            <a:r>
              <a:rPr lang="en-US">
                <a:latin typeface="Calibri" charset="0"/>
                <a:ea typeface="ＭＳ Ｐゴシック" charset="0"/>
                <a:cs typeface="ＭＳ Ｐゴシック" charset="0"/>
              </a:rPr>
              <a:t>Is that the end of the story?</a:t>
            </a:r>
          </a:p>
          <a:p>
            <a:pPr eaLnBrk="1" hangingPunct="1"/>
            <a:r>
              <a:rPr lang="en-US">
                <a:latin typeface="Calibri" charset="0"/>
                <a:ea typeface="ＭＳ Ｐゴシック" charset="0"/>
                <a:cs typeface="ＭＳ Ｐゴシック" charset="0"/>
              </a:rPr>
              <a:t>Maybe not: perhaps the drug population </a:t>
            </a:r>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just happened</a:t>
            </a:r>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 to be better.</a:t>
            </a:r>
          </a:p>
          <a:p>
            <a:pPr eaLnBrk="1" hangingPunct="1"/>
            <a:r>
              <a:rPr lang="en-US">
                <a:latin typeface="Calibri" charset="0"/>
                <a:ea typeface="ＭＳ Ｐゴシック" charset="0"/>
                <a:cs typeface="ＭＳ Ｐゴシック" charset="0"/>
              </a:rPr>
              <a:t>Standard statistical approach: assume something about distributions and see how big the overlap among distributions is.</a:t>
            </a:r>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normAutofit fontScale="90000"/>
          </a:bodyPr>
          <a:lstStyle/>
          <a:p>
            <a:pPr eaLnBrk="1" hangingPunct="1"/>
            <a:r>
              <a:rPr lang="en-US">
                <a:latin typeface="Calibri" charset="0"/>
                <a:ea typeface="ＭＳ Ｐゴシック" charset="0"/>
                <a:cs typeface="ＭＳ Ｐゴシック" charset="0"/>
              </a:rPr>
              <a:t>Issues with the standard approach?</a:t>
            </a:r>
          </a:p>
        </p:txBody>
      </p:sp>
      <p:sp>
        <p:nvSpPr>
          <p:cNvPr id="21506" name="Content Placeholder 2"/>
          <p:cNvSpPr>
            <a:spLocks noGrp="1"/>
          </p:cNvSpPr>
          <p:nvPr>
            <p:ph idx="1"/>
          </p:nvPr>
        </p:nvSpPr>
        <p:spPr/>
        <p:txBody>
          <a:bodyPr/>
          <a:lstStyle/>
          <a:p>
            <a:pPr eaLnBrk="1" hangingPunct="1"/>
            <a:r>
              <a:rPr lang="en-US">
                <a:latin typeface="Calibri" charset="0"/>
                <a:ea typeface="ＭＳ Ｐゴシック" charset="0"/>
                <a:cs typeface="ＭＳ Ｐゴシック" charset="0"/>
              </a:rPr>
              <a:t>Distribution assumption may not hold.</a:t>
            </a:r>
          </a:p>
          <a:p>
            <a:pPr eaLnBrk="1" hangingPunct="1"/>
            <a:r>
              <a:rPr lang="en-US">
                <a:latin typeface="Calibri" charset="0"/>
                <a:ea typeface="ＭＳ Ｐゴシック" charset="0"/>
                <a:cs typeface="ＭＳ Ｐゴシック" charset="0"/>
              </a:rPr>
              <a:t>Must be careful about different sizes of one population vs. the other.</a:t>
            </a:r>
          </a:p>
          <a:p>
            <a:pPr eaLnBrk="1" hangingPunct="1"/>
            <a:r>
              <a:rPr lang="en-US">
                <a:latin typeface="Calibri" charset="0"/>
                <a:ea typeface="ＭＳ Ｐゴシック" charset="0"/>
                <a:cs typeface="ＭＳ Ｐゴシック" charset="0"/>
              </a:rPr>
              <a:t>Easy to get the technicalities wrong (for non-statisticians).</a:t>
            </a: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US">
                <a:latin typeface="Calibri" charset="0"/>
                <a:ea typeface="ＭＳ Ｐゴシック" charset="0"/>
                <a:cs typeface="ＭＳ Ｐゴシック" charset="0"/>
              </a:rPr>
              <a:t>Resampling/Shuffle Approach</a:t>
            </a:r>
          </a:p>
        </p:txBody>
      </p:sp>
      <p:sp>
        <p:nvSpPr>
          <p:cNvPr id="22530" name="Content Placeholder 2"/>
          <p:cNvSpPr>
            <a:spLocks noGrp="1"/>
          </p:cNvSpPr>
          <p:nvPr>
            <p:ph idx="1"/>
          </p:nvPr>
        </p:nvSpPr>
        <p:spPr/>
        <p:txBody>
          <a:bodyPr/>
          <a:lstStyle/>
          <a:p>
            <a:pPr eaLnBrk="1" hangingPunct="1"/>
            <a:r>
              <a:rPr lang="en-US">
                <a:latin typeface="Calibri" charset="0"/>
                <a:ea typeface="ＭＳ Ｐゴシック" charset="0"/>
                <a:cs typeface="ＭＳ Ｐゴシック" charset="0"/>
              </a:rPr>
              <a:t>Create a table that associates each outcome with the label D (drug) or P (placebo). Here is the beginning of such a table:</a:t>
            </a:r>
          </a:p>
          <a:p>
            <a:pPr eaLnBrk="1" hangingPunct="1"/>
            <a:endParaRPr lang="en-US">
              <a:latin typeface="Calibri" charset="0"/>
              <a:ea typeface="ＭＳ Ｐゴシック" charset="0"/>
              <a:cs typeface="ＭＳ Ｐゴシック" charset="0"/>
            </a:endParaRPr>
          </a:p>
        </p:txBody>
      </p:sp>
      <p:graphicFrame>
        <p:nvGraphicFramePr>
          <p:cNvPr id="5" name="Table 4"/>
          <p:cNvGraphicFramePr>
            <a:graphicFrameLocks noGrp="1"/>
          </p:cNvGraphicFramePr>
          <p:nvPr/>
        </p:nvGraphicFramePr>
        <p:xfrm>
          <a:off x="1139825" y="3440113"/>
          <a:ext cx="6096000" cy="742950"/>
        </p:xfrm>
        <a:graphic>
          <a:graphicData uri="http://schemas.openxmlformats.org/drawingml/2006/table">
            <a:tbl>
              <a:tblPr/>
              <a:tblGrid>
                <a:gridCol w="1219200"/>
                <a:gridCol w="1219200"/>
                <a:gridCol w="1219200"/>
                <a:gridCol w="1219200"/>
                <a:gridCol w="1219200"/>
              </a:tblGrid>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Calibri" charset="0"/>
                          <a:ea typeface="ＭＳ Ｐゴシック" charset="0"/>
                          <a:cs typeface="ＭＳ Ｐゴシック" charset="0"/>
                        </a:rPr>
                        <a:t>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Calibri" charset="0"/>
                          <a:ea typeface="ＭＳ Ｐゴシック" charset="0"/>
                          <a:cs typeface="ＭＳ Ｐゴシック" charset="0"/>
                        </a:rPr>
                        <a:t>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Calibri" charset="0"/>
                          <a:ea typeface="ＭＳ Ｐゴシック" charset="0"/>
                          <a:cs typeface="ＭＳ Ｐゴシック" charset="0"/>
                        </a:rPr>
                        <a:t>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Calibri" charset="0"/>
                          <a:ea typeface="ＭＳ Ｐゴシック" charset="0"/>
                          <a:cs typeface="ＭＳ Ｐゴシック" charset="0"/>
                        </a:rPr>
                        <a:t>P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Calibri" charset="0"/>
                          <a:ea typeface="ＭＳ Ｐゴシック" charset="0"/>
                          <a:cs typeface="ＭＳ Ｐゴシック" charset="0"/>
                        </a:rPr>
                        <a:t>P</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ＭＳ Ｐゴシック" charset="0"/>
                        </a:rPr>
                        <a:t>54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ＭＳ Ｐゴシック" charset="0"/>
                        </a:rPr>
                        <a:t>73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ＭＳ Ｐゴシック" charset="0"/>
                        </a:rPr>
                        <a:t>53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ＭＳ Ｐゴシック" charset="0"/>
                        </a:rPr>
                        <a:t>54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ＭＳ Ｐゴシック" charset="0"/>
                        </a:rPr>
                        <a:t>51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en-US">
                <a:latin typeface="Calibri" charset="0"/>
                <a:ea typeface="ＭＳ Ｐゴシック" charset="0"/>
                <a:cs typeface="ＭＳ Ｐゴシック" charset="0"/>
              </a:rPr>
              <a:t>Using the Table</a:t>
            </a:r>
          </a:p>
        </p:txBody>
      </p:sp>
      <p:sp>
        <p:nvSpPr>
          <p:cNvPr id="23554" name="Content Placeholder 2"/>
          <p:cNvSpPr>
            <a:spLocks noGrp="1"/>
          </p:cNvSpPr>
          <p:nvPr>
            <p:ph idx="1"/>
          </p:nvPr>
        </p:nvSpPr>
        <p:spPr/>
        <p:txBody>
          <a:bodyPr/>
          <a:lstStyle/>
          <a:p>
            <a:pPr eaLnBrk="1" hangingPunct="1"/>
            <a:r>
              <a:rPr lang="en-US">
                <a:latin typeface="Calibri" charset="0"/>
                <a:ea typeface="ＭＳ Ｐゴシック" charset="0"/>
                <a:cs typeface="ＭＳ Ｐゴシック" charset="0"/>
              </a:rPr>
              <a:t>If we take the table as given, then of course the entries associated with D have an average value of 63.7 and the placebo entries have average 50.7.</a:t>
            </a:r>
          </a:p>
          <a:p>
            <a:pPr eaLnBrk="1" hangingPunct="1"/>
            <a:r>
              <a:rPr lang="en-US">
                <a:latin typeface="Calibri" charset="0"/>
                <a:ea typeface="ＭＳ Ｐゴシック" charset="0"/>
                <a:cs typeface="ＭＳ Ｐゴシック" charset="0"/>
              </a:rPr>
              <a:t>But now consider shuffling the labels among the entries. That causes a total loss of the connection between treatment and improvement.</a:t>
            </a: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a:latin typeface="Calibri" charset="0"/>
                <a:ea typeface="ＭＳ Ｐゴシック" charset="0"/>
                <a:cs typeface="ＭＳ Ｐゴシック" charset="0"/>
              </a:rPr>
              <a:t>What Does Shuffling Do?</a:t>
            </a:r>
          </a:p>
        </p:txBody>
      </p:sp>
      <p:sp>
        <p:nvSpPr>
          <p:cNvPr id="24578" name="Content Placeholder 2"/>
          <p:cNvSpPr>
            <a:spLocks noGrp="1"/>
          </p:cNvSpPr>
          <p:nvPr>
            <p:ph idx="1"/>
          </p:nvPr>
        </p:nvSpPr>
        <p:spPr/>
        <p:txBody>
          <a:bodyPr>
            <a:normAutofit lnSpcReduction="10000"/>
          </a:bodyPr>
          <a:lstStyle/>
          <a:p>
            <a:r>
              <a:rPr lang="en-US" sz="2800">
                <a:latin typeface="Calibri" charset="0"/>
                <a:ea typeface="ＭＳ Ｐゴシック" charset="0"/>
                <a:cs typeface="ＭＳ Ｐゴシック" charset="0"/>
              </a:rPr>
              <a:t>The null hypothesis is that the drug will have no greater effect than the placebo and therefore that the apparent effect we see is just due to chance (i.e. due to the individual characteristics of the people who received the drug).</a:t>
            </a:r>
          </a:p>
          <a:p>
            <a:r>
              <a:rPr lang="en-US" sz="2800">
                <a:latin typeface="Calibri" charset="0"/>
                <a:ea typeface="ＭＳ Ｐゴシック" charset="0"/>
                <a:cs typeface="ＭＳ Ｐゴシック" charset="0"/>
              </a:rPr>
              <a:t>If that is so, then quite often, any 10-person subset of the experimental subjects will have an average benefit of 13 or more than some other 10-person subset of the experimental subjects.</a:t>
            </a:r>
          </a:p>
          <a:p>
            <a:r>
              <a:rPr lang="en-US" sz="2800">
                <a:latin typeface="Calibri" charset="0"/>
                <a:ea typeface="ＭＳ Ｐゴシック" charset="0"/>
                <a:cs typeface="ＭＳ Ｐゴシック" charset="0"/>
              </a:rPr>
              <a:t>That’s what shuffling simulates.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pPr eaLnBrk="1" hangingPunct="1">
              <a:defRPr/>
            </a:pPr>
            <a:r>
              <a:rPr lang="en-US" smtClean="0">
                <a:solidFill>
                  <a:srgbClr val="FF0000"/>
                </a:solidFill>
                <a:cs typeface="+mj-cs"/>
              </a:rPr>
              <a:t>Definition</a:t>
            </a:r>
          </a:p>
        </p:txBody>
      </p:sp>
      <p:sp>
        <p:nvSpPr>
          <p:cNvPr id="113667" name="Rectangle 3"/>
          <p:cNvSpPr>
            <a:spLocks noGrp="1" noChangeArrowheads="1"/>
          </p:cNvSpPr>
          <p:nvPr>
            <p:ph type="body" idx="1"/>
          </p:nvPr>
        </p:nvSpPr>
        <p:spPr/>
        <p:txBody>
          <a:bodyPr/>
          <a:lstStyle/>
          <a:p>
            <a:pPr eaLnBrk="1" hangingPunct="1">
              <a:defRPr/>
            </a:pPr>
            <a:r>
              <a:rPr lang="en-US" b="1" smtClean="0">
                <a:solidFill>
                  <a:srgbClr val="FF0000"/>
                </a:solidFill>
                <a:cs typeface="+mn-cs"/>
              </a:rPr>
              <a:t>Subgraph Isomorphism, Subgraph Matching</a:t>
            </a:r>
            <a:r>
              <a:rPr lang="en-US" b="1" smtClean="0">
                <a:cs typeface="+mn-cs"/>
              </a:rPr>
              <a:t>. </a:t>
            </a:r>
            <a:r>
              <a:rPr lang="en-US" smtClean="0">
                <a:cs typeface="+mn-cs"/>
              </a:rPr>
              <a:t>A graph </a:t>
            </a:r>
            <a:r>
              <a:rPr lang="en-US" i="1" smtClean="0">
                <a:cs typeface="+mn-cs"/>
              </a:rPr>
              <a:t>G </a:t>
            </a:r>
            <a:r>
              <a:rPr lang="en-US" smtClean="0">
                <a:cs typeface="+mn-cs"/>
              </a:rPr>
              <a:t>= (</a:t>
            </a:r>
            <a:r>
              <a:rPr lang="en-US" i="1" smtClean="0">
                <a:cs typeface="+mn-cs"/>
              </a:rPr>
              <a:t>V,E</a:t>
            </a:r>
            <a:r>
              <a:rPr lang="en-US" smtClean="0">
                <a:cs typeface="+mn-cs"/>
              </a:rPr>
              <a:t>) is subgraph isomorphic to </a:t>
            </a:r>
            <a:br>
              <a:rPr lang="en-US" smtClean="0">
                <a:cs typeface="+mn-cs"/>
              </a:rPr>
            </a:br>
            <a:r>
              <a:rPr lang="en-US" i="1" smtClean="0">
                <a:cs typeface="+mn-cs"/>
              </a:rPr>
              <a:t>G</a:t>
            </a:r>
            <a:r>
              <a:rPr lang="en-US" i="1" baseline="-25000" smtClean="0">
                <a:cs typeface="+mn-cs"/>
              </a:rPr>
              <a:t>1</a:t>
            </a:r>
            <a:r>
              <a:rPr lang="en-US" smtClean="0">
                <a:cs typeface="+mn-cs"/>
              </a:rPr>
              <a:t>= (</a:t>
            </a:r>
            <a:r>
              <a:rPr lang="en-US" i="1" smtClean="0">
                <a:cs typeface="+mn-cs"/>
              </a:rPr>
              <a:t>V </a:t>
            </a:r>
            <a:r>
              <a:rPr lang="en-US" i="1" baseline="-25000" smtClean="0">
                <a:cs typeface="+mn-cs"/>
              </a:rPr>
              <a:t>1 </a:t>
            </a:r>
            <a:r>
              <a:rPr lang="en-US" i="1" smtClean="0">
                <a:cs typeface="+mn-cs"/>
              </a:rPr>
              <a:t>,E</a:t>
            </a:r>
            <a:r>
              <a:rPr lang="en-US" i="1" baseline="-25000" smtClean="0">
                <a:cs typeface="+mn-cs"/>
              </a:rPr>
              <a:t>1</a:t>
            </a:r>
            <a:r>
              <a:rPr lang="en-US" smtClean="0">
                <a:cs typeface="+mn-cs"/>
              </a:rPr>
              <a:t>) if there exists a injective </a:t>
            </a:r>
            <a:r>
              <a:rPr lang="en-US" i="1" smtClean="0">
                <a:cs typeface="+mn-cs"/>
              </a:rPr>
              <a:t>f </a:t>
            </a:r>
            <a:r>
              <a:rPr lang="en-US" smtClean="0">
                <a:cs typeface="+mn-cs"/>
              </a:rPr>
              <a:t>: </a:t>
            </a:r>
            <a:r>
              <a:rPr lang="en-US" i="1" smtClean="0">
                <a:cs typeface="+mn-cs"/>
              </a:rPr>
              <a:t>V     V </a:t>
            </a:r>
            <a:r>
              <a:rPr lang="en-US" i="1" baseline="-25000" smtClean="0">
                <a:cs typeface="+mn-cs"/>
              </a:rPr>
              <a:t>1</a:t>
            </a:r>
            <a:r>
              <a:rPr lang="en-US" i="1" smtClean="0">
                <a:cs typeface="+mn-cs"/>
              </a:rPr>
              <a:t> </a:t>
            </a:r>
            <a:r>
              <a:rPr lang="en-US" smtClean="0">
                <a:cs typeface="+mn-cs"/>
              </a:rPr>
              <a:t>such that (</a:t>
            </a:r>
            <a:r>
              <a:rPr lang="en-US" i="1" smtClean="0">
                <a:cs typeface="+mn-cs"/>
              </a:rPr>
              <a:t>u, v</a:t>
            </a:r>
            <a:r>
              <a:rPr lang="en-US" smtClean="0">
                <a:cs typeface="+mn-cs"/>
              </a:rPr>
              <a:t>) </a:t>
            </a:r>
            <a:r>
              <a:rPr lang="en-US" smtClean="0">
                <a:cs typeface="+mn-cs"/>
                <a:sym typeface="Symbol" charset="0"/>
              </a:rPr>
              <a:t></a:t>
            </a:r>
            <a:r>
              <a:rPr lang="en-US" smtClean="0">
                <a:cs typeface="+mn-cs"/>
              </a:rPr>
              <a:t> </a:t>
            </a:r>
            <a:r>
              <a:rPr lang="en-US" i="1" smtClean="0">
                <a:cs typeface="+mn-cs"/>
              </a:rPr>
              <a:t>E </a:t>
            </a:r>
            <a:r>
              <a:rPr lang="en-US" smtClean="0">
                <a:cs typeface="+mn-cs"/>
              </a:rPr>
              <a:t>only if (</a:t>
            </a:r>
            <a:r>
              <a:rPr lang="en-US" i="1" smtClean="0">
                <a:cs typeface="+mn-cs"/>
              </a:rPr>
              <a:t>f</a:t>
            </a:r>
            <a:r>
              <a:rPr lang="en-US" smtClean="0">
                <a:cs typeface="+mn-cs"/>
              </a:rPr>
              <a:t>(</a:t>
            </a:r>
            <a:r>
              <a:rPr lang="en-US" i="1" smtClean="0">
                <a:cs typeface="+mn-cs"/>
              </a:rPr>
              <a:t>u</a:t>
            </a:r>
            <a:r>
              <a:rPr lang="en-US" smtClean="0">
                <a:cs typeface="+mn-cs"/>
              </a:rPr>
              <a:t>)</a:t>
            </a:r>
            <a:r>
              <a:rPr lang="en-US" i="1" smtClean="0">
                <a:cs typeface="+mn-cs"/>
              </a:rPr>
              <a:t>,f</a:t>
            </a:r>
            <a:r>
              <a:rPr lang="en-US" smtClean="0">
                <a:cs typeface="+mn-cs"/>
              </a:rPr>
              <a:t>(</a:t>
            </a:r>
            <a:r>
              <a:rPr lang="en-US" i="1" smtClean="0">
                <a:cs typeface="+mn-cs"/>
              </a:rPr>
              <a:t>v</a:t>
            </a:r>
            <a:r>
              <a:rPr lang="en-US" smtClean="0">
                <a:cs typeface="+mn-cs"/>
              </a:rPr>
              <a:t>)) </a:t>
            </a:r>
            <a:r>
              <a:rPr lang="en-US" smtClean="0">
                <a:cs typeface="+mn-cs"/>
                <a:sym typeface="Symbol" charset="0"/>
              </a:rPr>
              <a:t></a:t>
            </a:r>
            <a:r>
              <a:rPr lang="en-US" smtClean="0">
                <a:cs typeface="+mn-cs"/>
              </a:rPr>
              <a:t> </a:t>
            </a:r>
            <a:r>
              <a:rPr lang="en-US" i="1" smtClean="0">
                <a:cs typeface="+mn-cs"/>
              </a:rPr>
              <a:t>E</a:t>
            </a:r>
            <a:r>
              <a:rPr lang="en-US" i="1" baseline="-25000" smtClean="0">
                <a:cs typeface="+mn-cs"/>
              </a:rPr>
              <a:t>1</a:t>
            </a:r>
            <a:r>
              <a:rPr lang="en-US" smtClean="0">
                <a:cs typeface="+mn-cs"/>
              </a:rPr>
              <a:t>. In other words, we can relabel the vertices of </a:t>
            </a:r>
            <a:r>
              <a:rPr lang="en-US" i="1" smtClean="0">
                <a:cs typeface="+mn-cs"/>
              </a:rPr>
              <a:t>G </a:t>
            </a:r>
            <a:r>
              <a:rPr lang="en-US" smtClean="0">
                <a:cs typeface="+mn-cs"/>
              </a:rPr>
              <a:t>to be vertices of </a:t>
            </a:r>
            <a:r>
              <a:rPr lang="en-US" i="1" smtClean="0">
                <a:cs typeface="+mn-cs"/>
              </a:rPr>
              <a:t>G</a:t>
            </a:r>
            <a:r>
              <a:rPr lang="en-US" i="1" baseline="-25000" smtClean="0">
                <a:cs typeface="+mn-cs"/>
              </a:rPr>
              <a:t>1</a:t>
            </a:r>
            <a:r>
              <a:rPr lang="en-US" smtClean="0">
                <a:cs typeface="+mn-cs"/>
              </a:rPr>
              <a:t>, maintaining the corresponding edges in </a:t>
            </a:r>
            <a:r>
              <a:rPr lang="en-US" i="1" smtClean="0">
                <a:cs typeface="+mn-cs"/>
              </a:rPr>
              <a:t>G</a:t>
            </a:r>
            <a:r>
              <a:rPr lang="en-US" smtClean="0">
                <a:cs typeface="+mn-cs"/>
              </a:rPr>
              <a:t>.</a:t>
            </a:r>
          </a:p>
          <a:p>
            <a:pPr eaLnBrk="1" hangingPunct="1">
              <a:defRPr/>
            </a:pPr>
            <a:endParaRPr lang="en-US" smtClean="0">
              <a:cs typeface="+mn-cs"/>
            </a:endParaRPr>
          </a:p>
        </p:txBody>
      </p:sp>
      <p:sp>
        <p:nvSpPr>
          <p:cNvPr id="113669" name="Line 5"/>
          <p:cNvSpPr>
            <a:spLocks noChangeShapeType="1"/>
          </p:cNvSpPr>
          <p:nvPr/>
        </p:nvSpPr>
        <p:spPr bwMode="auto">
          <a:xfrm>
            <a:off x="1258888" y="3860800"/>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US">
                <a:latin typeface="Calibri" charset="0"/>
                <a:ea typeface="ＭＳ Ｐゴシック" charset="0"/>
                <a:cs typeface="ＭＳ Ｐゴシック" charset="0"/>
              </a:rPr>
              <a:t>Establishing Significance</a:t>
            </a:r>
          </a:p>
        </p:txBody>
      </p:sp>
      <p:sp>
        <p:nvSpPr>
          <p:cNvPr id="3" name="Content Placeholder 2"/>
          <p:cNvSpPr>
            <a:spLocks noGrp="1"/>
          </p:cNvSpPr>
          <p:nvPr>
            <p:ph idx="1"/>
          </p:nvPr>
        </p:nvSpPr>
        <p:spPr/>
        <p:txBody>
          <a:bodyPr rtlCol="0">
            <a:normAutofit fontScale="92500"/>
          </a:bodyPr>
          <a:lstStyle/>
          <a:p>
            <a:pPr eaLnBrk="1" fontAlgn="auto" hangingPunct="1">
              <a:spcAft>
                <a:spcPts val="0"/>
              </a:spcAft>
              <a:buFont typeface="Arial"/>
              <a:buChar char="•"/>
              <a:defRPr/>
            </a:pPr>
            <a:r>
              <a:rPr lang="en-US" dirty="0" smtClean="0">
                <a:ea typeface="+mn-ea"/>
                <a:cs typeface="+mn-cs"/>
              </a:rPr>
              <a:t>If, after shuffling, the average of the values of the Drug entries is often (say more than 15% of the time) greater than the average of the values of the Placebo values by 63.7-50.7, then the apparent effectiveness of the drug in the experiment could be entirely due to chance.</a:t>
            </a:r>
          </a:p>
          <a:p>
            <a:pPr eaLnBrk="1" fontAlgn="auto" hangingPunct="1">
              <a:spcAft>
                <a:spcPts val="0"/>
              </a:spcAft>
              <a:buFont typeface="Arial"/>
              <a:buChar char="•"/>
              <a:defRPr/>
            </a:pPr>
            <a:r>
              <a:rPr lang="en-US" dirty="0" smtClean="0">
                <a:ea typeface="+mn-ea"/>
                <a:cs typeface="+mn-cs"/>
              </a:rPr>
              <a:t>If very uncommon, then the drug may be doing something.</a:t>
            </a:r>
          </a:p>
          <a:p>
            <a:pPr eaLnBrk="1" fontAlgn="auto" hangingPunct="1">
              <a:spcAft>
                <a:spcPts val="0"/>
              </a:spcAft>
              <a:buFont typeface="Arial"/>
              <a:buChar char="•"/>
              <a:defRPr/>
            </a:pPr>
            <a:r>
              <a:rPr lang="en-US" dirty="0" smtClean="0">
                <a:ea typeface="+mn-ea"/>
                <a:cs typeface="+mn-cs"/>
              </a:rPr>
              <a:t>In this case </a:t>
            </a:r>
            <a:r>
              <a:rPr lang="en-US" dirty="0" err="1" smtClean="0">
                <a:ea typeface="+mn-ea"/>
                <a:cs typeface="+mn-cs"/>
              </a:rPr>
              <a:t>p</a:t>
            </a:r>
            <a:r>
              <a:rPr lang="en-US" dirty="0" smtClean="0">
                <a:ea typeface="+mn-ea"/>
                <a:cs typeface="+mn-cs"/>
              </a:rPr>
              <a:t>-value is 0.1%.</a:t>
            </a: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ea typeface="+mj-ea"/>
                <a:cs typeface="+mj-cs"/>
              </a:rPr>
              <a:t>Different numbers give different results</a:t>
            </a:r>
          </a:p>
        </p:txBody>
      </p:sp>
      <p:sp>
        <p:nvSpPr>
          <p:cNvPr id="26626" name="Content Placeholder 2"/>
          <p:cNvSpPr>
            <a:spLocks noGrp="1"/>
          </p:cNvSpPr>
          <p:nvPr>
            <p:ph idx="1"/>
          </p:nvPr>
        </p:nvSpPr>
        <p:spPr/>
        <p:txBody>
          <a:bodyPr/>
          <a:lstStyle/>
          <a:p>
            <a:pPr eaLnBrk="1" hangingPunct="1"/>
            <a:r>
              <a:rPr lang="en-US">
                <a:latin typeface="Calibri" charset="0"/>
                <a:ea typeface="ＭＳ Ｐゴシック" charset="0"/>
                <a:cs typeface="ＭＳ Ｐゴシック" charset="0"/>
              </a:rPr>
              <a:t>Placebo: 56, 348, 162, 420, 440, 250, 389, 476, 288, 456.</a:t>
            </a:r>
          </a:p>
          <a:p>
            <a:pPr eaLnBrk="1" hangingPunct="1"/>
            <a:r>
              <a:rPr lang="en-US">
                <a:latin typeface="Calibri" charset="0"/>
                <a:ea typeface="ＭＳ Ｐゴシック" charset="0"/>
                <a:cs typeface="ＭＳ Ｐゴシック" charset="0"/>
              </a:rPr>
              <a:t>Drug: 69, 361, 175, 433, 453, 263, 402, 489, 301, 469.</a:t>
            </a:r>
          </a:p>
          <a:p>
            <a:pPr eaLnBrk="1" hangingPunct="1"/>
            <a:r>
              <a:rPr lang="en-US">
                <a:latin typeface="Calibri" charset="0"/>
                <a:ea typeface="ＭＳ Ｐゴシック" charset="0"/>
                <a:cs typeface="ＭＳ Ｐゴシック" charset="0"/>
              </a:rPr>
              <a:t>So difference in averages is still 13, but now the p-value is about 40%. Could easily be due to chance.</a:t>
            </a:r>
          </a:p>
        </p:txBody>
      </p:sp>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US">
                <a:latin typeface="Calibri" charset="0"/>
                <a:ea typeface="ＭＳ Ｐゴシック" charset="0"/>
                <a:cs typeface="ＭＳ Ｐゴシック" charset="0"/>
              </a:rPr>
              <a:t>Significance vs. Importance</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a:buChar char="•"/>
              <a:defRPr/>
            </a:pPr>
            <a:r>
              <a:rPr lang="en-US" dirty="0" smtClean="0">
                <a:ea typeface="+mn-ea"/>
                <a:cs typeface="+mn-cs"/>
              </a:rPr>
              <a:t>Suppose that we try a different drug/placebo experiment on 1 million patients and the drug increases life by 5 years and 3 days whereas the placebo increases life by 5 years alone.</a:t>
            </a:r>
          </a:p>
          <a:p>
            <a:pPr eaLnBrk="1" fontAlgn="auto" hangingPunct="1">
              <a:spcAft>
                <a:spcPts val="0"/>
              </a:spcAft>
              <a:buFont typeface="Arial"/>
              <a:buChar char="•"/>
              <a:defRPr/>
            </a:pPr>
            <a:r>
              <a:rPr lang="en-US" dirty="0" smtClean="0">
                <a:ea typeface="+mn-ea"/>
                <a:cs typeface="+mn-cs"/>
              </a:rPr>
              <a:t>This might, because of the large sample size, give a low </a:t>
            </a:r>
            <a:r>
              <a:rPr lang="en-US" dirty="0" err="1" smtClean="0">
                <a:ea typeface="+mn-ea"/>
                <a:cs typeface="+mn-cs"/>
              </a:rPr>
              <a:t>p</a:t>
            </a:r>
            <a:r>
              <a:rPr lang="en-US" dirty="0" smtClean="0">
                <a:ea typeface="+mn-ea"/>
                <a:cs typeface="+mn-cs"/>
              </a:rPr>
              <a:t>-value (thus statistically significant).</a:t>
            </a:r>
          </a:p>
          <a:p>
            <a:pPr eaLnBrk="1" fontAlgn="auto" hangingPunct="1">
              <a:spcAft>
                <a:spcPts val="0"/>
              </a:spcAft>
              <a:buFont typeface="Arial"/>
              <a:buChar char="•"/>
              <a:defRPr/>
            </a:pPr>
            <a:r>
              <a:rPr lang="en-US" dirty="0" smtClean="0">
                <a:ea typeface="+mn-ea"/>
                <a:cs typeface="+mn-cs"/>
              </a:rPr>
              <a:t>But is it important? Do we care? Please ask this question.</a:t>
            </a: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End of Resampling Interlude</a:t>
            </a:r>
            <a:endParaRPr lang="en-US" dirty="0">
              <a:latin typeface="Calibri" charset="0"/>
              <a:ea typeface="ＭＳ Ｐゴシック" charset="0"/>
              <a:cs typeface="ＭＳ Ｐゴシック" charset="0"/>
            </a:endParaRPr>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a:buChar char="•"/>
              <a:defRPr/>
            </a:pPr>
            <a:r>
              <a:rPr lang="en-US" dirty="0" smtClean="0">
                <a:ea typeface="+mn-ea"/>
                <a:cs typeface="+mn-cs"/>
              </a:rPr>
              <a:t>Quick stretch break….</a:t>
            </a:r>
            <a:endParaRPr lang="en-US" dirty="0" smtClean="0">
              <a:ea typeface="+mn-ea"/>
              <a:cs typeface="+mn-cs"/>
            </a:endParaRPr>
          </a:p>
        </p:txBody>
      </p:sp>
    </p:spTree>
    <p:extLst>
      <p:ext uri="{BB962C8B-B14F-4D97-AF65-F5344CB8AC3E}">
        <p14:creationId xmlns:p14="http://schemas.microsoft.com/office/powerpoint/2010/main" val="4085069672"/>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Number of </a:t>
            </a:r>
            <a:r>
              <a:rPr lang="en-US" dirty="0" err="1" smtClean="0"/>
              <a:t>Subgraphs</a:t>
            </a:r>
            <a:r>
              <a:rPr lang="en-US" dirty="0" smtClean="0"/>
              <a:t/>
            </a:r>
            <a:br>
              <a:rPr lang="en-US" dirty="0" smtClean="0"/>
            </a:br>
            <a:r>
              <a:rPr lang="en-US" dirty="0" smtClean="0"/>
              <a:t>-- why a challenge</a:t>
            </a:r>
            <a:endParaRPr lang="en-US" dirty="0"/>
          </a:p>
        </p:txBody>
      </p:sp>
      <p:sp>
        <p:nvSpPr>
          <p:cNvPr id="3" name="Content Placeholder 2"/>
          <p:cNvSpPr>
            <a:spLocks noGrp="1"/>
          </p:cNvSpPr>
          <p:nvPr>
            <p:ph idx="1"/>
          </p:nvPr>
        </p:nvSpPr>
        <p:spPr/>
        <p:txBody>
          <a:bodyPr>
            <a:normAutofit/>
          </a:bodyPr>
          <a:lstStyle/>
          <a:p>
            <a:r>
              <a:rPr lang="en-US" dirty="0" smtClean="0"/>
              <a:t>The number of </a:t>
            </a:r>
            <a:r>
              <a:rPr lang="en-US" dirty="0" err="1" smtClean="0"/>
              <a:t>subgraphs</a:t>
            </a:r>
            <a:r>
              <a:rPr lang="en-US" dirty="0" smtClean="0"/>
              <a:t> grows exponentially in size. For graph = (V, E)</a:t>
            </a:r>
            <a:r>
              <a:rPr lang="en-US" dirty="0" smtClean="0"/>
              <a:t>:</a:t>
            </a:r>
            <a:endParaRPr lang="en-US" dirty="0" smtClean="0"/>
          </a:p>
          <a:p>
            <a:r>
              <a:rPr lang="en-US" dirty="0" smtClean="0"/>
              <a:t>|E|*|E| of two edges potentially </a:t>
            </a:r>
          </a:p>
          <a:p>
            <a:r>
              <a:rPr lang="en-US" dirty="0" smtClean="0"/>
              <a:t>|E| * |E| * |E| of three edges</a:t>
            </a:r>
            <a:endParaRPr lang="en-US" dirty="0" smtClean="0"/>
          </a:p>
          <a:p>
            <a:r>
              <a:rPr lang="en-US" dirty="0" smtClean="0"/>
              <a:t>So, if we’re going to build a data structure, we can’t build something that handles overly large graphs unless we use sampling (more later).</a:t>
            </a:r>
            <a:endParaRPr lang="en-US" dirty="0"/>
          </a:p>
        </p:txBody>
      </p:sp>
    </p:spTree>
    <p:extLst>
      <p:ext uri="{BB962C8B-B14F-4D97-AF65-F5344CB8AC3E}">
        <p14:creationId xmlns:p14="http://schemas.microsoft.com/office/powerpoint/2010/main" val="1734057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Null Hypothesis?</a:t>
            </a:r>
            <a:br>
              <a:rPr lang="en-US" dirty="0" smtClean="0"/>
            </a:br>
            <a:r>
              <a:rPr lang="en-US" dirty="0" smtClean="0"/>
              <a:t> --  technical issue</a:t>
            </a:r>
            <a:endParaRPr lang="en-US" dirty="0"/>
          </a:p>
        </p:txBody>
      </p:sp>
      <p:sp>
        <p:nvSpPr>
          <p:cNvPr id="3" name="Content Placeholder 2"/>
          <p:cNvSpPr>
            <a:spLocks noGrp="1"/>
          </p:cNvSpPr>
          <p:nvPr>
            <p:ph idx="1"/>
          </p:nvPr>
        </p:nvSpPr>
        <p:spPr/>
        <p:txBody>
          <a:bodyPr>
            <a:normAutofit lnSpcReduction="10000"/>
          </a:bodyPr>
          <a:lstStyle/>
          <a:p>
            <a:r>
              <a:rPr lang="en-US" dirty="0" smtClean="0"/>
              <a:t>The null hypothesis is that any motif (</a:t>
            </a:r>
            <a:r>
              <a:rPr lang="en-US" dirty="0" err="1" smtClean="0"/>
              <a:t>subgraph</a:t>
            </a:r>
            <a:r>
              <a:rPr lang="en-US" dirty="0" smtClean="0"/>
              <a:t> satisfying the constraint) is no more frequent in the input graph than we would find by chance in a similar random graph.</a:t>
            </a:r>
          </a:p>
          <a:p>
            <a:r>
              <a:rPr lang="en-US" dirty="0" smtClean="0"/>
              <a:t>Generate random graphs by swapping edges, e.g. if we have a </a:t>
            </a:r>
            <a:r>
              <a:rPr lang="en-US" dirty="0" smtClean="0">
                <a:sym typeface="Wingdings"/>
              </a:rPr>
              <a:t> b and c  d, then we might swap to get a  d and c  b. This leaves in-degree/out-degree and label distribution the same.</a:t>
            </a:r>
            <a:endParaRPr lang="en-US" dirty="0"/>
          </a:p>
        </p:txBody>
      </p:sp>
    </p:spTree>
    <p:extLst>
      <p:ext uri="{BB962C8B-B14F-4D97-AF65-F5344CB8AC3E}">
        <p14:creationId xmlns:p14="http://schemas.microsoft.com/office/powerpoint/2010/main" val="19718989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to Test Understanding</a:t>
            </a:r>
            <a:endParaRPr lang="en-US" dirty="0"/>
          </a:p>
        </p:txBody>
      </p:sp>
      <p:sp>
        <p:nvSpPr>
          <p:cNvPr id="3" name="Content Placeholder 2"/>
          <p:cNvSpPr>
            <a:spLocks noGrp="1"/>
          </p:cNvSpPr>
          <p:nvPr>
            <p:ph idx="1"/>
          </p:nvPr>
        </p:nvSpPr>
        <p:spPr/>
        <p:txBody>
          <a:bodyPr/>
          <a:lstStyle/>
          <a:p>
            <a:r>
              <a:rPr lang="en-US" dirty="0" smtClean="0"/>
              <a:t>What is more expensive?</a:t>
            </a:r>
          </a:p>
          <a:p>
            <a:r>
              <a:rPr lang="en-US" dirty="0" smtClean="0"/>
              <a:t>1. Find all motifs up to size say 4 in input graph</a:t>
            </a:r>
          </a:p>
          <a:p>
            <a:r>
              <a:rPr lang="en-US" dirty="0" smtClean="0"/>
              <a:t>2. Determining their p-values based on random graphs.</a:t>
            </a:r>
            <a:endParaRPr lang="en-US" dirty="0"/>
          </a:p>
        </p:txBody>
      </p:sp>
    </p:spTree>
    <p:extLst>
      <p:ext uri="{BB962C8B-B14F-4D97-AF65-F5344CB8AC3E}">
        <p14:creationId xmlns:p14="http://schemas.microsoft.com/office/powerpoint/2010/main" val="423357707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If you </a:t>
            </a:r>
            <a:r>
              <a:rPr lang="en-US" dirty="0" smtClean="0"/>
              <a:t>use random graphs, </a:t>
            </a:r>
            <a:r>
              <a:rPr lang="en-US" dirty="0" smtClean="0"/>
              <a:t>then the bulk of the time is spent calculating the p-values in the random graphs.</a:t>
            </a:r>
          </a:p>
          <a:p>
            <a:r>
              <a:rPr lang="en-US" dirty="0" smtClean="0"/>
              <a:t>However:</a:t>
            </a:r>
          </a:p>
          <a:p>
            <a:pPr lvl="1"/>
            <a:r>
              <a:rPr lang="en-US" dirty="0" smtClean="0"/>
              <a:t>Maybe we don’t need random graphs (ongoing research)</a:t>
            </a:r>
          </a:p>
          <a:p>
            <a:pPr lvl="1"/>
            <a:r>
              <a:rPr lang="en-US" dirty="0" smtClean="0"/>
              <a:t>Even if we use random graphs, we can perhaps look at only some of the motifs</a:t>
            </a:r>
            <a:endParaRPr lang="en-US" dirty="0"/>
          </a:p>
        </p:txBody>
      </p:sp>
    </p:spTree>
    <p:extLst>
      <p:ext uri="{BB962C8B-B14F-4D97-AF65-F5344CB8AC3E}">
        <p14:creationId xmlns:p14="http://schemas.microsoft.com/office/powerpoint/2010/main" val="140225636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Iterative p-value Approach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Compute patterns in input graph G that satisfy the constraints. </a:t>
            </a:r>
            <a:endParaRPr lang="en-US" dirty="0"/>
          </a:p>
          <a:p>
            <a:r>
              <a:rPr lang="en-US" dirty="0" smtClean="0"/>
              <a:t>Locate the ones that are most frequently present in G and test those in the random graphs.</a:t>
            </a:r>
          </a:p>
          <a:p>
            <a:r>
              <a:rPr lang="en-US" dirty="0" smtClean="0"/>
              <a:t>While p-value is low enough, test patterns in the random graphs even when those patterns occur less frequently in target graph.</a:t>
            </a:r>
          </a:p>
          <a:p>
            <a:r>
              <a:rPr lang="en-US" dirty="0" smtClean="0"/>
              <a:t>Goal:  </a:t>
            </a:r>
            <a:r>
              <a:rPr lang="en-US" dirty="0" smtClean="0"/>
              <a:t>minimize work </a:t>
            </a:r>
            <a:r>
              <a:rPr lang="en-US" dirty="0" smtClean="0"/>
              <a:t>on random graphs.</a:t>
            </a:r>
          </a:p>
          <a:p>
            <a:r>
              <a:rPr lang="en-US" dirty="0" smtClean="0"/>
              <a:t>Problem: false negatives.</a:t>
            </a:r>
            <a:endParaRPr lang="en-US" dirty="0"/>
          </a:p>
        </p:txBody>
      </p:sp>
    </p:spTree>
    <p:extLst>
      <p:ext uri="{BB962C8B-B14F-4D97-AF65-F5344CB8AC3E}">
        <p14:creationId xmlns:p14="http://schemas.microsoft.com/office/powerpoint/2010/main" val="8611760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Occurrences of Motifs</a:t>
            </a:r>
            <a:endParaRPr lang="en-US" dirty="0"/>
          </a:p>
        </p:txBody>
      </p:sp>
      <p:sp>
        <p:nvSpPr>
          <p:cNvPr id="3" name="Content Placeholder 2"/>
          <p:cNvSpPr>
            <a:spLocks noGrp="1"/>
          </p:cNvSpPr>
          <p:nvPr>
            <p:ph idx="1"/>
          </p:nvPr>
        </p:nvSpPr>
        <p:spPr/>
        <p:txBody>
          <a:bodyPr>
            <a:normAutofit/>
          </a:bodyPr>
          <a:lstStyle/>
          <a:p>
            <a:r>
              <a:rPr lang="en-US" dirty="0" smtClean="0"/>
              <a:t>A pattern is a </a:t>
            </a:r>
            <a:r>
              <a:rPr lang="en-US" dirty="0" err="1" smtClean="0"/>
              <a:t>subgraph</a:t>
            </a:r>
            <a:r>
              <a:rPr lang="en-US" dirty="0" smtClean="0"/>
              <a:t> on nodes having a </a:t>
            </a:r>
            <a:r>
              <a:rPr lang="en-US" dirty="0" err="1" smtClean="0"/>
              <a:t>multiset</a:t>
            </a:r>
            <a:r>
              <a:rPr lang="en-US" dirty="0" smtClean="0"/>
              <a:t> of labels where a label is something like N for nitrogen and C for carbon.</a:t>
            </a:r>
          </a:p>
          <a:p>
            <a:r>
              <a:rPr lang="en-US" dirty="0" smtClean="0"/>
              <a:t>So, a pattern might be something like </a:t>
            </a:r>
          </a:p>
          <a:p>
            <a:pPr marL="0" indent="0">
              <a:buNone/>
            </a:pPr>
            <a:r>
              <a:rPr lang="en-US" dirty="0" smtClean="0"/>
              <a:t>C --- C --- N --- O, 4 nodes having 2Cs and one O in a line (this makes the label on third node optional)</a:t>
            </a:r>
          </a:p>
        </p:txBody>
      </p:sp>
    </p:spTree>
    <p:extLst>
      <p:ext uri="{BB962C8B-B14F-4D97-AF65-F5344CB8AC3E}">
        <p14:creationId xmlns:p14="http://schemas.microsoft.com/office/powerpoint/2010/main" val="2631477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pPr eaLnBrk="1" hangingPunct="1">
              <a:defRPr/>
            </a:pPr>
            <a:r>
              <a:rPr lang="en-US" sz="4000" dirty="0" err="1" smtClean="0">
                <a:cs typeface="+mj-cs"/>
              </a:rPr>
              <a:t>Subgraph</a:t>
            </a:r>
            <a:r>
              <a:rPr lang="en-US" sz="4000" dirty="0" smtClean="0">
                <a:cs typeface="+mj-cs"/>
              </a:rPr>
              <a:t> Matching</a:t>
            </a:r>
          </a:p>
        </p:txBody>
      </p:sp>
      <p:sp>
        <p:nvSpPr>
          <p:cNvPr id="114693" name="Oval 5"/>
          <p:cNvSpPr>
            <a:spLocks noChangeArrowheads="1"/>
          </p:cNvSpPr>
          <p:nvPr/>
        </p:nvSpPr>
        <p:spPr bwMode="auto">
          <a:xfrm>
            <a:off x="1619250" y="4076700"/>
            <a:ext cx="504825"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latin typeface="Comic Sans MS" charset="0"/>
                <a:cs typeface="+mn-cs"/>
              </a:rPr>
              <a:t>A</a:t>
            </a:r>
          </a:p>
        </p:txBody>
      </p:sp>
      <p:sp>
        <p:nvSpPr>
          <p:cNvPr id="114694" name="Oval 6"/>
          <p:cNvSpPr>
            <a:spLocks noChangeArrowheads="1"/>
          </p:cNvSpPr>
          <p:nvPr/>
        </p:nvSpPr>
        <p:spPr bwMode="auto">
          <a:xfrm>
            <a:off x="2627313" y="2708275"/>
            <a:ext cx="504825"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latin typeface="Comic Sans MS" charset="0"/>
                <a:cs typeface="+mn-cs"/>
              </a:rPr>
              <a:t>C</a:t>
            </a:r>
          </a:p>
        </p:txBody>
      </p:sp>
      <p:sp>
        <p:nvSpPr>
          <p:cNvPr id="114695" name="Oval 7"/>
          <p:cNvSpPr>
            <a:spLocks noChangeArrowheads="1"/>
          </p:cNvSpPr>
          <p:nvPr/>
        </p:nvSpPr>
        <p:spPr bwMode="auto">
          <a:xfrm>
            <a:off x="900113" y="2636838"/>
            <a:ext cx="504825"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latin typeface="Comic Sans MS" charset="0"/>
                <a:cs typeface="+mn-cs"/>
              </a:rPr>
              <a:t>B</a:t>
            </a:r>
          </a:p>
        </p:txBody>
      </p:sp>
      <p:cxnSp>
        <p:nvCxnSpPr>
          <p:cNvPr id="114696" name="AutoShape 8"/>
          <p:cNvCxnSpPr>
            <a:cxnSpLocks noChangeShapeType="1"/>
            <a:stCxn id="114695" idx="4"/>
            <a:endCxn id="114693" idx="1"/>
          </p:cNvCxnSpPr>
          <p:nvPr/>
        </p:nvCxnSpPr>
        <p:spPr bwMode="auto">
          <a:xfrm>
            <a:off x="1152525" y="3068638"/>
            <a:ext cx="541338" cy="107156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14697" name="AutoShape 9"/>
          <p:cNvCxnSpPr>
            <a:cxnSpLocks noChangeShapeType="1"/>
            <a:stCxn id="114694" idx="4"/>
            <a:endCxn id="114693" idx="7"/>
          </p:cNvCxnSpPr>
          <p:nvPr/>
        </p:nvCxnSpPr>
        <p:spPr bwMode="auto">
          <a:xfrm flipH="1">
            <a:off x="2049463" y="3140075"/>
            <a:ext cx="830262" cy="10001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14699" name="Oval 11"/>
          <p:cNvSpPr>
            <a:spLocks noChangeArrowheads="1"/>
          </p:cNvSpPr>
          <p:nvPr/>
        </p:nvSpPr>
        <p:spPr bwMode="auto">
          <a:xfrm>
            <a:off x="5867400" y="4221163"/>
            <a:ext cx="504825"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latin typeface="Comic Sans MS" charset="0"/>
                <a:cs typeface="+mn-cs"/>
              </a:rPr>
              <a:t>A</a:t>
            </a:r>
          </a:p>
        </p:txBody>
      </p:sp>
      <p:sp>
        <p:nvSpPr>
          <p:cNvPr id="114700" name="Oval 12"/>
          <p:cNvSpPr>
            <a:spLocks noChangeArrowheads="1"/>
          </p:cNvSpPr>
          <p:nvPr/>
        </p:nvSpPr>
        <p:spPr bwMode="auto">
          <a:xfrm>
            <a:off x="6875463" y="2852738"/>
            <a:ext cx="504825"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latin typeface="Comic Sans MS" charset="0"/>
                <a:cs typeface="+mn-cs"/>
              </a:rPr>
              <a:t>C</a:t>
            </a:r>
          </a:p>
        </p:txBody>
      </p:sp>
      <p:sp>
        <p:nvSpPr>
          <p:cNvPr id="114701" name="Oval 13"/>
          <p:cNvSpPr>
            <a:spLocks noChangeArrowheads="1"/>
          </p:cNvSpPr>
          <p:nvPr/>
        </p:nvSpPr>
        <p:spPr bwMode="auto">
          <a:xfrm>
            <a:off x="5148263" y="2781300"/>
            <a:ext cx="504825"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latin typeface="Comic Sans MS" charset="0"/>
                <a:cs typeface="+mn-cs"/>
              </a:rPr>
              <a:t>B</a:t>
            </a:r>
          </a:p>
        </p:txBody>
      </p:sp>
      <p:cxnSp>
        <p:nvCxnSpPr>
          <p:cNvPr id="114702" name="AutoShape 14"/>
          <p:cNvCxnSpPr>
            <a:cxnSpLocks noChangeShapeType="1"/>
            <a:stCxn id="114701" idx="4"/>
            <a:endCxn id="114699" idx="1"/>
          </p:cNvCxnSpPr>
          <p:nvPr/>
        </p:nvCxnSpPr>
        <p:spPr bwMode="auto">
          <a:xfrm>
            <a:off x="5400675" y="3213100"/>
            <a:ext cx="541338" cy="107156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14703" name="AutoShape 15"/>
          <p:cNvCxnSpPr>
            <a:cxnSpLocks noChangeShapeType="1"/>
            <a:stCxn id="114700" idx="4"/>
            <a:endCxn id="114699" idx="7"/>
          </p:cNvCxnSpPr>
          <p:nvPr/>
        </p:nvCxnSpPr>
        <p:spPr bwMode="auto">
          <a:xfrm flipH="1">
            <a:off x="6297613" y="3284538"/>
            <a:ext cx="830262" cy="10001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14704" name="AutoShape 16"/>
          <p:cNvCxnSpPr>
            <a:cxnSpLocks noChangeShapeType="1"/>
            <a:stCxn id="114701" idx="6"/>
            <a:endCxn id="114700" idx="2"/>
          </p:cNvCxnSpPr>
          <p:nvPr/>
        </p:nvCxnSpPr>
        <p:spPr bwMode="auto">
          <a:xfrm>
            <a:off x="5653088" y="2997200"/>
            <a:ext cx="1222375" cy="7143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14705" name="Oval 17"/>
          <p:cNvSpPr>
            <a:spLocks noChangeArrowheads="1"/>
          </p:cNvSpPr>
          <p:nvPr/>
        </p:nvSpPr>
        <p:spPr bwMode="auto">
          <a:xfrm>
            <a:off x="6084888" y="1989138"/>
            <a:ext cx="504825"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latin typeface="Comic Sans MS" charset="0"/>
                <a:cs typeface="+mn-cs"/>
              </a:rPr>
              <a:t>D</a:t>
            </a:r>
          </a:p>
        </p:txBody>
      </p:sp>
      <p:sp>
        <p:nvSpPr>
          <p:cNvPr id="114706" name="Oval 18"/>
          <p:cNvSpPr>
            <a:spLocks noChangeArrowheads="1"/>
          </p:cNvSpPr>
          <p:nvPr/>
        </p:nvSpPr>
        <p:spPr bwMode="auto">
          <a:xfrm>
            <a:off x="7451725" y="1916113"/>
            <a:ext cx="504825"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latin typeface="Comic Sans MS" charset="0"/>
                <a:cs typeface="+mn-cs"/>
              </a:rPr>
              <a:t>E</a:t>
            </a:r>
          </a:p>
        </p:txBody>
      </p:sp>
      <p:cxnSp>
        <p:nvCxnSpPr>
          <p:cNvPr id="114707" name="AutoShape 19"/>
          <p:cNvCxnSpPr>
            <a:cxnSpLocks noChangeShapeType="1"/>
            <a:stCxn id="114701" idx="0"/>
            <a:endCxn id="114705" idx="3"/>
          </p:cNvCxnSpPr>
          <p:nvPr/>
        </p:nvCxnSpPr>
        <p:spPr bwMode="auto">
          <a:xfrm flipV="1">
            <a:off x="5400675" y="2357438"/>
            <a:ext cx="758825" cy="42386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14708" name="AutoShape 20"/>
          <p:cNvCxnSpPr>
            <a:cxnSpLocks noChangeShapeType="1"/>
            <a:stCxn id="114705" idx="6"/>
            <a:endCxn id="114706" idx="2"/>
          </p:cNvCxnSpPr>
          <p:nvPr/>
        </p:nvCxnSpPr>
        <p:spPr bwMode="auto">
          <a:xfrm flipV="1">
            <a:off x="6589713" y="2132013"/>
            <a:ext cx="862012" cy="730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14709" name="AutoShape 21"/>
          <p:cNvCxnSpPr>
            <a:cxnSpLocks noChangeShapeType="1"/>
            <a:stCxn id="114705" idx="4"/>
            <a:endCxn id="114700" idx="0"/>
          </p:cNvCxnSpPr>
          <p:nvPr/>
        </p:nvCxnSpPr>
        <p:spPr bwMode="auto">
          <a:xfrm>
            <a:off x="6337300" y="2420938"/>
            <a:ext cx="790575" cy="431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Idea (ESU algorithm)</a:t>
            </a:r>
            <a:endParaRPr lang="en-US" dirty="0"/>
          </a:p>
        </p:txBody>
      </p:sp>
      <p:sp>
        <p:nvSpPr>
          <p:cNvPr id="3" name="Content Placeholder 2"/>
          <p:cNvSpPr>
            <a:spLocks noGrp="1"/>
          </p:cNvSpPr>
          <p:nvPr>
            <p:ph idx="1"/>
          </p:nvPr>
        </p:nvSpPr>
        <p:spPr/>
        <p:txBody>
          <a:bodyPr/>
          <a:lstStyle/>
          <a:p>
            <a:r>
              <a:rPr lang="en-US" dirty="0" smtClean="0"/>
              <a:t>Start at a vertex and expand from there always going to larger numbered vertices.</a:t>
            </a:r>
          </a:p>
          <a:p>
            <a:r>
              <a:rPr lang="en-US" dirty="0" smtClean="0"/>
              <a:t>Important that the vertex numbering allows this.</a:t>
            </a:r>
            <a:endParaRPr lang="en-US" dirty="0"/>
          </a:p>
        </p:txBody>
      </p:sp>
    </p:spTree>
    <p:extLst>
      <p:ext uri="{BB962C8B-B14F-4D97-AF65-F5344CB8AC3E}">
        <p14:creationId xmlns:p14="http://schemas.microsoft.com/office/powerpoint/2010/main" val="7102470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ESU example </a:t>
            </a:r>
            <a:r>
              <a:rPr lang="en-US" dirty="0" smtClean="0"/>
              <a:t/>
            </a:r>
            <a:br>
              <a:rPr lang="en-US" dirty="0" smtClean="0"/>
            </a:br>
            <a:r>
              <a:rPr lang="en-US" dirty="0" smtClean="0"/>
              <a:t>(Pedro </a:t>
            </a:r>
            <a:r>
              <a:rPr lang="en-US" dirty="0" err="1" smtClean="0"/>
              <a:t>Ribeiro</a:t>
            </a:r>
            <a:r>
              <a:rPr lang="en-US" dirty="0" smtClean="0"/>
              <a:t> </a:t>
            </a:r>
            <a:r>
              <a:rPr lang="en-US" dirty="0" smtClean="0"/>
              <a:t>thesis p. 66) </a:t>
            </a:r>
            <a:endParaRPr lang="en-US" dirty="0"/>
          </a:p>
        </p:txBody>
      </p:sp>
      <p:pic>
        <p:nvPicPr>
          <p:cNvPr id="4" name="Content Placeholder 3" descr="esu_examp.tiff"/>
          <p:cNvPicPr>
            <a:picLocks noGrp="1" noChangeAspect="1"/>
          </p:cNvPicPr>
          <p:nvPr>
            <p:ph idx="1"/>
          </p:nvPr>
        </p:nvPicPr>
        <p:blipFill>
          <a:blip r:embed="rId2">
            <a:extLst>
              <a:ext uri="{28A0092B-C50C-407E-A947-70E740481C1C}">
                <a14:useLocalDpi xmlns:a14="http://schemas.microsoft.com/office/drawing/2010/main" val="0"/>
              </a:ext>
            </a:extLst>
          </a:blip>
          <a:srcRect l="11158" r="11158"/>
          <a:stretch>
            <a:fillRect/>
          </a:stretch>
        </p:blipFill>
        <p:spPr>
          <a:xfrm>
            <a:off x="457200" y="1600200"/>
            <a:ext cx="8229600" cy="4525963"/>
          </a:xfrm>
        </p:spPr>
      </p:pic>
    </p:spTree>
    <p:extLst>
      <p:ext uri="{BB962C8B-B14F-4D97-AF65-F5344CB8AC3E}">
        <p14:creationId xmlns:p14="http://schemas.microsoft.com/office/powerpoint/2010/main" val="301229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ESU continued</a:t>
            </a:r>
            <a:endParaRPr lang="en-US" dirty="0"/>
          </a:p>
        </p:txBody>
      </p:sp>
      <p:sp>
        <p:nvSpPr>
          <p:cNvPr id="3" name="Content Placeholder 2"/>
          <p:cNvSpPr>
            <a:spLocks noGrp="1"/>
          </p:cNvSpPr>
          <p:nvPr>
            <p:ph idx="1"/>
          </p:nvPr>
        </p:nvSpPr>
        <p:spPr/>
        <p:txBody>
          <a:bodyPr/>
          <a:lstStyle/>
          <a:p>
            <a:r>
              <a:rPr lang="en-US" dirty="0" smtClean="0"/>
              <a:t>So every occurrence of a motif (i.e. every specific set of nodes) will be listed once.</a:t>
            </a:r>
          </a:p>
          <a:p>
            <a:r>
              <a:rPr lang="en-US" dirty="0" smtClean="0"/>
              <a:t>Remains to find isomorphic occurrences.</a:t>
            </a:r>
          </a:p>
          <a:p>
            <a:r>
              <a:rPr lang="en-US" dirty="0" smtClean="0"/>
              <a:t>For example it might be that vertices 3, 4, and 5 are C – C – N and 61, 4, 12 are also C – C – N. They would be isomorphic (they also happen to overlap) occurrences of the motif </a:t>
            </a:r>
            <a:r>
              <a:rPr lang="en-US" dirty="0"/>
              <a:t>C – C – N </a:t>
            </a:r>
          </a:p>
        </p:txBody>
      </p:sp>
    </p:spTree>
    <p:extLst>
      <p:ext uri="{BB962C8B-B14F-4D97-AF65-F5344CB8AC3E}">
        <p14:creationId xmlns:p14="http://schemas.microsoft.com/office/powerpoint/2010/main" val="26060812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a:t>
            </a:r>
            <a:r>
              <a:rPr lang="en-US" dirty="0" err="1" smtClean="0"/>
              <a:t>Subproblem</a:t>
            </a:r>
            <a:r>
              <a:rPr lang="en-US" dirty="0" smtClean="0"/>
              <a:t>: Finding</a:t>
            </a:r>
            <a:br>
              <a:rPr lang="en-US" dirty="0" smtClean="0"/>
            </a:br>
            <a:r>
              <a:rPr lang="en-US" dirty="0" err="1" smtClean="0"/>
              <a:t>isomorphisms</a:t>
            </a:r>
            <a:r>
              <a:rPr lang="en-US" dirty="0" smtClean="0"/>
              <a:t> fast</a:t>
            </a:r>
            <a:endParaRPr lang="en-US" dirty="0"/>
          </a:p>
        </p:txBody>
      </p:sp>
      <p:sp>
        <p:nvSpPr>
          <p:cNvPr id="3" name="Content Placeholder 2"/>
          <p:cNvSpPr>
            <a:spLocks noGrp="1"/>
          </p:cNvSpPr>
          <p:nvPr>
            <p:ph idx="1"/>
          </p:nvPr>
        </p:nvSpPr>
        <p:spPr/>
        <p:txBody>
          <a:bodyPr>
            <a:normAutofit/>
          </a:bodyPr>
          <a:lstStyle/>
          <a:p>
            <a:r>
              <a:rPr lang="en-US" dirty="0" smtClean="0"/>
              <a:t> Two possibly but not completely overlapping </a:t>
            </a:r>
            <a:r>
              <a:rPr lang="en-US" dirty="0" err="1" smtClean="0"/>
              <a:t>subgraphs</a:t>
            </a:r>
            <a:r>
              <a:rPr lang="en-US" dirty="0" smtClean="0"/>
              <a:t> S1 and S2 are isomorphic based on mapping f if for all vertices x, y in S1, there is an edge x –--- y </a:t>
            </a:r>
            <a:r>
              <a:rPr lang="en-US" dirty="0" err="1" smtClean="0"/>
              <a:t>iff</a:t>
            </a:r>
            <a:r>
              <a:rPr lang="en-US" dirty="0" smtClean="0"/>
              <a:t> f(x) –---- f(y) and label(x) = label(f(x)) and label(y) = label(f(y)).</a:t>
            </a:r>
          </a:p>
          <a:p>
            <a:r>
              <a:rPr lang="en-US" dirty="0" smtClean="0"/>
              <a:t>Not completely overlapping means at least one vertex must differ.</a:t>
            </a:r>
          </a:p>
        </p:txBody>
      </p:sp>
    </p:spTree>
    <p:extLst>
      <p:ext uri="{BB962C8B-B14F-4D97-AF65-F5344CB8AC3E}">
        <p14:creationId xmlns:p14="http://schemas.microsoft.com/office/powerpoint/2010/main" val="386275553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Brendan McKay’s </a:t>
            </a:r>
            <a:r>
              <a:rPr lang="en-US" dirty="0" err="1" smtClean="0"/>
              <a:t>Nauty</a:t>
            </a:r>
            <a:r>
              <a:rPr lang="en-US" dirty="0" smtClean="0"/>
              <a:t> Algorithm</a:t>
            </a:r>
            <a:endParaRPr lang="en-US" dirty="0"/>
          </a:p>
        </p:txBody>
      </p:sp>
      <p:sp>
        <p:nvSpPr>
          <p:cNvPr id="3" name="Content Placeholder 2"/>
          <p:cNvSpPr>
            <a:spLocks noGrp="1"/>
          </p:cNvSpPr>
          <p:nvPr>
            <p:ph idx="1"/>
          </p:nvPr>
        </p:nvSpPr>
        <p:spPr/>
        <p:txBody>
          <a:bodyPr>
            <a:normAutofit/>
          </a:bodyPr>
          <a:lstStyle/>
          <a:p>
            <a:r>
              <a:rPr lang="en-US" dirty="0"/>
              <a:t>Ref: </a:t>
            </a:r>
            <a:r>
              <a:rPr lang="en-US" dirty="0">
                <a:hlinkClick r:id="rId2"/>
              </a:rPr>
              <a:t>http://www.math.unl.edu/~aradcliffe1/Papers/</a:t>
            </a:r>
            <a:r>
              <a:rPr lang="en-US" dirty="0" smtClean="0">
                <a:hlinkClick r:id="rId2"/>
              </a:rPr>
              <a:t>Canonical.pdf</a:t>
            </a:r>
            <a:endParaRPr lang="en-US" dirty="0" smtClean="0"/>
          </a:p>
          <a:p>
            <a:r>
              <a:rPr lang="en-US" dirty="0" smtClean="0"/>
              <a:t>Basic idea is to use labels and degrees to partition graph vertices into disjoint sets. (Degree = number of neighbors).</a:t>
            </a:r>
          </a:p>
          <a:p>
            <a:r>
              <a:rPr lang="en-US" dirty="0" smtClean="0"/>
              <a:t>Partitions might be: nodes having label A and degree 2, nodes having label A and degree 3…</a:t>
            </a:r>
          </a:p>
        </p:txBody>
      </p:sp>
    </p:spTree>
    <p:extLst>
      <p:ext uri="{BB962C8B-B14F-4D97-AF65-F5344CB8AC3E}">
        <p14:creationId xmlns:p14="http://schemas.microsoft.com/office/powerpoint/2010/main" val="412467325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graph</a:t>
            </a:r>
            <a:endParaRPr lang="en-US" dirty="0"/>
          </a:p>
        </p:txBody>
      </p:sp>
      <p:pic>
        <p:nvPicPr>
          <p:cNvPr id="4" name="Content Placeholder 3" descr="nautyexample1.tiff"/>
          <p:cNvPicPr>
            <a:picLocks noGrp="1" noChangeAspect="1"/>
          </p:cNvPicPr>
          <p:nvPr>
            <p:ph idx="1"/>
          </p:nvPr>
        </p:nvPicPr>
        <p:blipFill>
          <a:blip r:embed="rId2">
            <a:extLst>
              <a:ext uri="{28A0092B-C50C-407E-A947-70E740481C1C}">
                <a14:useLocalDpi xmlns:a14="http://schemas.microsoft.com/office/drawing/2010/main" val="0"/>
              </a:ext>
            </a:extLst>
          </a:blip>
          <a:srcRect l="12392" r="12392"/>
          <a:stretch>
            <a:fillRect/>
          </a:stretch>
        </p:blipFill>
        <p:spPr/>
      </p:pic>
    </p:spTree>
    <p:extLst>
      <p:ext uri="{BB962C8B-B14F-4D97-AF65-F5344CB8AC3E}">
        <p14:creationId xmlns:p14="http://schemas.microsoft.com/office/powerpoint/2010/main" val="293061330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Nauty</a:t>
            </a:r>
            <a:r>
              <a:rPr lang="en-US" dirty="0" smtClean="0"/>
              <a:t> Partition Idea</a:t>
            </a:r>
            <a:endParaRPr lang="en-US" dirty="0"/>
          </a:p>
        </p:txBody>
      </p:sp>
      <p:sp>
        <p:nvSpPr>
          <p:cNvPr id="3" name="Content Placeholder 2"/>
          <p:cNvSpPr>
            <a:spLocks noGrp="1"/>
          </p:cNvSpPr>
          <p:nvPr>
            <p:ph idx="1"/>
          </p:nvPr>
        </p:nvSpPr>
        <p:spPr/>
        <p:txBody>
          <a:bodyPr>
            <a:normAutofit/>
          </a:bodyPr>
          <a:lstStyle/>
          <a:p>
            <a:pPr>
              <a:buFontTx/>
              <a:buChar char="•"/>
            </a:pPr>
            <a:r>
              <a:rPr lang="en-US" sz="3600" dirty="0" smtClean="0"/>
              <a:t>Suppose that the top row are all As, the next all </a:t>
            </a:r>
            <a:r>
              <a:rPr lang="en-US" sz="3600" dirty="0" err="1" smtClean="0"/>
              <a:t>Bs</a:t>
            </a:r>
            <a:r>
              <a:rPr lang="en-US" sz="3600" dirty="0" smtClean="0"/>
              <a:t> and the third row all Cs.</a:t>
            </a:r>
          </a:p>
          <a:p>
            <a:pPr>
              <a:buFontTx/>
              <a:buChar char="•"/>
            </a:pPr>
            <a:r>
              <a:rPr lang="en-US" sz="3600" dirty="0" smtClean="0"/>
              <a:t>Then we’d have partitions {1,3}, {2}, {4,6}, {5}, {7,9}, {8}. </a:t>
            </a:r>
            <a:endParaRPr lang="en-US" sz="3600" dirty="0"/>
          </a:p>
        </p:txBody>
      </p:sp>
    </p:spTree>
    <p:extLst>
      <p:ext uri="{BB962C8B-B14F-4D97-AF65-F5344CB8AC3E}">
        <p14:creationId xmlns:p14="http://schemas.microsoft.com/office/powerpoint/2010/main" val="4637313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Nauty</a:t>
            </a:r>
            <a:r>
              <a:rPr lang="en-US" dirty="0" smtClean="0"/>
              <a:t> Continued</a:t>
            </a:r>
            <a:endParaRPr lang="en-US" dirty="0"/>
          </a:p>
        </p:txBody>
      </p:sp>
      <p:sp>
        <p:nvSpPr>
          <p:cNvPr id="3" name="Content Placeholder 2"/>
          <p:cNvSpPr>
            <a:spLocks noGrp="1"/>
          </p:cNvSpPr>
          <p:nvPr>
            <p:ph idx="1"/>
          </p:nvPr>
        </p:nvSpPr>
        <p:spPr/>
        <p:txBody>
          <a:bodyPr/>
          <a:lstStyle/>
          <a:p>
            <a:r>
              <a:rPr lang="en-US" dirty="0" smtClean="0"/>
              <a:t>If motif </a:t>
            </a:r>
            <a:r>
              <a:rPr lang="en-US" dirty="0"/>
              <a:t>m1 is isomorphic to </a:t>
            </a:r>
            <a:r>
              <a:rPr lang="en-US" dirty="0" smtClean="0"/>
              <a:t>m2, then </a:t>
            </a:r>
            <a:r>
              <a:rPr lang="en-US" dirty="0"/>
              <a:t>corresponding partitions must be of the same size (e.g. the partition consisting of label A and degree 2).</a:t>
            </a:r>
          </a:p>
          <a:p>
            <a:r>
              <a:rPr lang="en-US" dirty="0" smtClean="0"/>
              <a:t>Further if a vertex v from partition p is connected with a vertex v’ from partition p’ in one motif, then must be so in both.</a:t>
            </a:r>
          </a:p>
          <a:p>
            <a:r>
              <a:rPr lang="en-US" dirty="0" smtClean="0"/>
              <a:t>Great filters for isomorphism checking.</a:t>
            </a:r>
            <a:endParaRPr lang="en-US" dirty="0"/>
          </a:p>
        </p:txBody>
      </p:sp>
    </p:spTree>
    <p:extLst>
      <p:ext uri="{BB962C8B-B14F-4D97-AF65-F5344CB8AC3E}">
        <p14:creationId xmlns:p14="http://schemas.microsoft.com/office/powerpoint/2010/main" val="3960084154"/>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Trie</a:t>
            </a:r>
            <a:r>
              <a:rPr lang="en-US" dirty="0" smtClean="0"/>
              <a:t> Revisited</a:t>
            </a:r>
            <a:endParaRPr lang="en-US" dirty="0"/>
          </a:p>
        </p:txBody>
      </p:sp>
      <p:sp>
        <p:nvSpPr>
          <p:cNvPr id="3" name="Content Placeholder 2"/>
          <p:cNvSpPr>
            <a:spLocks noGrp="1"/>
          </p:cNvSpPr>
          <p:nvPr>
            <p:ph idx="1"/>
          </p:nvPr>
        </p:nvSpPr>
        <p:spPr/>
        <p:txBody>
          <a:bodyPr>
            <a:normAutofit/>
          </a:bodyPr>
          <a:lstStyle/>
          <a:p>
            <a:r>
              <a:rPr lang="en-US" sz="3600" dirty="0" smtClean="0"/>
              <a:t>Recall that a </a:t>
            </a:r>
            <a:r>
              <a:rPr lang="en-US" sz="3600" dirty="0" err="1" smtClean="0"/>
              <a:t>trie</a:t>
            </a:r>
            <a:r>
              <a:rPr lang="en-US" sz="3600" dirty="0" smtClean="0"/>
              <a:t> encodes a set of words so that any shared prefix is shared in the tree.</a:t>
            </a:r>
          </a:p>
          <a:p>
            <a:r>
              <a:rPr lang="en-US" sz="3600" dirty="0" smtClean="0"/>
              <a:t>This allows for very fast search by prefix of any string in the set.</a:t>
            </a:r>
            <a:endParaRPr lang="en-US" sz="3600" dirty="0"/>
          </a:p>
        </p:txBody>
      </p:sp>
    </p:spTree>
    <p:extLst>
      <p:ext uri="{BB962C8B-B14F-4D97-AF65-F5344CB8AC3E}">
        <p14:creationId xmlns:p14="http://schemas.microsoft.com/office/powerpoint/2010/main" val="865056116"/>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Trie</a:t>
            </a:r>
            <a:r>
              <a:rPr lang="en-US" dirty="0" smtClean="0"/>
              <a:t> Example </a:t>
            </a:r>
            <a:r>
              <a:rPr lang="en-US" dirty="0" smtClean="0"/>
              <a:t>(Pedro </a:t>
            </a:r>
            <a:r>
              <a:rPr lang="en-US" dirty="0" err="1" smtClean="0"/>
              <a:t>Ribeiro</a:t>
            </a:r>
            <a:r>
              <a:rPr lang="en-US" dirty="0" smtClean="0"/>
              <a:t> </a:t>
            </a:r>
            <a:r>
              <a:rPr lang="en-US" dirty="0" smtClean="0"/>
              <a:t>thesis)</a:t>
            </a:r>
            <a:endParaRPr lang="en-US" dirty="0"/>
          </a:p>
        </p:txBody>
      </p:sp>
      <p:pic>
        <p:nvPicPr>
          <p:cNvPr id="4" name="Content Placeholder 3" descr="trie.tiff"/>
          <p:cNvPicPr>
            <a:picLocks noGrp="1" noChangeAspect="1"/>
          </p:cNvPicPr>
          <p:nvPr>
            <p:ph idx="1"/>
          </p:nvPr>
        </p:nvPicPr>
        <p:blipFill>
          <a:blip r:embed="rId2">
            <a:extLst>
              <a:ext uri="{28A0092B-C50C-407E-A947-70E740481C1C}">
                <a14:useLocalDpi xmlns:a14="http://schemas.microsoft.com/office/drawing/2010/main" val="0"/>
              </a:ext>
            </a:extLst>
          </a:blip>
          <a:srcRect l="7364" r="7364"/>
          <a:stretch>
            <a:fillRect/>
          </a:stretch>
        </p:blipFill>
        <p:spPr/>
      </p:pic>
    </p:spTree>
    <p:extLst>
      <p:ext uri="{BB962C8B-B14F-4D97-AF65-F5344CB8AC3E}">
        <p14:creationId xmlns:p14="http://schemas.microsoft.com/office/powerpoint/2010/main" val="4610455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normAutofit fontScale="90000"/>
          </a:bodyPr>
          <a:lstStyle/>
          <a:p>
            <a:pPr eaLnBrk="1" hangingPunct="1">
              <a:defRPr/>
            </a:pPr>
            <a:r>
              <a:rPr lang="en-US" smtClean="0">
                <a:cs typeface="+mj-cs"/>
              </a:rPr>
              <a:t>Complexity of</a:t>
            </a:r>
            <a:br>
              <a:rPr lang="en-US" smtClean="0">
                <a:cs typeface="+mj-cs"/>
              </a:rPr>
            </a:br>
            <a:r>
              <a:rPr lang="en-US" smtClean="0">
                <a:cs typeface="+mj-cs"/>
              </a:rPr>
              <a:t> Graph Matching Algorithms</a:t>
            </a:r>
          </a:p>
        </p:txBody>
      </p:sp>
      <p:sp>
        <p:nvSpPr>
          <p:cNvPr id="74755" name="Rectangle 3"/>
          <p:cNvSpPr>
            <a:spLocks noGrp="1" noChangeArrowheads="1"/>
          </p:cNvSpPr>
          <p:nvPr>
            <p:ph type="body" idx="1"/>
          </p:nvPr>
        </p:nvSpPr>
        <p:spPr>
          <a:xfrm>
            <a:off x="604838" y="1892300"/>
            <a:ext cx="8229600" cy="4525963"/>
          </a:xfrm>
        </p:spPr>
        <p:txBody>
          <a:bodyPr/>
          <a:lstStyle/>
          <a:p>
            <a:pPr eaLnBrk="1" hangingPunct="1">
              <a:defRPr/>
            </a:pPr>
            <a:r>
              <a:rPr lang="en-US" smtClean="0">
                <a:cs typeface="+mn-cs"/>
              </a:rPr>
              <a:t>Matching graph of </a:t>
            </a:r>
            <a:r>
              <a:rPr lang="en-US" smtClean="0">
                <a:solidFill>
                  <a:srgbClr val="FF0000"/>
                </a:solidFill>
                <a:cs typeface="+mn-cs"/>
              </a:rPr>
              <a:t>the same size</a:t>
            </a:r>
            <a:r>
              <a:rPr lang="en-US" smtClean="0">
                <a:cs typeface="+mn-cs"/>
              </a:rPr>
              <a:t>:</a:t>
            </a:r>
          </a:p>
          <a:p>
            <a:pPr lvl="1" eaLnBrk="1" hangingPunct="1">
              <a:defRPr/>
            </a:pPr>
            <a:r>
              <a:rPr lang="en-US" smtClean="0"/>
              <a:t>Difficulty, time consuming, but it </a:t>
            </a:r>
            <a:r>
              <a:rPr lang="en-US" smtClean="0">
                <a:solidFill>
                  <a:srgbClr val="0000CC"/>
                </a:solidFill>
              </a:rPr>
              <a:t>is not proved to be NP-Complete</a:t>
            </a:r>
          </a:p>
          <a:p>
            <a:pPr lvl="1" eaLnBrk="1" hangingPunct="1">
              <a:buFontTx/>
              <a:buNone/>
              <a:defRPr/>
            </a:pPr>
            <a:endParaRPr lang="en-US" smtClean="0">
              <a:solidFill>
                <a:srgbClr val="0000CC"/>
              </a:solidFill>
            </a:endParaRPr>
          </a:p>
          <a:p>
            <a:pPr eaLnBrk="1" hangingPunct="1">
              <a:defRPr/>
            </a:pPr>
            <a:r>
              <a:rPr lang="en-US" smtClean="0">
                <a:cs typeface="+mn-cs"/>
              </a:rPr>
              <a:t>Matching </a:t>
            </a:r>
            <a:r>
              <a:rPr lang="en-US" smtClean="0">
                <a:solidFill>
                  <a:srgbClr val="FF0000"/>
                </a:solidFill>
                <a:cs typeface="+mn-cs"/>
              </a:rPr>
              <a:t>a small graph in a big graph</a:t>
            </a:r>
          </a:p>
          <a:p>
            <a:pPr lvl="1" eaLnBrk="1" hangingPunct="1">
              <a:defRPr/>
            </a:pPr>
            <a:r>
              <a:rPr lang="en-US" smtClean="0">
                <a:solidFill>
                  <a:srgbClr val="0000CC"/>
                </a:solidFill>
              </a:rPr>
              <a:t>NP-Complete</a:t>
            </a:r>
          </a:p>
        </p:txBody>
      </p:sp>
      <p:sp>
        <p:nvSpPr>
          <p:cNvPr id="74756" name="Line 4"/>
          <p:cNvSpPr>
            <a:spLocks noChangeShapeType="1"/>
          </p:cNvSpPr>
          <p:nvPr/>
        </p:nvSpPr>
        <p:spPr bwMode="auto">
          <a:xfrm>
            <a:off x="1116013" y="1547813"/>
            <a:ext cx="7065962"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Tree>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GTrie</a:t>
            </a:r>
            <a:endParaRPr lang="en-US" dirty="0"/>
          </a:p>
        </p:txBody>
      </p:sp>
      <p:sp>
        <p:nvSpPr>
          <p:cNvPr id="3" name="Content Placeholder 2"/>
          <p:cNvSpPr>
            <a:spLocks noGrp="1"/>
          </p:cNvSpPr>
          <p:nvPr>
            <p:ph idx="1"/>
          </p:nvPr>
        </p:nvSpPr>
        <p:spPr/>
        <p:txBody>
          <a:bodyPr/>
          <a:lstStyle/>
          <a:p>
            <a:r>
              <a:rPr lang="en-US" dirty="0" smtClean="0"/>
              <a:t>Generalizes </a:t>
            </a:r>
            <a:r>
              <a:rPr lang="en-US" dirty="0" err="1" smtClean="0"/>
              <a:t>Trie</a:t>
            </a:r>
            <a:r>
              <a:rPr lang="en-US" dirty="0" smtClean="0"/>
              <a:t> to graphs.</a:t>
            </a:r>
          </a:p>
          <a:p>
            <a:r>
              <a:rPr lang="en-US" dirty="0" smtClean="0"/>
              <a:t>Take advantage of common </a:t>
            </a:r>
            <a:r>
              <a:rPr lang="en-US" dirty="0" err="1" smtClean="0"/>
              <a:t>subgraphs</a:t>
            </a:r>
            <a:r>
              <a:rPr lang="en-US" dirty="0" smtClean="0"/>
              <a:t>.</a:t>
            </a:r>
          </a:p>
          <a:p>
            <a:r>
              <a:rPr lang="en-US" dirty="0" smtClean="0"/>
              <a:t>Goal is to be able to do queries for multiple </a:t>
            </a:r>
            <a:r>
              <a:rPr lang="en-US" dirty="0" err="1" smtClean="0"/>
              <a:t>subgraphs</a:t>
            </a:r>
            <a:r>
              <a:rPr lang="en-US" dirty="0" smtClean="0"/>
              <a:t> at the same time.</a:t>
            </a:r>
          </a:p>
          <a:p>
            <a:r>
              <a:rPr lang="en-US" dirty="0" smtClean="0"/>
              <a:t>Can apply to random graphs as well as input graph.</a:t>
            </a:r>
            <a:endParaRPr lang="en-US" dirty="0"/>
          </a:p>
        </p:txBody>
      </p:sp>
    </p:spTree>
    <p:extLst>
      <p:ext uri="{BB962C8B-B14F-4D97-AF65-F5344CB8AC3E}">
        <p14:creationId xmlns:p14="http://schemas.microsoft.com/office/powerpoint/2010/main" val="3750560801"/>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Gtrie</a:t>
            </a:r>
            <a:r>
              <a:rPr lang="en-US" dirty="0" smtClean="0"/>
              <a:t> (</a:t>
            </a:r>
            <a:r>
              <a:rPr lang="en-US" dirty="0" err="1" smtClean="0"/>
              <a:t>Ribeiro</a:t>
            </a:r>
            <a:r>
              <a:rPr lang="en-US" dirty="0" smtClean="0"/>
              <a:t> thesis)</a:t>
            </a:r>
            <a:endParaRPr lang="en-US" dirty="0"/>
          </a:p>
        </p:txBody>
      </p:sp>
      <p:pic>
        <p:nvPicPr>
          <p:cNvPr id="4" name="Content Placeholder 3" descr="gtrie.tiff"/>
          <p:cNvPicPr>
            <a:picLocks noGrp="1" noChangeAspect="1"/>
          </p:cNvPicPr>
          <p:nvPr>
            <p:ph idx="1"/>
          </p:nvPr>
        </p:nvPicPr>
        <p:blipFill rotWithShape="1">
          <a:blip r:embed="rId2">
            <a:extLst>
              <a:ext uri="{28A0092B-C50C-407E-A947-70E740481C1C}">
                <a14:useLocalDpi xmlns:a14="http://schemas.microsoft.com/office/drawing/2010/main" val="0"/>
              </a:ext>
            </a:extLst>
          </a:blip>
          <a:srcRect l="2979" r="8782"/>
          <a:stretch/>
        </p:blipFill>
        <p:spPr/>
      </p:pic>
    </p:spTree>
    <p:extLst>
      <p:ext uri="{BB962C8B-B14F-4D97-AF65-F5344CB8AC3E}">
        <p14:creationId xmlns:p14="http://schemas.microsoft.com/office/powerpoint/2010/main" val="694467382"/>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on </a:t>
            </a:r>
            <a:r>
              <a:rPr lang="en-US" dirty="0" err="1" smtClean="0"/>
              <a:t>Gtrie</a:t>
            </a:r>
            <a:endParaRPr lang="en-US" dirty="0"/>
          </a:p>
        </p:txBody>
      </p:sp>
      <p:sp>
        <p:nvSpPr>
          <p:cNvPr id="3" name="Content Placeholder 2"/>
          <p:cNvSpPr>
            <a:spLocks noGrp="1"/>
          </p:cNvSpPr>
          <p:nvPr>
            <p:ph idx="1"/>
          </p:nvPr>
        </p:nvSpPr>
        <p:spPr/>
        <p:txBody>
          <a:bodyPr/>
          <a:lstStyle/>
          <a:p>
            <a:r>
              <a:rPr lang="en-US" dirty="0" smtClean="0"/>
              <a:t>The motif of the parent is a </a:t>
            </a:r>
            <a:r>
              <a:rPr lang="en-US" dirty="0" err="1" smtClean="0"/>
              <a:t>subgraph</a:t>
            </a:r>
            <a:r>
              <a:rPr lang="en-US" dirty="0" smtClean="0"/>
              <a:t> of the motif of the child.</a:t>
            </a:r>
          </a:p>
          <a:p>
            <a:r>
              <a:rPr lang="en-US" dirty="0" smtClean="0"/>
              <a:t>That is the analogy to </a:t>
            </a:r>
            <a:r>
              <a:rPr lang="en-US" dirty="0" err="1" smtClean="0"/>
              <a:t>trie</a:t>
            </a:r>
            <a:r>
              <a:rPr lang="en-US" dirty="0"/>
              <a:t>.</a:t>
            </a:r>
            <a:endParaRPr lang="en-US" dirty="0" smtClean="0"/>
          </a:p>
          <a:p>
            <a:r>
              <a:rPr lang="en-US" dirty="0" smtClean="0"/>
              <a:t>Therefore, all motifs of smaller size are present in the </a:t>
            </a:r>
            <a:r>
              <a:rPr lang="en-US" dirty="0" err="1" smtClean="0"/>
              <a:t>gtrie</a:t>
            </a:r>
            <a:r>
              <a:rPr lang="en-US" dirty="0" smtClean="0"/>
              <a:t> for a larger size.</a:t>
            </a:r>
            <a:endParaRPr lang="en-US" dirty="0"/>
          </a:p>
        </p:txBody>
      </p:sp>
    </p:spTree>
    <p:extLst>
      <p:ext uri="{BB962C8B-B14F-4D97-AF65-F5344CB8AC3E}">
        <p14:creationId xmlns:p14="http://schemas.microsoft.com/office/powerpoint/2010/main" val="1141906918"/>
      </p:ext>
    </p:extLst>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Query is within Size Constraints of Data Structure</a:t>
            </a:r>
            <a:endParaRPr lang="en-US" dirty="0"/>
          </a:p>
        </p:txBody>
      </p:sp>
      <p:sp>
        <p:nvSpPr>
          <p:cNvPr id="3" name="Content Placeholder 2"/>
          <p:cNvSpPr>
            <a:spLocks noGrp="1"/>
          </p:cNvSpPr>
          <p:nvPr>
            <p:ph idx="1"/>
          </p:nvPr>
        </p:nvSpPr>
        <p:spPr/>
        <p:txBody>
          <a:bodyPr>
            <a:normAutofit/>
          </a:bodyPr>
          <a:lstStyle/>
          <a:p>
            <a:r>
              <a:rPr lang="en-US" dirty="0" smtClean="0"/>
              <a:t>Suppose we have </a:t>
            </a:r>
            <a:r>
              <a:rPr lang="en-US" dirty="0" err="1" smtClean="0"/>
              <a:t>gtries</a:t>
            </a:r>
            <a:r>
              <a:rPr lang="en-US" dirty="0" smtClean="0"/>
              <a:t> up to size 6 and the query constraints say we are looking for motif of size 6 or less.</a:t>
            </a:r>
          </a:p>
          <a:p>
            <a:r>
              <a:rPr lang="en-US" dirty="0" smtClean="0"/>
              <a:t>Then find candidate motifs directly from the  </a:t>
            </a:r>
            <a:r>
              <a:rPr lang="en-US" dirty="0" err="1" smtClean="0"/>
              <a:t>gtrie</a:t>
            </a:r>
            <a:endParaRPr lang="en-US" dirty="0" smtClean="0"/>
          </a:p>
          <a:p>
            <a:r>
              <a:rPr lang="en-US" dirty="0" smtClean="0"/>
              <a:t> Check </a:t>
            </a:r>
            <a:r>
              <a:rPr lang="en-US" dirty="0" smtClean="0"/>
              <a:t>random graphs </a:t>
            </a:r>
            <a:r>
              <a:rPr lang="en-US" dirty="0" smtClean="0"/>
              <a:t>only for </a:t>
            </a:r>
            <a:r>
              <a:rPr lang="en-US" dirty="0" smtClean="0"/>
              <a:t>promising candidates </a:t>
            </a:r>
            <a:r>
              <a:rPr lang="en-US" dirty="0" smtClean="0"/>
              <a:t>(I.e</a:t>
            </a:r>
            <a:r>
              <a:rPr lang="en-US" dirty="0" smtClean="0"/>
              <a:t>. ones that occur the most often in input graph).</a:t>
            </a:r>
            <a:endParaRPr lang="en-US" dirty="0"/>
          </a:p>
        </p:txBody>
      </p:sp>
    </p:spTree>
    <p:extLst>
      <p:ext uri="{BB962C8B-B14F-4D97-AF65-F5344CB8AC3E}">
        <p14:creationId xmlns:p14="http://schemas.microsoft.com/office/powerpoint/2010/main" val="2619359915"/>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Sum Up</a:t>
            </a:r>
            <a:endParaRPr lang="en-US" dirty="0"/>
          </a:p>
        </p:txBody>
      </p:sp>
      <p:sp>
        <p:nvSpPr>
          <p:cNvPr id="3" name="Content Placeholder 2"/>
          <p:cNvSpPr>
            <a:spLocks noGrp="1"/>
          </p:cNvSpPr>
          <p:nvPr>
            <p:ph idx="1"/>
          </p:nvPr>
        </p:nvSpPr>
        <p:spPr/>
        <p:txBody>
          <a:bodyPr>
            <a:normAutofit fontScale="92500"/>
          </a:bodyPr>
          <a:lstStyle/>
          <a:p>
            <a:r>
              <a:rPr lang="en-US" dirty="0" smtClean="0"/>
              <a:t>Form random graphs from the input graph.</a:t>
            </a:r>
          </a:p>
          <a:p>
            <a:r>
              <a:rPr lang="en-US" dirty="0" smtClean="0"/>
              <a:t>Build </a:t>
            </a:r>
            <a:r>
              <a:rPr lang="en-US" dirty="0" err="1" smtClean="0"/>
              <a:t>Gtries</a:t>
            </a:r>
            <a:r>
              <a:rPr lang="en-US" dirty="0" smtClean="0"/>
              <a:t> for the input graph and all random graphs.</a:t>
            </a:r>
          </a:p>
          <a:p>
            <a:r>
              <a:rPr lang="en-US" dirty="0" smtClean="0"/>
              <a:t>Perform query with constraints on input graph </a:t>
            </a:r>
            <a:endParaRPr lang="en-US" dirty="0"/>
          </a:p>
          <a:p>
            <a:r>
              <a:rPr lang="en-US" dirty="0" smtClean="0"/>
              <a:t>Test most frequent motifs on the random graphs. </a:t>
            </a:r>
          </a:p>
          <a:p>
            <a:r>
              <a:rPr lang="en-US" dirty="0" smtClean="0"/>
              <a:t>If their p-values are low enough, then check less frequent patterns in input graph (heuristic).</a:t>
            </a:r>
          </a:p>
          <a:p>
            <a:r>
              <a:rPr lang="en-US" dirty="0" smtClean="0"/>
              <a:t>Keep going until p-value gets too high. </a:t>
            </a:r>
            <a:endParaRPr lang="en-US" dirty="0"/>
          </a:p>
        </p:txBody>
      </p:sp>
    </p:spTree>
    <p:extLst>
      <p:ext uri="{BB962C8B-B14F-4D97-AF65-F5344CB8AC3E}">
        <p14:creationId xmlns:p14="http://schemas.microsoft.com/office/powerpoint/2010/main" val="237162432"/>
      </p:ext>
    </p:extLst>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Sampling</a:t>
            </a:r>
            <a:endParaRPr lang="en-US" dirty="0"/>
          </a:p>
        </p:txBody>
      </p:sp>
      <p:sp>
        <p:nvSpPr>
          <p:cNvPr id="3" name="Content Placeholder 2"/>
          <p:cNvSpPr>
            <a:spLocks noGrp="1"/>
          </p:cNvSpPr>
          <p:nvPr>
            <p:ph idx="1"/>
          </p:nvPr>
        </p:nvSpPr>
        <p:spPr/>
        <p:txBody>
          <a:bodyPr/>
          <a:lstStyle/>
          <a:p>
            <a:r>
              <a:rPr lang="en-US" dirty="0" smtClean="0"/>
              <a:t>As we grow the </a:t>
            </a:r>
            <a:r>
              <a:rPr lang="en-US" dirty="0" err="1" smtClean="0"/>
              <a:t>Gtrie</a:t>
            </a:r>
            <a:r>
              <a:rPr lang="en-US" dirty="0" smtClean="0"/>
              <a:t>, we can assign a probability to every expansion at say level 2. And a lesser probability to expansions at level 3. </a:t>
            </a:r>
          </a:p>
          <a:p>
            <a:r>
              <a:rPr lang="en-US" dirty="0" smtClean="0"/>
              <a:t>We won’t enumerate all </a:t>
            </a:r>
            <a:r>
              <a:rPr lang="en-US" dirty="0" err="1" smtClean="0"/>
              <a:t>subgraphs</a:t>
            </a:r>
            <a:r>
              <a:rPr lang="en-US" dirty="0" smtClean="0"/>
              <a:t>, but only some of them – hopefully the most popular.</a:t>
            </a:r>
          </a:p>
        </p:txBody>
      </p:sp>
    </p:spTree>
    <p:extLst>
      <p:ext uri="{BB962C8B-B14F-4D97-AF65-F5344CB8AC3E}">
        <p14:creationId xmlns:p14="http://schemas.microsoft.com/office/powerpoint/2010/main" val="385050033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4F81BD"/>
            </a:solidFill>
          </a:ln>
        </p:spPr>
        <p:txBody>
          <a:bodyPr>
            <a:normAutofit fontScale="90000"/>
          </a:bodyPr>
          <a:lstStyle/>
          <a:p>
            <a:r>
              <a:rPr lang="en-US" dirty="0" smtClean="0"/>
              <a:t>Sampling on </a:t>
            </a:r>
            <a:r>
              <a:rPr lang="en-US" dirty="0" err="1" smtClean="0"/>
              <a:t>Gtrie</a:t>
            </a:r>
            <a:r>
              <a:rPr lang="en-US" dirty="0" smtClean="0"/>
              <a:t> </a:t>
            </a:r>
            <a:br>
              <a:rPr lang="en-US" dirty="0" smtClean="0"/>
            </a:br>
            <a:r>
              <a:rPr lang="en-US" dirty="0" smtClean="0"/>
              <a:t>(expand nodes only with some </a:t>
            </a:r>
            <a:r>
              <a:rPr lang="en-US" dirty="0" err="1" smtClean="0"/>
              <a:t>prob</a:t>
            </a:r>
            <a:r>
              <a:rPr lang="en-US" dirty="0" smtClean="0"/>
              <a:t>)</a:t>
            </a:r>
            <a:endParaRPr lang="en-US" dirty="0"/>
          </a:p>
        </p:txBody>
      </p:sp>
      <p:pic>
        <p:nvPicPr>
          <p:cNvPr id="4" name="Content Placeholder 3" descr="gtrie.tiff"/>
          <p:cNvPicPr>
            <a:picLocks noGrp="1" noChangeAspect="1"/>
          </p:cNvPicPr>
          <p:nvPr>
            <p:ph idx="1"/>
          </p:nvPr>
        </p:nvPicPr>
        <p:blipFill rotWithShape="1">
          <a:blip r:embed="rId2">
            <a:extLst>
              <a:ext uri="{28A0092B-C50C-407E-A947-70E740481C1C}">
                <a14:useLocalDpi xmlns:a14="http://schemas.microsoft.com/office/drawing/2010/main" val="0"/>
              </a:ext>
            </a:extLst>
          </a:blip>
          <a:srcRect l="2979" r="8782"/>
          <a:stretch/>
        </p:blipFill>
        <p:spPr/>
      </p:pic>
    </p:spTree>
    <p:extLst>
      <p:ext uri="{BB962C8B-B14F-4D97-AF65-F5344CB8AC3E}">
        <p14:creationId xmlns:p14="http://schemas.microsoft.com/office/powerpoint/2010/main" val="163393452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Sampling And Verify</a:t>
            </a:r>
            <a:endParaRPr lang="en-US" dirty="0"/>
          </a:p>
        </p:txBody>
      </p:sp>
      <p:sp>
        <p:nvSpPr>
          <p:cNvPr id="3" name="Content Placeholder 2"/>
          <p:cNvSpPr>
            <a:spLocks noGrp="1"/>
          </p:cNvSpPr>
          <p:nvPr>
            <p:ph idx="1"/>
          </p:nvPr>
        </p:nvSpPr>
        <p:spPr/>
        <p:txBody>
          <a:bodyPr/>
          <a:lstStyle/>
          <a:p>
            <a:r>
              <a:rPr lang="en-US" dirty="0" smtClean="0"/>
              <a:t>Find popular candidates in sample on input graph.</a:t>
            </a:r>
          </a:p>
          <a:p>
            <a:r>
              <a:rPr lang="en-US" dirty="0" smtClean="0"/>
              <a:t> Find the number of occurrences on the whole input graph.</a:t>
            </a:r>
          </a:p>
          <a:p>
            <a:r>
              <a:rPr lang="en-US" dirty="0" smtClean="0"/>
              <a:t>Check without sampling on random graph using the descending frequency strategy.</a:t>
            </a:r>
            <a:endParaRPr lang="en-US" dirty="0"/>
          </a:p>
        </p:txBody>
      </p:sp>
    </p:spTree>
    <p:extLst>
      <p:ext uri="{BB962C8B-B14F-4D97-AF65-F5344CB8AC3E}">
        <p14:creationId xmlns:p14="http://schemas.microsoft.com/office/powerpoint/2010/main" val="579869764"/>
      </p:ext>
    </p:extLst>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Sampling all the way</a:t>
            </a:r>
            <a:endParaRPr lang="en-US" dirty="0"/>
          </a:p>
        </p:txBody>
      </p:sp>
      <p:sp>
        <p:nvSpPr>
          <p:cNvPr id="3" name="Content Placeholder 2"/>
          <p:cNvSpPr>
            <a:spLocks noGrp="1"/>
          </p:cNvSpPr>
          <p:nvPr>
            <p:ph idx="1"/>
          </p:nvPr>
        </p:nvSpPr>
        <p:spPr/>
        <p:txBody>
          <a:bodyPr>
            <a:normAutofit/>
          </a:bodyPr>
          <a:lstStyle/>
          <a:p>
            <a:r>
              <a:rPr lang="en-US" dirty="0" smtClean="0"/>
              <a:t>Just look at those motifs that are popular using sampling</a:t>
            </a:r>
          </a:p>
          <a:p>
            <a:r>
              <a:rPr lang="en-US" dirty="0" smtClean="0"/>
              <a:t>Compute p-value based on  a similarly sampled set of random graphs.</a:t>
            </a:r>
          </a:p>
          <a:p>
            <a:r>
              <a:rPr lang="en-US" dirty="0" smtClean="0"/>
              <a:t>Can use a sampled </a:t>
            </a:r>
            <a:r>
              <a:rPr lang="en-US" dirty="0" err="1" smtClean="0"/>
              <a:t>Gtrie</a:t>
            </a:r>
            <a:r>
              <a:rPr lang="en-US" dirty="0" smtClean="0"/>
              <a:t> for both input and random graphs.</a:t>
            </a:r>
          </a:p>
        </p:txBody>
      </p:sp>
    </p:spTree>
    <p:extLst>
      <p:ext uri="{BB962C8B-B14F-4D97-AF65-F5344CB8AC3E}">
        <p14:creationId xmlns:p14="http://schemas.microsoft.com/office/powerpoint/2010/main" val="2728105842"/>
      </p:ext>
    </p:extLst>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Possible Alternatives to Random Graphs</a:t>
            </a:r>
            <a:endParaRPr lang="en-US" dirty="0"/>
          </a:p>
        </p:txBody>
      </p:sp>
      <p:sp>
        <p:nvSpPr>
          <p:cNvPr id="3" name="Content Placeholder 2"/>
          <p:cNvSpPr>
            <a:spLocks noGrp="1"/>
          </p:cNvSpPr>
          <p:nvPr>
            <p:ph idx="1"/>
          </p:nvPr>
        </p:nvSpPr>
        <p:spPr/>
        <p:txBody>
          <a:bodyPr/>
          <a:lstStyle/>
          <a:p>
            <a:r>
              <a:rPr lang="en-US" dirty="0">
                <a:hlinkClick r:id="rId2"/>
              </a:rPr>
              <a:t>http://arxiv.org/pdf/1007.1410.</a:t>
            </a:r>
            <a:r>
              <a:rPr lang="en-US" dirty="0" smtClean="0">
                <a:hlinkClick r:id="rId2"/>
              </a:rPr>
              <a:t>pdf</a:t>
            </a:r>
            <a:r>
              <a:rPr lang="en-US" dirty="0" smtClean="0"/>
              <a:t> Detecting Local Network Motifs by Etienne  </a:t>
            </a:r>
            <a:r>
              <a:rPr lang="en-US" dirty="0" err="1" smtClean="0"/>
              <a:t>Birmele</a:t>
            </a:r>
            <a:endParaRPr lang="en-US" dirty="0" smtClean="0"/>
          </a:p>
          <a:p>
            <a:r>
              <a:rPr lang="en-US" dirty="0" smtClean="0"/>
              <a:t>A local motif M, say a star of size 6, would be present if an occurrence of some </a:t>
            </a:r>
            <a:r>
              <a:rPr lang="en-US" dirty="0" err="1" smtClean="0"/>
              <a:t>submotif</a:t>
            </a:r>
            <a:r>
              <a:rPr lang="en-US" dirty="0" smtClean="0"/>
              <a:t> could be extended, in many ways, to an motif M.</a:t>
            </a:r>
          </a:p>
          <a:p>
            <a:endParaRPr lang="en-US" dirty="0" smtClean="0"/>
          </a:p>
          <a:p>
            <a:endParaRPr lang="en-US" dirty="0"/>
          </a:p>
        </p:txBody>
      </p:sp>
    </p:spTree>
    <p:extLst>
      <p:ext uri="{BB962C8B-B14F-4D97-AF65-F5344CB8AC3E}">
        <p14:creationId xmlns:p14="http://schemas.microsoft.com/office/powerpoint/2010/main" val="27464314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eaLnBrk="1" hangingPunct="1">
              <a:defRPr/>
            </a:pPr>
            <a:r>
              <a:rPr lang="en-GB" smtClean="0">
                <a:cs typeface="+mj-cs"/>
              </a:rPr>
              <a:t>Subgraph isomorphism</a:t>
            </a:r>
            <a:endParaRPr lang="en-US" smtClean="0">
              <a:cs typeface="+mj-cs"/>
            </a:endParaRPr>
          </a:p>
        </p:txBody>
      </p:sp>
      <p:sp>
        <p:nvSpPr>
          <p:cNvPr id="102403" name="Rectangle 3"/>
          <p:cNvSpPr>
            <a:spLocks noGrp="1" noChangeArrowheads="1"/>
          </p:cNvSpPr>
          <p:nvPr>
            <p:ph type="body" idx="1"/>
          </p:nvPr>
        </p:nvSpPr>
        <p:spPr>
          <a:ln>
            <a:solidFill>
              <a:srgbClr val="FF3399"/>
            </a:solidFill>
            <a:miter lim="800000"/>
            <a:headEnd/>
            <a:tailEnd/>
          </a:ln>
        </p:spPr>
        <p:txBody>
          <a:bodyPr/>
          <a:lstStyle/>
          <a:p>
            <a:pPr eaLnBrk="1" hangingPunct="1">
              <a:lnSpc>
                <a:spcPct val="90000"/>
              </a:lnSpc>
              <a:defRPr/>
            </a:pPr>
            <a:r>
              <a:rPr lang="en-GB" dirty="0" smtClean="0">
                <a:cs typeface="+mn-cs"/>
              </a:rPr>
              <a:t>NP-completeness of problem means that </a:t>
            </a:r>
            <a:r>
              <a:rPr lang="en-GB" i="1" dirty="0" smtClean="0">
                <a:solidFill>
                  <a:srgbClr val="FF3399"/>
                </a:solidFill>
                <a:cs typeface="+mn-cs"/>
              </a:rPr>
              <a:t>worst-case</a:t>
            </a:r>
            <a:r>
              <a:rPr lang="en-GB" dirty="0" smtClean="0">
                <a:solidFill>
                  <a:srgbClr val="FF3399"/>
                </a:solidFill>
                <a:cs typeface="+mn-cs"/>
              </a:rPr>
              <a:t> match times are exponential in number of</a:t>
            </a:r>
            <a:r>
              <a:rPr lang="en-GB" dirty="0" smtClean="0">
                <a:cs typeface="+mn-cs"/>
              </a:rPr>
              <a:t> </a:t>
            </a:r>
            <a:r>
              <a:rPr lang="en-GB" dirty="0" smtClean="0">
                <a:cs typeface="+mn-cs"/>
              </a:rPr>
              <a:t>nodes involved</a:t>
            </a:r>
            <a:endParaRPr lang="en-GB" dirty="0" smtClean="0">
              <a:cs typeface="+mn-cs"/>
            </a:endParaRPr>
          </a:p>
          <a:p>
            <a:pPr eaLnBrk="1" hangingPunct="1">
              <a:lnSpc>
                <a:spcPct val="90000"/>
              </a:lnSpc>
              <a:defRPr/>
            </a:pPr>
            <a:r>
              <a:rPr lang="en-GB" dirty="0" smtClean="0">
                <a:cs typeface="+mn-cs"/>
              </a:rPr>
              <a:t>but </a:t>
            </a:r>
            <a:r>
              <a:rPr lang="en-GB" i="1" dirty="0" smtClean="0">
                <a:solidFill>
                  <a:srgbClr val="FF3399"/>
                </a:solidFill>
                <a:cs typeface="+mn-cs"/>
              </a:rPr>
              <a:t>average-case</a:t>
            </a:r>
            <a:r>
              <a:rPr lang="en-GB" dirty="0" smtClean="0">
                <a:solidFill>
                  <a:srgbClr val="FF3399"/>
                </a:solidFill>
                <a:cs typeface="+mn-cs"/>
              </a:rPr>
              <a:t> </a:t>
            </a:r>
            <a:r>
              <a:rPr lang="en-GB" dirty="0" smtClean="0">
                <a:cs typeface="+mn-cs"/>
              </a:rPr>
              <a:t>match times </a:t>
            </a:r>
            <a:r>
              <a:rPr lang="en-GB" dirty="0" smtClean="0">
                <a:solidFill>
                  <a:srgbClr val="FF3399"/>
                </a:solidFill>
                <a:cs typeface="+mn-cs"/>
              </a:rPr>
              <a:t>can be better</a:t>
            </a:r>
            <a:r>
              <a:rPr lang="en-GB" dirty="0" smtClean="0">
                <a:cs typeface="+mn-cs"/>
              </a:rPr>
              <a:t> than this</a:t>
            </a:r>
          </a:p>
          <a:p>
            <a:pPr eaLnBrk="1" hangingPunct="1">
              <a:lnSpc>
                <a:spcPct val="90000"/>
              </a:lnSpc>
              <a:defRPr/>
            </a:pPr>
            <a:r>
              <a:rPr lang="en-GB" dirty="0" smtClean="0">
                <a:cs typeface="+mn-cs"/>
              </a:rPr>
              <a:t>much effort has been expended on this problem over the past 40+ </a:t>
            </a:r>
            <a:r>
              <a:rPr lang="en-GB" dirty="0" smtClean="0">
                <a:cs typeface="+mn-cs"/>
              </a:rPr>
              <a:t>years</a:t>
            </a:r>
            <a:endParaRPr lang="en-GB" dirty="0" smtClean="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of Local Motif: </a:t>
            </a:r>
            <a:br>
              <a:rPr lang="en-US" dirty="0" smtClean="0"/>
            </a:br>
            <a:r>
              <a:rPr lang="en-US" dirty="0" smtClean="0"/>
              <a:t> PDR1. PDR3 extend to many triangles</a:t>
            </a:r>
            <a:endParaRPr lang="en-US" dirty="0"/>
          </a:p>
        </p:txBody>
      </p:sp>
      <p:pic>
        <p:nvPicPr>
          <p:cNvPr id="4" name="Content Placeholder 3" descr="localmotif.tiff"/>
          <p:cNvPicPr>
            <a:picLocks noGrp="1" noChangeAspect="1"/>
          </p:cNvPicPr>
          <p:nvPr>
            <p:ph idx="1"/>
          </p:nvPr>
        </p:nvPicPr>
        <p:blipFill>
          <a:blip r:embed="rId2">
            <a:extLst>
              <a:ext uri="{28A0092B-C50C-407E-A947-70E740481C1C}">
                <a14:useLocalDpi xmlns:a14="http://schemas.microsoft.com/office/drawing/2010/main" val="0"/>
              </a:ext>
            </a:extLst>
          </a:blip>
          <a:srcRect l="7233" r="7233"/>
          <a:stretch>
            <a:fillRect/>
          </a:stretch>
        </p:blipFill>
        <p:spPr/>
      </p:pic>
    </p:spTree>
    <p:extLst>
      <p:ext uri="{BB962C8B-B14F-4D97-AF65-F5344CB8AC3E}">
        <p14:creationId xmlns:p14="http://schemas.microsoft.com/office/powerpoint/2010/main" val="28900597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Notion of Constraints</a:t>
            </a:r>
            <a:endParaRPr lang="en-US" dirty="0"/>
          </a:p>
        </p:txBody>
      </p:sp>
      <p:sp>
        <p:nvSpPr>
          <p:cNvPr id="3" name="Content Placeholder 2"/>
          <p:cNvSpPr>
            <a:spLocks noGrp="1"/>
          </p:cNvSpPr>
          <p:nvPr>
            <p:ph idx="1"/>
          </p:nvPr>
        </p:nvSpPr>
        <p:spPr/>
        <p:txBody>
          <a:bodyPr/>
          <a:lstStyle/>
          <a:p>
            <a:r>
              <a:rPr lang="en-US" dirty="0" smtClean="0"/>
              <a:t>Our constraints are on labels, e.g. we are looking for motifs of size 6 having two As and 3 </a:t>
            </a:r>
            <a:r>
              <a:rPr lang="en-US" dirty="0" err="1" smtClean="0"/>
              <a:t>Bs</a:t>
            </a:r>
            <a:r>
              <a:rPr lang="en-US" dirty="0" smtClean="0"/>
              <a:t>.</a:t>
            </a:r>
          </a:p>
          <a:p>
            <a:r>
              <a:rPr lang="en-US" dirty="0" smtClean="0"/>
              <a:t>This is a mixture between a query (the constraints are analogous to a where clause in a query language) and motif finding (looking for motifs having low p-value).</a:t>
            </a:r>
            <a:endParaRPr lang="en-US" dirty="0"/>
          </a:p>
        </p:txBody>
      </p:sp>
    </p:spTree>
    <p:extLst>
      <p:ext uri="{BB962C8B-B14F-4D97-AF65-F5344CB8AC3E}">
        <p14:creationId xmlns:p14="http://schemas.microsoft.com/office/powerpoint/2010/main" val="3158594747"/>
      </p:ext>
    </p:extLst>
  </p:cSld>
  <p:clrMapOvr>
    <a:masterClrMapping/>
  </p:clrMapOvr>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Frontiers</a:t>
            </a:r>
            <a:endParaRPr lang="en-US" dirty="0"/>
          </a:p>
        </p:txBody>
      </p:sp>
      <p:sp>
        <p:nvSpPr>
          <p:cNvPr id="3" name="Content Placeholder 2"/>
          <p:cNvSpPr>
            <a:spLocks noGrp="1"/>
          </p:cNvSpPr>
          <p:nvPr>
            <p:ph idx="1"/>
          </p:nvPr>
        </p:nvSpPr>
        <p:spPr/>
        <p:txBody>
          <a:bodyPr>
            <a:normAutofit lnSpcReduction="10000"/>
          </a:bodyPr>
          <a:lstStyle/>
          <a:p>
            <a:r>
              <a:rPr lang="en-US" dirty="0" smtClean="0"/>
              <a:t>Recall that the data structure (say a </a:t>
            </a:r>
            <a:r>
              <a:rPr lang="en-US" dirty="0" err="1" smtClean="0"/>
              <a:t>Gtrie</a:t>
            </a:r>
            <a:r>
              <a:rPr lang="en-US" dirty="0" smtClean="0"/>
              <a:t>) grows exponentially. So, we can afford to store one only of size say 4.</a:t>
            </a:r>
          </a:p>
          <a:p>
            <a:r>
              <a:rPr lang="en-US" dirty="0" smtClean="0"/>
              <a:t>What if we get a query with constraints of the form size 6 with three As, two </a:t>
            </a:r>
            <a:r>
              <a:rPr lang="en-US" dirty="0" err="1" smtClean="0"/>
              <a:t>Bs</a:t>
            </a:r>
            <a:r>
              <a:rPr lang="en-US" dirty="0" smtClean="0"/>
              <a:t>, and a C.</a:t>
            </a:r>
          </a:p>
          <a:p>
            <a:r>
              <a:rPr lang="en-US" dirty="0" smtClean="0"/>
              <a:t>Basic idea: find motifs of size four or less that </a:t>
            </a:r>
            <a:r>
              <a:rPr lang="en-US" i="1" dirty="0" smtClean="0"/>
              <a:t>could</a:t>
            </a:r>
            <a:r>
              <a:rPr lang="en-US" dirty="0" smtClean="0"/>
              <a:t> be helpful, e.g. a motif containing a D cannot be helpful, nor can one having two Cs, but a motif having two As, a B, and a C, yes.</a:t>
            </a:r>
            <a:endParaRPr lang="en-US" dirty="0"/>
          </a:p>
        </p:txBody>
      </p:sp>
    </p:spTree>
    <p:extLst>
      <p:ext uri="{BB962C8B-B14F-4D97-AF65-F5344CB8AC3E}">
        <p14:creationId xmlns:p14="http://schemas.microsoft.com/office/powerpoint/2010/main" val="1682017039"/>
      </p:ext>
    </p:extLst>
  </p:cSld>
  <p:clrMapOvr>
    <a:masterClrMapping/>
  </p:clrMapOvr>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 in Two Ways</a:t>
            </a:r>
            <a:endParaRPr lang="en-US" dirty="0"/>
          </a:p>
        </p:txBody>
      </p:sp>
      <p:sp>
        <p:nvSpPr>
          <p:cNvPr id="3" name="Content Placeholder 2"/>
          <p:cNvSpPr>
            <a:spLocks noGrp="1"/>
          </p:cNvSpPr>
          <p:nvPr>
            <p:ph idx="1"/>
          </p:nvPr>
        </p:nvSpPr>
        <p:spPr/>
        <p:txBody>
          <a:bodyPr/>
          <a:lstStyle/>
          <a:p>
            <a:r>
              <a:rPr lang="en-US" dirty="0" smtClean="0"/>
              <a:t>Grow from </a:t>
            </a:r>
            <a:r>
              <a:rPr lang="en-US" dirty="0" err="1" smtClean="0"/>
              <a:t>Gtrie</a:t>
            </a:r>
            <a:r>
              <a:rPr lang="en-US" dirty="0" smtClean="0"/>
              <a:t> motif size to size of the query, e.g. start from potentially useful </a:t>
            </a:r>
            <a:r>
              <a:rPr lang="en-US" dirty="0" err="1" smtClean="0"/>
              <a:t>subgraph</a:t>
            </a:r>
            <a:r>
              <a:rPr lang="en-US" dirty="0" smtClean="0"/>
              <a:t> of size four and grow out.</a:t>
            </a:r>
          </a:p>
          <a:p>
            <a:r>
              <a:rPr lang="en-US" dirty="0" smtClean="0"/>
              <a:t>Use distance: e.g. motif of size four next to and disjoint from motif of size two which together meet the constraints</a:t>
            </a:r>
            <a:r>
              <a:rPr lang="en-US" dirty="0" smtClean="0"/>
              <a:t>.</a:t>
            </a:r>
            <a:endParaRPr lang="en-US" dirty="0" smtClean="0"/>
          </a:p>
        </p:txBody>
      </p:sp>
    </p:spTree>
    <p:extLst>
      <p:ext uri="{BB962C8B-B14F-4D97-AF65-F5344CB8AC3E}">
        <p14:creationId xmlns:p14="http://schemas.microsoft.com/office/powerpoint/2010/main" val="2876495369"/>
      </p:ext>
    </p:extLst>
  </p:cSld>
  <p:clrMapOvr>
    <a:masterClrMapping/>
  </p:clrMapOvr>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Computing p-values without random graphs</a:t>
            </a:r>
            <a:endParaRPr lang="en-US" dirty="0"/>
          </a:p>
        </p:txBody>
      </p:sp>
      <p:sp>
        <p:nvSpPr>
          <p:cNvPr id="3" name="Content Placeholder 2"/>
          <p:cNvSpPr>
            <a:spLocks noGrp="1"/>
          </p:cNvSpPr>
          <p:nvPr>
            <p:ph idx="1"/>
          </p:nvPr>
        </p:nvSpPr>
        <p:spPr/>
        <p:txBody>
          <a:bodyPr/>
          <a:lstStyle/>
          <a:p>
            <a:r>
              <a:rPr lang="en-US" dirty="0" smtClean="0"/>
              <a:t>Under certain statistical assumptions, </a:t>
            </a:r>
            <a:r>
              <a:rPr lang="en-US" dirty="0" err="1" smtClean="0"/>
              <a:t>Nemo</a:t>
            </a:r>
            <a:r>
              <a:rPr lang="en-US" dirty="0" smtClean="0"/>
              <a:t> can  </a:t>
            </a:r>
            <a:r>
              <a:rPr lang="en-US" dirty="0" smtClean="0">
                <a:hlinkClick r:id="rId2"/>
              </a:rPr>
              <a:t>http</a:t>
            </a:r>
            <a:r>
              <a:rPr lang="en-US" dirty="0">
                <a:hlinkClick r:id="rId2"/>
              </a:rPr>
              <a:t>://www.inside-r.org/packages/cran/NeMo/docs/</a:t>
            </a:r>
            <a:r>
              <a:rPr lang="en-US" dirty="0" smtClean="0">
                <a:hlinkClick r:id="rId2"/>
              </a:rPr>
              <a:t>NeMo</a:t>
            </a:r>
            <a:endParaRPr lang="en-US" dirty="0" smtClean="0"/>
          </a:p>
          <a:p>
            <a:r>
              <a:rPr lang="en-US" dirty="0" smtClean="0"/>
              <a:t>Can discover statistically significant unlabeled graphs. </a:t>
            </a:r>
            <a:endParaRPr lang="en-US" dirty="0"/>
          </a:p>
          <a:p>
            <a:r>
              <a:rPr lang="en-US" dirty="0" smtClean="0"/>
              <a:t>We are extending to our model</a:t>
            </a:r>
            <a:r>
              <a:rPr lang="en-US" dirty="0" smtClean="0"/>
              <a:t>. </a:t>
            </a:r>
            <a:r>
              <a:rPr lang="en-US" dirty="0" smtClean="0"/>
              <a:t>Almost done</a:t>
            </a:r>
            <a:endParaRPr lang="en-US" dirty="0"/>
          </a:p>
        </p:txBody>
      </p:sp>
    </p:spTree>
    <p:extLst>
      <p:ext uri="{BB962C8B-B14F-4D97-AF65-F5344CB8AC3E}">
        <p14:creationId xmlns:p14="http://schemas.microsoft.com/office/powerpoint/2010/main" val="2380570220"/>
      </p:ext>
    </p:extLst>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Higher Level Motifs</a:t>
            </a:r>
            <a:endParaRPr lang="en-US" dirty="0"/>
          </a:p>
        </p:txBody>
      </p:sp>
      <p:sp>
        <p:nvSpPr>
          <p:cNvPr id="3" name="Content Placeholder 2"/>
          <p:cNvSpPr>
            <a:spLocks noGrp="1"/>
          </p:cNvSpPr>
          <p:nvPr>
            <p:ph idx="1"/>
          </p:nvPr>
        </p:nvSpPr>
        <p:spPr/>
        <p:txBody>
          <a:bodyPr/>
          <a:lstStyle/>
          <a:p>
            <a:r>
              <a:rPr lang="en-US" dirty="0" smtClean="0"/>
              <a:t>Consider the problem of finding a </a:t>
            </a:r>
            <a:r>
              <a:rPr lang="en-US" dirty="0" err="1" smtClean="0"/>
              <a:t>feedforward</a:t>
            </a:r>
            <a:r>
              <a:rPr lang="en-US" dirty="0" smtClean="0"/>
              <a:t> loop inside a feedback loop.</a:t>
            </a:r>
          </a:p>
          <a:p>
            <a:r>
              <a:rPr lang="en-US" dirty="0" smtClean="0"/>
              <a:t>We’d like to identify patterns described generically in this way.</a:t>
            </a:r>
          </a:p>
          <a:p>
            <a:r>
              <a:rPr lang="en-US" dirty="0" smtClean="0"/>
              <a:t>Requires extensions to our constraint language</a:t>
            </a:r>
            <a:r>
              <a:rPr lang="en-US" dirty="0" smtClean="0"/>
              <a:t>.</a:t>
            </a:r>
          </a:p>
          <a:p>
            <a:r>
              <a:rPr lang="en-US" dirty="0" smtClean="0"/>
              <a:t>One future avenue that we’re exploring.</a:t>
            </a:r>
            <a:endParaRPr lang="en-US" dirty="0"/>
          </a:p>
        </p:txBody>
      </p:sp>
    </p:spTree>
    <p:extLst>
      <p:ext uri="{BB962C8B-B14F-4D97-AF65-F5344CB8AC3E}">
        <p14:creationId xmlns:p14="http://schemas.microsoft.com/office/powerpoint/2010/main" val="87007165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Main References </a:t>
            </a:r>
            <a:br>
              <a:rPr lang="en-US" dirty="0" smtClean="0"/>
            </a:br>
            <a:r>
              <a:rPr lang="en-US" dirty="0" smtClean="0"/>
              <a:t>(pedagogically ordered)</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hlinkClick r:id="rId2"/>
              </a:rPr>
              <a:t> http</a:t>
            </a:r>
            <a:r>
              <a:rPr lang="en-US" dirty="0">
                <a:hlinkClick r:id="rId2"/>
              </a:rPr>
              <a:t>://en.wikipedia.org/wiki/</a:t>
            </a:r>
            <a:r>
              <a:rPr lang="en-US" dirty="0" smtClean="0">
                <a:hlinkClick r:id="rId2"/>
              </a:rPr>
              <a:t>Network_motif</a:t>
            </a:r>
            <a:r>
              <a:rPr lang="en-US" dirty="0" smtClean="0"/>
              <a:t>  </a:t>
            </a:r>
          </a:p>
          <a:p>
            <a:pPr marL="0" indent="0">
              <a:buNone/>
            </a:pPr>
            <a:r>
              <a:rPr lang="en-US" dirty="0" smtClean="0"/>
              <a:t>[I know we’re supposed to sneer at </a:t>
            </a:r>
            <a:r>
              <a:rPr lang="en-US" dirty="0" err="1" smtClean="0"/>
              <a:t>wikipedia</a:t>
            </a:r>
            <a:r>
              <a:rPr lang="en-US" dirty="0" smtClean="0"/>
              <a:t>, but this article is a great overview of the field]</a:t>
            </a:r>
          </a:p>
          <a:p>
            <a:pPr marL="0" indent="0">
              <a:buNone/>
            </a:pPr>
            <a:r>
              <a:rPr lang="en-US" dirty="0">
                <a:hlinkClick r:id="rId3"/>
              </a:rPr>
              <a:t>http://www.dcc.fc.up.pt/~pribeiro/pubs/PHD2011.</a:t>
            </a:r>
            <a:r>
              <a:rPr lang="en-US" dirty="0" smtClean="0">
                <a:hlinkClick r:id="rId3"/>
              </a:rPr>
              <a:t>html</a:t>
            </a:r>
            <a:r>
              <a:rPr lang="en-US" dirty="0" smtClean="0"/>
              <a:t> [Pedro </a:t>
            </a:r>
            <a:r>
              <a:rPr lang="en-US" dirty="0" err="1" smtClean="0"/>
              <a:t>Ribeiro’s</a:t>
            </a:r>
            <a:r>
              <a:rPr lang="en-US" dirty="0" smtClean="0"/>
              <a:t> beautiful thesis. Introduces </a:t>
            </a:r>
            <a:r>
              <a:rPr lang="en-US" dirty="0" err="1" smtClean="0"/>
              <a:t>gtrie</a:t>
            </a:r>
            <a:r>
              <a:rPr lang="en-US" dirty="0" smtClean="0"/>
              <a:t> after an excellent review of the state of the art]</a:t>
            </a:r>
          </a:p>
          <a:p>
            <a:pPr marL="0" indent="0">
              <a:buNone/>
            </a:pPr>
            <a:r>
              <a:rPr lang="en-US" dirty="0">
                <a:hlinkClick r:id="rId4"/>
              </a:rPr>
              <a:t>http://kurata21.bio.kyutech.ac.jp/cadlive/References/Brief%20Bioinform-2013-</a:t>
            </a:r>
            <a:r>
              <a:rPr lang="en-US" dirty="0" smtClean="0">
                <a:hlinkClick r:id="rId4"/>
              </a:rPr>
              <a:t>Kurata.pdf</a:t>
            </a:r>
            <a:endParaRPr lang="en-US" dirty="0" smtClean="0"/>
          </a:p>
          <a:p>
            <a:pPr marL="0" indent="0">
              <a:buNone/>
            </a:pPr>
            <a:r>
              <a:rPr lang="en-US" dirty="0" smtClean="0"/>
              <a:t>[Illustrates usefulness of motifs for synthetic bio]</a:t>
            </a:r>
          </a:p>
          <a:p>
            <a:pPr marL="0" indent="0">
              <a:buNone/>
            </a:pPr>
            <a:endParaRPr lang="en-US" dirty="0"/>
          </a:p>
        </p:txBody>
      </p:sp>
    </p:spTree>
    <p:extLst>
      <p:ext uri="{BB962C8B-B14F-4D97-AF65-F5344CB8AC3E}">
        <p14:creationId xmlns:p14="http://schemas.microsoft.com/office/powerpoint/2010/main" val="415894246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References 2</a:t>
            </a:r>
            <a:endParaRPr lang="en-US" dirty="0"/>
          </a:p>
        </p:txBody>
      </p:sp>
      <p:sp>
        <p:nvSpPr>
          <p:cNvPr id="3" name="Content Placeholder 2"/>
          <p:cNvSpPr>
            <a:spLocks noGrp="1"/>
          </p:cNvSpPr>
          <p:nvPr>
            <p:ph idx="1"/>
          </p:nvPr>
        </p:nvSpPr>
        <p:spPr/>
        <p:txBody>
          <a:bodyPr/>
          <a:lstStyle/>
          <a:p>
            <a:r>
              <a:rPr lang="en-US" dirty="0">
                <a:hlinkClick r:id="rId2"/>
              </a:rPr>
              <a:t>http://arxiv.org/pdf/1007.1410.</a:t>
            </a:r>
            <a:r>
              <a:rPr lang="en-US" dirty="0" smtClean="0">
                <a:hlinkClick r:id="rId2"/>
              </a:rPr>
              <a:t>pdf</a:t>
            </a:r>
            <a:r>
              <a:rPr lang="en-US" dirty="0" smtClean="0"/>
              <a:t>  [Etienne </a:t>
            </a:r>
            <a:r>
              <a:rPr lang="en-US" dirty="0" err="1" smtClean="0"/>
              <a:t>Birmele’s</a:t>
            </a:r>
            <a:r>
              <a:rPr lang="en-US" dirty="0" smtClean="0"/>
              <a:t> paper on local motifs. Could give good suggestions of global ones.]</a:t>
            </a:r>
            <a:endParaRPr lang="en-US" dirty="0"/>
          </a:p>
        </p:txBody>
      </p:sp>
    </p:spTree>
    <p:extLst>
      <p:ext uri="{BB962C8B-B14F-4D97-AF65-F5344CB8AC3E}">
        <p14:creationId xmlns:p14="http://schemas.microsoft.com/office/powerpoint/2010/main" val="2246667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normAutofit fontScale="90000"/>
          </a:bodyPr>
          <a:lstStyle/>
          <a:p>
            <a:pPr eaLnBrk="1" hangingPunct="1">
              <a:defRPr/>
            </a:pPr>
            <a:r>
              <a:rPr lang="en-GB" smtClean="0">
                <a:cs typeface="+mj-cs"/>
              </a:rPr>
              <a:t>Speeding up subgraph isomorphism</a:t>
            </a:r>
            <a:endParaRPr lang="en-US" smtClean="0">
              <a:cs typeface="+mj-cs"/>
            </a:endParaRPr>
          </a:p>
        </p:txBody>
      </p:sp>
      <p:sp>
        <p:nvSpPr>
          <p:cNvPr id="103427" name="Rectangle 3"/>
          <p:cNvSpPr>
            <a:spLocks noGrp="1" noChangeArrowheads="1"/>
          </p:cNvSpPr>
          <p:nvPr>
            <p:ph type="body" idx="1"/>
          </p:nvPr>
        </p:nvSpPr>
        <p:spPr/>
        <p:txBody>
          <a:bodyPr/>
          <a:lstStyle/>
          <a:p>
            <a:pPr marL="609600" indent="-609600" eaLnBrk="1" hangingPunct="1">
              <a:buFont typeface="Wingdings" charset="0"/>
              <a:buAutoNum type="arabicPeriod"/>
              <a:defRPr/>
            </a:pPr>
            <a:r>
              <a:rPr lang="en-GB" smtClean="0">
                <a:cs typeface="+mn-cs"/>
              </a:rPr>
              <a:t>use a </a:t>
            </a:r>
            <a:r>
              <a:rPr lang="en-GB" smtClean="0">
                <a:solidFill>
                  <a:srgbClr val="FF3399"/>
                </a:solidFill>
                <a:cs typeface="+mn-cs"/>
              </a:rPr>
              <a:t>faster computer</a:t>
            </a:r>
          </a:p>
          <a:p>
            <a:pPr marL="609600" indent="-609600" eaLnBrk="1" hangingPunct="1">
              <a:buFont typeface="Wingdings" charset="0"/>
              <a:buAutoNum type="arabicPeriod"/>
              <a:defRPr/>
            </a:pPr>
            <a:r>
              <a:rPr lang="en-GB" smtClean="0">
                <a:cs typeface="+mn-cs"/>
              </a:rPr>
              <a:t>use </a:t>
            </a:r>
            <a:r>
              <a:rPr lang="en-GB" smtClean="0">
                <a:solidFill>
                  <a:srgbClr val="FF3399"/>
                </a:solidFill>
                <a:cs typeface="+mn-cs"/>
              </a:rPr>
              <a:t>tricks</a:t>
            </a:r>
            <a:r>
              <a:rPr lang="en-GB" smtClean="0">
                <a:cs typeface="+mn-cs"/>
              </a:rPr>
              <a:t> to </a:t>
            </a:r>
            <a:r>
              <a:rPr lang="en-GB" smtClean="0">
                <a:solidFill>
                  <a:srgbClr val="FF3399"/>
                </a:solidFill>
                <a:cs typeface="+mn-cs"/>
              </a:rPr>
              <a:t>avoid exploring</a:t>
            </a:r>
            <a:r>
              <a:rPr lang="en-GB" smtClean="0">
                <a:cs typeface="+mn-cs"/>
              </a:rPr>
              <a:t> potential solutions that are bound to fail</a:t>
            </a:r>
          </a:p>
          <a:p>
            <a:pPr marL="609600" indent="-609600" eaLnBrk="1" hangingPunct="1">
              <a:buFont typeface="Wingdings" charset="0"/>
              <a:buAutoNum type="arabicPeriod"/>
              <a:defRPr/>
            </a:pPr>
            <a:r>
              <a:rPr lang="en-GB" smtClean="0">
                <a:cs typeface="+mn-cs"/>
              </a:rPr>
              <a:t>do most of the work in a </a:t>
            </a:r>
            <a:r>
              <a:rPr lang="en-GB" smtClean="0">
                <a:solidFill>
                  <a:srgbClr val="FF3399"/>
                </a:solidFill>
                <a:cs typeface="+mn-cs"/>
              </a:rPr>
              <a:t>pre-processing </a:t>
            </a:r>
            <a:r>
              <a:rPr lang="en-GB" smtClean="0">
                <a:cs typeface="+mn-cs"/>
              </a:rPr>
              <a:t>of the database structures, independently of the query</a:t>
            </a:r>
            <a:endParaRPr lang="en-US" smtClean="0">
              <a:cs typeface="+mn-cs"/>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10508</TotalTime>
  <Words>4464</Words>
  <Application>Microsoft Macintosh PowerPoint</Application>
  <PresentationFormat>On-screen Show (4:3)</PresentationFormat>
  <Paragraphs>526</Paragraphs>
  <Slides>87</Slides>
  <Notes>8</Notes>
  <HiddenSlides>6</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87</vt:i4>
      </vt:variant>
    </vt:vector>
  </HeadingPairs>
  <TitlesOfParts>
    <vt:vector size="90" baseType="lpstr">
      <vt:lpstr>Office Theme</vt:lpstr>
      <vt:lpstr>SmartDraw</vt:lpstr>
      <vt:lpstr>Chart</vt:lpstr>
      <vt:lpstr>Graph Motifs: query and discover</vt:lpstr>
      <vt:lpstr>Graph Querying</vt:lpstr>
      <vt:lpstr>Definition</vt:lpstr>
      <vt:lpstr>PowerPoint Presentation</vt:lpstr>
      <vt:lpstr>Definition</vt:lpstr>
      <vt:lpstr>Subgraph Matching</vt:lpstr>
      <vt:lpstr>Complexity of  Graph Matching Algorithms</vt:lpstr>
      <vt:lpstr>Subgraph isomorphism</vt:lpstr>
      <vt:lpstr>Speeding up subgraph isomorphism</vt:lpstr>
      <vt:lpstr>Backtracking</vt:lpstr>
      <vt:lpstr>Backtracking</vt:lpstr>
      <vt:lpstr>Partitioning (used later)</vt:lpstr>
      <vt:lpstr>Subgraph isomorphism algorithms</vt:lpstr>
      <vt:lpstr>VF - High Level Description</vt:lpstr>
      <vt:lpstr>Inexact matching Alg.</vt:lpstr>
      <vt:lpstr>Example: Inexact Matching</vt:lpstr>
      <vt:lpstr>GraphGrep</vt:lpstr>
      <vt:lpstr>Glide:query graph language</vt:lpstr>
      <vt:lpstr>    Glide: query graph language</vt:lpstr>
      <vt:lpstr>Glide: wildcards</vt:lpstr>
      <vt:lpstr>Query Graphs in Glide</vt:lpstr>
      <vt:lpstr>Concept </vt:lpstr>
      <vt:lpstr>Index: Sets of “Paths”</vt:lpstr>
      <vt:lpstr>Subgraph Matching </vt:lpstr>
      <vt:lpstr>Complexity: Building the database</vt:lpstr>
      <vt:lpstr>Setup on NCI database: Preprocessing Step</vt:lpstr>
      <vt:lpstr>Queries</vt:lpstr>
      <vt:lpstr>PowerPoint Presentation</vt:lpstr>
      <vt:lpstr>Summary</vt:lpstr>
      <vt:lpstr>Discovery: What’s the Problem</vt:lpstr>
      <vt:lpstr>Why is Motif-finding interesting?</vt:lpstr>
      <vt:lpstr>Example: feed forward</vt:lpstr>
      <vt:lpstr>Redundancy and Levels</vt:lpstr>
      <vt:lpstr>Application: Synthetic Biology</vt:lpstr>
      <vt:lpstr>How to Do It?</vt:lpstr>
      <vt:lpstr>Basic Approach</vt:lpstr>
      <vt:lpstr>High Level Issues</vt:lpstr>
      <vt:lpstr>Statistics is Easy</vt:lpstr>
      <vt:lpstr>Preliminary Remarks</vt:lpstr>
      <vt:lpstr>Is the Coin Fair?</vt:lpstr>
      <vt:lpstr>Is the Coin Fair?</vt:lpstr>
      <vt:lpstr>Is this Practical?</vt:lpstr>
      <vt:lpstr>What is the Result?</vt:lpstr>
      <vt:lpstr>Is the Drug Effective?</vt:lpstr>
      <vt:lpstr>Is the Drug Effective?</vt:lpstr>
      <vt:lpstr>Issues with the standard approach?</vt:lpstr>
      <vt:lpstr>Resampling/Shuffle Approach</vt:lpstr>
      <vt:lpstr>Using the Table</vt:lpstr>
      <vt:lpstr>What Does Shuffling Do?</vt:lpstr>
      <vt:lpstr>Establishing Significance</vt:lpstr>
      <vt:lpstr>Different numbers give different results</vt:lpstr>
      <vt:lpstr>Significance vs. Importance</vt:lpstr>
      <vt:lpstr>End of Resampling Interlude</vt:lpstr>
      <vt:lpstr>Number of Subgraphs -- why a challenge</vt:lpstr>
      <vt:lpstr>What is the Null Hypothesis?  --  technical issue</vt:lpstr>
      <vt:lpstr>Question to Test Understanding</vt:lpstr>
      <vt:lpstr>Answer</vt:lpstr>
      <vt:lpstr>Iterative p-value Approach</vt:lpstr>
      <vt:lpstr>Finding Occurrences of Motifs</vt:lpstr>
      <vt:lpstr>Basic Idea (ESU algorithm)</vt:lpstr>
      <vt:lpstr>ESU example  (Pedro Ribeiro thesis p. 66) </vt:lpstr>
      <vt:lpstr>ESU continued</vt:lpstr>
      <vt:lpstr>Key Subproblem: Finding isomorphisms fast</vt:lpstr>
      <vt:lpstr>Brendan McKay’s Nauty Algorithm</vt:lpstr>
      <vt:lpstr>Example graph</vt:lpstr>
      <vt:lpstr>Nauty Partition Idea</vt:lpstr>
      <vt:lpstr>Nauty Continued</vt:lpstr>
      <vt:lpstr>Trie Revisited</vt:lpstr>
      <vt:lpstr>Trie Example (Pedro Ribeiro thesis)</vt:lpstr>
      <vt:lpstr>GTrie</vt:lpstr>
      <vt:lpstr>Gtrie (Ribeiro thesis)</vt:lpstr>
      <vt:lpstr>Notes on Gtrie</vt:lpstr>
      <vt:lpstr>When Query is within Size Constraints of Data Structure</vt:lpstr>
      <vt:lpstr>To Sum Up</vt:lpstr>
      <vt:lpstr>Sampling</vt:lpstr>
      <vt:lpstr>Sampling on Gtrie  (expand nodes only with some prob)</vt:lpstr>
      <vt:lpstr>Sampling And Verify</vt:lpstr>
      <vt:lpstr>Sampling all the way</vt:lpstr>
      <vt:lpstr>Possible Alternatives to Random Graphs</vt:lpstr>
      <vt:lpstr>Example of Local Motif:   PDR1. PDR3 extend to many triangles</vt:lpstr>
      <vt:lpstr>Our Notion of Constraints</vt:lpstr>
      <vt:lpstr>New Frontiers</vt:lpstr>
      <vt:lpstr>Extend in Two Ways</vt:lpstr>
      <vt:lpstr>Computing p-values without random graphs</vt:lpstr>
      <vt:lpstr>Higher Level Motifs</vt:lpstr>
      <vt:lpstr>Main References  (pedagogically ordered)</vt:lpstr>
      <vt:lpstr>Main References 2</vt:lpstr>
    </vt:vector>
  </TitlesOfParts>
  <Company>New York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Motif Discovery With Labels and Constraints</dc:title>
  <dc:creator>Dennis Shasha</dc:creator>
  <cp:lastModifiedBy>Dennis Shasha</cp:lastModifiedBy>
  <cp:revision>48</cp:revision>
  <dcterms:created xsi:type="dcterms:W3CDTF">2015-01-27T13:03:17Z</dcterms:created>
  <dcterms:modified xsi:type="dcterms:W3CDTF">2015-08-28T05:33:37Z</dcterms:modified>
</cp:coreProperties>
</file>