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404" r:id="rId5"/>
    <p:sldId id="258" r:id="rId6"/>
    <p:sldId id="403" r:id="rId7"/>
    <p:sldId id="259" r:id="rId8"/>
    <p:sldId id="364" r:id="rId9"/>
    <p:sldId id="264" r:id="rId10"/>
    <p:sldId id="266" r:id="rId11"/>
    <p:sldId id="336" r:id="rId12"/>
    <p:sldId id="337" r:id="rId13"/>
    <p:sldId id="338" r:id="rId14"/>
    <p:sldId id="339" r:id="rId15"/>
    <p:sldId id="340" r:id="rId16"/>
    <p:sldId id="341" r:id="rId17"/>
    <p:sldId id="342" r:id="rId18"/>
    <p:sldId id="343" r:id="rId19"/>
    <p:sldId id="344" r:id="rId20"/>
    <p:sldId id="345" r:id="rId21"/>
    <p:sldId id="346" r:id="rId22"/>
    <p:sldId id="347" r:id="rId23"/>
    <p:sldId id="370" r:id="rId24"/>
    <p:sldId id="365" r:id="rId25"/>
    <p:sldId id="366" r:id="rId26"/>
    <p:sldId id="367" r:id="rId27"/>
    <p:sldId id="271" r:id="rId28"/>
    <p:sldId id="377" r:id="rId29"/>
    <p:sldId id="327" r:id="rId30"/>
    <p:sldId id="326" r:id="rId31"/>
    <p:sldId id="328" r:id="rId32"/>
    <p:sldId id="329" r:id="rId33"/>
    <p:sldId id="330" r:id="rId34"/>
    <p:sldId id="333" r:id="rId35"/>
    <p:sldId id="334" r:id="rId36"/>
    <p:sldId id="332" r:id="rId37"/>
    <p:sldId id="331" r:id="rId38"/>
    <p:sldId id="388" r:id="rId39"/>
    <p:sldId id="391" r:id="rId40"/>
    <p:sldId id="325" r:id="rId41"/>
    <p:sldId id="324" r:id="rId42"/>
    <p:sldId id="389" r:id="rId43"/>
    <p:sldId id="381" r:id="rId44"/>
    <p:sldId id="275" r:id="rId45"/>
    <p:sldId id="405" r:id="rId46"/>
    <p:sldId id="383" r:id="rId47"/>
    <p:sldId id="396" r:id="rId48"/>
    <p:sldId id="281" r:id="rId49"/>
    <p:sldId id="397" r:id="rId50"/>
    <p:sldId id="277" r:id="rId51"/>
    <p:sldId id="278" r:id="rId52"/>
    <p:sldId id="279" r:id="rId53"/>
    <p:sldId id="283" r:id="rId54"/>
    <p:sldId id="282" r:id="rId55"/>
    <p:sldId id="386" r:id="rId56"/>
    <p:sldId id="284" r:id="rId57"/>
    <p:sldId id="398" r:id="rId58"/>
    <p:sldId id="286" r:id="rId59"/>
    <p:sldId id="287" r:id="rId60"/>
    <p:sldId id="380" r:id="rId61"/>
    <p:sldId id="288" r:id="rId62"/>
    <p:sldId id="363" r:id="rId63"/>
    <p:sldId id="401" r:id="rId64"/>
    <p:sldId id="402" r:id="rId65"/>
    <p:sldId id="387" r:id="rId66"/>
    <p:sldId id="392" r:id="rId67"/>
    <p:sldId id="393" r:id="rId68"/>
    <p:sldId id="394" r:id="rId69"/>
    <p:sldId id="399" r:id="rId70"/>
    <p:sldId id="400" r:id="rId71"/>
    <p:sldId id="395" r:id="rId72"/>
    <p:sldId id="348" r:id="rId73"/>
    <p:sldId id="349" r:id="rId74"/>
    <p:sldId id="350" r:id="rId75"/>
    <p:sldId id="351" r:id="rId76"/>
    <p:sldId id="352" r:id="rId77"/>
    <p:sldId id="353" r:id="rId78"/>
    <p:sldId id="354" r:id="rId79"/>
    <p:sldId id="355" r:id="rId80"/>
    <p:sldId id="356" r:id="rId81"/>
    <p:sldId id="357" r:id="rId82"/>
    <p:sldId id="358" r:id="rId83"/>
    <p:sldId id="359" r:id="rId84"/>
    <p:sldId id="360" r:id="rId85"/>
    <p:sldId id="361" r:id="rId86"/>
    <p:sldId id="362" r:id="rId87"/>
    <p:sldId id="373" r:id="rId88"/>
    <p:sldId id="374" r:id="rId8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2" d="100"/>
          <a:sy n="92" d="100"/>
        </p:scale>
        <p:origin x="-1576"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90" Type="http://schemas.openxmlformats.org/officeDocument/2006/relationships/printerSettings" Target="printerSettings/printerSettings1.bin"/><Relationship Id="rId91" Type="http://schemas.openxmlformats.org/officeDocument/2006/relationships/presProps" Target="presProps.xml"/><Relationship Id="rId92" Type="http://schemas.openxmlformats.org/officeDocument/2006/relationships/viewProps" Target="viewProps.xml"/><Relationship Id="rId93" Type="http://schemas.openxmlformats.org/officeDocument/2006/relationships/theme" Target="theme/theme1.xml"/><Relationship Id="rId94"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2/4/13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2/4/13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2/4/13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2/4/13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2/4/13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2/4/13</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62.xml.rels><?xml version="1.0" encoding="UTF-8" standalone="yes"?>
<Relationships xmlns="http://schemas.openxmlformats.org/package/2006/relationships"><Relationship Id="rId3" Type="http://schemas.openxmlformats.org/officeDocument/2006/relationships/image" Target="../media/image8.emf"/><Relationship Id="rId4" Type="http://schemas.openxmlformats.org/officeDocument/2006/relationships/image" Target="../media/image9.emf"/><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Locality Optimization for Data Parallel Programs</a:t>
            </a:r>
            <a:endParaRPr lang="en-US" dirty="0"/>
          </a:p>
        </p:txBody>
      </p:sp>
      <p:sp>
        <p:nvSpPr>
          <p:cNvPr id="3" name="Subtitle 2"/>
          <p:cNvSpPr>
            <a:spLocks noGrp="1"/>
          </p:cNvSpPr>
          <p:nvPr>
            <p:ph type="subTitle" idx="1"/>
          </p:nvPr>
        </p:nvSpPr>
        <p:spPr/>
        <p:txBody>
          <a:bodyPr/>
          <a:lstStyle/>
          <a:p>
            <a:r>
              <a:rPr lang="en-US" dirty="0" smtClean="0"/>
              <a:t>PhD Thesis Defense Talk</a:t>
            </a:r>
          </a:p>
          <a:p>
            <a:r>
              <a:rPr lang="en-US" dirty="0" smtClean="0"/>
              <a:t>Eric </a:t>
            </a:r>
            <a:r>
              <a:rPr lang="en-US" dirty="0" err="1" smtClean="0"/>
              <a:t>Hielscher</a:t>
            </a:r>
            <a:endParaRPr lang="en-US" dirty="0" smtClean="0"/>
          </a:p>
        </p:txBody>
      </p:sp>
    </p:spTree>
    <p:extLst>
      <p:ext uri="{BB962C8B-B14F-4D97-AF65-F5344CB8AC3E}">
        <p14:creationId xmlns:p14="http://schemas.microsoft.com/office/powerpoint/2010/main" val="147170648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Tiling</a:t>
            </a:r>
            <a:endParaRPr lang="en-US" dirty="0"/>
          </a:p>
        </p:txBody>
      </p:sp>
      <p:sp>
        <p:nvSpPr>
          <p:cNvPr id="3" name="Content Placeholder 2"/>
          <p:cNvSpPr>
            <a:spLocks noGrp="1"/>
          </p:cNvSpPr>
          <p:nvPr>
            <p:ph idx="1"/>
          </p:nvPr>
        </p:nvSpPr>
        <p:spPr/>
        <p:txBody>
          <a:bodyPr/>
          <a:lstStyle/>
          <a:p>
            <a:r>
              <a:rPr lang="en-US" dirty="0" smtClean="0"/>
              <a:t>Tiling is a classic optimization that involves breaking up a computation into smaller pieces</a:t>
            </a:r>
          </a:p>
          <a:p>
            <a:r>
              <a:rPr lang="en-US" dirty="0" smtClean="0"/>
              <a:t>This can allow better use of small, fast memories such as caches or registers by maximizing reuse of data before its eviction</a:t>
            </a:r>
          </a:p>
          <a:p>
            <a:r>
              <a:rPr lang="en-US" dirty="0" smtClean="0"/>
              <a:t>Tiling can be performed hierarchically for multiple levels of memory</a:t>
            </a:r>
          </a:p>
          <a:p>
            <a:r>
              <a:rPr lang="en-US" dirty="0" smtClean="0"/>
              <a:t>We tile for both cache and registers in Parakeet</a:t>
            </a:r>
          </a:p>
        </p:txBody>
      </p:sp>
    </p:spTree>
    <p:extLst>
      <p:ext uri="{BB962C8B-B14F-4D97-AF65-F5344CB8AC3E}">
        <p14:creationId xmlns:p14="http://schemas.microsoft.com/office/powerpoint/2010/main" val="350336400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 Rows Cache Behavior</a:t>
            </a:r>
            <a:endParaRPr lang="en-US" dirty="0"/>
          </a:p>
        </p:txBody>
      </p:sp>
      <p:sp>
        <p:nvSpPr>
          <p:cNvPr id="4" name="Rectangle 3"/>
          <p:cNvSpPr/>
          <p:nvPr/>
        </p:nvSpPr>
        <p:spPr>
          <a:xfrm>
            <a:off x="773073"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6916239" y="1794746"/>
            <a:ext cx="1675312" cy="207568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7081898" y="4208282"/>
            <a:ext cx="1373493" cy="584776"/>
          </a:xfrm>
          <a:prstGeom prst="rect">
            <a:avLst/>
          </a:prstGeom>
          <a:noFill/>
        </p:spPr>
        <p:txBody>
          <a:bodyPr wrap="none" rtlCol="0">
            <a:spAutoFit/>
          </a:bodyPr>
          <a:lstStyle/>
          <a:p>
            <a:r>
              <a:rPr lang="en-US" sz="3200" dirty="0" smtClean="0"/>
              <a:t>Cache</a:t>
            </a:r>
            <a:endParaRPr lang="en-US" sz="3200" dirty="0"/>
          </a:p>
        </p:txBody>
      </p:sp>
    </p:spTree>
    <p:extLst>
      <p:ext uri="{BB962C8B-B14F-4D97-AF65-F5344CB8AC3E}">
        <p14:creationId xmlns:p14="http://schemas.microsoft.com/office/powerpoint/2010/main" val="53376213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 Rows Cache Behavior</a:t>
            </a:r>
            <a:endParaRPr lang="en-US" dirty="0"/>
          </a:p>
        </p:txBody>
      </p:sp>
      <p:sp>
        <p:nvSpPr>
          <p:cNvPr id="4" name="Rectangle 3"/>
          <p:cNvSpPr/>
          <p:nvPr/>
        </p:nvSpPr>
        <p:spPr>
          <a:xfrm>
            <a:off x="773073"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6916239" y="1794746"/>
            <a:ext cx="1675312" cy="207568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7081898" y="4208282"/>
            <a:ext cx="1373493" cy="584776"/>
          </a:xfrm>
          <a:prstGeom prst="rect">
            <a:avLst/>
          </a:prstGeom>
          <a:noFill/>
        </p:spPr>
        <p:txBody>
          <a:bodyPr wrap="none" rtlCol="0">
            <a:spAutoFit/>
          </a:bodyPr>
          <a:lstStyle/>
          <a:p>
            <a:r>
              <a:rPr lang="en-US" sz="3200" dirty="0" smtClean="0"/>
              <a:t>Cache</a:t>
            </a:r>
            <a:endParaRPr lang="en-US" sz="3200" dirty="0"/>
          </a:p>
        </p:txBody>
      </p:sp>
      <p:sp>
        <p:nvSpPr>
          <p:cNvPr id="3" name="Rectangle 2"/>
          <p:cNvSpPr/>
          <p:nvPr/>
        </p:nvSpPr>
        <p:spPr>
          <a:xfrm>
            <a:off x="773073" y="1905192"/>
            <a:ext cx="828292" cy="1297739"/>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5" name="Right Arrow 4"/>
          <p:cNvSpPr/>
          <p:nvPr/>
        </p:nvSpPr>
        <p:spPr>
          <a:xfrm>
            <a:off x="773073" y="1905192"/>
            <a:ext cx="828292" cy="57984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6916239" y="1794746"/>
            <a:ext cx="1675312" cy="69028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9" name="TextBox 8"/>
          <p:cNvSpPr txBox="1"/>
          <p:nvPr/>
        </p:nvSpPr>
        <p:spPr>
          <a:xfrm>
            <a:off x="5038777" y="5012182"/>
            <a:ext cx="977852" cy="523220"/>
          </a:xfrm>
          <a:prstGeom prst="rect">
            <a:avLst/>
          </a:prstGeom>
          <a:noFill/>
        </p:spPr>
        <p:txBody>
          <a:bodyPr wrap="none" rtlCol="0">
            <a:spAutoFit/>
          </a:bodyPr>
          <a:lstStyle/>
          <a:p>
            <a:r>
              <a:rPr lang="en-US" sz="2800" dirty="0" smtClean="0"/>
              <a:t>Hits:</a:t>
            </a:r>
            <a:endParaRPr lang="en-US" sz="2800" dirty="0"/>
          </a:p>
        </p:txBody>
      </p:sp>
      <p:sp>
        <p:nvSpPr>
          <p:cNvPr id="10" name="TextBox 9"/>
          <p:cNvSpPr txBox="1"/>
          <p:nvPr/>
        </p:nvSpPr>
        <p:spPr>
          <a:xfrm>
            <a:off x="5038777" y="5756992"/>
            <a:ext cx="1459304" cy="523220"/>
          </a:xfrm>
          <a:prstGeom prst="rect">
            <a:avLst/>
          </a:prstGeom>
          <a:noFill/>
        </p:spPr>
        <p:txBody>
          <a:bodyPr wrap="none" rtlCol="0">
            <a:spAutoFit/>
          </a:bodyPr>
          <a:lstStyle/>
          <a:p>
            <a:r>
              <a:rPr lang="en-US" sz="2800" dirty="0" smtClean="0"/>
              <a:t>Misses:</a:t>
            </a:r>
            <a:endParaRPr lang="en-US" sz="2800" dirty="0"/>
          </a:p>
        </p:txBody>
      </p:sp>
      <p:sp>
        <p:nvSpPr>
          <p:cNvPr id="11" name="Multiply 10"/>
          <p:cNvSpPr/>
          <p:nvPr/>
        </p:nvSpPr>
        <p:spPr>
          <a:xfrm>
            <a:off x="6498081"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40949869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 Rows Cache Behavior</a:t>
            </a:r>
            <a:endParaRPr lang="en-US" dirty="0"/>
          </a:p>
        </p:txBody>
      </p:sp>
      <p:sp>
        <p:nvSpPr>
          <p:cNvPr id="4" name="Rectangle 3"/>
          <p:cNvSpPr/>
          <p:nvPr/>
        </p:nvSpPr>
        <p:spPr>
          <a:xfrm>
            <a:off x="773073"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6916239" y="1794746"/>
            <a:ext cx="1675312" cy="207568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7081898" y="4208282"/>
            <a:ext cx="1373493" cy="584776"/>
          </a:xfrm>
          <a:prstGeom prst="rect">
            <a:avLst/>
          </a:prstGeom>
          <a:noFill/>
        </p:spPr>
        <p:txBody>
          <a:bodyPr wrap="none" rtlCol="0">
            <a:spAutoFit/>
          </a:bodyPr>
          <a:lstStyle/>
          <a:p>
            <a:r>
              <a:rPr lang="en-US" sz="3200" dirty="0" smtClean="0"/>
              <a:t>Cache</a:t>
            </a:r>
            <a:endParaRPr lang="en-US" sz="3200" dirty="0"/>
          </a:p>
        </p:txBody>
      </p:sp>
      <p:sp>
        <p:nvSpPr>
          <p:cNvPr id="3" name="Rectangle 2"/>
          <p:cNvSpPr/>
          <p:nvPr/>
        </p:nvSpPr>
        <p:spPr>
          <a:xfrm>
            <a:off x="1601365" y="1905192"/>
            <a:ext cx="828292" cy="1297739"/>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5" name="Right Arrow 4"/>
          <p:cNvSpPr/>
          <p:nvPr/>
        </p:nvSpPr>
        <p:spPr>
          <a:xfrm>
            <a:off x="1601365" y="1905192"/>
            <a:ext cx="828292" cy="57984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6916239" y="1794746"/>
            <a:ext cx="1675312" cy="69028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9" name="Rectangle 8"/>
          <p:cNvSpPr/>
          <p:nvPr/>
        </p:nvSpPr>
        <p:spPr>
          <a:xfrm>
            <a:off x="6916239" y="2485033"/>
            <a:ext cx="1675312" cy="69028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 name="TextBox 9"/>
          <p:cNvSpPr txBox="1"/>
          <p:nvPr/>
        </p:nvSpPr>
        <p:spPr>
          <a:xfrm>
            <a:off x="5038777" y="5012182"/>
            <a:ext cx="977852" cy="523220"/>
          </a:xfrm>
          <a:prstGeom prst="rect">
            <a:avLst/>
          </a:prstGeom>
          <a:noFill/>
        </p:spPr>
        <p:txBody>
          <a:bodyPr wrap="none" rtlCol="0">
            <a:spAutoFit/>
          </a:bodyPr>
          <a:lstStyle/>
          <a:p>
            <a:r>
              <a:rPr lang="en-US" sz="2800" dirty="0" smtClean="0"/>
              <a:t>Hits:</a:t>
            </a:r>
            <a:endParaRPr lang="en-US" sz="2800" dirty="0"/>
          </a:p>
        </p:txBody>
      </p:sp>
      <p:sp>
        <p:nvSpPr>
          <p:cNvPr id="11" name="TextBox 10"/>
          <p:cNvSpPr txBox="1"/>
          <p:nvPr/>
        </p:nvSpPr>
        <p:spPr>
          <a:xfrm>
            <a:off x="5038777" y="5756992"/>
            <a:ext cx="1459304" cy="523220"/>
          </a:xfrm>
          <a:prstGeom prst="rect">
            <a:avLst/>
          </a:prstGeom>
          <a:noFill/>
        </p:spPr>
        <p:txBody>
          <a:bodyPr wrap="none" rtlCol="0">
            <a:spAutoFit/>
          </a:bodyPr>
          <a:lstStyle/>
          <a:p>
            <a:r>
              <a:rPr lang="en-US" sz="2800" dirty="0" smtClean="0"/>
              <a:t>Misses:</a:t>
            </a:r>
            <a:endParaRPr lang="en-US" sz="2800" dirty="0"/>
          </a:p>
        </p:txBody>
      </p:sp>
      <p:sp>
        <p:nvSpPr>
          <p:cNvPr id="12" name="Multiply 11"/>
          <p:cNvSpPr/>
          <p:nvPr/>
        </p:nvSpPr>
        <p:spPr>
          <a:xfrm>
            <a:off x="6498081"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3" name="Multiply 12"/>
          <p:cNvSpPr/>
          <p:nvPr/>
        </p:nvSpPr>
        <p:spPr>
          <a:xfrm>
            <a:off x="6872819"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99150320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 Rows Cache Behavior</a:t>
            </a:r>
            <a:endParaRPr lang="en-US" dirty="0"/>
          </a:p>
        </p:txBody>
      </p:sp>
      <p:sp>
        <p:nvSpPr>
          <p:cNvPr id="4" name="Rectangle 3"/>
          <p:cNvSpPr/>
          <p:nvPr/>
        </p:nvSpPr>
        <p:spPr>
          <a:xfrm>
            <a:off x="773073"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6916239" y="1794746"/>
            <a:ext cx="1675312" cy="207086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7081898" y="4208282"/>
            <a:ext cx="1373493" cy="584776"/>
          </a:xfrm>
          <a:prstGeom prst="rect">
            <a:avLst/>
          </a:prstGeom>
          <a:noFill/>
        </p:spPr>
        <p:txBody>
          <a:bodyPr wrap="none" rtlCol="0">
            <a:spAutoFit/>
          </a:bodyPr>
          <a:lstStyle/>
          <a:p>
            <a:r>
              <a:rPr lang="en-US" sz="3200" dirty="0" smtClean="0"/>
              <a:t>Cache</a:t>
            </a:r>
            <a:endParaRPr lang="en-US" sz="3200" dirty="0"/>
          </a:p>
        </p:txBody>
      </p:sp>
      <p:sp>
        <p:nvSpPr>
          <p:cNvPr id="3" name="Rectangle 2"/>
          <p:cNvSpPr/>
          <p:nvPr/>
        </p:nvSpPr>
        <p:spPr>
          <a:xfrm>
            <a:off x="2429657" y="1905192"/>
            <a:ext cx="828292" cy="1297739"/>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5" name="Right Arrow 4"/>
          <p:cNvSpPr/>
          <p:nvPr/>
        </p:nvSpPr>
        <p:spPr>
          <a:xfrm>
            <a:off x="2429657" y="1905192"/>
            <a:ext cx="828292" cy="57984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6916239" y="1794746"/>
            <a:ext cx="1675312" cy="69028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9" name="Rectangle 8"/>
          <p:cNvSpPr/>
          <p:nvPr/>
        </p:nvSpPr>
        <p:spPr>
          <a:xfrm>
            <a:off x="6916239" y="2485033"/>
            <a:ext cx="1675312" cy="69028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 name="Rectangle 9"/>
          <p:cNvSpPr/>
          <p:nvPr/>
        </p:nvSpPr>
        <p:spPr>
          <a:xfrm>
            <a:off x="6916239" y="3175320"/>
            <a:ext cx="1675312" cy="69028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1" name="TextBox 10"/>
          <p:cNvSpPr txBox="1"/>
          <p:nvPr/>
        </p:nvSpPr>
        <p:spPr>
          <a:xfrm>
            <a:off x="5038777" y="5012182"/>
            <a:ext cx="977852" cy="523220"/>
          </a:xfrm>
          <a:prstGeom prst="rect">
            <a:avLst/>
          </a:prstGeom>
          <a:noFill/>
        </p:spPr>
        <p:txBody>
          <a:bodyPr wrap="none" rtlCol="0">
            <a:spAutoFit/>
          </a:bodyPr>
          <a:lstStyle/>
          <a:p>
            <a:r>
              <a:rPr lang="en-US" sz="2800" dirty="0" smtClean="0"/>
              <a:t>Hits:</a:t>
            </a:r>
            <a:endParaRPr lang="en-US" sz="2800" dirty="0"/>
          </a:p>
        </p:txBody>
      </p:sp>
      <p:sp>
        <p:nvSpPr>
          <p:cNvPr id="12" name="TextBox 11"/>
          <p:cNvSpPr txBox="1"/>
          <p:nvPr/>
        </p:nvSpPr>
        <p:spPr>
          <a:xfrm>
            <a:off x="5038777" y="5756992"/>
            <a:ext cx="1459304" cy="523220"/>
          </a:xfrm>
          <a:prstGeom prst="rect">
            <a:avLst/>
          </a:prstGeom>
          <a:noFill/>
        </p:spPr>
        <p:txBody>
          <a:bodyPr wrap="none" rtlCol="0">
            <a:spAutoFit/>
          </a:bodyPr>
          <a:lstStyle/>
          <a:p>
            <a:r>
              <a:rPr lang="en-US" sz="2800" dirty="0" smtClean="0"/>
              <a:t>Misses:</a:t>
            </a:r>
            <a:endParaRPr lang="en-US" sz="2800" dirty="0"/>
          </a:p>
        </p:txBody>
      </p:sp>
      <p:sp>
        <p:nvSpPr>
          <p:cNvPr id="13" name="Multiply 12"/>
          <p:cNvSpPr/>
          <p:nvPr/>
        </p:nvSpPr>
        <p:spPr>
          <a:xfrm>
            <a:off x="6498081"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4" name="Multiply 13"/>
          <p:cNvSpPr/>
          <p:nvPr/>
        </p:nvSpPr>
        <p:spPr>
          <a:xfrm>
            <a:off x="6872819"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5" name="Multiply 14"/>
          <p:cNvSpPr/>
          <p:nvPr/>
        </p:nvSpPr>
        <p:spPr>
          <a:xfrm>
            <a:off x="7234298" y="5935068"/>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12010951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 Rows Cache Behavior</a:t>
            </a:r>
            <a:endParaRPr lang="en-US" dirty="0"/>
          </a:p>
        </p:txBody>
      </p:sp>
      <p:sp>
        <p:nvSpPr>
          <p:cNvPr id="4" name="Rectangle 3"/>
          <p:cNvSpPr/>
          <p:nvPr/>
        </p:nvSpPr>
        <p:spPr>
          <a:xfrm>
            <a:off x="773073"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6916239" y="1794746"/>
            <a:ext cx="1675312" cy="207086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7081898" y="4208282"/>
            <a:ext cx="1373493" cy="584776"/>
          </a:xfrm>
          <a:prstGeom prst="rect">
            <a:avLst/>
          </a:prstGeom>
          <a:noFill/>
        </p:spPr>
        <p:txBody>
          <a:bodyPr wrap="none" rtlCol="0">
            <a:spAutoFit/>
          </a:bodyPr>
          <a:lstStyle/>
          <a:p>
            <a:r>
              <a:rPr lang="en-US" sz="3200" dirty="0" smtClean="0"/>
              <a:t>Cache</a:t>
            </a:r>
            <a:endParaRPr lang="en-US" sz="3200" dirty="0"/>
          </a:p>
        </p:txBody>
      </p:sp>
      <p:sp>
        <p:nvSpPr>
          <p:cNvPr id="3" name="Rectangle 2"/>
          <p:cNvSpPr/>
          <p:nvPr/>
        </p:nvSpPr>
        <p:spPr>
          <a:xfrm>
            <a:off x="3257949" y="1905192"/>
            <a:ext cx="828292" cy="1297739"/>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5" name="Right Arrow 4"/>
          <p:cNvSpPr/>
          <p:nvPr/>
        </p:nvSpPr>
        <p:spPr>
          <a:xfrm>
            <a:off x="3257949" y="1905192"/>
            <a:ext cx="828292" cy="57984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6916239" y="1794746"/>
            <a:ext cx="1675312" cy="69028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9" name="Rectangle 8"/>
          <p:cNvSpPr/>
          <p:nvPr/>
        </p:nvSpPr>
        <p:spPr>
          <a:xfrm>
            <a:off x="6916239" y="2485033"/>
            <a:ext cx="1675312" cy="69028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 name="Rectangle 9"/>
          <p:cNvSpPr/>
          <p:nvPr/>
        </p:nvSpPr>
        <p:spPr>
          <a:xfrm>
            <a:off x="6916239" y="3175320"/>
            <a:ext cx="1675312" cy="69028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1" name="TextBox 10"/>
          <p:cNvSpPr txBox="1"/>
          <p:nvPr/>
        </p:nvSpPr>
        <p:spPr>
          <a:xfrm>
            <a:off x="5038777" y="5012182"/>
            <a:ext cx="977852" cy="523220"/>
          </a:xfrm>
          <a:prstGeom prst="rect">
            <a:avLst/>
          </a:prstGeom>
          <a:noFill/>
        </p:spPr>
        <p:txBody>
          <a:bodyPr wrap="none" rtlCol="0">
            <a:spAutoFit/>
          </a:bodyPr>
          <a:lstStyle/>
          <a:p>
            <a:r>
              <a:rPr lang="en-US" sz="2800" dirty="0" smtClean="0"/>
              <a:t>Hits:</a:t>
            </a:r>
            <a:endParaRPr lang="en-US" sz="2800" dirty="0"/>
          </a:p>
        </p:txBody>
      </p:sp>
      <p:sp>
        <p:nvSpPr>
          <p:cNvPr id="12" name="TextBox 11"/>
          <p:cNvSpPr txBox="1"/>
          <p:nvPr/>
        </p:nvSpPr>
        <p:spPr>
          <a:xfrm>
            <a:off x="5038777" y="5756992"/>
            <a:ext cx="1459304" cy="523220"/>
          </a:xfrm>
          <a:prstGeom prst="rect">
            <a:avLst/>
          </a:prstGeom>
          <a:noFill/>
        </p:spPr>
        <p:txBody>
          <a:bodyPr wrap="none" rtlCol="0">
            <a:spAutoFit/>
          </a:bodyPr>
          <a:lstStyle/>
          <a:p>
            <a:r>
              <a:rPr lang="en-US" sz="2800" dirty="0" smtClean="0"/>
              <a:t>Misses:</a:t>
            </a:r>
            <a:endParaRPr lang="en-US" sz="2800" dirty="0"/>
          </a:p>
        </p:txBody>
      </p:sp>
      <p:sp>
        <p:nvSpPr>
          <p:cNvPr id="13" name="Multiply 12"/>
          <p:cNvSpPr/>
          <p:nvPr/>
        </p:nvSpPr>
        <p:spPr>
          <a:xfrm>
            <a:off x="6498081"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4" name="Multiply 13"/>
          <p:cNvSpPr/>
          <p:nvPr/>
        </p:nvSpPr>
        <p:spPr>
          <a:xfrm>
            <a:off x="6872819"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5" name="Multiply 14"/>
          <p:cNvSpPr/>
          <p:nvPr/>
        </p:nvSpPr>
        <p:spPr>
          <a:xfrm>
            <a:off x="7234298" y="5935068"/>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6" name="Multiply 15"/>
          <p:cNvSpPr/>
          <p:nvPr/>
        </p:nvSpPr>
        <p:spPr>
          <a:xfrm>
            <a:off x="7595777" y="5935068"/>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56207546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 Rows Cache Behavior</a:t>
            </a:r>
            <a:endParaRPr lang="en-US" dirty="0"/>
          </a:p>
        </p:txBody>
      </p:sp>
      <p:sp>
        <p:nvSpPr>
          <p:cNvPr id="4" name="Rectangle 3"/>
          <p:cNvSpPr/>
          <p:nvPr/>
        </p:nvSpPr>
        <p:spPr>
          <a:xfrm>
            <a:off x="773073"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6916239" y="1794746"/>
            <a:ext cx="1675312" cy="207086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7081898" y="4208282"/>
            <a:ext cx="1373493" cy="584776"/>
          </a:xfrm>
          <a:prstGeom prst="rect">
            <a:avLst/>
          </a:prstGeom>
          <a:noFill/>
        </p:spPr>
        <p:txBody>
          <a:bodyPr wrap="none" rtlCol="0">
            <a:spAutoFit/>
          </a:bodyPr>
          <a:lstStyle/>
          <a:p>
            <a:r>
              <a:rPr lang="en-US" sz="3200" dirty="0" smtClean="0"/>
              <a:t>Cache</a:t>
            </a:r>
            <a:endParaRPr lang="en-US" sz="3200" dirty="0"/>
          </a:p>
        </p:txBody>
      </p:sp>
      <p:sp>
        <p:nvSpPr>
          <p:cNvPr id="3" name="Rectangle 2"/>
          <p:cNvSpPr/>
          <p:nvPr/>
        </p:nvSpPr>
        <p:spPr>
          <a:xfrm>
            <a:off x="3257949" y="1905192"/>
            <a:ext cx="828292" cy="1297739"/>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5" name="Right Arrow 4"/>
          <p:cNvSpPr/>
          <p:nvPr/>
        </p:nvSpPr>
        <p:spPr>
          <a:xfrm>
            <a:off x="3257949" y="1905192"/>
            <a:ext cx="828292" cy="57984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6916239" y="2485033"/>
            <a:ext cx="1675312" cy="69028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 name="Rectangle 9"/>
          <p:cNvSpPr/>
          <p:nvPr/>
        </p:nvSpPr>
        <p:spPr>
          <a:xfrm>
            <a:off x="6916239" y="3175320"/>
            <a:ext cx="1675312" cy="69028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1" name="TextBox 10"/>
          <p:cNvSpPr txBox="1"/>
          <p:nvPr/>
        </p:nvSpPr>
        <p:spPr>
          <a:xfrm>
            <a:off x="5038777" y="5012182"/>
            <a:ext cx="977852" cy="523220"/>
          </a:xfrm>
          <a:prstGeom prst="rect">
            <a:avLst/>
          </a:prstGeom>
          <a:noFill/>
        </p:spPr>
        <p:txBody>
          <a:bodyPr wrap="none" rtlCol="0">
            <a:spAutoFit/>
          </a:bodyPr>
          <a:lstStyle/>
          <a:p>
            <a:r>
              <a:rPr lang="en-US" sz="2800" dirty="0" smtClean="0"/>
              <a:t>Hits:</a:t>
            </a:r>
            <a:endParaRPr lang="en-US" sz="2800" dirty="0"/>
          </a:p>
        </p:txBody>
      </p:sp>
      <p:sp>
        <p:nvSpPr>
          <p:cNvPr id="12" name="TextBox 11"/>
          <p:cNvSpPr txBox="1"/>
          <p:nvPr/>
        </p:nvSpPr>
        <p:spPr>
          <a:xfrm>
            <a:off x="5038777" y="5756992"/>
            <a:ext cx="1459304" cy="523220"/>
          </a:xfrm>
          <a:prstGeom prst="rect">
            <a:avLst/>
          </a:prstGeom>
          <a:noFill/>
        </p:spPr>
        <p:txBody>
          <a:bodyPr wrap="none" rtlCol="0">
            <a:spAutoFit/>
          </a:bodyPr>
          <a:lstStyle/>
          <a:p>
            <a:r>
              <a:rPr lang="en-US" sz="2800" dirty="0" smtClean="0"/>
              <a:t>Misses:</a:t>
            </a:r>
            <a:endParaRPr lang="en-US" sz="2800" dirty="0"/>
          </a:p>
        </p:txBody>
      </p:sp>
      <p:sp>
        <p:nvSpPr>
          <p:cNvPr id="13" name="Multiply 12"/>
          <p:cNvSpPr/>
          <p:nvPr/>
        </p:nvSpPr>
        <p:spPr>
          <a:xfrm>
            <a:off x="6498081"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4" name="Multiply 13"/>
          <p:cNvSpPr/>
          <p:nvPr/>
        </p:nvSpPr>
        <p:spPr>
          <a:xfrm>
            <a:off x="6872819"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5" name="Multiply 14"/>
          <p:cNvSpPr/>
          <p:nvPr/>
        </p:nvSpPr>
        <p:spPr>
          <a:xfrm>
            <a:off x="7234298" y="5935068"/>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6" name="Multiply 15"/>
          <p:cNvSpPr/>
          <p:nvPr/>
        </p:nvSpPr>
        <p:spPr>
          <a:xfrm>
            <a:off x="7595777" y="5935068"/>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70564295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 Rows Cache Behavior</a:t>
            </a:r>
            <a:endParaRPr lang="en-US" dirty="0"/>
          </a:p>
        </p:txBody>
      </p:sp>
      <p:sp>
        <p:nvSpPr>
          <p:cNvPr id="4" name="Rectangle 3"/>
          <p:cNvSpPr/>
          <p:nvPr/>
        </p:nvSpPr>
        <p:spPr>
          <a:xfrm>
            <a:off x="773073"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6916239" y="1794746"/>
            <a:ext cx="1675312" cy="207086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7081898" y="4208282"/>
            <a:ext cx="1373493" cy="584776"/>
          </a:xfrm>
          <a:prstGeom prst="rect">
            <a:avLst/>
          </a:prstGeom>
          <a:noFill/>
        </p:spPr>
        <p:txBody>
          <a:bodyPr wrap="none" rtlCol="0">
            <a:spAutoFit/>
          </a:bodyPr>
          <a:lstStyle/>
          <a:p>
            <a:r>
              <a:rPr lang="en-US" sz="3200" dirty="0" smtClean="0"/>
              <a:t>Cache</a:t>
            </a:r>
            <a:endParaRPr lang="en-US" sz="3200" dirty="0"/>
          </a:p>
        </p:txBody>
      </p:sp>
      <p:sp>
        <p:nvSpPr>
          <p:cNvPr id="3" name="Rectangle 2"/>
          <p:cNvSpPr/>
          <p:nvPr/>
        </p:nvSpPr>
        <p:spPr>
          <a:xfrm>
            <a:off x="3257949" y="1905192"/>
            <a:ext cx="828292" cy="1297739"/>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5" name="Right Arrow 4"/>
          <p:cNvSpPr/>
          <p:nvPr/>
        </p:nvSpPr>
        <p:spPr>
          <a:xfrm>
            <a:off x="3257949" y="1905192"/>
            <a:ext cx="828292" cy="57984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6916239" y="1794746"/>
            <a:ext cx="1675312" cy="690287"/>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9" name="Rectangle 8"/>
          <p:cNvSpPr/>
          <p:nvPr/>
        </p:nvSpPr>
        <p:spPr>
          <a:xfrm>
            <a:off x="6916239" y="2485033"/>
            <a:ext cx="1675312" cy="69028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 name="Rectangle 9"/>
          <p:cNvSpPr/>
          <p:nvPr/>
        </p:nvSpPr>
        <p:spPr>
          <a:xfrm>
            <a:off x="6916239" y="3175320"/>
            <a:ext cx="1675312" cy="69028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1" name="TextBox 10"/>
          <p:cNvSpPr txBox="1"/>
          <p:nvPr/>
        </p:nvSpPr>
        <p:spPr>
          <a:xfrm>
            <a:off x="5038777" y="5012182"/>
            <a:ext cx="977852" cy="523220"/>
          </a:xfrm>
          <a:prstGeom prst="rect">
            <a:avLst/>
          </a:prstGeom>
          <a:noFill/>
        </p:spPr>
        <p:txBody>
          <a:bodyPr wrap="none" rtlCol="0">
            <a:spAutoFit/>
          </a:bodyPr>
          <a:lstStyle/>
          <a:p>
            <a:r>
              <a:rPr lang="en-US" sz="2800" dirty="0" smtClean="0"/>
              <a:t>Hits:</a:t>
            </a:r>
            <a:endParaRPr lang="en-US" sz="2800" dirty="0"/>
          </a:p>
        </p:txBody>
      </p:sp>
      <p:sp>
        <p:nvSpPr>
          <p:cNvPr id="12" name="TextBox 11"/>
          <p:cNvSpPr txBox="1"/>
          <p:nvPr/>
        </p:nvSpPr>
        <p:spPr>
          <a:xfrm>
            <a:off x="5038777" y="5756992"/>
            <a:ext cx="1459304" cy="523220"/>
          </a:xfrm>
          <a:prstGeom prst="rect">
            <a:avLst/>
          </a:prstGeom>
          <a:noFill/>
        </p:spPr>
        <p:txBody>
          <a:bodyPr wrap="none" rtlCol="0">
            <a:spAutoFit/>
          </a:bodyPr>
          <a:lstStyle/>
          <a:p>
            <a:r>
              <a:rPr lang="en-US" sz="2800" dirty="0" smtClean="0"/>
              <a:t>Misses:</a:t>
            </a:r>
            <a:endParaRPr lang="en-US" sz="2800" dirty="0"/>
          </a:p>
        </p:txBody>
      </p:sp>
      <p:sp>
        <p:nvSpPr>
          <p:cNvPr id="13" name="Multiply 12"/>
          <p:cNvSpPr/>
          <p:nvPr/>
        </p:nvSpPr>
        <p:spPr>
          <a:xfrm>
            <a:off x="6498081"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4" name="Multiply 13"/>
          <p:cNvSpPr/>
          <p:nvPr/>
        </p:nvSpPr>
        <p:spPr>
          <a:xfrm>
            <a:off x="6872819"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5" name="Multiply 14"/>
          <p:cNvSpPr/>
          <p:nvPr/>
        </p:nvSpPr>
        <p:spPr>
          <a:xfrm>
            <a:off x="7234298" y="5935068"/>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6" name="Multiply 15"/>
          <p:cNvSpPr/>
          <p:nvPr/>
        </p:nvSpPr>
        <p:spPr>
          <a:xfrm>
            <a:off x="7595777" y="5935068"/>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15751164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 Rows Cache Behavior</a:t>
            </a:r>
            <a:endParaRPr lang="en-US" dirty="0"/>
          </a:p>
        </p:txBody>
      </p:sp>
      <p:sp>
        <p:nvSpPr>
          <p:cNvPr id="4" name="Rectangle 3"/>
          <p:cNvSpPr/>
          <p:nvPr/>
        </p:nvSpPr>
        <p:spPr>
          <a:xfrm>
            <a:off x="773073" y="1905192"/>
            <a:ext cx="4141460"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6916239" y="1794746"/>
            <a:ext cx="1675312" cy="207086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7081898" y="4208282"/>
            <a:ext cx="1373493" cy="584776"/>
          </a:xfrm>
          <a:prstGeom prst="rect">
            <a:avLst/>
          </a:prstGeom>
          <a:noFill/>
        </p:spPr>
        <p:txBody>
          <a:bodyPr wrap="none" rtlCol="0">
            <a:spAutoFit/>
          </a:bodyPr>
          <a:lstStyle/>
          <a:p>
            <a:r>
              <a:rPr lang="en-US" sz="3200" dirty="0" smtClean="0"/>
              <a:t>Cache</a:t>
            </a:r>
            <a:endParaRPr lang="en-US" sz="3200" dirty="0"/>
          </a:p>
        </p:txBody>
      </p:sp>
      <p:sp>
        <p:nvSpPr>
          <p:cNvPr id="3" name="Rectangle 2"/>
          <p:cNvSpPr/>
          <p:nvPr/>
        </p:nvSpPr>
        <p:spPr>
          <a:xfrm>
            <a:off x="4086241" y="1905192"/>
            <a:ext cx="828292" cy="129773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 name="Right Arrow 4"/>
          <p:cNvSpPr/>
          <p:nvPr/>
        </p:nvSpPr>
        <p:spPr>
          <a:xfrm>
            <a:off x="4086241" y="1905192"/>
            <a:ext cx="828292" cy="57984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6916239" y="1794746"/>
            <a:ext cx="1675312" cy="690287"/>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9" name="Rectangle 8"/>
          <p:cNvSpPr/>
          <p:nvPr/>
        </p:nvSpPr>
        <p:spPr>
          <a:xfrm>
            <a:off x="6916239" y="2485033"/>
            <a:ext cx="1675312" cy="690287"/>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0" name="Rectangle 9"/>
          <p:cNvSpPr/>
          <p:nvPr/>
        </p:nvSpPr>
        <p:spPr>
          <a:xfrm>
            <a:off x="6916239" y="3175320"/>
            <a:ext cx="1675312" cy="69028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1" name="TextBox 10"/>
          <p:cNvSpPr txBox="1"/>
          <p:nvPr/>
        </p:nvSpPr>
        <p:spPr>
          <a:xfrm>
            <a:off x="5038777" y="5012182"/>
            <a:ext cx="977852" cy="523220"/>
          </a:xfrm>
          <a:prstGeom prst="rect">
            <a:avLst/>
          </a:prstGeom>
          <a:noFill/>
        </p:spPr>
        <p:txBody>
          <a:bodyPr wrap="none" rtlCol="0">
            <a:spAutoFit/>
          </a:bodyPr>
          <a:lstStyle/>
          <a:p>
            <a:r>
              <a:rPr lang="en-US" sz="2800" dirty="0" smtClean="0"/>
              <a:t>Hits:</a:t>
            </a:r>
            <a:endParaRPr lang="en-US" sz="2800" dirty="0"/>
          </a:p>
        </p:txBody>
      </p:sp>
      <p:sp>
        <p:nvSpPr>
          <p:cNvPr id="12" name="TextBox 11"/>
          <p:cNvSpPr txBox="1"/>
          <p:nvPr/>
        </p:nvSpPr>
        <p:spPr>
          <a:xfrm>
            <a:off x="5038777" y="5756992"/>
            <a:ext cx="1459304" cy="523220"/>
          </a:xfrm>
          <a:prstGeom prst="rect">
            <a:avLst/>
          </a:prstGeom>
          <a:noFill/>
        </p:spPr>
        <p:txBody>
          <a:bodyPr wrap="none" rtlCol="0">
            <a:spAutoFit/>
          </a:bodyPr>
          <a:lstStyle/>
          <a:p>
            <a:r>
              <a:rPr lang="en-US" sz="2800" dirty="0" smtClean="0"/>
              <a:t>Misses:</a:t>
            </a:r>
            <a:endParaRPr lang="en-US" sz="2800" dirty="0"/>
          </a:p>
        </p:txBody>
      </p:sp>
      <p:sp>
        <p:nvSpPr>
          <p:cNvPr id="13" name="Multiply 12"/>
          <p:cNvSpPr/>
          <p:nvPr/>
        </p:nvSpPr>
        <p:spPr>
          <a:xfrm>
            <a:off x="6498081"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4" name="Multiply 13"/>
          <p:cNvSpPr/>
          <p:nvPr/>
        </p:nvSpPr>
        <p:spPr>
          <a:xfrm>
            <a:off x="6872819"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5" name="Multiply 14"/>
          <p:cNvSpPr/>
          <p:nvPr/>
        </p:nvSpPr>
        <p:spPr>
          <a:xfrm>
            <a:off x="7234298" y="5935068"/>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6" name="Multiply 15"/>
          <p:cNvSpPr/>
          <p:nvPr/>
        </p:nvSpPr>
        <p:spPr>
          <a:xfrm>
            <a:off x="7595777" y="5935068"/>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7" name="Multiply 16"/>
          <p:cNvSpPr/>
          <p:nvPr/>
        </p:nvSpPr>
        <p:spPr>
          <a:xfrm>
            <a:off x="7957256" y="5935068"/>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26775507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 Rows Cache Behavior</a:t>
            </a:r>
            <a:endParaRPr lang="en-US" dirty="0"/>
          </a:p>
        </p:txBody>
      </p:sp>
      <p:sp>
        <p:nvSpPr>
          <p:cNvPr id="4" name="Rectangle 3"/>
          <p:cNvSpPr/>
          <p:nvPr/>
        </p:nvSpPr>
        <p:spPr>
          <a:xfrm>
            <a:off x="773073" y="1905192"/>
            <a:ext cx="4141460"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6916239" y="1794746"/>
            <a:ext cx="1675312" cy="207086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7081898" y="4208282"/>
            <a:ext cx="1373493" cy="584776"/>
          </a:xfrm>
          <a:prstGeom prst="rect">
            <a:avLst/>
          </a:prstGeom>
          <a:noFill/>
        </p:spPr>
        <p:txBody>
          <a:bodyPr wrap="none" rtlCol="0">
            <a:spAutoFit/>
          </a:bodyPr>
          <a:lstStyle/>
          <a:p>
            <a:r>
              <a:rPr lang="en-US" sz="3200" dirty="0" smtClean="0"/>
              <a:t>Cache</a:t>
            </a:r>
            <a:endParaRPr lang="en-US" sz="3200" dirty="0"/>
          </a:p>
        </p:txBody>
      </p:sp>
      <p:sp>
        <p:nvSpPr>
          <p:cNvPr id="3" name="Rectangle 2"/>
          <p:cNvSpPr/>
          <p:nvPr/>
        </p:nvSpPr>
        <p:spPr>
          <a:xfrm>
            <a:off x="773073" y="1905192"/>
            <a:ext cx="828292" cy="1297739"/>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5" name="Right Arrow 4"/>
          <p:cNvSpPr/>
          <p:nvPr/>
        </p:nvSpPr>
        <p:spPr>
          <a:xfrm>
            <a:off x="773073" y="2485033"/>
            <a:ext cx="828292" cy="57984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6916239" y="1794746"/>
            <a:ext cx="1675312" cy="690287"/>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9" name="Rectangle 8"/>
          <p:cNvSpPr/>
          <p:nvPr/>
        </p:nvSpPr>
        <p:spPr>
          <a:xfrm>
            <a:off x="6916239" y="2485033"/>
            <a:ext cx="1675312" cy="690287"/>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0" name="Rectangle 9"/>
          <p:cNvSpPr/>
          <p:nvPr/>
        </p:nvSpPr>
        <p:spPr>
          <a:xfrm>
            <a:off x="6916239" y="3175320"/>
            <a:ext cx="1675312" cy="69028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1" name="TextBox 10"/>
          <p:cNvSpPr txBox="1"/>
          <p:nvPr/>
        </p:nvSpPr>
        <p:spPr>
          <a:xfrm>
            <a:off x="5038777" y="5012182"/>
            <a:ext cx="977852" cy="523220"/>
          </a:xfrm>
          <a:prstGeom prst="rect">
            <a:avLst/>
          </a:prstGeom>
          <a:noFill/>
        </p:spPr>
        <p:txBody>
          <a:bodyPr wrap="none" rtlCol="0">
            <a:spAutoFit/>
          </a:bodyPr>
          <a:lstStyle/>
          <a:p>
            <a:r>
              <a:rPr lang="en-US" sz="2800" dirty="0" smtClean="0"/>
              <a:t>Hits:</a:t>
            </a:r>
            <a:endParaRPr lang="en-US" sz="2800" dirty="0"/>
          </a:p>
        </p:txBody>
      </p:sp>
      <p:sp>
        <p:nvSpPr>
          <p:cNvPr id="12" name="TextBox 11"/>
          <p:cNvSpPr txBox="1"/>
          <p:nvPr/>
        </p:nvSpPr>
        <p:spPr>
          <a:xfrm>
            <a:off x="5038777" y="5756992"/>
            <a:ext cx="1459304" cy="523220"/>
          </a:xfrm>
          <a:prstGeom prst="rect">
            <a:avLst/>
          </a:prstGeom>
          <a:noFill/>
        </p:spPr>
        <p:txBody>
          <a:bodyPr wrap="none" rtlCol="0">
            <a:spAutoFit/>
          </a:bodyPr>
          <a:lstStyle/>
          <a:p>
            <a:r>
              <a:rPr lang="en-US" sz="2800" dirty="0" smtClean="0"/>
              <a:t>Misses:</a:t>
            </a:r>
            <a:endParaRPr lang="en-US" sz="2800" dirty="0"/>
          </a:p>
        </p:txBody>
      </p:sp>
      <p:sp>
        <p:nvSpPr>
          <p:cNvPr id="13" name="Multiply 12"/>
          <p:cNvSpPr/>
          <p:nvPr/>
        </p:nvSpPr>
        <p:spPr>
          <a:xfrm>
            <a:off x="6498081"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4" name="Multiply 13"/>
          <p:cNvSpPr/>
          <p:nvPr/>
        </p:nvSpPr>
        <p:spPr>
          <a:xfrm>
            <a:off x="6872819"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5" name="Multiply 14"/>
          <p:cNvSpPr/>
          <p:nvPr/>
        </p:nvSpPr>
        <p:spPr>
          <a:xfrm>
            <a:off x="7234298" y="5935068"/>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6" name="Multiply 15"/>
          <p:cNvSpPr/>
          <p:nvPr/>
        </p:nvSpPr>
        <p:spPr>
          <a:xfrm>
            <a:off x="7595777" y="5935068"/>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7" name="Multiply 16"/>
          <p:cNvSpPr/>
          <p:nvPr/>
        </p:nvSpPr>
        <p:spPr>
          <a:xfrm>
            <a:off x="7957256" y="5935068"/>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8" name="Multiply 17"/>
          <p:cNvSpPr/>
          <p:nvPr/>
        </p:nvSpPr>
        <p:spPr>
          <a:xfrm>
            <a:off x="8359538" y="5935068"/>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69049728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Talk Outline</a:t>
            </a:r>
            <a:endParaRPr lang="en-US" dirty="0"/>
          </a:p>
        </p:txBody>
      </p:sp>
      <p:sp>
        <p:nvSpPr>
          <p:cNvPr id="3" name="Content Placeholder 2"/>
          <p:cNvSpPr>
            <a:spLocks noGrp="1"/>
          </p:cNvSpPr>
          <p:nvPr>
            <p:ph idx="1"/>
          </p:nvPr>
        </p:nvSpPr>
        <p:spPr/>
        <p:txBody>
          <a:bodyPr/>
          <a:lstStyle/>
          <a:p>
            <a:r>
              <a:rPr lang="en-US" dirty="0" smtClean="0"/>
              <a:t>Motivation – what problem are we trying to solve?</a:t>
            </a:r>
          </a:p>
          <a:p>
            <a:r>
              <a:rPr lang="en-US" dirty="0" smtClean="0"/>
              <a:t>Parakeet – our solution to the general problem</a:t>
            </a:r>
          </a:p>
          <a:p>
            <a:r>
              <a:rPr lang="en-US" dirty="0" smtClean="0"/>
              <a:t>Tiling – an important performance optimization</a:t>
            </a:r>
          </a:p>
          <a:p>
            <a:r>
              <a:rPr lang="en-US" dirty="0" smtClean="0"/>
              <a:t>Our tiling algorithm</a:t>
            </a:r>
          </a:p>
          <a:p>
            <a:r>
              <a:rPr lang="en-US" dirty="0" smtClean="0"/>
              <a:t>Performance Evaluation</a:t>
            </a:r>
            <a:endParaRPr lang="en-US" dirty="0"/>
          </a:p>
        </p:txBody>
      </p:sp>
    </p:spTree>
    <p:extLst>
      <p:ext uri="{BB962C8B-B14F-4D97-AF65-F5344CB8AC3E}">
        <p14:creationId xmlns:p14="http://schemas.microsoft.com/office/powerpoint/2010/main" val="177901762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Tiled Sum Rows</a:t>
            </a:r>
            <a:endParaRPr lang="en-US" dirty="0"/>
          </a:p>
        </p:txBody>
      </p:sp>
      <p:sp>
        <p:nvSpPr>
          <p:cNvPr id="4" name="Rectangle 3"/>
          <p:cNvSpPr/>
          <p:nvPr/>
        </p:nvSpPr>
        <p:spPr>
          <a:xfrm>
            <a:off x="773073"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773073" y="3133902"/>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3" name="Straight Connector 12"/>
          <p:cNvCxnSpPr/>
          <p:nvPr/>
        </p:nvCxnSpPr>
        <p:spPr>
          <a:xfrm>
            <a:off x="773073" y="4445984"/>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Connector 14"/>
          <p:cNvCxnSpPr/>
          <p:nvPr/>
        </p:nvCxnSpPr>
        <p:spPr>
          <a:xfrm>
            <a:off x="2208779" y="1905192"/>
            <a:ext cx="0" cy="3851800"/>
          </a:xfrm>
          <a:prstGeom prst="line">
            <a:avLst/>
          </a:prstGeom>
        </p:spPr>
        <p:style>
          <a:lnRef idx="3">
            <a:schemeClr val="dk1"/>
          </a:lnRef>
          <a:fillRef idx="0">
            <a:schemeClr val="dk1"/>
          </a:fillRef>
          <a:effectRef idx="2">
            <a:schemeClr val="dk1"/>
          </a:effectRef>
          <a:fontRef idx="minor">
            <a:schemeClr val="tx1"/>
          </a:fontRef>
        </p:style>
      </p:cxnSp>
      <p:sp>
        <p:nvSpPr>
          <p:cNvPr id="21" name="Rectangle 20"/>
          <p:cNvSpPr/>
          <p:nvPr/>
        </p:nvSpPr>
        <p:spPr>
          <a:xfrm>
            <a:off x="773073" y="1905192"/>
            <a:ext cx="1435706" cy="122871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cxnSp>
        <p:nvCxnSpPr>
          <p:cNvPr id="16" name="Straight Connector 15"/>
          <p:cNvCxnSpPr/>
          <p:nvPr/>
        </p:nvCxnSpPr>
        <p:spPr>
          <a:xfrm>
            <a:off x="3645032" y="1905192"/>
            <a:ext cx="0" cy="3851800"/>
          </a:xfrm>
          <a:prstGeom prst="line">
            <a:avLst/>
          </a:prstGeom>
        </p:spPr>
        <p:style>
          <a:lnRef idx="3">
            <a:schemeClr val="dk1"/>
          </a:lnRef>
          <a:fillRef idx="0">
            <a:schemeClr val="dk1"/>
          </a:fillRef>
          <a:effectRef idx="2">
            <a:schemeClr val="dk1"/>
          </a:effectRef>
          <a:fontRef idx="minor">
            <a:schemeClr val="tx1"/>
          </a:fontRef>
        </p:style>
      </p:cxnSp>
      <p:sp>
        <p:nvSpPr>
          <p:cNvPr id="19" name="Rectangle 18"/>
          <p:cNvSpPr/>
          <p:nvPr/>
        </p:nvSpPr>
        <p:spPr>
          <a:xfrm>
            <a:off x="6916239" y="1794746"/>
            <a:ext cx="1675312" cy="207568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7081898" y="4208282"/>
            <a:ext cx="1373493" cy="584776"/>
          </a:xfrm>
          <a:prstGeom prst="rect">
            <a:avLst/>
          </a:prstGeom>
          <a:noFill/>
        </p:spPr>
        <p:txBody>
          <a:bodyPr wrap="none" rtlCol="0">
            <a:spAutoFit/>
          </a:bodyPr>
          <a:lstStyle/>
          <a:p>
            <a:r>
              <a:rPr lang="en-US" sz="3200" dirty="0" smtClean="0"/>
              <a:t>Cache</a:t>
            </a:r>
            <a:endParaRPr lang="en-US" sz="3200" dirty="0"/>
          </a:p>
        </p:txBody>
      </p:sp>
      <p:sp>
        <p:nvSpPr>
          <p:cNvPr id="5" name="Right Arrow 4"/>
          <p:cNvSpPr/>
          <p:nvPr/>
        </p:nvSpPr>
        <p:spPr>
          <a:xfrm>
            <a:off x="773073" y="1905192"/>
            <a:ext cx="1435706" cy="57984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6916239" y="1794746"/>
            <a:ext cx="1675312" cy="104923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23" name="Rectangle 22"/>
          <p:cNvSpPr/>
          <p:nvPr/>
        </p:nvSpPr>
        <p:spPr>
          <a:xfrm>
            <a:off x="5439118" y="1905192"/>
            <a:ext cx="483171" cy="579841"/>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4" name="TextBox 13"/>
          <p:cNvSpPr txBox="1"/>
          <p:nvPr/>
        </p:nvSpPr>
        <p:spPr>
          <a:xfrm>
            <a:off x="5038777" y="5012182"/>
            <a:ext cx="977852" cy="523220"/>
          </a:xfrm>
          <a:prstGeom prst="rect">
            <a:avLst/>
          </a:prstGeom>
          <a:noFill/>
        </p:spPr>
        <p:txBody>
          <a:bodyPr wrap="none" rtlCol="0">
            <a:spAutoFit/>
          </a:bodyPr>
          <a:lstStyle/>
          <a:p>
            <a:r>
              <a:rPr lang="en-US" sz="2800" dirty="0" smtClean="0"/>
              <a:t>Hits:</a:t>
            </a:r>
            <a:endParaRPr lang="en-US" sz="2800" dirty="0"/>
          </a:p>
        </p:txBody>
      </p:sp>
      <p:sp>
        <p:nvSpPr>
          <p:cNvPr id="17" name="TextBox 16"/>
          <p:cNvSpPr txBox="1"/>
          <p:nvPr/>
        </p:nvSpPr>
        <p:spPr>
          <a:xfrm>
            <a:off x="5038777" y="5756992"/>
            <a:ext cx="1459304" cy="523220"/>
          </a:xfrm>
          <a:prstGeom prst="rect">
            <a:avLst/>
          </a:prstGeom>
          <a:noFill/>
        </p:spPr>
        <p:txBody>
          <a:bodyPr wrap="none" rtlCol="0">
            <a:spAutoFit/>
          </a:bodyPr>
          <a:lstStyle/>
          <a:p>
            <a:r>
              <a:rPr lang="en-US" sz="2800" dirty="0" smtClean="0"/>
              <a:t>Misses:</a:t>
            </a:r>
            <a:endParaRPr lang="en-US" sz="2800" dirty="0"/>
          </a:p>
        </p:txBody>
      </p:sp>
      <p:sp>
        <p:nvSpPr>
          <p:cNvPr id="18" name="Multiply 17"/>
          <p:cNvSpPr/>
          <p:nvPr/>
        </p:nvSpPr>
        <p:spPr>
          <a:xfrm>
            <a:off x="6498081"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418868281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Tiled Sum Rows</a:t>
            </a:r>
            <a:endParaRPr lang="en-US" dirty="0"/>
          </a:p>
        </p:txBody>
      </p:sp>
      <p:sp>
        <p:nvSpPr>
          <p:cNvPr id="4" name="Rectangle 3"/>
          <p:cNvSpPr/>
          <p:nvPr/>
        </p:nvSpPr>
        <p:spPr>
          <a:xfrm>
            <a:off x="773073"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773073" y="3133902"/>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3" name="Straight Connector 12"/>
          <p:cNvCxnSpPr/>
          <p:nvPr/>
        </p:nvCxnSpPr>
        <p:spPr>
          <a:xfrm>
            <a:off x="773073" y="4445984"/>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Connector 14"/>
          <p:cNvCxnSpPr/>
          <p:nvPr/>
        </p:nvCxnSpPr>
        <p:spPr>
          <a:xfrm>
            <a:off x="2208779" y="1905192"/>
            <a:ext cx="0" cy="3851800"/>
          </a:xfrm>
          <a:prstGeom prst="line">
            <a:avLst/>
          </a:prstGeom>
        </p:spPr>
        <p:style>
          <a:lnRef idx="3">
            <a:schemeClr val="dk1"/>
          </a:lnRef>
          <a:fillRef idx="0">
            <a:schemeClr val="dk1"/>
          </a:fillRef>
          <a:effectRef idx="2">
            <a:schemeClr val="dk1"/>
          </a:effectRef>
          <a:fontRef idx="minor">
            <a:schemeClr val="tx1"/>
          </a:fontRef>
        </p:style>
      </p:cxnSp>
      <p:sp>
        <p:nvSpPr>
          <p:cNvPr id="21" name="Rectangle 20"/>
          <p:cNvSpPr/>
          <p:nvPr/>
        </p:nvSpPr>
        <p:spPr>
          <a:xfrm>
            <a:off x="773073" y="1905192"/>
            <a:ext cx="1435706" cy="122871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cxnSp>
        <p:nvCxnSpPr>
          <p:cNvPr id="16" name="Straight Connector 15"/>
          <p:cNvCxnSpPr/>
          <p:nvPr/>
        </p:nvCxnSpPr>
        <p:spPr>
          <a:xfrm>
            <a:off x="3645032" y="1905192"/>
            <a:ext cx="0" cy="3851800"/>
          </a:xfrm>
          <a:prstGeom prst="line">
            <a:avLst/>
          </a:prstGeom>
        </p:spPr>
        <p:style>
          <a:lnRef idx="3">
            <a:schemeClr val="dk1"/>
          </a:lnRef>
          <a:fillRef idx="0">
            <a:schemeClr val="dk1"/>
          </a:fillRef>
          <a:effectRef idx="2">
            <a:schemeClr val="dk1"/>
          </a:effectRef>
          <a:fontRef idx="minor">
            <a:schemeClr val="tx1"/>
          </a:fontRef>
        </p:style>
      </p:cxnSp>
      <p:sp>
        <p:nvSpPr>
          <p:cNvPr id="19" name="Rectangle 18"/>
          <p:cNvSpPr/>
          <p:nvPr/>
        </p:nvSpPr>
        <p:spPr>
          <a:xfrm>
            <a:off x="6916239" y="1794746"/>
            <a:ext cx="1675312" cy="207568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7081898" y="4208282"/>
            <a:ext cx="1373493" cy="584776"/>
          </a:xfrm>
          <a:prstGeom prst="rect">
            <a:avLst/>
          </a:prstGeom>
          <a:noFill/>
        </p:spPr>
        <p:txBody>
          <a:bodyPr wrap="none" rtlCol="0">
            <a:spAutoFit/>
          </a:bodyPr>
          <a:lstStyle/>
          <a:p>
            <a:r>
              <a:rPr lang="en-US" sz="3200" dirty="0" smtClean="0"/>
              <a:t>Cache</a:t>
            </a:r>
            <a:endParaRPr lang="en-US" sz="3200" dirty="0"/>
          </a:p>
        </p:txBody>
      </p:sp>
      <p:sp>
        <p:nvSpPr>
          <p:cNvPr id="5" name="Right Arrow 4"/>
          <p:cNvSpPr/>
          <p:nvPr/>
        </p:nvSpPr>
        <p:spPr>
          <a:xfrm>
            <a:off x="773073" y="2485033"/>
            <a:ext cx="1435706" cy="57984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6916239" y="1794746"/>
            <a:ext cx="1675312" cy="104923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17" name="Rectangle 16"/>
          <p:cNvSpPr/>
          <p:nvPr/>
        </p:nvSpPr>
        <p:spPr>
          <a:xfrm>
            <a:off x="5439118" y="1905192"/>
            <a:ext cx="483171" cy="122871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p:cNvSpPr/>
          <p:nvPr/>
        </p:nvSpPr>
        <p:spPr>
          <a:xfrm>
            <a:off x="5439118" y="2485033"/>
            <a:ext cx="483171" cy="64886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3" name="TextBox 22"/>
          <p:cNvSpPr txBox="1"/>
          <p:nvPr/>
        </p:nvSpPr>
        <p:spPr>
          <a:xfrm>
            <a:off x="5038777" y="5012182"/>
            <a:ext cx="977852" cy="523220"/>
          </a:xfrm>
          <a:prstGeom prst="rect">
            <a:avLst/>
          </a:prstGeom>
          <a:noFill/>
        </p:spPr>
        <p:txBody>
          <a:bodyPr wrap="none" rtlCol="0">
            <a:spAutoFit/>
          </a:bodyPr>
          <a:lstStyle/>
          <a:p>
            <a:r>
              <a:rPr lang="en-US" sz="2800" dirty="0" smtClean="0"/>
              <a:t>Hits:</a:t>
            </a:r>
            <a:endParaRPr lang="en-US" sz="2800" dirty="0"/>
          </a:p>
        </p:txBody>
      </p:sp>
      <p:sp>
        <p:nvSpPr>
          <p:cNvPr id="24" name="TextBox 23"/>
          <p:cNvSpPr txBox="1"/>
          <p:nvPr/>
        </p:nvSpPr>
        <p:spPr>
          <a:xfrm>
            <a:off x="5038777" y="5756992"/>
            <a:ext cx="1459304" cy="523220"/>
          </a:xfrm>
          <a:prstGeom prst="rect">
            <a:avLst/>
          </a:prstGeom>
          <a:noFill/>
        </p:spPr>
        <p:txBody>
          <a:bodyPr wrap="none" rtlCol="0">
            <a:spAutoFit/>
          </a:bodyPr>
          <a:lstStyle/>
          <a:p>
            <a:r>
              <a:rPr lang="en-US" sz="2800" dirty="0" smtClean="0"/>
              <a:t>Misses:</a:t>
            </a:r>
            <a:endParaRPr lang="en-US" sz="2800" dirty="0"/>
          </a:p>
        </p:txBody>
      </p:sp>
      <p:sp>
        <p:nvSpPr>
          <p:cNvPr id="25" name="Multiply 24"/>
          <p:cNvSpPr/>
          <p:nvPr/>
        </p:nvSpPr>
        <p:spPr>
          <a:xfrm>
            <a:off x="6498081"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 name="Cross 2"/>
          <p:cNvSpPr/>
          <p:nvPr/>
        </p:nvSpPr>
        <p:spPr>
          <a:xfrm>
            <a:off x="6016629" y="5218568"/>
            <a:ext cx="333611" cy="316833"/>
          </a:xfrm>
          <a:prstGeom prst="plus">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41562310"/>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Tiled Sum Rows</a:t>
            </a:r>
            <a:endParaRPr lang="en-US" dirty="0"/>
          </a:p>
        </p:txBody>
      </p:sp>
      <p:sp>
        <p:nvSpPr>
          <p:cNvPr id="4" name="Rectangle 3"/>
          <p:cNvSpPr/>
          <p:nvPr/>
        </p:nvSpPr>
        <p:spPr>
          <a:xfrm>
            <a:off x="773073"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773073" y="3133902"/>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3" name="Straight Connector 12"/>
          <p:cNvCxnSpPr/>
          <p:nvPr/>
        </p:nvCxnSpPr>
        <p:spPr>
          <a:xfrm>
            <a:off x="773073" y="4445984"/>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Connector 14"/>
          <p:cNvCxnSpPr/>
          <p:nvPr/>
        </p:nvCxnSpPr>
        <p:spPr>
          <a:xfrm>
            <a:off x="2208779" y="1905192"/>
            <a:ext cx="0" cy="3851800"/>
          </a:xfrm>
          <a:prstGeom prst="line">
            <a:avLst/>
          </a:prstGeom>
        </p:spPr>
        <p:style>
          <a:lnRef idx="3">
            <a:schemeClr val="dk1"/>
          </a:lnRef>
          <a:fillRef idx="0">
            <a:schemeClr val="dk1"/>
          </a:fillRef>
          <a:effectRef idx="2">
            <a:schemeClr val="dk1"/>
          </a:effectRef>
          <a:fontRef idx="minor">
            <a:schemeClr val="tx1"/>
          </a:fontRef>
        </p:style>
      </p:cxnSp>
      <p:sp>
        <p:nvSpPr>
          <p:cNvPr id="21" name="Rectangle 20"/>
          <p:cNvSpPr/>
          <p:nvPr/>
        </p:nvSpPr>
        <p:spPr>
          <a:xfrm>
            <a:off x="2208779" y="1905192"/>
            <a:ext cx="1435706" cy="122871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cxnSp>
        <p:nvCxnSpPr>
          <p:cNvPr id="16" name="Straight Connector 15"/>
          <p:cNvCxnSpPr/>
          <p:nvPr/>
        </p:nvCxnSpPr>
        <p:spPr>
          <a:xfrm>
            <a:off x="3645032" y="1905192"/>
            <a:ext cx="0" cy="3851800"/>
          </a:xfrm>
          <a:prstGeom prst="line">
            <a:avLst/>
          </a:prstGeom>
        </p:spPr>
        <p:style>
          <a:lnRef idx="3">
            <a:schemeClr val="dk1"/>
          </a:lnRef>
          <a:fillRef idx="0">
            <a:schemeClr val="dk1"/>
          </a:fillRef>
          <a:effectRef idx="2">
            <a:schemeClr val="dk1"/>
          </a:effectRef>
          <a:fontRef idx="minor">
            <a:schemeClr val="tx1"/>
          </a:fontRef>
        </p:style>
      </p:cxnSp>
      <p:sp>
        <p:nvSpPr>
          <p:cNvPr id="19" name="Rectangle 18"/>
          <p:cNvSpPr/>
          <p:nvPr/>
        </p:nvSpPr>
        <p:spPr>
          <a:xfrm>
            <a:off x="6916239" y="1794746"/>
            <a:ext cx="1675312" cy="207568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7081898" y="4208282"/>
            <a:ext cx="1373493" cy="584776"/>
          </a:xfrm>
          <a:prstGeom prst="rect">
            <a:avLst/>
          </a:prstGeom>
          <a:noFill/>
        </p:spPr>
        <p:txBody>
          <a:bodyPr wrap="none" rtlCol="0">
            <a:spAutoFit/>
          </a:bodyPr>
          <a:lstStyle/>
          <a:p>
            <a:r>
              <a:rPr lang="en-US" sz="3200" dirty="0" smtClean="0"/>
              <a:t>Cache</a:t>
            </a:r>
            <a:endParaRPr lang="en-US" sz="3200" dirty="0"/>
          </a:p>
        </p:txBody>
      </p:sp>
      <p:sp>
        <p:nvSpPr>
          <p:cNvPr id="5" name="Right Arrow 4"/>
          <p:cNvSpPr/>
          <p:nvPr/>
        </p:nvSpPr>
        <p:spPr>
          <a:xfrm>
            <a:off x="2208779" y="1905192"/>
            <a:ext cx="1435706" cy="57984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6916239" y="1794746"/>
            <a:ext cx="1675312" cy="104923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17" name="Rectangle 16"/>
          <p:cNvSpPr/>
          <p:nvPr/>
        </p:nvSpPr>
        <p:spPr>
          <a:xfrm>
            <a:off x="5439118" y="1905192"/>
            <a:ext cx="483171" cy="122871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p:cNvSpPr/>
          <p:nvPr/>
        </p:nvSpPr>
        <p:spPr>
          <a:xfrm>
            <a:off x="5439118" y="1905192"/>
            <a:ext cx="483171" cy="579841"/>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3" name="Rectangle 22"/>
          <p:cNvSpPr/>
          <p:nvPr/>
        </p:nvSpPr>
        <p:spPr>
          <a:xfrm>
            <a:off x="6916239" y="2843982"/>
            <a:ext cx="1675312" cy="102645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24" name="TextBox 23"/>
          <p:cNvSpPr txBox="1"/>
          <p:nvPr/>
        </p:nvSpPr>
        <p:spPr>
          <a:xfrm>
            <a:off x="5038777" y="5012182"/>
            <a:ext cx="977852" cy="523220"/>
          </a:xfrm>
          <a:prstGeom prst="rect">
            <a:avLst/>
          </a:prstGeom>
          <a:noFill/>
        </p:spPr>
        <p:txBody>
          <a:bodyPr wrap="none" rtlCol="0">
            <a:spAutoFit/>
          </a:bodyPr>
          <a:lstStyle/>
          <a:p>
            <a:r>
              <a:rPr lang="en-US" sz="2800" dirty="0" smtClean="0"/>
              <a:t>Hits:</a:t>
            </a:r>
            <a:endParaRPr lang="en-US" sz="2800" dirty="0"/>
          </a:p>
        </p:txBody>
      </p:sp>
      <p:sp>
        <p:nvSpPr>
          <p:cNvPr id="25" name="TextBox 24"/>
          <p:cNvSpPr txBox="1"/>
          <p:nvPr/>
        </p:nvSpPr>
        <p:spPr>
          <a:xfrm>
            <a:off x="5038777" y="5756992"/>
            <a:ext cx="1459304" cy="523220"/>
          </a:xfrm>
          <a:prstGeom prst="rect">
            <a:avLst/>
          </a:prstGeom>
          <a:noFill/>
        </p:spPr>
        <p:txBody>
          <a:bodyPr wrap="none" rtlCol="0">
            <a:spAutoFit/>
          </a:bodyPr>
          <a:lstStyle/>
          <a:p>
            <a:r>
              <a:rPr lang="en-US" sz="2800" dirty="0" smtClean="0"/>
              <a:t>Misses:</a:t>
            </a:r>
            <a:endParaRPr lang="en-US" sz="2800" dirty="0"/>
          </a:p>
        </p:txBody>
      </p:sp>
      <p:sp>
        <p:nvSpPr>
          <p:cNvPr id="26" name="Multiply 25"/>
          <p:cNvSpPr/>
          <p:nvPr/>
        </p:nvSpPr>
        <p:spPr>
          <a:xfrm>
            <a:off x="6498081"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7" name="Cross 26"/>
          <p:cNvSpPr/>
          <p:nvPr/>
        </p:nvSpPr>
        <p:spPr>
          <a:xfrm>
            <a:off x="6016629" y="5218568"/>
            <a:ext cx="333611" cy="316833"/>
          </a:xfrm>
          <a:prstGeom prst="plus">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28" name="Multiply 27"/>
          <p:cNvSpPr/>
          <p:nvPr/>
        </p:nvSpPr>
        <p:spPr>
          <a:xfrm>
            <a:off x="6859560"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47727898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Tiled Sum Rows</a:t>
            </a:r>
            <a:endParaRPr lang="en-US" dirty="0"/>
          </a:p>
        </p:txBody>
      </p:sp>
      <p:sp>
        <p:nvSpPr>
          <p:cNvPr id="4" name="Rectangle 3"/>
          <p:cNvSpPr/>
          <p:nvPr/>
        </p:nvSpPr>
        <p:spPr>
          <a:xfrm>
            <a:off x="773073"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773073" y="3133902"/>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3" name="Straight Connector 12"/>
          <p:cNvCxnSpPr/>
          <p:nvPr/>
        </p:nvCxnSpPr>
        <p:spPr>
          <a:xfrm>
            <a:off x="773073" y="4445984"/>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Connector 14"/>
          <p:cNvCxnSpPr/>
          <p:nvPr/>
        </p:nvCxnSpPr>
        <p:spPr>
          <a:xfrm>
            <a:off x="2208779" y="1905192"/>
            <a:ext cx="0" cy="3851800"/>
          </a:xfrm>
          <a:prstGeom prst="line">
            <a:avLst/>
          </a:prstGeom>
        </p:spPr>
        <p:style>
          <a:lnRef idx="3">
            <a:schemeClr val="dk1"/>
          </a:lnRef>
          <a:fillRef idx="0">
            <a:schemeClr val="dk1"/>
          </a:fillRef>
          <a:effectRef idx="2">
            <a:schemeClr val="dk1"/>
          </a:effectRef>
          <a:fontRef idx="minor">
            <a:schemeClr val="tx1"/>
          </a:fontRef>
        </p:style>
      </p:cxnSp>
      <p:sp>
        <p:nvSpPr>
          <p:cNvPr id="21" name="Rectangle 20"/>
          <p:cNvSpPr/>
          <p:nvPr/>
        </p:nvSpPr>
        <p:spPr>
          <a:xfrm>
            <a:off x="2208779" y="1905192"/>
            <a:ext cx="1435706" cy="122871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cxnSp>
        <p:nvCxnSpPr>
          <p:cNvPr id="16" name="Straight Connector 15"/>
          <p:cNvCxnSpPr/>
          <p:nvPr/>
        </p:nvCxnSpPr>
        <p:spPr>
          <a:xfrm>
            <a:off x="3645032" y="1905192"/>
            <a:ext cx="0" cy="3851800"/>
          </a:xfrm>
          <a:prstGeom prst="line">
            <a:avLst/>
          </a:prstGeom>
        </p:spPr>
        <p:style>
          <a:lnRef idx="3">
            <a:schemeClr val="dk1"/>
          </a:lnRef>
          <a:fillRef idx="0">
            <a:schemeClr val="dk1"/>
          </a:fillRef>
          <a:effectRef idx="2">
            <a:schemeClr val="dk1"/>
          </a:effectRef>
          <a:fontRef idx="minor">
            <a:schemeClr val="tx1"/>
          </a:fontRef>
        </p:style>
      </p:cxnSp>
      <p:sp>
        <p:nvSpPr>
          <p:cNvPr id="19" name="Rectangle 18"/>
          <p:cNvSpPr/>
          <p:nvPr/>
        </p:nvSpPr>
        <p:spPr>
          <a:xfrm>
            <a:off x="6916239" y="1794746"/>
            <a:ext cx="1675312" cy="207568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7081898" y="4208282"/>
            <a:ext cx="1373493" cy="584776"/>
          </a:xfrm>
          <a:prstGeom prst="rect">
            <a:avLst/>
          </a:prstGeom>
          <a:noFill/>
        </p:spPr>
        <p:txBody>
          <a:bodyPr wrap="none" rtlCol="0">
            <a:spAutoFit/>
          </a:bodyPr>
          <a:lstStyle/>
          <a:p>
            <a:r>
              <a:rPr lang="en-US" sz="3200" dirty="0" smtClean="0"/>
              <a:t>Cache</a:t>
            </a:r>
            <a:endParaRPr lang="en-US" sz="3200" dirty="0"/>
          </a:p>
        </p:txBody>
      </p:sp>
      <p:sp>
        <p:nvSpPr>
          <p:cNvPr id="5" name="Right Arrow 4"/>
          <p:cNvSpPr/>
          <p:nvPr/>
        </p:nvSpPr>
        <p:spPr>
          <a:xfrm>
            <a:off x="2209326" y="2485033"/>
            <a:ext cx="1435706" cy="57984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6916239" y="1794746"/>
            <a:ext cx="1675312" cy="104923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17" name="Rectangle 16"/>
          <p:cNvSpPr/>
          <p:nvPr/>
        </p:nvSpPr>
        <p:spPr>
          <a:xfrm>
            <a:off x="5439118" y="1905192"/>
            <a:ext cx="483171" cy="122871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p:cNvSpPr/>
          <p:nvPr/>
        </p:nvSpPr>
        <p:spPr>
          <a:xfrm>
            <a:off x="5439118" y="2485033"/>
            <a:ext cx="483171" cy="64886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3" name="Rectangle 22"/>
          <p:cNvSpPr/>
          <p:nvPr/>
        </p:nvSpPr>
        <p:spPr>
          <a:xfrm>
            <a:off x="6916239" y="2843982"/>
            <a:ext cx="1675312" cy="102645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24" name="TextBox 23"/>
          <p:cNvSpPr txBox="1"/>
          <p:nvPr/>
        </p:nvSpPr>
        <p:spPr>
          <a:xfrm>
            <a:off x="5038777" y="5012182"/>
            <a:ext cx="977852" cy="523220"/>
          </a:xfrm>
          <a:prstGeom prst="rect">
            <a:avLst/>
          </a:prstGeom>
          <a:noFill/>
        </p:spPr>
        <p:txBody>
          <a:bodyPr wrap="none" rtlCol="0">
            <a:spAutoFit/>
          </a:bodyPr>
          <a:lstStyle/>
          <a:p>
            <a:r>
              <a:rPr lang="en-US" sz="2800" dirty="0" smtClean="0"/>
              <a:t>Hits:</a:t>
            </a:r>
            <a:endParaRPr lang="en-US" sz="2800" dirty="0"/>
          </a:p>
        </p:txBody>
      </p:sp>
      <p:sp>
        <p:nvSpPr>
          <p:cNvPr id="25" name="TextBox 24"/>
          <p:cNvSpPr txBox="1"/>
          <p:nvPr/>
        </p:nvSpPr>
        <p:spPr>
          <a:xfrm>
            <a:off x="5038777" y="5756992"/>
            <a:ext cx="1459304" cy="523220"/>
          </a:xfrm>
          <a:prstGeom prst="rect">
            <a:avLst/>
          </a:prstGeom>
          <a:noFill/>
        </p:spPr>
        <p:txBody>
          <a:bodyPr wrap="none" rtlCol="0">
            <a:spAutoFit/>
          </a:bodyPr>
          <a:lstStyle/>
          <a:p>
            <a:r>
              <a:rPr lang="en-US" sz="2800" dirty="0" smtClean="0"/>
              <a:t>Misses:</a:t>
            </a:r>
            <a:endParaRPr lang="en-US" sz="2800" dirty="0"/>
          </a:p>
        </p:txBody>
      </p:sp>
      <p:sp>
        <p:nvSpPr>
          <p:cNvPr id="26" name="Multiply 25"/>
          <p:cNvSpPr/>
          <p:nvPr/>
        </p:nvSpPr>
        <p:spPr>
          <a:xfrm>
            <a:off x="6498081"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7" name="Cross 26"/>
          <p:cNvSpPr/>
          <p:nvPr/>
        </p:nvSpPr>
        <p:spPr>
          <a:xfrm>
            <a:off x="6016629" y="5218568"/>
            <a:ext cx="333611" cy="316833"/>
          </a:xfrm>
          <a:prstGeom prst="plus">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28" name="Multiply 27"/>
          <p:cNvSpPr/>
          <p:nvPr/>
        </p:nvSpPr>
        <p:spPr>
          <a:xfrm>
            <a:off x="6859560" y="5922661"/>
            <a:ext cx="418158" cy="357551"/>
          </a:xfrm>
          <a:prstGeom prst="mathMultiply">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9" name="Cross 28"/>
          <p:cNvSpPr/>
          <p:nvPr/>
        </p:nvSpPr>
        <p:spPr>
          <a:xfrm>
            <a:off x="6405460" y="5218569"/>
            <a:ext cx="333611" cy="316833"/>
          </a:xfrm>
          <a:prstGeom prst="plus">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6142295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Column-Major Row Sums Runtimes</a:t>
            </a:r>
            <a:endParaRPr lang="en-US" dirty="0"/>
          </a:p>
        </p:txBody>
      </p:sp>
      <p:pic>
        <p:nvPicPr>
          <p:cNvPr id="6" name="Content Placeholder 5" descr="col_sums_transp.png"/>
          <p:cNvPicPr>
            <a:picLocks noGrp="1" noChangeAspect="1"/>
          </p:cNvPicPr>
          <p:nvPr>
            <p:ph idx="1"/>
          </p:nvPr>
        </p:nvPicPr>
        <p:blipFill>
          <a:blip r:embed="rId2">
            <a:extLst>
              <a:ext uri="{28A0092B-C50C-407E-A947-70E740481C1C}">
                <a14:useLocalDpi xmlns:a14="http://schemas.microsoft.com/office/drawing/2010/main" val="0"/>
              </a:ext>
            </a:extLst>
          </a:blip>
          <a:srcRect l="-19777" r="-19777"/>
          <a:stretch>
            <a:fillRect/>
          </a:stretch>
        </p:blipFill>
        <p:spPr/>
      </p:pic>
    </p:spTree>
    <p:extLst>
      <p:ext uri="{BB962C8B-B14F-4D97-AF65-F5344CB8AC3E}">
        <p14:creationId xmlns:p14="http://schemas.microsoft.com/office/powerpoint/2010/main" val="3317502599"/>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Tiling State of the Art</a:t>
            </a:r>
            <a:endParaRPr lang="en-US" dirty="0"/>
          </a:p>
        </p:txBody>
      </p:sp>
      <p:sp>
        <p:nvSpPr>
          <p:cNvPr id="3" name="Content Placeholder 2"/>
          <p:cNvSpPr>
            <a:spLocks noGrp="1"/>
          </p:cNvSpPr>
          <p:nvPr>
            <p:ph idx="1"/>
          </p:nvPr>
        </p:nvSpPr>
        <p:spPr/>
        <p:txBody>
          <a:bodyPr/>
          <a:lstStyle/>
          <a:p>
            <a:r>
              <a:rPr lang="en-US" dirty="0" smtClean="0"/>
              <a:t>By hand, typically in C</a:t>
            </a:r>
          </a:p>
          <a:p>
            <a:r>
              <a:rPr lang="en-US" dirty="0" smtClean="0"/>
              <a:t>The polyhedral model + loops</a:t>
            </a:r>
          </a:p>
          <a:p>
            <a:pPr lvl="1"/>
            <a:r>
              <a:rPr lang="en-US" dirty="0"/>
              <a:t>T</a:t>
            </a:r>
            <a:r>
              <a:rPr lang="en-US" dirty="0" smtClean="0"/>
              <a:t>ranslates loop iteration spaces to matrices and does algebraic transformations on them</a:t>
            </a:r>
          </a:p>
          <a:p>
            <a:pPr lvl="1"/>
            <a:r>
              <a:rPr lang="en-US" dirty="0" smtClean="0"/>
              <a:t>Very general, can do tiling, loop skewing, other opts</a:t>
            </a:r>
          </a:p>
          <a:p>
            <a:pPr lvl="1"/>
            <a:r>
              <a:rPr lang="en-US" dirty="0" smtClean="0"/>
              <a:t>Has high asymptotic complexity (O(n^3 * d) where n is nesting depth, and d is number of statements)</a:t>
            </a:r>
          </a:p>
          <a:p>
            <a:pPr lvl="1"/>
            <a:r>
              <a:rPr lang="en-US" dirty="0" smtClean="0"/>
              <a:t>Not widely deployed in production compilers – even </a:t>
            </a:r>
            <a:r>
              <a:rPr lang="en-US" dirty="0" err="1" smtClean="0"/>
              <a:t>gcc’s</a:t>
            </a:r>
            <a:r>
              <a:rPr lang="en-US" dirty="0" smtClean="0"/>
              <a:t> support isn’t great</a:t>
            </a:r>
          </a:p>
        </p:txBody>
      </p:sp>
    </p:spTree>
    <p:extLst>
      <p:ext uri="{BB962C8B-B14F-4D97-AF65-F5344CB8AC3E}">
        <p14:creationId xmlns:p14="http://schemas.microsoft.com/office/powerpoint/2010/main" val="1592013811"/>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we did something new</a:t>
            </a:r>
            <a:endParaRPr lang="en-US" dirty="0"/>
          </a:p>
        </p:txBody>
      </p:sp>
      <p:sp>
        <p:nvSpPr>
          <p:cNvPr id="3" name="Content Placeholder 2"/>
          <p:cNvSpPr>
            <a:spLocks noGrp="1"/>
          </p:cNvSpPr>
          <p:nvPr>
            <p:ph idx="1"/>
          </p:nvPr>
        </p:nvSpPr>
        <p:spPr/>
        <p:txBody>
          <a:bodyPr>
            <a:normAutofit/>
          </a:bodyPr>
          <a:lstStyle/>
          <a:p>
            <a:r>
              <a:rPr lang="en-US" dirty="0" smtClean="0"/>
              <a:t>Parakeet is centrally focused on adverbs, whose iteration patterns are far more constrained than general loops</a:t>
            </a:r>
          </a:p>
          <a:p>
            <a:r>
              <a:rPr lang="en-US" dirty="0" smtClean="0"/>
              <a:t>Thus the polyhedral model is unnecessary for us</a:t>
            </a:r>
          </a:p>
          <a:p>
            <a:r>
              <a:rPr lang="en-US" dirty="0" smtClean="0"/>
              <a:t>In a dynamic compiler, the O(n^3 * d) complexity of the polyhedral model is prohibitive – our algorithm has complexity linear in number of syntax nodes</a:t>
            </a:r>
          </a:p>
          <a:p>
            <a:r>
              <a:rPr lang="en-US" dirty="0" smtClean="0"/>
              <a:t>Our algorithm is much simpler to implement; DSLs are proliferating; may be useful for other DSLs</a:t>
            </a:r>
            <a:endParaRPr lang="en-US" dirty="0"/>
          </a:p>
        </p:txBody>
      </p:sp>
    </p:spTree>
    <p:extLst>
      <p:ext uri="{BB962C8B-B14F-4D97-AF65-F5344CB8AC3E}">
        <p14:creationId xmlns:p14="http://schemas.microsoft.com/office/powerpoint/2010/main" val="1624340470"/>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Tiled Adverbs</a:t>
            </a:r>
            <a:endParaRPr lang="en-US" dirty="0"/>
          </a:p>
        </p:txBody>
      </p:sp>
      <p:sp>
        <p:nvSpPr>
          <p:cNvPr id="3" name="Content Placeholder 2"/>
          <p:cNvSpPr>
            <a:spLocks noGrp="1"/>
          </p:cNvSpPr>
          <p:nvPr>
            <p:ph idx="1"/>
          </p:nvPr>
        </p:nvSpPr>
        <p:spPr/>
        <p:txBody>
          <a:bodyPr/>
          <a:lstStyle/>
          <a:p>
            <a:r>
              <a:rPr lang="en-US" dirty="0" smtClean="0"/>
              <a:t>Tiled adverbs</a:t>
            </a:r>
            <a:r>
              <a:rPr lang="en-US" dirty="0"/>
              <a:t> </a:t>
            </a:r>
            <a:r>
              <a:rPr lang="en-US" dirty="0" smtClean="0"/>
              <a:t>are generalizations of adverbs that break up their computations into pieces</a:t>
            </a:r>
          </a:p>
          <a:p>
            <a:r>
              <a:rPr lang="en-US" dirty="0"/>
              <a:t>T</a:t>
            </a:r>
            <a:r>
              <a:rPr lang="en-US" dirty="0" smtClean="0"/>
              <a:t>iled adverbs allow us to perform both cache and register tiling at a high syntactic level – easier to implement, good asymptotic complexity</a:t>
            </a:r>
          </a:p>
          <a:p>
            <a:r>
              <a:rPr lang="en-US" dirty="0" smtClean="0"/>
              <a:t>We can also perform adverb fusion on the generated code – an optimization that fuses adverbs to reduce overhead</a:t>
            </a:r>
          </a:p>
          <a:p>
            <a:endParaRPr lang="en-US" dirty="0" smtClean="0"/>
          </a:p>
        </p:txBody>
      </p:sp>
    </p:spTree>
    <p:extLst>
      <p:ext uri="{BB962C8B-B14F-4D97-AF65-F5344CB8AC3E}">
        <p14:creationId xmlns:p14="http://schemas.microsoft.com/office/powerpoint/2010/main" val="1269070958"/>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Tiled Adverbs</a:t>
            </a:r>
            <a:endParaRPr lang="en-US" dirty="0"/>
          </a:p>
        </p:txBody>
      </p:sp>
      <p:sp>
        <p:nvSpPr>
          <p:cNvPr id="3" name="Content Placeholder 2"/>
          <p:cNvSpPr>
            <a:spLocks noGrp="1"/>
          </p:cNvSpPr>
          <p:nvPr>
            <p:ph idx="1"/>
          </p:nvPr>
        </p:nvSpPr>
        <p:spPr/>
        <p:txBody>
          <a:bodyPr>
            <a:normAutofit fontScale="92500"/>
          </a:bodyPr>
          <a:lstStyle/>
          <a:p>
            <a:r>
              <a:rPr lang="en-US" b="1" dirty="0" err="1" smtClean="0">
                <a:latin typeface="Courier"/>
                <a:cs typeface="Courier"/>
              </a:rPr>
              <a:t>tiledmap</a:t>
            </a:r>
            <a:r>
              <a:rPr lang="en-US" dirty="0" smtClean="0">
                <a:latin typeface="Courier"/>
                <a:cs typeface="Courier"/>
              </a:rPr>
              <a:t>(transform, a, …, z, axes = axes)</a:t>
            </a:r>
          </a:p>
          <a:p>
            <a:r>
              <a:rPr lang="en-US" b="1" dirty="0" err="1" smtClean="0">
                <a:latin typeface="Courier"/>
                <a:cs typeface="Courier"/>
              </a:rPr>
              <a:t>tiledreduce</a:t>
            </a:r>
            <a:r>
              <a:rPr lang="en-US" dirty="0" smtClean="0">
                <a:latin typeface="Courier"/>
                <a:cs typeface="Courier"/>
              </a:rPr>
              <a:t>(transform, combine, x,</a:t>
            </a:r>
            <a:br>
              <a:rPr lang="en-US" dirty="0" smtClean="0">
                <a:latin typeface="Courier"/>
                <a:cs typeface="Courier"/>
              </a:rPr>
            </a:br>
            <a:r>
              <a:rPr lang="en-US" dirty="0" smtClean="0">
                <a:latin typeface="Courier"/>
                <a:cs typeface="Courier"/>
              </a:rPr>
              <a:t>            axes = axes, </a:t>
            </a:r>
            <a:r>
              <a:rPr lang="en-US" dirty="0" err="1" smtClean="0">
                <a:latin typeface="Courier"/>
                <a:cs typeface="Courier"/>
              </a:rPr>
              <a:t>init</a:t>
            </a:r>
            <a:r>
              <a:rPr lang="en-US" dirty="0" smtClean="0">
                <a:latin typeface="Courier"/>
                <a:cs typeface="Courier"/>
              </a:rPr>
              <a:t> = </a:t>
            </a:r>
            <a:r>
              <a:rPr lang="en-US" dirty="0" err="1" smtClean="0">
                <a:latin typeface="Courier"/>
                <a:cs typeface="Courier"/>
              </a:rPr>
              <a:t>init</a:t>
            </a:r>
            <a:r>
              <a:rPr lang="en-US" dirty="0" smtClean="0">
                <a:latin typeface="Courier"/>
                <a:cs typeface="Courier"/>
              </a:rPr>
              <a:t>)</a:t>
            </a:r>
          </a:p>
          <a:p>
            <a:r>
              <a:rPr lang="en-US" b="1" dirty="0" err="1" smtClean="0">
                <a:latin typeface="Courier"/>
                <a:cs typeface="Courier"/>
              </a:rPr>
              <a:t>tiledscan</a:t>
            </a:r>
            <a:r>
              <a:rPr lang="en-US" dirty="0" smtClean="0">
                <a:latin typeface="Courier"/>
                <a:cs typeface="Courier"/>
              </a:rPr>
              <a:t>(transform, combine, x,</a:t>
            </a:r>
            <a:br>
              <a:rPr lang="en-US" dirty="0" smtClean="0">
                <a:latin typeface="Courier"/>
                <a:cs typeface="Courier"/>
              </a:rPr>
            </a:br>
            <a:r>
              <a:rPr lang="en-US" dirty="0" smtClean="0">
                <a:latin typeface="Courier"/>
                <a:cs typeface="Courier"/>
              </a:rPr>
              <a:t>          axes = axes, </a:t>
            </a:r>
            <a:r>
              <a:rPr lang="en-US" dirty="0" err="1" smtClean="0">
                <a:latin typeface="Courier"/>
                <a:cs typeface="Courier"/>
              </a:rPr>
              <a:t>init</a:t>
            </a:r>
            <a:r>
              <a:rPr lang="en-US" dirty="0" smtClean="0">
                <a:latin typeface="Courier"/>
                <a:cs typeface="Courier"/>
              </a:rPr>
              <a:t> = </a:t>
            </a:r>
            <a:r>
              <a:rPr lang="en-US" dirty="0" err="1" smtClean="0">
                <a:latin typeface="Courier"/>
                <a:cs typeface="Courier"/>
              </a:rPr>
              <a:t>init</a:t>
            </a:r>
            <a:r>
              <a:rPr lang="en-US" dirty="0" smtClean="0">
                <a:latin typeface="Courier"/>
                <a:cs typeface="Courier"/>
              </a:rPr>
              <a:t>)</a:t>
            </a:r>
          </a:p>
          <a:p>
            <a:r>
              <a:rPr lang="en-US" dirty="0" smtClean="0">
                <a:cs typeface="Courier"/>
              </a:rPr>
              <a:t>Having separate transform and combine functions facilitates consuming tiles and combining partial results</a:t>
            </a:r>
          </a:p>
          <a:p>
            <a:r>
              <a:rPr lang="en-US" dirty="0" smtClean="0">
                <a:cs typeface="Courier"/>
              </a:rPr>
              <a:t>We also do this internally for parallelizing regular adverbs</a:t>
            </a:r>
          </a:p>
          <a:p>
            <a:endParaRPr lang="en-US" dirty="0">
              <a:latin typeface="Courier"/>
              <a:cs typeface="Courier"/>
            </a:endParaRPr>
          </a:p>
        </p:txBody>
      </p:sp>
    </p:spTree>
    <p:extLst>
      <p:ext uri="{BB962C8B-B14F-4D97-AF65-F5344CB8AC3E}">
        <p14:creationId xmlns:p14="http://schemas.microsoft.com/office/powerpoint/2010/main" val="3052620572"/>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Tiling Sum Rows</a:t>
            </a:r>
            <a:endParaRPr lang="en-US" dirty="0"/>
          </a:p>
        </p:txBody>
      </p:sp>
      <p:sp>
        <p:nvSpPr>
          <p:cNvPr id="4" name="Rectangle 3"/>
          <p:cNvSpPr/>
          <p:nvPr/>
        </p:nvSpPr>
        <p:spPr>
          <a:xfrm>
            <a:off x="897317"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Down Arrow 4"/>
          <p:cNvSpPr/>
          <p:nvPr/>
        </p:nvSpPr>
        <p:spPr>
          <a:xfrm>
            <a:off x="427951" y="1905192"/>
            <a:ext cx="469366" cy="38518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40597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sp>
        <p:nvSpPr>
          <p:cNvPr id="3" name="Content Placeholder 2"/>
          <p:cNvSpPr>
            <a:spLocks noGrp="1"/>
          </p:cNvSpPr>
          <p:nvPr>
            <p:ph idx="1"/>
          </p:nvPr>
        </p:nvSpPr>
        <p:spPr/>
        <p:txBody>
          <a:bodyPr/>
          <a:lstStyle/>
          <a:p>
            <a:r>
              <a:rPr lang="en-US" dirty="0" smtClean="0"/>
              <a:t>Efficiency languages such as C++ are far more time consuming and difficult to use than productivity languages such as Python</a:t>
            </a:r>
          </a:p>
          <a:p>
            <a:r>
              <a:rPr lang="en-US" dirty="0"/>
              <a:t>Parallelism is pervasive, but parallel programming remains difficult and low </a:t>
            </a:r>
            <a:r>
              <a:rPr lang="en-US" dirty="0" smtClean="0"/>
              <a:t>level</a:t>
            </a:r>
          </a:p>
          <a:p>
            <a:r>
              <a:rPr lang="en-US" dirty="0" smtClean="0"/>
              <a:t>Many numerical programmers are unwilling or unable to devote the time and effort to writing code in efficiency languages</a:t>
            </a:r>
            <a:endParaRPr lang="en-US" dirty="0"/>
          </a:p>
        </p:txBody>
      </p:sp>
    </p:spTree>
    <p:extLst>
      <p:ext uri="{BB962C8B-B14F-4D97-AF65-F5344CB8AC3E}">
        <p14:creationId xmlns:p14="http://schemas.microsoft.com/office/powerpoint/2010/main" val="699123288"/>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Tiling Sum Rows</a:t>
            </a:r>
            <a:endParaRPr lang="en-US" dirty="0"/>
          </a:p>
        </p:txBody>
      </p:sp>
      <p:sp>
        <p:nvSpPr>
          <p:cNvPr id="4" name="Rectangle 3"/>
          <p:cNvSpPr/>
          <p:nvPr/>
        </p:nvSpPr>
        <p:spPr>
          <a:xfrm>
            <a:off x="897317"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ight Arrow 2"/>
          <p:cNvSpPr/>
          <p:nvPr/>
        </p:nvSpPr>
        <p:spPr>
          <a:xfrm>
            <a:off x="897317" y="1905192"/>
            <a:ext cx="4142232" cy="497006"/>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ight Arrow 8"/>
          <p:cNvSpPr/>
          <p:nvPr/>
        </p:nvSpPr>
        <p:spPr>
          <a:xfrm>
            <a:off x="897317" y="2402198"/>
            <a:ext cx="4142232" cy="497006"/>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ight Arrow 9"/>
          <p:cNvSpPr/>
          <p:nvPr/>
        </p:nvSpPr>
        <p:spPr>
          <a:xfrm>
            <a:off x="897317" y="2899204"/>
            <a:ext cx="4142232" cy="497006"/>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ight Arrow 10"/>
          <p:cNvSpPr/>
          <p:nvPr/>
        </p:nvSpPr>
        <p:spPr>
          <a:xfrm>
            <a:off x="897317" y="3396210"/>
            <a:ext cx="4142232" cy="497006"/>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ight Arrow 11"/>
          <p:cNvSpPr/>
          <p:nvPr/>
        </p:nvSpPr>
        <p:spPr>
          <a:xfrm>
            <a:off x="897317" y="3866143"/>
            <a:ext cx="4142232" cy="497006"/>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ight Arrow 12"/>
          <p:cNvSpPr/>
          <p:nvPr/>
        </p:nvSpPr>
        <p:spPr>
          <a:xfrm>
            <a:off x="897317" y="4363149"/>
            <a:ext cx="4142232" cy="497006"/>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ight Arrow 13"/>
          <p:cNvSpPr/>
          <p:nvPr/>
        </p:nvSpPr>
        <p:spPr>
          <a:xfrm>
            <a:off x="897317" y="4845814"/>
            <a:ext cx="4142232" cy="497006"/>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ight Arrow 14"/>
          <p:cNvSpPr/>
          <p:nvPr/>
        </p:nvSpPr>
        <p:spPr>
          <a:xfrm>
            <a:off x="897317" y="5342820"/>
            <a:ext cx="4142232" cy="497006"/>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Down Arrow 15"/>
          <p:cNvSpPr/>
          <p:nvPr/>
        </p:nvSpPr>
        <p:spPr>
          <a:xfrm>
            <a:off x="427951" y="1905192"/>
            <a:ext cx="469366" cy="38518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8020630" y="1905192"/>
            <a:ext cx="386536" cy="3851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027499779"/>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Tiling Sum Rows</a:t>
            </a:r>
            <a:endParaRPr lang="en-US" dirty="0"/>
          </a:p>
        </p:txBody>
      </p:sp>
      <p:sp>
        <p:nvSpPr>
          <p:cNvPr id="4" name="Rectangle 3"/>
          <p:cNvSpPr/>
          <p:nvPr/>
        </p:nvSpPr>
        <p:spPr>
          <a:xfrm>
            <a:off x="897317"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897317" y="2692119"/>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p:cNvCxnSpPr/>
          <p:nvPr/>
        </p:nvCxnSpPr>
        <p:spPr>
          <a:xfrm>
            <a:off x="897317" y="3438166"/>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897317" y="4169869"/>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p:cNvCxnSpPr/>
          <p:nvPr/>
        </p:nvCxnSpPr>
        <p:spPr>
          <a:xfrm>
            <a:off x="897317" y="4998214"/>
            <a:ext cx="4142232" cy="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926063634"/>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Tiling Sum Rows</a:t>
            </a:r>
            <a:endParaRPr lang="en-US" dirty="0"/>
          </a:p>
        </p:txBody>
      </p:sp>
      <p:sp>
        <p:nvSpPr>
          <p:cNvPr id="4" name="Rectangle 3"/>
          <p:cNvSpPr/>
          <p:nvPr/>
        </p:nvSpPr>
        <p:spPr>
          <a:xfrm>
            <a:off x="897317"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Down Arrow 15"/>
          <p:cNvSpPr/>
          <p:nvPr/>
        </p:nvSpPr>
        <p:spPr>
          <a:xfrm>
            <a:off x="427951" y="1905192"/>
            <a:ext cx="469366" cy="38518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897317" y="2692119"/>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p:cNvCxnSpPr/>
          <p:nvPr/>
        </p:nvCxnSpPr>
        <p:spPr>
          <a:xfrm>
            <a:off x="897317" y="3438166"/>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897317" y="4169869"/>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p:cNvCxnSpPr/>
          <p:nvPr/>
        </p:nvCxnSpPr>
        <p:spPr>
          <a:xfrm>
            <a:off x="897317" y="4998214"/>
            <a:ext cx="4142232" cy="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833640212"/>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Tiling Sum Rows</a:t>
            </a:r>
            <a:endParaRPr lang="en-US" dirty="0"/>
          </a:p>
        </p:txBody>
      </p:sp>
      <p:sp>
        <p:nvSpPr>
          <p:cNvPr id="4" name="Rectangle 3"/>
          <p:cNvSpPr/>
          <p:nvPr/>
        </p:nvSpPr>
        <p:spPr>
          <a:xfrm>
            <a:off x="897317"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Down Arrow 15"/>
          <p:cNvSpPr/>
          <p:nvPr/>
        </p:nvSpPr>
        <p:spPr>
          <a:xfrm>
            <a:off x="427951" y="1905192"/>
            <a:ext cx="469366" cy="38518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897317" y="2692119"/>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p:cNvCxnSpPr/>
          <p:nvPr/>
        </p:nvCxnSpPr>
        <p:spPr>
          <a:xfrm>
            <a:off x="897317" y="3438166"/>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897317" y="4169869"/>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p:cNvCxnSpPr/>
          <p:nvPr/>
        </p:nvCxnSpPr>
        <p:spPr>
          <a:xfrm>
            <a:off x="897317" y="4998214"/>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5" name="Straight Connector 4"/>
          <p:cNvCxnSpPr/>
          <p:nvPr/>
        </p:nvCxnSpPr>
        <p:spPr>
          <a:xfrm>
            <a:off x="1697999"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p:cNvCxnSpPr/>
          <p:nvPr/>
        </p:nvCxnSpPr>
        <p:spPr>
          <a:xfrm>
            <a:off x="2513032"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3" name="Straight Connector 12"/>
          <p:cNvCxnSpPr/>
          <p:nvPr/>
        </p:nvCxnSpPr>
        <p:spPr>
          <a:xfrm>
            <a:off x="3341325"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4197227" y="1905192"/>
            <a:ext cx="0" cy="385180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369199416"/>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Tiling Sum Rows</a:t>
            </a:r>
            <a:endParaRPr lang="en-US" dirty="0"/>
          </a:p>
        </p:txBody>
      </p:sp>
      <p:sp>
        <p:nvSpPr>
          <p:cNvPr id="4" name="Rectangle 3"/>
          <p:cNvSpPr/>
          <p:nvPr/>
        </p:nvSpPr>
        <p:spPr>
          <a:xfrm>
            <a:off x="897317"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Down Arrow 15"/>
          <p:cNvSpPr/>
          <p:nvPr/>
        </p:nvSpPr>
        <p:spPr>
          <a:xfrm>
            <a:off x="427951" y="1905192"/>
            <a:ext cx="469366" cy="38518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897317" y="2692119"/>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p:cNvCxnSpPr/>
          <p:nvPr/>
        </p:nvCxnSpPr>
        <p:spPr>
          <a:xfrm>
            <a:off x="897317" y="3438166"/>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897317" y="4169869"/>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p:cNvCxnSpPr/>
          <p:nvPr/>
        </p:nvCxnSpPr>
        <p:spPr>
          <a:xfrm>
            <a:off x="897317" y="4998214"/>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5" name="Straight Connector 4"/>
          <p:cNvCxnSpPr/>
          <p:nvPr/>
        </p:nvCxnSpPr>
        <p:spPr>
          <a:xfrm>
            <a:off x="1697999"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p:cNvCxnSpPr/>
          <p:nvPr/>
        </p:nvCxnSpPr>
        <p:spPr>
          <a:xfrm>
            <a:off x="2513032"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3" name="Straight Connector 12"/>
          <p:cNvCxnSpPr/>
          <p:nvPr/>
        </p:nvCxnSpPr>
        <p:spPr>
          <a:xfrm>
            <a:off x="3341325"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4197227" y="1905192"/>
            <a:ext cx="0" cy="3851800"/>
          </a:xfrm>
          <a:prstGeom prst="line">
            <a:avLst/>
          </a:prstGeom>
        </p:spPr>
        <p:style>
          <a:lnRef idx="3">
            <a:schemeClr val="dk1"/>
          </a:lnRef>
          <a:fillRef idx="0">
            <a:schemeClr val="dk1"/>
          </a:fillRef>
          <a:effectRef idx="2">
            <a:schemeClr val="dk1"/>
          </a:effectRef>
          <a:fontRef idx="minor">
            <a:schemeClr val="tx1"/>
          </a:fontRef>
        </p:style>
      </p:cxnSp>
      <p:sp>
        <p:nvSpPr>
          <p:cNvPr id="3" name="Rectangle 2"/>
          <p:cNvSpPr/>
          <p:nvPr/>
        </p:nvSpPr>
        <p:spPr>
          <a:xfrm>
            <a:off x="897317" y="1905192"/>
            <a:ext cx="800682" cy="78692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6" name="Right Arrow 5"/>
          <p:cNvSpPr/>
          <p:nvPr/>
        </p:nvSpPr>
        <p:spPr>
          <a:xfrm>
            <a:off x="897317" y="1905192"/>
            <a:ext cx="800682" cy="3175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ight Arrow 14"/>
          <p:cNvSpPr/>
          <p:nvPr/>
        </p:nvSpPr>
        <p:spPr>
          <a:xfrm>
            <a:off x="897317" y="2360782"/>
            <a:ext cx="800682" cy="3175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5949898" y="1905192"/>
            <a:ext cx="289903" cy="77312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4288913539"/>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Tiling Sum Rows</a:t>
            </a:r>
            <a:endParaRPr lang="en-US" dirty="0"/>
          </a:p>
        </p:txBody>
      </p:sp>
      <p:sp>
        <p:nvSpPr>
          <p:cNvPr id="4" name="Rectangle 3"/>
          <p:cNvSpPr/>
          <p:nvPr/>
        </p:nvSpPr>
        <p:spPr>
          <a:xfrm>
            <a:off x="897317"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Down Arrow 15"/>
          <p:cNvSpPr/>
          <p:nvPr/>
        </p:nvSpPr>
        <p:spPr>
          <a:xfrm>
            <a:off x="427951" y="1905192"/>
            <a:ext cx="469366" cy="38518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897317" y="2692119"/>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p:cNvCxnSpPr/>
          <p:nvPr/>
        </p:nvCxnSpPr>
        <p:spPr>
          <a:xfrm>
            <a:off x="897317" y="3438166"/>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897317" y="4169869"/>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p:cNvCxnSpPr/>
          <p:nvPr/>
        </p:nvCxnSpPr>
        <p:spPr>
          <a:xfrm>
            <a:off x="897317" y="4998214"/>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5" name="Straight Connector 4"/>
          <p:cNvCxnSpPr/>
          <p:nvPr/>
        </p:nvCxnSpPr>
        <p:spPr>
          <a:xfrm>
            <a:off x="1697999"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p:cNvCxnSpPr/>
          <p:nvPr/>
        </p:nvCxnSpPr>
        <p:spPr>
          <a:xfrm>
            <a:off x="2513032"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3" name="Straight Connector 12"/>
          <p:cNvCxnSpPr/>
          <p:nvPr/>
        </p:nvCxnSpPr>
        <p:spPr>
          <a:xfrm>
            <a:off x="3341325"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4197227" y="1905192"/>
            <a:ext cx="0" cy="3851800"/>
          </a:xfrm>
          <a:prstGeom prst="line">
            <a:avLst/>
          </a:prstGeom>
        </p:spPr>
        <p:style>
          <a:lnRef idx="3">
            <a:schemeClr val="dk1"/>
          </a:lnRef>
          <a:fillRef idx="0">
            <a:schemeClr val="dk1"/>
          </a:fillRef>
          <a:effectRef idx="2">
            <a:schemeClr val="dk1"/>
          </a:effectRef>
          <a:fontRef idx="minor">
            <a:schemeClr val="tx1"/>
          </a:fontRef>
        </p:style>
      </p:cxnSp>
      <p:sp>
        <p:nvSpPr>
          <p:cNvPr id="3" name="Rectangle 2"/>
          <p:cNvSpPr/>
          <p:nvPr/>
        </p:nvSpPr>
        <p:spPr>
          <a:xfrm>
            <a:off x="1712350" y="1905192"/>
            <a:ext cx="800682" cy="78692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6" name="Right Arrow 5"/>
          <p:cNvSpPr/>
          <p:nvPr/>
        </p:nvSpPr>
        <p:spPr>
          <a:xfrm>
            <a:off x="1712350" y="1905192"/>
            <a:ext cx="800682" cy="3175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ight Arrow 14"/>
          <p:cNvSpPr/>
          <p:nvPr/>
        </p:nvSpPr>
        <p:spPr>
          <a:xfrm>
            <a:off x="1712350" y="2360782"/>
            <a:ext cx="800682" cy="3175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5949898" y="1905192"/>
            <a:ext cx="289903" cy="77312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20" name="Rectangle 19"/>
          <p:cNvSpPr/>
          <p:nvPr/>
        </p:nvSpPr>
        <p:spPr>
          <a:xfrm>
            <a:off x="7151469" y="1905193"/>
            <a:ext cx="289903" cy="77312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 name="Plus 8"/>
          <p:cNvSpPr/>
          <p:nvPr/>
        </p:nvSpPr>
        <p:spPr>
          <a:xfrm>
            <a:off x="6364045" y="2112278"/>
            <a:ext cx="352570" cy="386560"/>
          </a:xfrm>
          <a:prstGeom prst="mathPl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Equal 9"/>
          <p:cNvSpPr/>
          <p:nvPr/>
        </p:nvSpPr>
        <p:spPr>
          <a:xfrm>
            <a:off x="6716615" y="2112278"/>
            <a:ext cx="323868" cy="386560"/>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12506402"/>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Tiling Sum Rows</a:t>
            </a:r>
            <a:endParaRPr lang="en-US" dirty="0"/>
          </a:p>
        </p:txBody>
      </p:sp>
      <p:sp>
        <p:nvSpPr>
          <p:cNvPr id="4" name="Rectangle 3"/>
          <p:cNvSpPr/>
          <p:nvPr/>
        </p:nvSpPr>
        <p:spPr>
          <a:xfrm>
            <a:off x="897317"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Down Arrow 15"/>
          <p:cNvSpPr/>
          <p:nvPr/>
        </p:nvSpPr>
        <p:spPr>
          <a:xfrm>
            <a:off x="427951" y="1905192"/>
            <a:ext cx="469366" cy="38518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897317" y="2692119"/>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p:cNvCxnSpPr/>
          <p:nvPr/>
        </p:nvCxnSpPr>
        <p:spPr>
          <a:xfrm>
            <a:off x="897317" y="3438166"/>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897317" y="4169869"/>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p:cNvCxnSpPr/>
          <p:nvPr/>
        </p:nvCxnSpPr>
        <p:spPr>
          <a:xfrm>
            <a:off x="897317" y="4998214"/>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5" name="Straight Connector 4"/>
          <p:cNvCxnSpPr/>
          <p:nvPr/>
        </p:nvCxnSpPr>
        <p:spPr>
          <a:xfrm>
            <a:off x="1697999"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p:cNvCxnSpPr/>
          <p:nvPr/>
        </p:nvCxnSpPr>
        <p:spPr>
          <a:xfrm>
            <a:off x="2513032"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3" name="Straight Connector 12"/>
          <p:cNvCxnSpPr/>
          <p:nvPr/>
        </p:nvCxnSpPr>
        <p:spPr>
          <a:xfrm>
            <a:off x="3341325"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4197227" y="1905192"/>
            <a:ext cx="0" cy="3851800"/>
          </a:xfrm>
          <a:prstGeom prst="line">
            <a:avLst/>
          </a:prstGeom>
        </p:spPr>
        <p:style>
          <a:lnRef idx="3">
            <a:schemeClr val="dk1"/>
          </a:lnRef>
          <a:fillRef idx="0">
            <a:schemeClr val="dk1"/>
          </a:fillRef>
          <a:effectRef idx="2">
            <a:schemeClr val="dk1"/>
          </a:effectRef>
          <a:fontRef idx="minor">
            <a:schemeClr val="tx1"/>
          </a:fontRef>
        </p:style>
      </p:cxnSp>
      <p:sp>
        <p:nvSpPr>
          <p:cNvPr id="8" name="Right Arrow 7"/>
          <p:cNvSpPr/>
          <p:nvPr/>
        </p:nvSpPr>
        <p:spPr>
          <a:xfrm>
            <a:off x="897317" y="2029444"/>
            <a:ext cx="4142232" cy="441783"/>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p:cNvSpPr/>
          <p:nvPr/>
        </p:nvSpPr>
        <p:spPr>
          <a:xfrm>
            <a:off x="8020630" y="1905192"/>
            <a:ext cx="386536" cy="786927"/>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562122582"/>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Tiling Sum Rows</a:t>
            </a:r>
            <a:endParaRPr lang="en-US" dirty="0"/>
          </a:p>
        </p:txBody>
      </p:sp>
      <p:sp>
        <p:nvSpPr>
          <p:cNvPr id="4" name="Rectangle 3"/>
          <p:cNvSpPr/>
          <p:nvPr/>
        </p:nvSpPr>
        <p:spPr>
          <a:xfrm>
            <a:off x="897317"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Down Arrow 15"/>
          <p:cNvSpPr/>
          <p:nvPr/>
        </p:nvSpPr>
        <p:spPr>
          <a:xfrm>
            <a:off x="427951" y="1905192"/>
            <a:ext cx="469366" cy="38518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897317" y="2692119"/>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p:cNvCxnSpPr/>
          <p:nvPr/>
        </p:nvCxnSpPr>
        <p:spPr>
          <a:xfrm>
            <a:off x="897317" y="3438166"/>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897317" y="4169869"/>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p:cNvCxnSpPr/>
          <p:nvPr/>
        </p:nvCxnSpPr>
        <p:spPr>
          <a:xfrm>
            <a:off x="897317" y="4998214"/>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5" name="Straight Connector 4"/>
          <p:cNvCxnSpPr/>
          <p:nvPr/>
        </p:nvCxnSpPr>
        <p:spPr>
          <a:xfrm>
            <a:off x="1697999"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p:cNvCxnSpPr/>
          <p:nvPr/>
        </p:nvCxnSpPr>
        <p:spPr>
          <a:xfrm>
            <a:off x="2513032"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3" name="Straight Connector 12"/>
          <p:cNvCxnSpPr/>
          <p:nvPr/>
        </p:nvCxnSpPr>
        <p:spPr>
          <a:xfrm>
            <a:off x="3341325"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4197227" y="1905192"/>
            <a:ext cx="0" cy="3851800"/>
          </a:xfrm>
          <a:prstGeom prst="line">
            <a:avLst/>
          </a:prstGeom>
        </p:spPr>
        <p:style>
          <a:lnRef idx="3">
            <a:schemeClr val="dk1"/>
          </a:lnRef>
          <a:fillRef idx="0">
            <a:schemeClr val="dk1"/>
          </a:fillRef>
          <a:effectRef idx="2">
            <a:schemeClr val="dk1"/>
          </a:effectRef>
          <a:fontRef idx="minor">
            <a:schemeClr val="tx1"/>
          </a:fontRef>
        </p:style>
      </p:cxnSp>
      <p:sp>
        <p:nvSpPr>
          <p:cNvPr id="8" name="Right Arrow 7"/>
          <p:cNvSpPr/>
          <p:nvPr/>
        </p:nvSpPr>
        <p:spPr>
          <a:xfrm>
            <a:off x="897317" y="2029444"/>
            <a:ext cx="4142232" cy="441783"/>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p:cNvSpPr/>
          <p:nvPr/>
        </p:nvSpPr>
        <p:spPr>
          <a:xfrm>
            <a:off x="8020630" y="1905192"/>
            <a:ext cx="386536" cy="786927"/>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5" name="Rectangle 14"/>
          <p:cNvSpPr/>
          <p:nvPr/>
        </p:nvSpPr>
        <p:spPr>
          <a:xfrm>
            <a:off x="8020630" y="1905192"/>
            <a:ext cx="386536" cy="3851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1" name="Right Arrow 20"/>
          <p:cNvSpPr/>
          <p:nvPr/>
        </p:nvSpPr>
        <p:spPr>
          <a:xfrm>
            <a:off x="897317" y="2844519"/>
            <a:ext cx="4142232" cy="441783"/>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ight Arrow 21"/>
          <p:cNvSpPr/>
          <p:nvPr/>
        </p:nvSpPr>
        <p:spPr>
          <a:xfrm>
            <a:off x="897317" y="3617640"/>
            <a:ext cx="4142232" cy="441783"/>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Right Arrow 22"/>
          <p:cNvSpPr/>
          <p:nvPr/>
        </p:nvSpPr>
        <p:spPr>
          <a:xfrm>
            <a:off x="897317" y="4404567"/>
            <a:ext cx="4142232" cy="441783"/>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ight Arrow 23"/>
          <p:cNvSpPr/>
          <p:nvPr/>
        </p:nvSpPr>
        <p:spPr>
          <a:xfrm>
            <a:off x="897317" y="5150078"/>
            <a:ext cx="4142232" cy="441783"/>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46471232"/>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Changes</a:t>
            </a:r>
            <a:endParaRPr lang="en-US" dirty="0"/>
          </a:p>
        </p:txBody>
      </p:sp>
      <p:sp>
        <p:nvSpPr>
          <p:cNvPr id="3" name="Content Placeholder 2"/>
          <p:cNvSpPr>
            <a:spLocks noGrp="1"/>
          </p:cNvSpPr>
          <p:nvPr>
            <p:ph idx="1"/>
          </p:nvPr>
        </p:nvSpPr>
        <p:spPr/>
        <p:txBody>
          <a:bodyPr/>
          <a:lstStyle/>
          <a:p>
            <a:r>
              <a:rPr lang="en-US" dirty="0" smtClean="0"/>
              <a:t>We combine the partial sums of the rows from each tile with the accumulated partial sums from previously processed tiles of these rows</a:t>
            </a:r>
          </a:p>
          <a:p>
            <a:r>
              <a:rPr lang="en-US" dirty="0" smtClean="0"/>
              <a:t>The original </a:t>
            </a:r>
            <a:r>
              <a:rPr lang="en-US" b="1" dirty="0" smtClean="0"/>
              <a:t>map</a:t>
            </a:r>
            <a:r>
              <a:rPr lang="en-US" dirty="0" smtClean="0"/>
              <a:t> iterated over single 1D rows at a time, while the </a:t>
            </a:r>
            <a:r>
              <a:rPr lang="en-US" b="1" dirty="0" err="1" smtClean="0"/>
              <a:t>tiledmap</a:t>
            </a:r>
            <a:r>
              <a:rPr lang="en-US" dirty="0" smtClean="0"/>
              <a:t> iterates over 2D groups of rows at a time</a:t>
            </a:r>
          </a:p>
        </p:txBody>
      </p:sp>
    </p:spTree>
    <p:extLst>
      <p:ext uri="{BB962C8B-B14F-4D97-AF65-F5344CB8AC3E}">
        <p14:creationId xmlns:p14="http://schemas.microsoft.com/office/powerpoint/2010/main" val="1916405141"/>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Algorithm</a:t>
            </a:r>
            <a:endParaRPr lang="en-US" dirty="0"/>
          </a:p>
        </p:txBody>
      </p:sp>
      <p:sp>
        <p:nvSpPr>
          <p:cNvPr id="3" name="Content Placeholder 2"/>
          <p:cNvSpPr>
            <a:spLocks noGrp="1"/>
          </p:cNvSpPr>
          <p:nvPr>
            <p:ph idx="1"/>
          </p:nvPr>
        </p:nvSpPr>
        <p:spPr/>
        <p:txBody>
          <a:bodyPr>
            <a:normAutofit fontScale="92500"/>
          </a:bodyPr>
          <a:lstStyle/>
          <a:p>
            <a:r>
              <a:rPr lang="en-US" dirty="0" smtClean="0"/>
              <a:t>Clone each function, creating a tiled version of it and replace each adverb in tiled functions with a tiled version of it</a:t>
            </a:r>
          </a:p>
          <a:p>
            <a:r>
              <a:rPr lang="en-US" dirty="0" smtClean="0"/>
              <a:t>Change each variable in the tiled functions to represent tiles of values rather than individual values</a:t>
            </a:r>
          </a:p>
          <a:p>
            <a:r>
              <a:rPr lang="en-US" dirty="0" smtClean="0"/>
              <a:t>Modify the combine functions of the </a:t>
            </a:r>
            <a:r>
              <a:rPr lang="en-US" b="1" dirty="0" err="1" smtClean="0"/>
              <a:t>tilereduces</a:t>
            </a:r>
            <a:r>
              <a:rPr lang="en-US" dirty="0" smtClean="0"/>
              <a:t> and </a:t>
            </a:r>
            <a:r>
              <a:rPr lang="en-US" b="1" dirty="0" err="1" smtClean="0"/>
              <a:t>tiledscans</a:t>
            </a:r>
            <a:r>
              <a:rPr lang="en-US" dirty="0" smtClean="0"/>
              <a:t> to be able to combine tiles of partial results</a:t>
            </a:r>
          </a:p>
          <a:p>
            <a:r>
              <a:rPr lang="en-US" dirty="0" smtClean="0"/>
              <a:t>Use the original tree of functions as the transform function of the innermost tiled adverb to consume the tiles</a:t>
            </a:r>
          </a:p>
          <a:p>
            <a:endParaRPr lang="en-US" dirty="0" smtClean="0"/>
          </a:p>
        </p:txBody>
      </p:sp>
    </p:spTree>
    <p:extLst>
      <p:ext uri="{BB962C8B-B14F-4D97-AF65-F5344CB8AC3E}">
        <p14:creationId xmlns:p14="http://schemas.microsoft.com/office/powerpoint/2010/main" val="101647332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Parallelism</a:t>
            </a:r>
            <a:endParaRPr lang="en-US" dirty="0"/>
          </a:p>
        </p:txBody>
      </p:sp>
      <p:sp>
        <p:nvSpPr>
          <p:cNvPr id="3" name="Content Placeholder 2"/>
          <p:cNvSpPr>
            <a:spLocks noGrp="1"/>
          </p:cNvSpPr>
          <p:nvPr>
            <p:ph idx="1"/>
          </p:nvPr>
        </p:nvSpPr>
        <p:spPr/>
        <p:txBody>
          <a:bodyPr/>
          <a:lstStyle/>
          <a:p>
            <a:r>
              <a:rPr lang="en-US" dirty="0"/>
              <a:t>P</a:t>
            </a:r>
            <a:r>
              <a:rPr lang="en-US" dirty="0" smtClean="0"/>
              <a:t>rogramming paradigm where algorithms are expressed using primitives (map, reduce, and scan) that leave iteration order through data unspecified</a:t>
            </a:r>
          </a:p>
          <a:p>
            <a:r>
              <a:rPr lang="en-US" dirty="0" smtClean="0"/>
              <a:t>Enables auto-parallelization, other optimizations</a:t>
            </a:r>
          </a:p>
          <a:p>
            <a:r>
              <a:rPr lang="en-US" dirty="0" smtClean="0"/>
              <a:t>Widely used – </a:t>
            </a:r>
            <a:r>
              <a:rPr lang="en-US" dirty="0" err="1" smtClean="0"/>
              <a:t>Matlab</a:t>
            </a:r>
            <a:r>
              <a:rPr lang="en-US" dirty="0" smtClean="0"/>
              <a:t>, </a:t>
            </a:r>
            <a:r>
              <a:rPr lang="en-US" dirty="0" err="1" smtClean="0"/>
              <a:t>NumPy</a:t>
            </a:r>
            <a:r>
              <a:rPr lang="en-US" dirty="0" smtClean="0"/>
              <a:t>, GPGPU</a:t>
            </a:r>
          </a:p>
          <a:p>
            <a:r>
              <a:rPr lang="en-US" dirty="0" smtClean="0"/>
              <a:t>Very expressive – Linear Algebra, many Machine Learning algorithms (K-Means, SVM, etc.), graphics, stream programs </a:t>
            </a:r>
            <a:endParaRPr lang="en-US" dirty="0"/>
          </a:p>
        </p:txBody>
      </p:sp>
    </p:spTree>
    <p:extLst>
      <p:ext uri="{BB962C8B-B14F-4D97-AF65-F5344CB8AC3E}">
        <p14:creationId xmlns:p14="http://schemas.microsoft.com/office/powerpoint/2010/main" val="210712941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Parakeet Sum Rows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b="1" dirty="0" err="1" smtClean="0">
                <a:solidFill>
                  <a:srgbClr val="FF7700"/>
                </a:solidFill>
                <a:latin typeface="Courier New"/>
                <a:ea typeface="Courier New"/>
                <a:cs typeface="Courier New"/>
              </a:rPr>
              <a:t>def</a:t>
            </a:r>
            <a:r>
              <a:rPr lang="en-US" dirty="0" smtClean="0">
                <a:solidFill>
                  <a:srgbClr val="000000"/>
                </a:solidFill>
                <a:latin typeface="Courier"/>
                <a:ea typeface="Courier"/>
                <a:cs typeface="Courier"/>
              </a:rPr>
              <a:t> add2(x, y):</a:t>
            </a:r>
            <a:endParaRPr lang="en-US" dirty="0">
              <a:solidFill>
                <a:schemeClr val="tx1"/>
              </a:solidFill>
              <a:latin typeface="Courier New"/>
              <a:ea typeface="Courier New"/>
              <a:cs typeface="Courier New"/>
            </a:endParaRPr>
          </a:p>
          <a:p>
            <a:pPr marL="0" indent="0">
              <a:buNone/>
            </a:pPr>
            <a:r>
              <a:rPr lang="en-US" dirty="0">
                <a:solidFill>
                  <a:schemeClr val="tx1"/>
                </a:solidFill>
                <a:latin typeface="Courier New"/>
                <a:ea typeface="Courier New"/>
                <a:cs typeface="Courier New"/>
              </a:rPr>
              <a:t> </a:t>
            </a:r>
            <a:r>
              <a:rPr lang="en-US" dirty="0" smtClean="0">
                <a:solidFill>
                  <a:schemeClr val="tx1"/>
                </a:solidFill>
                <a:latin typeface="Courier New"/>
                <a:ea typeface="Courier New"/>
                <a:cs typeface="Courier New"/>
              </a:rPr>
              <a:t> </a:t>
            </a:r>
            <a:r>
              <a:rPr lang="en-US" b="1" dirty="0">
                <a:solidFill>
                  <a:srgbClr val="FF7700"/>
                </a:solidFill>
                <a:latin typeface="Courier New"/>
                <a:ea typeface="Courier New"/>
                <a:cs typeface="Courier New"/>
              </a:rPr>
              <a:t>return</a:t>
            </a:r>
            <a:r>
              <a:rPr lang="en-US" dirty="0">
                <a:solidFill>
                  <a:srgbClr val="000000"/>
                </a:solidFill>
                <a:latin typeface="Courier"/>
                <a:ea typeface="Courier"/>
                <a:cs typeface="Courier"/>
              </a:rPr>
              <a:t> </a:t>
            </a:r>
            <a:r>
              <a:rPr lang="en-US" dirty="0" err="1" smtClean="0">
                <a:solidFill>
                  <a:srgbClr val="000000"/>
                </a:solidFill>
                <a:latin typeface="Courier"/>
                <a:ea typeface="Courier"/>
                <a:cs typeface="Courier"/>
              </a:rPr>
              <a:t>x+y</a:t>
            </a:r>
            <a:endParaRPr lang="en-US" dirty="0" smtClean="0">
              <a:solidFill>
                <a:schemeClr val="tx1"/>
              </a:solidFill>
              <a:latin typeface="Courier New"/>
              <a:ea typeface="Courier New"/>
              <a:cs typeface="Courier New"/>
            </a:endParaRPr>
          </a:p>
          <a:p>
            <a:pPr marL="0" indent="0">
              <a:buNone/>
            </a:pPr>
            <a:endParaRPr lang="en-US" dirty="0" smtClean="0">
              <a:solidFill>
                <a:schemeClr val="tx1"/>
              </a:solidFill>
              <a:latin typeface="Courier New"/>
              <a:ea typeface="Courier New"/>
              <a:cs typeface="Courier New"/>
            </a:endParaRPr>
          </a:p>
          <a:p>
            <a:pPr marL="0" indent="0">
              <a:buNone/>
            </a:pPr>
            <a:r>
              <a:rPr lang="en-US" b="1" dirty="0" err="1" smtClean="0">
                <a:solidFill>
                  <a:srgbClr val="FF7700"/>
                </a:solidFill>
                <a:latin typeface="Courier New"/>
                <a:ea typeface="Courier New"/>
                <a:cs typeface="Courier New"/>
              </a:rPr>
              <a:t>def</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sum_row</a:t>
            </a:r>
            <a:r>
              <a:rPr lang="en-US" dirty="0" smtClean="0">
                <a:solidFill>
                  <a:srgbClr val="000000"/>
                </a:solidFill>
                <a:latin typeface="Courier New"/>
                <a:ea typeface="Courier New"/>
                <a:cs typeface="Courier New"/>
              </a:rPr>
              <a:t>(</a:t>
            </a:r>
            <a:r>
              <a:rPr lang="en-US" dirty="0" err="1" smtClean="0">
                <a:solidFill>
                  <a:srgbClr val="000000"/>
                </a:solidFill>
                <a:latin typeface="Courier"/>
                <a:ea typeface="Courier"/>
                <a:cs typeface="Courier"/>
              </a:rPr>
              <a:t>xrow</a:t>
            </a:r>
            <a:r>
              <a:rPr lang="en-US" dirty="0" smtClean="0">
                <a:solidFill>
                  <a:srgbClr val="000000"/>
                </a:solidFill>
                <a:latin typeface="Courier New"/>
                <a:ea typeface="Courier New"/>
                <a:cs typeface="Courier New"/>
              </a:rPr>
              <a:t>)</a:t>
            </a:r>
            <a:r>
              <a:rPr lang="en-US" dirty="0">
                <a:solidFill>
                  <a:srgbClr val="000000"/>
                </a:solidFill>
                <a:latin typeface="Courier"/>
                <a:ea typeface="Courier"/>
                <a:cs typeface="Courier"/>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b="1" dirty="0">
                <a:solidFill>
                  <a:srgbClr val="FF7700"/>
                </a:solidFill>
                <a:latin typeface="Courier New"/>
                <a:ea typeface="Courier New"/>
                <a:cs typeface="Courier New"/>
              </a:rPr>
              <a:t>return</a:t>
            </a:r>
            <a:r>
              <a:rPr lang="en-US" dirty="0">
                <a:solidFill>
                  <a:srgbClr val="000000"/>
                </a:solidFill>
                <a:latin typeface="Courier"/>
                <a:ea typeface="Courier"/>
                <a:cs typeface="Courier"/>
              </a:rPr>
              <a:t> </a:t>
            </a:r>
            <a:r>
              <a:rPr lang="en-US" b="1" dirty="0" smtClean="0">
                <a:solidFill>
                  <a:srgbClr val="000000"/>
                </a:solidFill>
                <a:latin typeface="Courier"/>
                <a:ea typeface="Courier"/>
                <a:cs typeface="Courier"/>
              </a:rPr>
              <a:t>reduce</a:t>
            </a:r>
            <a:r>
              <a:rPr lang="en-US" dirty="0" smtClean="0">
                <a:solidFill>
                  <a:srgbClr val="000000"/>
                </a:solidFill>
                <a:latin typeface="Courier"/>
                <a:ea typeface="Courier"/>
                <a:cs typeface="Courier"/>
              </a:rPr>
              <a:t>(identity, </a:t>
            </a:r>
            <a:r>
              <a:rPr lang="en-US" dirty="0" err="1" smtClean="0">
                <a:solidFill>
                  <a:srgbClr val="000000"/>
                </a:solidFill>
                <a:latin typeface="Courier"/>
                <a:ea typeface="Courier"/>
                <a:cs typeface="Courier"/>
              </a:rPr>
              <a:t>xrow</a:t>
            </a:r>
            <a:r>
              <a:rPr lang="en-US" dirty="0" smtClean="0">
                <a:solidFill>
                  <a:srgbClr val="000000"/>
                </a:solidFill>
                <a:latin typeface="Courier"/>
                <a:ea typeface="Courier"/>
                <a:cs typeface="Courier"/>
              </a:rPr>
              <a:t>,</a:t>
            </a:r>
            <a:br>
              <a:rPr lang="en-US" dirty="0" smtClean="0">
                <a:solidFill>
                  <a:srgbClr val="000000"/>
                </a:solidFill>
                <a:latin typeface="Courier"/>
                <a:ea typeface="Courier"/>
                <a:cs typeface="Courier"/>
              </a:rPr>
            </a:br>
            <a:r>
              <a:rPr lang="en-US" dirty="0" smtClean="0">
                <a:solidFill>
                  <a:srgbClr val="000000"/>
                </a:solidFill>
                <a:latin typeface="Courier"/>
                <a:ea typeface="Courier"/>
                <a:cs typeface="Courier"/>
              </a:rPr>
              <a:t>                combine=add2,</a:t>
            </a:r>
            <a:br>
              <a:rPr lang="en-US" dirty="0" smtClean="0">
                <a:solidFill>
                  <a:srgbClr val="000000"/>
                </a:solidFill>
                <a:latin typeface="Courier"/>
                <a:ea typeface="Courier"/>
                <a:cs typeface="Courier"/>
              </a:rPr>
            </a:b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init</a:t>
            </a:r>
            <a:r>
              <a:rPr lang="en-US" dirty="0" smtClean="0">
                <a:solidFill>
                  <a:srgbClr val="000000"/>
                </a:solidFill>
                <a:latin typeface="Courier"/>
                <a:ea typeface="Courier"/>
                <a:cs typeface="Courier"/>
              </a:rPr>
              <a:t>=0, axes=[0])</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endParaRPr lang="en-US" dirty="0">
              <a:solidFill>
                <a:srgbClr val="000000"/>
              </a:solidFill>
              <a:latin typeface="Courier New"/>
              <a:ea typeface="Courier New"/>
              <a:cs typeface="Courier New"/>
            </a:endParaRPr>
          </a:p>
          <a:p>
            <a:pPr marL="0" indent="0">
              <a:buNone/>
            </a:pPr>
            <a:r>
              <a:rPr lang="en-US" b="1" dirty="0" err="1" smtClean="0">
                <a:solidFill>
                  <a:srgbClr val="FF7700"/>
                </a:solidFill>
                <a:latin typeface="Courier New"/>
                <a:ea typeface="Courier New"/>
                <a:cs typeface="Courier New"/>
              </a:rPr>
              <a:t>def</a:t>
            </a:r>
            <a:r>
              <a:rPr lang="en-US" dirty="0" smtClean="0">
                <a:solidFill>
                  <a:srgbClr val="000000"/>
                </a:solidFill>
                <a:latin typeface="Courier"/>
                <a:ea typeface="Courier"/>
                <a:cs typeface="Courier"/>
              </a:rPr>
              <a:t> </a:t>
            </a:r>
            <a:r>
              <a:rPr lang="en-US" dirty="0" err="1">
                <a:solidFill>
                  <a:srgbClr val="000000"/>
                </a:solidFill>
                <a:latin typeface="Courier"/>
                <a:ea typeface="Courier"/>
                <a:cs typeface="Courier"/>
              </a:rPr>
              <a:t>sum_rows</a:t>
            </a:r>
            <a:r>
              <a:rPr lang="en-US" dirty="0">
                <a:solidFill>
                  <a:srgbClr val="000000"/>
                </a:solidFill>
                <a:latin typeface="Courier New"/>
                <a:ea typeface="Courier New"/>
                <a:cs typeface="Courier New"/>
              </a:rPr>
              <a:t>(</a:t>
            </a:r>
            <a:r>
              <a:rPr lang="en-US" dirty="0" err="1">
                <a:solidFill>
                  <a:srgbClr val="000000"/>
                </a:solidFill>
                <a:latin typeface="Courier"/>
                <a:ea typeface="Courier"/>
                <a:cs typeface="Courier"/>
              </a:rPr>
              <a:t>Xs</a:t>
            </a:r>
            <a:r>
              <a:rPr lang="en-US" dirty="0">
                <a:solidFill>
                  <a:srgbClr val="000000"/>
                </a:solidFill>
                <a:latin typeface="Courier New"/>
                <a:ea typeface="Courier New"/>
                <a:cs typeface="Courier New"/>
              </a:rPr>
              <a:t>)</a:t>
            </a:r>
            <a:r>
              <a:rPr lang="en-US" dirty="0">
                <a:solidFill>
                  <a:srgbClr val="000000"/>
                </a:solidFill>
                <a:latin typeface="Courier"/>
                <a:ea typeface="Courier"/>
                <a:cs typeface="Courier"/>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b="1" dirty="0">
                <a:solidFill>
                  <a:srgbClr val="FF7700"/>
                </a:solidFill>
                <a:latin typeface="Courier New"/>
                <a:ea typeface="Courier New"/>
                <a:cs typeface="Courier New"/>
              </a:rPr>
              <a:t>return</a:t>
            </a:r>
            <a:r>
              <a:rPr lang="en-US" dirty="0">
                <a:solidFill>
                  <a:srgbClr val="000000"/>
                </a:solidFill>
                <a:latin typeface="Courier"/>
                <a:ea typeface="Courier"/>
                <a:cs typeface="Courier"/>
              </a:rPr>
              <a:t> </a:t>
            </a:r>
            <a:r>
              <a:rPr lang="en-US" b="1" dirty="0" smtClean="0">
                <a:solidFill>
                  <a:srgbClr val="000000"/>
                </a:solidFill>
                <a:latin typeface="Courier"/>
                <a:ea typeface="Courier New"/>
                <a:cs typeface="Courier"/>
              </a:rPr>
              <a:t>map</a:t>
            </a:r>
            <a:r>
              <a:rPr lang="en-US" dirty="0">
                <a:solidFill>
                  <a:srgbClr val="000000"/>
                </a:solidFill>
                <a:latin typeface="Courier New"/>
                <a:ea typeface="Courier New"/>
                <a:cs typeface="Courier New"/>
              </a:rPr>
              <a:t>(</a:t>
            </a:r>
            <a:r>
              <a:rPr lang="en-US" dirty="0" err="1">
                <a:solidFill>
                  <a:srgbClr val="000000"/>
                </a:solidFill>
                <a:latin typeface="Courier"/>
                <a:ea typeface="Courier"/>
                <a:cs typeface="Courier"/>
              </a:rPr>
              <a:t>sum_row</a:t>
            </a:r>
            <a:r>
              <a:rPr lang="en-US" dirty="0">
                <a:solidFill>
                  <a:srgbClr val="000000"/>
                </a:solidFill>
                <a:latin typeface="Courier"/>
                <a:ea typeface="Courier"/>
                <a:cs typeface="Courier"/>
              </a:rPr>
              <a:t>, </a:t>
            </a:r>
            <a:r>
              <a:rPr lang="en-US" dirty="0" err="1" smtClean="0">
                <a:solidFill>
                  <a:srgbClr val="000000"/>
                </a:solidFill>
                <a:latin typeface="Courier"/>
                <a:ea typeface="Courier"/>
                <a:cs typeface="Courier"/>
              </a:rPr>
              <a:t>Xs</a:t>
            </a:r>
            <a:r>
              <a:rPr lang="en-US" dirty="0" smtClean="0">
                <a:solidFill>
                  <a:srgbClr val="000000"/>
                </a:solidFill>
                <a:latin typeface="Courier"/>
                <a:ea typeface="Courier"/>
                <a:cs typeface="Courier"/>
              </a:rPr>
              <a:t>, axes=[0]</a:t>
            </a:r>
            <a:r>
              <a:rPr lang="en-US" dirty="0" smtClean="0">
                <a:solidFill>
                  <a:srgbClr val="000000"/>
                </a:solidFill>
                <a:latin typeface="Courier New"/>
                <a:ea typeface="Courier New"/>
                <a:cs typeface="Courier New"/>
              </a:rPr>
              <a:t>)</a:t>
            </a:r>
            <a:endParaRPr lang="en-US" dirty="0"/>
          </a:p>
        </p:txBody>
      </p:sp>
    </p:spTree>
    <p:extLst>
      <p:ext uri="{BB962C8B-B14F-4D97-AF65-F5344CB8AC3E}">
        <p14:creationId xmlns:p14="http://schemas.microsoft.com/office/powerpoint/2010/main" val="2625893691"/>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Tiled Parakeet Sum Rows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b="1" dirty="0" err="1" smtClean="0">
                <a:solidFill>
                  <a:srgbClr val="FF7700"/>
                </a:solidFill>
                <a:latin typeface="Courier New"/>
                <a:ea typeface="Courier New"/>
                <a:cs typeface="Courier New"/>
              </a:rPr>
              <a:t>def</a:t>
            </a:r>
            <a:r>
              <a:rPr lang="en-US" dirty="0" smtClean="0">
                <a:solidFill>
                  <a:srgbClr val="000000"/>
                </a:solidFill>
                <a:latin typeface="Courier"/>
                <a:ea typeface="Courier"/>
                <a:cs typeface="Courier"/>
              </a:rPr>
              <a:t> tiled_add2(</a:t>
            </a:r>
            <a:r>
              <a:rPr lang="en-US" dirty="0" err="1" smtClean="0">
                <a:solidFill>
                  <a:srgbClr val="000000"/>
                </a:solidFill>
                <a:latin typeface="Courier"/>
                <a:ea typeface="Courier"/>
                <a:cs typeface="Courier"/>
              </a:rPr>
              <a:t>accumTile</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yTile</a:t>
            </a:r>
            <a:r>
              <a:rPr lang="en-US" dirty="0" smtClean="0">
                <a:solidFill>
                  <a:srgbClr val="000000"/>
                </a:solidFill>
                <a:latin typeface="Courier"/>
                <a:ea typeface="Courier"/>
                <a:cs typeface="Courier"/>
              </a:rPr>
              <a:t>):</a:t>
            </a:r>
            <a:endParaRPr lang="en-US" dirty="0">
              <a:solidFill>
                <a:schemeClr val="tx1"/>
              </a:solidFill>
              <a:latin typeface="Courier New"/>
              <a:ea typeface="Courier New"/>
              <a:cs typeface="Courier New"/>
            </a:endParaRPr>
          </a:p>
          <a:p>
            <a:pPr marL="0" indent="0">
              <a:buNone/>
            </a:pPr>
            <a:r>
              <a:rPr lang="en-US" dirty="0">
                <a:solidFill>
                  <a:schemeClr val="tx1"/>
                </a:solidFill>
                <a:latin typeface="Courier New"/>
                <a:ea typeface="Courier New"/>
                <a:cs typeface="Courier New"/>
              </a:rPr>
              <a:t> </a:t>
            </a:r>
            <a:r>
              <a:rPr lang="en-US" dirty="0" smtClean="0">
                <a:solidFill>
                  <a:schemeClr val="tx1"/>
                </a:solidFill>
                <a:latin typeface="Courier New"/>
                <a:ea typeface="Courier New"/>
                <a:cs typeface="Courier New"/>
              </a:rPr>
              <a:t> </a:t>
            </a:r>
            <a:r>
              <a:rPr lang="en-US" b="1" dirty="0">
                <a:solidFill>
                  <a:srgbClr val="FF7700"/>
                </a:solidFill>
                <a:latin typeface="Courier New"/>
                <a:ea typeface="Courier New"/>
                <a:cs typeface="Courier New"/>
              </a:rPr>
              <a:t>return</a:t>
            </a:r>
            <a:r>
              <a:rPr lang="en-US" dirty="0">
                <a:solidFill>
                  <a:srgbClr val="000000"/>
                </a:solidFill>
                <a:latin typeface="Courier"/>
                <a:ea typeface="Courier"/>
                <a:cs typeface="Courier"/>
              </a:rPr>
              <a:t> </a:t>
            </a:r>
            <a:r>
              <a:rPr lang="en-US" b="1" dirty="0" smtClean="0">
                <a:solidFill>
                  <a:srgbClr val="000000"/>
                </a:solidFill>
                <a:latin typeface="Courier"/>
                <a:ea typeface="Courier"/>
                <a:cs typeface="Courier"/>
              </a:rPr>
              <a:t>map</a:t>
            </a:r>
            <a:r>
              <a:rPr lang="en-US" dirty="0" smtClean="0">
                <a:solidFill>
                  <a:srgbClr val="000000"/>
                </a:solidFill>
                <a:latin typeface="Courier"/>
                <a:ea typeface="Courier"/>
                <a:cs typeface="Courier"/>
              </a:rPr>
              <a:t>(add2, </a:t>
            </a:r>
            <a:r>
              <a:rPr lang="en-US" dirty="0" err="1" smtClean="0">
                <a:solidFill>
                  <a:srgbClr val="000000"/>
                </a:solidFill>
                <a:latin typeface="Courier"/>
                <a:ea typeface="Courier"/>
                <a:cs typeface="Courier"/>
              </a:rPr>
              <a:t>accumTile</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yTile</a:t>
            </a:r>
            <a:r>
              <a:rPr lang="en-US" dirty="0" smtClean="0">
                <a:solidFill>
                  <a:srgbClr val="000000"/>
                </a:solidFill>
                <a:latin typeface="Courier"/>
                <a:ea typeface="Courier"/>
                <a:cs typeface="Courier"/>
              </a:rPr>
              <a:t>)</a:t>
            </a:r>
            <a:endParaRPr lang="en-US" dirty="0" smtClean="0">
              <a:solidFill>
                <a:schemeClr val="tx1"/>
              </a:solidFill>
              <a:latin typeface="Courier New"/>
              <a:ea typeface="Courier New"/>
              <a:cs typeface="Courier New"/>
            </a:endParaRPr>
          </a:p>
          <a:p>
            <a:pPr marL="0" indent="0">
              <a:buNone/>
            </a:pPr>
            <a:endParaRPr lang="en-US" dirty="0" smtClean="0">
              <a:solidFill>
                <a:schemeClr val="tx1"/>
              </a:solidFill>
              <a:latin typeface="Courier New"/>
              <a:ea typeface="Courier New"/>
              <a:cs typeface="Courier New"/>
            </a:endParaRPr>
          </a:p>
          <a:p>
            <a:pPr marL="0" indent="0">
              <a:buNone/>
            </a:pPr>
            <a:r>
              <a:rPr lang="en-US" b="1" dirty="0" err="1" smtClean="0">
                <a:solidFill>
                  <a:srgbClr val="FF7700"/>
                </a:solidFill>
                <a:latin typeface="Courier New"/>
                <a:ea typeface="Courier New"/>
                <a:cs typeface="Courier New"/>
              </a:rPr>
              <a:t>def</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tiled_sum_row</a:t>
            </a:r>
            <a:r>
              <a:rPr lang="en-US" dirty="0" smtClean="0">
                <a:solidFill>
                  <a:srgbClr val="000000"/>
                </a:solidFill>
                <a:latin typeface="Courier New"/>
                <a:ea typeface="Courier New"/>
                <a:cs typeface="Courier New"/>
              </a:rPr>
              <a:t>(</a:t>
            </a:r>
            <a:r>
              <a:rPr lang="en-US" dirty="0" err="1" smtClean="0">
                <a:solidFill>
                  <a:srgbClr val="000000"/>
                </a:solidFill>
                <a:latin typeface="Courier"/>
                <a:ea typeface="Courier"/>
                <a:cs typeface="Courier"/>
              </a:rPr>
              <a:t>xrowTile</a:t>
            </a:r>
            <a:r>
              <a:rPr lang="en-US" dirty="0" smtClean="0">
                <a:solidFill>
                  <a:srgbClr val="000000"/>
                </a:solidFill>
                <a:latin typeface="Courier New"/>
                <a:ea typeface="Courier New"/>
                <a:cs typeface="Courier New"/>
              </a:rPr>
              <a:t>)</a:t>
            </a:r>
            <a:r>
              <a:rPr lang="en-US" dirty="0">
                <a:solidFill>
                  <a:srgbClr val="000000"/>
                </a:solidFill>
                <a:latin typeface="Courier"/>
                <a:ea typeface="Courier"/>
                <a:cs typeface="Courier"/>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b="1" dirty="0">
                <a:solidFill>
                  <a:srgbClr val="FF7700"/>
                </a:solidFill>
                <a:latin typeface="Courier New"/>
                <a:ea typeface="Courier New"/>
                <a:cs typeface="Courier New"/>
              </a:rPr>
              <a:t>return</a:t>
            </a:r>
            <a:r>
              <a:rPr lang="en-US" dirty="0">
                <a:solidFill>
                  <a:srgbClr val="000000"/>
                </a:solidFill>
                <a:latin typeface="Courier"/>
                <a:ea typeface="Courier"/>
                <a:cs typeface="Courier"/>
              </a:rPr>
              <a:t> </a:t>
            </a:r>
            <a:r>
              <a:rPr lang="en-US" b="1" dirty="0" err="1" smtClean="0">
                <a:solidFill>
                  <a:srgbClr val="000000"/>
                </a:solidFill>
                <a:latin typeface="Courier"/>
                <a:ea typeface="Courier"/>
                <a:cs typeface="Courier"/>
              </a:rPr>
              <a:t>tiledreduce</a:t>
            </a:r>
            <a:r>
              <a:rPr lang="en-US" dirty="0" smtClean="0">
                <a:solidFill>
                  <a:srgbClr val="000000"/>
                </a:solidFill>
                <a:latin typeface="Courier"/>
                <a:ea typeface="Courier"/>
                <a:cs typeface="Courier"/>
              </a:rPr>
              <a:t>(</a:t>
            </a:r>
            <a:r>
              <a:rPr lang="en-US" dirty="0" err="1" smtClean="0">
                <a:solidFill>
                  <a:srgbClr val="000000"/>
                </a:solidFill>
                <a:latin typeface="Courier"/>
                <a:ea typeface="Courier"/>
                <a:cs typeface="Courier"/>
              </a:rPr>
              <a:t>sum_rows</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xrowTile</a:t>
            </a:r>
            <a:r>
              <a:rPr lang="en-US" dirty="0" smtClean="0">
                <a:solidFill>
                  <a:srgbClr val="000000"/>
                </a:solidFill>
                <a:latin typeface="Courier"/>
                <a:ea typeface="Courier"/>
                <a:cs typeface="Courier"/>
              </a:rPr>
              <a:t>,</a:t>
            </a:r>
            <a:br>
              <a:rPr lang="en-US" dirty="0" smtClean="0">
                <a:solidFill>
                  <a:srgbClr val="000000"/>
                </a:solidFill>
                <a:latin typeface="Courier"/>
                <a:ea typeface="Courier"/>
                <a:cs typeface="Courier"/>
              </a:rPr>
            </a:br>
            <a:r>
              <a:rPr lang="en-US" dirty="0" smtClean="0">
                <a:solidFill>
                  <a:srgbClr val="000000"/>
                </a:solidFill>
                <a:latin typeface="Courier"/>
                <a:ea typeface="Courier"/>
                <a:cs typeface="Courier"/>
              </a:rPr>
              <a:t>                     combine=tiled_add2,</a:t>
            </a:r>
            <a:br>
              <a:rPr lang="en-US" dirty="0" smtClean="0">
                <a:solidFill>
                  <a:srgbClr val="000000"/>
                </a:solidFill>
                <a:latin typeface="Courier"/>
                <a:ea typeface="Courier"/>
                <a:cs typeface="Courier"/>
              </a:rPr>
            </a:b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init</a:t>
            </a:r>
            <a:r>
              <a:rPr lang="en-US" dirty="0" smtClean="0">
                <a:solidFill>
                  <a:srgbClr val="000000"/>
                </a:solidFill>
                <a:latin typeface="Courier"/>
                <a:ea typeface="Courier"/>
                <a:cs typeface="Courier"/>
              </a:rPr>
              <a:t>=0, axes=[1])</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endParaRPr lang="en-US" dirty="0">
              <a:solidFill>
                <a:srgbClr val="000000"/>
              </a:solidFill>
              <a:latin typeface="Courier New"/>
              <a:ea typeface="Courier New"/>
              <a:cs typeface="Courier New"/>
            </a:endParaRPr>
          </a:p>
          <a:p>
            <a:pPr marL="0" indent="0">
              <a:buNone/>
            </a:pPr>
            <a:r>
              <a:rPr lang="en-US" b="1" dirty="0" err="1" smtClean="0">
                <a:solidFill>
                  <a:srgbClr val="FF7700"/>
                </a:solidFill>
                <a:latin typeface="Courier New"/>
                <a:ea typeface="Courier New"/>
                <a:cs typeface="Courier New"/>
              </a:rPr>
              <a:t>def</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tiled_sum_rows</a:t>
            </a:r>
            <a:r>
              <a:rPr lang="en-US" dirty="0">
                <a:solidFill>
                  <a:srgbClr val="000000"/>
                </a:solidFill>
                <a:latin typeface="Courier New"/>
                <a:ea typeface="Courier New"/>
                <a:cs typeface="Courier New"/>
              </a:rPr>
              <a:t>(</a:t>
            </a:r>
            <a:r>
              <a:rPr lang="en-US" dirty="0" err="1">
                <a:solidFill>
                  <a:srgbClr val="000000"/>
                </a:solidFill>
                <a:latin typeface="Courier"/>
                <a:ea typeface="Courier"/>
                <a:cs typeface="Courier"/>
              </a:rPr>
              <a:t>Xs</a:t>
            </a:r>
            <a:r>
              <a:rPr lang="en-US" dirty="0">
                <a:solidFill>
                  <a:srgbClr val="000000"/>
                </a:solidFill>
                <a:latin typeface="Courier New"/>
                <a:ea typeface="Courier New"/>
                <a:cs typeface="Courier New"/>
              </a:rPr>
              <a:t>)</a:t>
            </a:r>
            <a:r>
              <a:rPr lang="en-US" dirty="0">
                <a:solidFill>
                  <a:srgbClr val="000000"/>
                </a:solidFill>
                <a:latin typeface="Courier"/>
                <a:ea typeface="Courier"/>
                <a:cs typeface="Courier"/>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b="1" dirty="0">
                <a:solidFill>
                  <a:srgbClr val="FF7700"/>
                </a:solidFill>
                <a:latin typeface="Courier New"/>
                <a:ea typeface="Courier New"/>
                <a:cs typeface="Courier New"/>
              </a:rPr>
              <a:t>return</a:t>
            </a:r>
            <a:r>
              <a:rPr lang="en-US" dirty="0">
                <a:solidFill>
                  <a:srgbClr val="000000"/>
                </a:solidFill>
                <a:latin typeface="Courier"/>
                <a:ea typeface="Courier"/>
                <a:cs typeface="Courier"/>
              </a:rPr>
              <a:t> </a:t>
            </a:r>
            <a:r>
              <a:rPr lang="en-US" b="1" dirty="0" err="1" smtClean="0">
                <a:solidFill>
                  <a:srgbClr val="000000"/>
                </a:solidFill>
                <a:latin typeface="Courier"/>
                <a:ea typeface="Courier"/>
                <a:cs typeface="Courier"/>
              </a:rPr>
              <a:t>tiled</a:t>
            </a:r>
            <a:r>
              <a:rPr lang="en-US" b="1" dirty="0" err="1" smtClean="0">
                <a:solidFill>
                  <a:srgbClr val="000000"/>
                </a:solidFill>
                <a:latin typeface="Courier"/>
                <a:ea typeface="Courier New"/>
                <a:cs typeface="Courier"/>
              </a:rPr>
              <a:t>map</a:t>
            </a:r>
            <a:r>
              <a:rPr lang="en-US" dirty="0" smtClean="0">
                <a:solidFill>
                  <a:srgbClr val="000000"/>
                </a:solidFill>
                <a:latin typeface="Courier New"/>
                <a:ea typeface="Courier New"/>
                <a:cs typeface="Courier New"/>
              </a:rPr>
              <a:t>(</a:t>
            </a:r>
            <a:r>
              <a:rPr lang="en-US" dirty="0" err="1" smtClean="0">
                <a:solidFill>
                  <a:srgbClr val="000000"/>
                </a:solidFill>
                <a:latin typeface="Courier"/>
                <a:ea typeface="Courier"/>
                <a:cs typeface="Courier"/>
              </a:rPr>
              <a:t>tiled_sum_row</a:t>
            </a:r>
            <a:r>
              <a:rPr lang="en-US" dirty="0">
                <a:solidFill>
                  <a:srgbClr val="000000"/>
                </a:solidFill>
                <a:latin typeface="Courier"/>
                <a:ea typeface="Courier"/>
                <a:cs typeface="Courier"/>
              </a:rPr>
              <a:t>, </a:t>
            </a:r>
            <a:r>
              <a:rPr lang="en-US" dirty="0" err="1" smtClean="0">
                <a:solidFill>
                  <a:srgbClr val="000000"/>
                </a:solidFill>
                <a:latin typeface="Courier"/>
                <a:ea typeface="Courier"/>
                <a:cs typeface="Courier"/>
              </a:rPr>
              <a:t>Xs</a:t>
            </a:r>
            <a:r>
              <a:rPr lang="en-US" dirty="0" smtClean="0">
                <a:solidFill>
                  <a:srgbClr val="000000"/>
                </a:solidFill>
                <a:latin typeface="Courier"/>
                <a:ea typeface="Courier"/>
                <a:cs typeface="Courier"/>
              </a:rPr>
              <a:t>, axes=[0]</a:t>
            </a:r>
            <a:r>
              <a:rPr lang="en-US" dirty="0" smtClean="0">
                <a:solidFill>
                  <a:srgbClr val="000000"/>
                </a:solidFill>
                <a:latin typeface="Courier New"/>
                <a:ea typeface="Courier New"/>
                <a:cs typeface="Courier New"/>
              </a:rPr>
              <a:t>)</a:t>
            </a:r>
            <a:endParaRPr lang="en-US" dirty="0"/>
          </a:p>
        </p:txBody>
      </p:sp>
    </p:spTree>
    <p:extLst>
      <p:ext uri="{BB962C8B-B14F-4D97-AF65-F5344CB8AC3E}">
        <p14:creationId xmlns:p14="http://schemas.microsoft.com/office/powerpoint/2010/main" val="2625893691"/>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Tiled Variable Expansions</a:t>
            </a:r>
            <a:endParaRPr lang="en-US" dirty="0"/>
          </a:p>
        </p:txBody>
      </p:sp>
      <p:sp>
        <p:nvSpPr>
          <p:cNvPr id="3" name="Content Placeholder 2"/>
          <p:cNvSpPr>
            <a:spLocks noGrp="1"/>
          </p:cNvSpPr>
          <p:nvPr>
            <p:ph idx="1"/>
          </p:nvPr>
        </p:nvSpPr>
        <p:spPr/>
        <p:txBody>
          <a:bodyPr/>
          <a:lstStyle/>
          <a:p>
            <a:r>
              <a:rPr lang="en-US" dirty="0" smtClean="0"/>
              <a:t>Tag the tiled version of each variable with the number of extra dimensions that version has with respect to the original</a:t>
            </a:r>
          </a:p>
          <a:p>
            <a:r>
              <a:rPr lang="en-US" dirty="0" smtClean="0"/>
              <a:t>In our example, the </a:t>
            </a:r>
            <a:r>
              <a:rPr lang="en-US" dirty="0" err="1" smtClean="0"/>
              <a:t>xrowTile</a:t>
            </a:r>
            <a:r>
              <a:rPr lang="en-US" dirty="0" smtClean="0"/>
              <a:t> variable in the </a:t>
            </a:r>
            <a:r>
              <a:rPr lang="en-US" dirty="0" err="1" smtClean="0"/>
              <a:t>tiled_sum_row</a:t>
            </a:r>
            <a:r>
              <a:rPr lang="en-US" dirty="0" smtClean="0"/>
              <a:t> function is tagged as having 1 extra dimension</a:t>
            </a:r>
            <a:endParaRPr lang="en-US" dirty="0"/>
          </a:p>
        </p:txBody>
      </p:sp>
    </p:spTree>
    <p:extLst>
      <p:ext uri="{BB962C8B-B14F-4D97-AF65-F5344CB8AC3E}">
        <p14:creationId xmlns:p14="http://schemas.microsoft.com/office/powerpoint/2010/main" val="2348327156"/>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Lifted Combine Function</a:t>
            </a:r>
            <a:endParaRPr lang="en-US" dirty="0"/>
          </a:p>
        </p:txBody>
      </p:sp>
      <p:sp>
        <p:nvSpPr>
          <p:cNvPr id="4" name="Rectangle 3"/>
          <p:cNvSpPr/>
          <p:nvPr/>
        </p:nvSpPr>
        <p:spPr>
          <a:xfrm>
            <a:off x="897317"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Down Arrow 15"/>
          <p:cNvSpPr/>
          <p:nvPr/>
        </p:nvSpPr>
        <p:spPr>
          <a:xfrm>
            <a:off x="427951" y="1905192"/>
            <a:ext cx="469366" cy="38518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897317" y="2692119"/>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p:cNvCxnSpPr/>
          <p:nvPr/>
        </p:nvCxnSpPr>
        <p:spPr>
          <a:xfrm>
            <a:off x="897317" y="3438166"/>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897317" y="4169869"/>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p:cNvCxnSpPr/>
          <p:nvPr/>
        </p:nvCxnSpPr>
        <p:spPr>
          <a:xfrm>
            <a:off x="897317" y="4998214"/>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5" name="Straight Connector 4"/>
          <p:cNvCxnSpPr/>
          <p:nvPr/>
        </p:nvCxnSpPr>
        <p:spPr>
          <a:xfrm>
            <a:off x="1697999"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p:cNvCxnSpPr/>
          <p:nvPr/>
        </p:nvCxnSpPr>
        <p:spPr>
          <a:xfrm>
            <a:off x="2513032"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3" name="Straight Connector 12"/>
          <p:cNvCxnSpPr/>
          <p:nvPr/>
        </p:nvCxnSpPr>
        <p:spPr>
          <a:xfrm>
            <a:off x="3341325"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4197227" y="1905192"/>
            <a:ext cx="0" cy="3851800"/>
          </a:xfrm>
          <a:prstGeom prst="line">
            <a:avLst/>
          </a:prstGeom>
        </p:spPr>
        <p:style>
          <a:lnRef idx="3">
            <a:schemeClr val="dk1"/>
          </a:lnRef>
          <a:fillRef idx="0">
            <a:schemeClr val="dk1"/>
          </a:fillRef>
          <a:effectRef idx="2">
            <a:schemeClr val="dk1"/>
          </a:effectRef>
          <a:fontRef idx="minor">
            <a:schemeClr val="tx1"/>
          </a:fontRef>
        </p:style>
      </p:cxnSp>
      <p:sp>
        <p:nvSpPr>
          <p:cNvPr id="3" name="Rectangle 2"/>
          <p:cNvSpPr/>
          <p:nvPr/>
        </p:nvSpPr>
        <p:spPr>
          <a:xfrm>
            <a:off x="1712350" y="1905192"/>
            <a:ext cx="800682" cy="78692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6" name="Right Arrow 5"/>
          <p:cNvSpPr/>
          <p:nvPr/>
        </p:nvSpPr>
        <p:spPr>
          <a:xfrm>
            <a:off x="1712350" y="1905192"/>
            <a:ext cx="800682" cy="3175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ight Arrow 14"/>
          <p:cNvSpPr/>
          <p:nvPr/>
        </p:nvSpPr>
        <p:spPr>
          <a:xfrm>
            <a:off x="1712350" y="2360782"/>
            <a:ext cx="800682" cy="3175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5949898" y="1905192"/>
            <a:ext cx="289903" cy="77312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20" name="Rectangle 19"/>
          <p:cNvSpPr/>
          <p:nvPr/>
        </p:nvSpPr>
        <p:spPr>
          <a:xfrm>
            <a:off x="7151469" y="1905193"/>
            <a:ext cx="289903" cy="77312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 name="Plus 8"/>
          <p:cNvSpPr/>
          <p:nvPr/>
        </p:nvSpPr>
        <p:spPr>
          <a:xfrm>
            <a:off x="6364045" y="2112278"/>
            <a:ext cx="352570" cy="386560"/>
          </a:xfrm>
          <a:prstGeom prst="mathPl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Equal 9"/>
          <p:cNvSpPr/>
          <p:nvPr/>
        </p:nvSpPr>
        <p:spPr>
          <a:xfrm>
            <a:off x="6716615" y="2112278"/>
            <a:ext cx="323868" cy="386560"/>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1" name="Donut 10"/>
          <p:cNvSpPr/>
          <p:nvPr/>
        </p:nvSpPr>
        <p:spPr>
          <a:xfrm>
            <a:off x="5377543" y="1205467"/>
            <a:ext cx="2678144" cy="2310629"/>
          </a:xfrm>
          <a:prstGeom prst="donut">
            <a:avLst>
              <a:gd name="adj" fmla="val 468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191817520"/>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Lifted Combine Function</a:t>
            </a:r>
            <a:endParaRPr lang="en-US" dirty="0"/>
          </a:p>
        </p:txBody>
      </p:sp>
      <p:sp>
        <p:nvSpPr>
          <p:cNvPr id="3" name="Content Placeholder 2"/>
          <p:cNvSpPr>
            <a:spLocks noGrp="1"/>
          </p:cNvSpPr>
          <p:nvPr>
            <p:ph idx="1"/>
          </p:nvPr>
        </p:nvSpPr>
        <p:spPr/>
        <p:txBody>
          <a:bodyPr>
            <a:normAutofit/>
          </a:bodyPr>
          <a:lstStyle/>
          <a:p>
            <a:r>
              <a:rPr lang="en-US" dirty="0" smtClean="0"/>
              <a:t>We wrap the original combine function in a number of </a:t>
            </a:r>
            <a:r>
              <a:rPr lang="en-US" b="1" dirty="0" smtClean="0"/>
              <a:t>map</a:t>
            </a:r>
            <a:r>
              <a:rPr lang="en-US" dirty="0" smtClean="0"/>
              <a:t>s equal to the number of expansions of the argument to the </a:t>
            </a:r>
            <a:r>
              <a:rPr lang="en-US" b="1" dirty="0" smtClean="0"/>
              <a:t>reduce</a:t>
            </a:r>
          </a:p>
          <a:p>
            <a:r>
              <a:rPr lang="en-US" dirty="0" smtClean="0"/>
              <a:t>This “peels off” the extra dimensions of the tiles, allowing the original combine function to combine the elements one at a time</a:t>
            </a:r>
          </a:p>
          <a:p>
            <a:r>
              <a:rPr lang="en-US" dirty="0" smtClean="0"/>
              <a:t>In the example, the argument to the </a:t>
            </a:r>
            <a:r>
              <a:rPr lang="en-US" b="1" dirty="0" smtClean="0"/>
              <a:t>reduce</a:t>
            </a:r>
            <a:r>
              <a:rPr lang="en-US" dirty="0" smtClean="0"/>
              <a:t> has been expanded once, so we wrap the original add2 combine function in one </a:t>
            </a:r>
            <a:r>
              <a:rPr lang="en-US" b="1" dirty="0" smtClean="0"/>
              <a:t>map</a:t>
            </a:r>
            <a:r>
              <a:rPr lang="en-US" dirty="0" smtClean="0"/>
              <a:t> to peel off the extra dimension for the </a:t>
            </a:r>
            <a:r>
              <a:rPr lang="en-US" b="1" dirty="0" err="1" smtClean="0"/>
              <a:t>tiledreduce</a:t>
            </a:r>
            <a:endParaRPr lang="en-US" dirty="0"/>
          </a:p>
        </p:txBody>
      </p:sp>
    </p:spTree>
    <p:extLst>
      <p:ext uri="{BB962C8B-B14F-4D97-AF65-F5344CB8AC3E}">
        <p14:creationId xmlns:p14="http://schemas.microsoft.com/office/powerpoint/2010/main" val="1178216542"/>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Tiled Parakeet Sum Rows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b="1" dirty="0" err="1" smtClean="0">
                <a:solidFill>
                  <a:srgbClr val="FF7700"/>
                </a:solidFill>
                <a:latin typeface="Courier New"/>
                <a:ea typeface="Courier New"/>
                <a:cs typeface="Courier New"/>
              </a:rPr>
              <a:t>def</a:t>
            </a:r>
            <a:r>
              <a:rPr lang="en-US" dirty="0" smtClean="0">
                <a:solidFill>
                  <a:srgbClr val="000000"/>
                </a:solidFill>
                <a:latin typeface="Courier"/>
                <a:ea typeface="Courier"/>
                <a:cs typeface="Courier"/>
              </a:rPr>
              <a:t> tiled_add2(</a:t>
            </a:r>
            <a:r>
              <a:rPr lang="en-US" dirty="0" err="1" smtClean="0">
                <a:solidFill>
                  <a:srgbClr val="000000"/>
                </a:solidFill>
                <a:latin typeface="Courier"/>
                <a:ea typeface="Courier"/>
                <a:cs typeface="Courier"/>
              </a:rPr>
              <a:t>accumTile</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yTile</a:t>
            </a:r>
            <a:r>
              <a:rPr lang="en-US" dirty="0" smtClean="0">
                <a:solidFill>
                  <a:srgbClr val="000000"/>
                </a:solidFill>
                <a:latin typeface="Courier"/>
                <a:ea typeface="Courier"/>
                <a:cs typeface="Courier"/>
              </a:rPr>
              <a:t>):</a:t>
            </a:r>
            <a:endParaRPr lang="en-US" dirty="0">
              <a:solidFill>
                <a:schemeClr val="tx1"/>
              </a:solidFill>
              <a:latin typeface="Courier New"/>
              <a:ea typeface="Courier New"/>
              <a:cs typeface="Courier New"/>
            </a:endParaRPr>
          </a:p>
          <a:p>
            <a:pPr marL="0" indent="0">
              <a:buNone/>
            </a:pPr>
            <a:r>
              <a:rPr lang="en-US" dirty="0">
                <a:solidFill>
                  <a:schemeClr val="tx1"/>
                </a:solidFill>
                <a:latin typeface="Courier New"/>
                <a:ea typeface="Courier New"/>
                <a:cs typeface="Courier New"/>
              </a:rPr>
              <a:t> </a:t>
            </a:r>
            <a:r>
              <a:rPr lang="en-US" dirty="0" smtClean="0">
                <a:solidFill>
                  <a:schemeClr val="tx1"/>
                </a:solidFill>
                <a:latin typeface="Courier New"/>
                <a:ea typeface="Courier New"/>
                <a:cs typeface="Courier New"/>
              </a:rPr>
              <a:t> </a:t>
            </a:r>
            <a:r>
              <a:rPr lang="en-US" b="1" dirty="0">
                <a:solidFill>
                  <a:srgbClr val="FF7700"/>
                </a:solidFill>
                <a:latin typeface="Courier New"/>
                <a:ea typeface="Courier New"/>
                <a:cs typeface="Courier New"/>
              </a:rPr>
              <a:t>return</a:t>
            </a:r>
            <a:r>
              <a:rPr lang="en-US" dirty="0">
                <a:solidFill>
                  <a:srgbClr val="000000"/>
                </a:solidFill>
                <a:latin typeface="Courier"/>
                <a:ea typeface="Courier"/>
                <a:cs typeface="Courier"/>
              </a:rPr>
              <a:t> </a:t>
            </a:r>
            <a:r>
              <a:rPr lang="en-US" b="1" dirty="0" smtClean="0">
                <a:solidFill>
                  <a:srgbClr val="000000"/>
                </a:solidFill>
                <a:latin typeface="Courier"/>
                <a:ea typeface="Courier"/>
                <a:cs typeface="Courier"/>
              </a:rPr>
              <a:t>map</a:t>
            </a:r>
            <a:r>
              <a:rPr lang="en-US" dirty="0" smtClean="0">
                <a:solidFill>
                  <a:srgbClr val="000000"/>
                </a:solidFill>
                <a:latin typeface="Courier"/>
                <a:ea typeface="Courier"/>
                <a:cs typeface="Courier"/>
              </a:rPr>
              <a:t>(add2, </a:t>
            </a:r>
            <a:r>
              <a:rPr lang="en-US" dirty="0" err="1" smtClean="0">
                <a:solidFill>
                  <a:srgbClr val="000000"/>
                </a:solidFill>
                <a:latin typeface="Courier"/>
                <a:ea typeface="Courier"/>
                <a:cs typeface="Courier"/>
              </a:rPr>
              <a:t>accumTile</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yTile</a:t>
            </a:r>
            <a:r>
              <a:rPr lang="en-US" dirty="0" smtClean="0">
                <a:solidFill>
                  <a:srgbClr val="000000"/>
                </a:solidFill>
                <a:latin typeface="Courier"/>
                <a:ea typeface="Courier"/>
                <a:cs typeface="Courier"/>
              </a:rPr>
              <a:t>)</a:t>
            </a:r>
            <a:endParaRPr lang="en-US" dirty="0" smtClean="0">
              <a:solidFill>
                <a:schemeClr val="tx1"/>
              </a:solidFill>
              <a:latin typeface="Courier New"/>
              <a:ea typeface="Courier New"/>
              <a:cs typeface="Courier New"/>
            </a:endParaRPr>
          </a:p>
          <a:p>
            <a:pPr marL="0" indent="0">
              <a:buNone/>
            </a:pPr>
            <a:endParaRPr lang="en-US" dirty="0" smtClean="0">
              <a:solidFill>
                <a:schemeClr val="tx1"/>
              </a:solidFill>
              <a:latin typeface="Courier New"/>
              <a:ea typeface="Courier New"/>
              <a:cs typeface="Courier New"/>
            </a:endParaRPr>
          </a:p>
          <a:p>
            <a:pPr marL="0" indent="0">
              <a:buNone/>
            </a:pPr>
            <a:r>
              <a:rPr lang="en-US" b="1" dirty="0" err="1" smtClean="0">
                <a:solidFill>
                  <a:srgbClr val="FF7700"/>
                </a:solidFill>
                <a:latin typeface="Courier New"/>
                <a:ea typeface="Courier New"/>
                <a:cs typeface="Courier New"/>
              </a:rPr>
              <a:t>def</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tiled_sum_row</a:t>
            </a:r>
            <a:r>
              <a:rPr lang="en-US" dirty="0" smtClean="0">
                <a:solidFill>
                  <a:srgbClr val="000000"/>
                </a:solidFill>
                <a:latin typeface="Courier New"/>
                <a:ea typeface="Courier New"/>
                <a:cs typeface="Courier New"/>
              </a:rPr>
              <a:t>(</a:t>
            </a:r>
            <a:r>
              <a:rPr lang="en-US" dirty="0" err="1" smtClean="0">
                <a:solidFill>
                  <a:srgbClr val="000000"/>
                </a:solidFill>
                <a:latin typeface="Courier"/>
                <a:ea typeface="Courier"/>
                <a:cs typeface="Courier"/>
              </a:rPr>
              <a:t>xrowTile</a:t>
            </a:r>
            <a:r>
              <a:rPr lang="en-US" dirty="0" smtClean="0">
                <a:solidFill>
                  <a:srgbClr val="000000"/>
                </a:solidFill>
                <a:latin typeface="Courier New"/>
                <a:ea typeface="Courier New"/>
                <a:cs typeface="Courier New"/>
              </a:rPr>
              <a:t>)</a:t>
            </a:r>
            <a:r>
              <a:rPr lang="en-US" dirty="0">
                <a:solidFill>
                  <a:srgbClr val="000000"/>
                </a:solidFill>
                <a:latin typeface="Courier"/>
                <a:ea typeface="Courier"/>
                <a:cs typeface="Courier"/>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b="1" dirty="0">
                <a:solidFill>
                  <a:srgbClr val="FF7700"/>
                </a:solidFill>
                <a:latin typeface="Courier New"/>
                <a:ea typeface="Courier New"/>
                <a:cs typeface="Courier New"/>
              </a:rPr>
              <a:t>return</a:t>
            </a:r>
            <a:r>
              <a:rPr lang="en-US" dirty="0">
                <a:solidFill>
                  <a:srgbClr val="000000"/>
                </a:solidFill>
                <a:latin typeface="Courier"/>
                <a:ea typeface="Courier"/>
                <a:cs typeface="Courier"/>
              </a:rPr>
              <a:t> </a:t>
            </a:r>
            <a:r>
              <a:rPr lang="en-US" b="1" dirty="0" err="1" smtClean="0">
                <a:solidFill>
                  <a:srgbClr val="000000"/>
                </a:solidFill>
                <a:latin typeface="Courier"/>
                <a:ea typeface="Courier"/>
                <a:cs typeface="Courier"/>
              </a:rPr>
              <a:t>tiledreduce</a:t>
            </a:r>
            <a:r>
              <a:rPr lang="en-US" dirty="0" smtClean="0">
                <a:solidFill>
                  <a:srgbClr val="000000"/>
                </a:solidFill>
                <a:latin typeface="Courier"/>
                <a:ea typeface="Courier"/>
                <a:cs typeface="Courier"/>
              </a:rPr>
              <a:t>(</a:t>
            </a:r>
            <a:r>
              <a:rPr lang="en-US" dirty="0" err="1" smtClean="0">
                <a:solidFill>
                  <a:srgbClr val="000000"/>
                </a:solidFill>
                <a:latin typeface="Courier"/>
                <a:ea typeface="Courier"/>
                <a:cs typeface="Courier"/>
              </a:rPr>
              <a:t>sum_rows</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xrowTile</a:t>
            </a:r>
            <a:r>
              <a:rPr lang="en-US" dirty="0" smtClean="0">
                <a:solidFill>
                  <a:srgbClr val="000000"/>
                </a:solidFill>
                <a:latin typeface="Courier"/>
                <a:ea typeface="Courier"/>
                <a:cs typeface="Courier"/>
              </a:rPr>
              <a:t>,</a:t>
            </a:r>
            <a:br>
              <a:rPr lang="en-US" dirty="0" smtClean="0">
                <a:solidFill>
                  <a:srgbClr val="000000"/>
                </a:solidFill>
                <a:latin typeface="Courier"/>
                <a:ea typeface="Courier"/>
                <a:cs typeface="Courier"/>
              </a:rPr>
            </a:br>
            <a:r>
              <a:rPr lang="en-US" dirty="0" smtClean="0">
                <a:solidFill>
                  <a:srgbClr val="000000"/>
                </a:solidFill>
                <a:latin typeface="Courier"/>
                <a:ea typeface="Courier"/>
                <a:cs typeface="Courier"/>
              </a:rPr>
              <a:t>                     combine=tiled_add2,</a:t>
            </a:r>
            <a:br>
              <a:rPr lang="en-US" dirty="0" smtClean="0">
                <a:solidFill>
                  <a:srgbClr val="000000"/>
                </a:solidFill>
                <a:latin typeface="Courier"/>
                <a:ea typeface="Courier"/>
                <a:cs typeface="Courier"/>
              </a:rPr>
            </a:b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init</a:t>
            </a:r>
            <a:r>
              <a:rPr lang="en-US" dirty="0" smtClean="0">
                <a:solidFill>
                  <a:srgbClr val="000000"/>
                </a:solidFill>
                <a:latin typeface="Courier"/>
                <a:ea typeface="Courier"/>
                <a:cs typeface="Courier"/>
              </a:rPr>
              <a:t>=0, axes=[1])</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endParaRPr lang="en-US" dirty="0">
              <a:solidFill>
                <a:srgbClr val="000000"/>
              </a:solidFill>
              <a:latin typeface="Courier New"/>
              <a:ea typeface="Courier New"/>
              <a:cs typeface="Courier New"/>
            </a:endParaRPr>
          </a:p>
          <a:p>
            <a:pPr marL="0" indent="0">
              <a:buNone/>
            </a:pPr>
            <a:r>
              <a:rPr lang="en-US" b="1" dirty="0" err="1" smtClean="0">
                <a:solidFill>
                  <a:srgbClr val="FF7700"/>
                </a:solidFill>
                <a:latin typeface="Courier New"/>
                <a:ea typeface="Courier New"/>
                <a:cs typeface="Courier New"/>
              </a:rPr>
              <a:t>def</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tiled_sum_rows</a:t>
            </a:r>
            <a:r>
              <a:rPr lang="en-US" dirty="0">
                <a:solidFill>
                  <a:srgbClr val="000000"/>
                </a:solidFill>
                <a:latin typeface="Courier New"/>
                <a:ea typeface="Courier New"/>
                <a:cs typeface="Courier New"/>
              </a:rPr>
              <a:t>(</a:t>
            </a:r>
            <a:r>
              <a:rPr lang="en-US" dirty="0" err="1">
                <a:solidFill>
                  <a:srgbClr val="000000"/>
                </a:solidFill>
                <a:latin typeface="Courier"/>
                <a:ea typeface="Courier"/>
                <a:cs typeface="Courier"/>
              </a:rPr>
              <a:t>Xs</a:t>
            </a:r>
            <a:r>
              <a:rPr lang="en-US" dirty="0">
                <a:solidFill>
                  <a:srgbClr val="000000"/>
                </a:solidFill>
                <a:latin typeface="Courier New"/>
                <a:ea typeface="Courier New"/>
                <a:cs typeface="Courier New"/>
              </a:rPr>
              <a:t>)</a:t>
            </a:r>
            <a:r>
              <a:rPr lang="en-US" dirty="0">
                <a:solidFill>
                  <a:srgbClr val="000000"/>
                </a:solidFill>
                <a:latin typeface="Courier"/>
                <a:ea typeface="Courier"/>
                <a:cs typeface="Courier"/>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b="1" dirty="0">
                <a:solidFill>
                  <a:srgbClr val="FF7700"/>
                </a:solidFill>
                <a:latin typeface="Courier New"/>
                <a:ea typeface="Courier New"/>
                <a:cs typeface="Courier New"/>
              </a:rPr>
              <a:t>return</a:t>
            </a:r>
            <a:r>
              <a:rPr lang="en-US" dirty="0">
                <a:solidFill>
                  <a:srgbClr val="000000"/>
                </a:solidFill>
                <a:latin typeface="Courier"/>
                <a:ea typeface="Courier"/>
                <a:cs typeface="Courier"/>
              </a:rPr>
              <a:t> </a:t>
            </a:r>
            <a:r>
              <a:rPr lang="en-US" b="1" dirty="0" err="1" smtClean="0">
                <a:solidFill>
                  <a:srgbClr val="000000"/>
                </a:solidFill>
                <a:latin typeface="Courier"/>
                <a:ea typeface="Courier"/>
                <a:cs typeface="Courier"/>
              </a:rPr>
              <a:t>tiled</a:t>
            </a:r>
            <a:r>
              <a:rPr lang="en-US" b="1" dirty="0" err="1" smtClean="0">
                <a:solidFill>
                  <a:srgbClr val="000000"/>
                </a:solidFill>
                <a:latin typeface="Courier"/>
                <a:ea typeface="Courier New"/>
                <a:cs typeface="Courier"/>
              </a:rPr>
              <a:t>map</a:t>
            </a:r>
            <a:r>
              <a:rPr lang="en-US" dirty="0" smtClean="0">
                <a:solidFill>
                  <a:srgbClr val="000000"/>
                </a:solidFill>
                <a:latin typeface="Courier New"/>
                <a:ea typeface="Courier New"/>
                <a:cs typeface="Courier New"/>
              </a:rPr>
              <a:t>(</a:t>
            </a:r>
            <a:r>
              <a:rPr lang="en-US" dirty="0" err="1" smtClean="0">
                <a:solidFill>
                  <a:srgbClr val="000000"/>
                </a:solidFill>
                <a:latin typeface="Courier"/>
                <a:ea typeface="Courier"/>
                <a:cs typeface="Courier"/>
              </a:rPr>
              <a:t>tiled_sum_row</a:t>
            </a:r>
            <a:r>
              <a:rPr lang="en-US" dirty="0">
                <a:solidFill>
                  <a:srgbClr val="000000"/>
                </a:solidFill>
                <a:latin typeface="Courier"/>
                <a:ea typeface="Courier"/>
                <a:cs typeface="Courier"/>
              </a:rPr>
              <a:t>, </a:t>
            </a:r>
            <a:r>
              <a:rPr lang="en-US" dirty="0" err="1" smtClean="0">
                <a:solidFill>
                  <a:srgbClr val="000000"/>
                </a:solidFill>
                <a:latin typeface="Courier"/>
                <a:ea typeface="Courier"/>
                <a:cs typeface="Courier"/>
              </a:rPr>
              <a:t>Xs</a:t>
            </a:r>
            <a:r>
              <a:rPr lang="en-US" dirty="0" smtClean="0">
                <a:solidFill>
                  <a:srgbClr val="000000"/>
                </a:solidFill>
                <a:latin typeface="Courier"/>
                <a:ea typeface="Courier"/>
                <a:cs typeface="Courier"/>
              </a:rPr>
              <a:t>, axes=[0]</a:t>
            </a:r>
            <a:r>
              <a:rPr lang="en-US" dirty="0" smtClean="0">
                <a:solidFill>
                  <a:srgbClr val="000000"/>
                </a:solidFill>
                <a:latin typeface="Courier New"/>
                <a:ea typeface="Courier New"/>
                <a:cs typeface="Courier New"/>
              </a:rPr>
              <a:t>)</a:t>
            </a:r>
            <a:endParaRPr lang="en-US" dirty="0"/>
          </a:p>
        </p:txBody>
      </p:sp>
    </p:spTree>
    <p:extLst>
      <p:ext uri="{BB962C8B-B14F-4D97-AF65-F5344CB8AC3E}">
        <p14:creationId xmlns:p14="http://schemas.microsoft.com/office/powerpoint/2010/main" val="3942846384"/>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 of Algorithm</a:t>
            </a:r>
            <a:endParaRPr lang="en-US" dirty="0"/>
          </a:p>
        </p:txBody>
      </p:sp>
      <p:sp>
        <p:nvSpPr>
          <p:cNvPr id="3" name="Content Placeholder 2"/>
          <p:cNvSpPr>
            <a:spLocks noGrp="1"/>
          </p:cNvSpPr>
          <p:nvPr>
            <p:ph idx="1"/>
          </p:nvPr>
        </p:nvSpPr>
        <p:spPr/>
        <p:txBody>
          <a:bodyPr/>
          <a:lstStyle/>
          <a:p>
            <a:r>
              <a:rPr lang="en-US" dirty="0"/>
              <a:t>We terminate the tiling transform upon reaching a reduce or scan, as it’s not generally safe to </a:t>
            </a:r>
            <a:r>
              <a:rPr lang="en-US" dirty="0" smtClean="0"/>
              <a:t>compute on partial results of a reduction (explained in detail in dissertation)</a:t>
            </a:r>
            <a:endParaRPr lang="en-US" dirty="0"/>
          </a:p>
          <a:p>
            <a:r>
              <a:rPr lang="en-US" dirty="0" smtClean="0"/>
              <a:t>The algorithm as presented thus far can only tile simple </a:t>
            </a:r>
            <a:r>
              <a:rPr lang="en-US" dirty="0" err="1" smtClean="0"/>
              <a:t>nestings</a:t>
            </a:r>
            <a:r>
              <a:rPr lang="en-US" dirty="0" smtClean="0"/>
              <a:t> of adverbs, with an arbitrary innermost transform function</a:t>
            </a:r>
          </a:p>
        </p:txBody>
      </p:sp>
    </p:spTree>
    <p:extLst>
      <p:ext uri="{BB962C8B-B14F-4D97-AF65-F5344CB8AC3E}">
        <p14:creationId xmlns:p14="http://schemas.microsoft.com/office/powerpoint/2010/main" val="1824037449"/>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ym typeface="Wingdings"/>
              </a:rPr>
              <a:t>General Algorithm Additions</a:t>
            </a:r>
            <a:endParaRPr lang="en-US" dirty="0"/>
          </a:p>
        </p:txBody>
      </p:sp>
      <p:sp>
        <p:nvSpPr>
          <p:cNvPr id="3" name="Content Placeholder 2"/>
          <p:cNvSpPr>
            <a:spLocks noGrp="1"/>
          </p:cNvSpPr>
          <p:nvPr>
            <p:ph idx="1"/>
          </p:nvPr>
        </p:nvSpPr>
        <p:spPr/>
        <p:txBody>
          <a:bodyPr/>
          <a:lstStyle/>
          <a:p>
            <a:r>
              <a:rPr lang="en-US" dirty="0" smtClean="0"/>
              <a:t>We add functionality for updating axes parameters of tiled adverbs properly</a:t>
            </a:r>
            <a:endParaRPr lang="en-US" dirty="0" smtClean="0">
              <a:sym typeface="Wingdings"/>
            </a:endParaRPr>
          </a:p>
          <a:p>
            <a:r>
              <a:rPr lang="en-US" dirty="0" smtClean="0">
                <a:sym typeface="Wingdings"/>
              </a:rPr>
              <a:t>We add ability to tile functions that contain any number of non-adverb statements (without control flow)</a:t>
            </a:r>
          </a:p>
          <a:p>
            <a:r>
              <a:rPr lang="en-US" dirty="0" smtClean="0">
                <a:sym typeface="Wingdings"/>
              </a:rPr>
              <a:t>Details in dissertation</a:t>
            </a:r>
          </a:p>
          <a:p>
            <a:endParaRPr lang="en-US" dirty="0"/>
          </a:p>
        </p:txBody>
      </p:sp>
    </p:spTree>
    <p:extLst>
      <p:ext uri="{BB962C8B-B14F-4D97-AF65-F5344CB8AC3E}">
        <p14:creationId xmlns:p14="http://schemas.microsoft.com/office/powerpoint/2010/main" val="3782452242"/>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Selecting Cache Tile Sizes</a:t>
            </a:r>
            <a:endParaRPr lang="en-US" dirty="0"/>
          </a:p>
        </p:txBody>
      </p:sp>
      <p:sp>
        <p:nvSpPr>
          <p:cNvPr id="3" name="Content Placeholder 2"/>
          <p:cNvSpPr>
            <a:spLocks noGrp="1"/>
          </p:cNvSpPr>
          <p:nvPr>
            <p:ph idx="1"/>
          </p:nvPr>
        </p:nvSpPr>
        <p:spPr/>
        <p:txBody>
          <a:bodyPr>
            <a:normAutofit/>
          </a:bodyPr>
          <a:lstStyle/>
          <a:p>
            <a:r>
              <a:rPr lang="en-US" dirty="0"/>
              <a:t>S</a:t>
            </a:r>
            <a:r>
              <a:rPr lang="en-US" dirty="0" smtClean="0"/>
              <a:t>tatically via models vs. dynamically via empirical searching</a:t>
            </a:r>
          </a:p>
          <a:p>
            <a:r>
              <a:rPr lang="en-US" dirty="0" smtClean="0"/>
              <a:t>Empirical searching tends to have the best results offline.  </a:t>
            </a:r>
          </a:p>
          <a:p>
            <a:r>
              <a:rPr lang="en-US" dirty="0" smtClean="0"/>
              <a:t>We explored whether empirical searching can have good results online as the program runs</a:t>
            </a:r>
          </a:p>
        </p:txBody>
      </p:sp>
    </p:spTree>
    <p:extLst>
      <p:ext uri="{BB962C8B-B14F-4D97-AF65-F5344CB8AC3E}">
        <p14:creationId xmlns:p14="http://schemas.microsoft.com/office/powerpoint/2010/main" val="1872303064"/>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Searching for Tile Sizes</a:t>
            </a:r>
            <a:endParaRPr lang="en-US" dirty="0"/>
          </a:p>
        </p:txBody>
      </p:sp>
      <p:sp>
        <p:nvSpPr>
          <p:cNvPr id="3" name="Content Placeholder 2"/>
          <p:cNvSpPr>
            <a:spLocks noGrp="1"/>
          </p:cNvSpPr>
          <p:nvPr>
            <p:ph idx="1"/>
          </p:nvPr>
        </p:nvSpPr>
        <p:spPr/>
        <p:txBody>
          <a:bodyPr>
            <a:normAutofit/>
          </a:bodyPr>
          <a:lstStyle/>
          <a:p>
            <a:r>
              <a:rPr lang="en-US" dirty="0" smtClean="0"/>
              <a:t>Upper bound (</a:t>
            </a:r>
            <a:r>
              <a:rPr lang="en-US" dirty="0" err="1"/>
              <a:t>Shirako</a:t>
            </a:r>
            <a:r>
              <a:rPr lang="en-US" dirty="0"/>
              <a:t> </a:t>
            </a:r>
            <a:r>
              <a:rPr lang="fr-FR" dirty="0"/>
              <a:t>’</a:t>
            </a:r>
            <a:r>
              <a:rPr lang="en-US" dirty="0" smtClean="0"/>
              <a:t>12): optimistic estimator that calculates minimum cache capacity needed to execute a tile without any capacity misses</a:t>
            </a:r>
          </a:p>
          <a:p>
            <a:r>
              <a:rPr lang="en-US" dirty="0" smtClean="0"/>
              <a:t>Lower bound (</a:t>
            </a:r>
            <a:r>
              <a:rPr lang="en-US" dirty="0" err="1" smtClean="0"/>
              <a:t>Ferrante</a:t>
            </a:r>
            <a:r>
              <a:rPr lang="en-US" dirty="0" smtClean="0"/>
              <a:t> ‘91): pessimistic estimator that calculates the number of distinct cache lines accessed by a tile</a:t>
            </a:r>
          </a:p>
          <a:p>
            <a:r>
              <a:rPr lang="en-US" dirty="0" smtClean="0"/>
              <a:t>Initialize tile sizes at average of two bounds</a:t>
            </a:r>
          </a:p>
          <a:p>
            <a:r>
              <a:rPr lang="en-US" dirty="0" smtClean="0"/>
              <a:t>Choose random nearby tile sizes using a Gaussian with variance (Upper – Lower) / 4</a:t>
            </a:r>
          </a:p>
          <a:p>
            <a:endParaRPr lang="en-US" dirty="0"/>
          </a:p>
        </p:txBody>
      </p:sp>
    </p:spTree>
    <p:extLst>
      <p:ext uri="{BB962C8B-B14F-4D97-AF65-F5344CB8AC3E}">
        <p14:creationId xmlns:p14="http://schemas.microsoft.com/office/powerpoint/2010/main" val="161221538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err="1" smtClean="0"/>
              <a:t>NumPy</a:t>
            </a:r>
            <a:r>
              <a:rPr lang="en-US" dirty="0" smtClean="0"/>
              <a:t> Approach</a:t>
            </a:r>
            <a:endParaRPr lang="en-US" dirty="0"/>
          </a:p>
        </p:txBody>
      </p:sp>
      <p:sp>
        <p:nvSpPr>
          <p:cNvPr id="3" name="Content Placeholder 2"/>
          <p:cNvSpPr>
            <a:spLocks noGrp="1"/>
          </p:cNvSpPr>
          <p:nvPr>
            <p:ph idx="1"/>
          </p:nvPr>
        </p:nvSpPr>
        <p:spPr/>
        <p:txBody>
          <a:bodyPr>
            <a:normAutofit/>
          </a:bodyPr>
          <a:lstStyle/>
          <a:p>
            <a:r>
              <a:rPr lang="en-US" dirty="0" err="1" smtClean="0"/>
              <a:t>NumPy</a:t>
            </a:r>
            <a:r>
              <a:rPr lang="en-US" dirty="0" smtClean="0"/>
              <a:t> is a widely used numerical programming library for Python</a:t>
            </a:r>
          </a:p>
          <a:p>
            <a:r>
              <a:rPr lang="en-US" dirty="0" err="1" smtClean="0"/>
              <a:t>NumPy</a:t>
            </a:r>
            <a:r>
              <a:rPr lang="en-US" dirty="0" smtClean="0"/>
              <a:t> wraps hand-tuned C and FORTRAN library functions for common algorithms for use in Python</a:t>
            </a:r>
          </a:p>
          <a:p>
            <a:r>
              <a:rPr lang="en-US" dirty="0" smtClean="0"/>
              <a:t>Provides an uniform array data type + data parallel semantics, but doesn’t expose map, reduce, and scan directly to programmers</a:t>
            </a:r>
          </a:p>
        </p:txBody>
      </p:sp>
    </p:spTree>
    <p:extLst>
      <p:ext uri="{BB962C8B-B14F-4D97-AF65-F5344CB8AC3E}">
        <p14:creationId xmlns:p14="http://schemas.microsoft.com/office/powerpoint/2010/main" val="626707985"/>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Tiling MM, Bad Layout</a:t>
            </a:r>
            <a:endParaRPr lang="en-US" dirty="0"/>
          </a:p>
        </p:txBody>
      </p:sp>
      <p:pic>
        <p:nvPicPr>
          <p:cNvPr id="4" name="Content Placeholder 3" descr="mm_bad_layout_diff_xs.png"/>
          <p:cNvPicPr>
            <a:picLocks noGrp="1" noChangeAspect="1"/>
          </p:cNvPicPr>
          <p:nvPr>
            <p:ph idx="1"/>
          </p:nvPr>
        </p:nvPicPr>
        <p:blipFill>
          <a:blip r:embed="rId2">
            <a:extLst>
              <a:ext uri="{28A0092B-C50C-407E-A947-70E740481C1C}">
                <a14:useLocalDpi xmlns:a14="http://schemas.microsoft.com/office/drawing/2010/main" val="0"/>
              </a:ext>
            </a:extLst>
          </a:blip>
          <a:srcRect l="-19777" r="-19777"/>
          <a:stretch>
            <a:fillRect/>
          </a:stretch>
        </p:blipFill>
        <p:spPr/>
      </p:pic>
    </p:spTree>
    <p:extLst>
      <p:ext uri="{BB962C8B-B14F-4D97-AF65-F5344CB8AC3E}">
        <p14:creationId xmlns:p14="http://schemas.microsoft.com/office/powerpoint/2010/main" val="180312744"/>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Tiling MM, Good Layout</a:t>
            </a:r>
            <a:endParaRPr lang="en-US" dirty="0"/>
          </a:p>
        </p:txBody>
      </p:sp>
      <p:pic>
        <p:nvPicPr>
          <p:cNvPr id="4" name="Content Placeholder 3" descr="mm_3000y_3000k.png"/>
          <p:cNvPicPr>
            <a:picLocks noGrp="1" noChangeAspect="1"/>
          </p:cNvPicPr>
          <p:nvPr>
            <p:ph idx="1"/>
          </p:nvPr>
        </p:nvPicPr>
        <p:blipFill>
          <a:blip r:embed="rId2">
            <a:extLst>
              <a:ext uri="{28A0092B-C50C-407E-A947-70E740481C1C}">
                <a14:useLocalDpi xmlns:a14="http://schemas.microsoft.com/office/drawing/2010/main" val="0"/>
              </a:ext>
            </a:extLst>
          </a:blip>
          <a:srcRect l="-19777" r="-19777"/>
          <a:stretch>
            <a:fillRect/>
          </a:stretch>
        </p:blipFill>
        <p:spPr/>
      </p:pic>
    </p:spTree>
    <p:extLst>
      <p:ext uri="{BB962C8B-B14F-4D97-AF65-F5344CB8AC3E}">
        <p14:creationId xmlns:p14="http://schemas.microsoft.com/office/powerpoint/2010/main" val="3987586671"/>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MM Cache and </a:t>
            </a:r>
            <a:r>
              <a:rPr lang="en-US" dirty="0" err="1" smtClean="0"/>
              <a:t>Reg</a:t>
            </a:r>
            <a:r>
              <a:rPr lang="en-US" dirty="0" smtClean="0"/>
              <a:t> Tiling</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79503566"/>
              </p:ext>
            </p:extLst>
          </p:nvPr>
        </p:nvGraphicFramePr>
        <p:xfrm>
          <a:off x="549275" y="1600199"/>
          <a:ext cx="8042276" cy="4690888"/>
        </p:xfrm>
        <a:graphic>
          <a:graphicData uri="http://schemas.openxmlformats.org/drawingml/2006/table">
            <a:tbl>
              <a:tblPr firstRow="1" bandRow="1">
                <a:tableStyleId>{5C22544A-7EE6-4342-B048-85BDC9FD1C3A}</a:tableStyleId>
              </a:tblPr>
              <a:tblGrid>
                <a:gridCol w="2010569"/>
                <a:gridCol w="2010569"/>
                <a:gridCol w="2010569"/>
                <a:gridCol w="2010569"/>
              </a:tblGrid>
              <a:tr h="506351">
                <a:tc>
                  <a:txBody>
                    <a:bodyPr/>
                    <a:lstStyle/>
                    <a:p>
                      <a:r>
                        <a:rPr lang="en-US" dirty="0" smtClean="0"/>
                        <a:t>Rows in Left Array</a:t>
                      </a:r>
                      <a:endParaRPr lang="en-US" dirty="0"/>
                    </a:p>
                  </a:txBody>
                  <a:tcPr/>
                </a:tc>
                <a:tc>
                  <a:txBody>
                    <a:bodyPr/>
                    <a:lstStyle/>
                    <a:p>
                      <a:r>
                        <a:rPr lang="en-US" dirty="0" smtClean="0"/>
                        <a:t>No Tiling</a:t>
                      </a:r>
                      <a:endParaRPr lang="en-US" dirty="0"/>
                    </a:p>
                  </a:txBody>
                  <a:tcPr/>
                </a:tc>
                <a:tc>
                  <a:txBody>
                    <a:bodyPr/>
                    <a:lstStyle/>
                    <a:p>
                      <a:r>
                        <a:rPr lang="en-US" dirty="0" smtClean="0"/>
                        <a:t>Cache Tiling</a:t>
                      </a:r>
                      <a:endParaRPr lang="en-US" dirty="0"/>
                    </a:p>
                  </a:txBody>
                  <a:tcPr/>
                </a:tc>
                <a:tc>
                  <a:txBody>
                    <a:bodyPr/>
                    <a:lstStyle/>
                    <a:p>
                      <a:r>
                        <a:rPr lang="en-US" dirty="0" smtClean="0"/>
                        <a:t>Register Tiling</a:t>
                      </a:r>
                      <a:endParaRPr lang="en-US" dirty="0"/>
                    </a:p>
                  </a:txBody>
                  <a:tcPr/>
                </a:tc>
              </a:tr>
              <a:tr h="506351">
                <a:tc>
                  <a:txBody>
                    <a:bodyPr/>
                    <a:lstStyle/>
                    <a:p>
                      <a:r>
                        <a:rPr lang="en-US" dirty="0" smtClean="0"/>
                        <a:t>1000</a:t>
                      </a:r>
                      <a:endParaRPr lang="en-US" dirty="0"/>
                    </a:p>
                  </a:txBody>
                  <a:tcPr/>
                </a:tc>
                <a:tc>
                  <a:txBody>
                    <a:bodyPr/>
                    <a:lstStyle/>
                    <a:p>
                      <a:r>
                        <a:rPr lang="en-US" dirty="0" smtClean="0"/>
                        <a:t>22.40s</a:t>
                      </a:r>
                      <a:endParaRPr lang="en-US" dirty="0"/>
                    </a:p>
                  </a:txBody>
                  <a:tcPr/>
                </a:tc>
                <a:tc>
                  <a:txBody>
                    <a:bodyPr/>
                    <a:lstStyle/>
                    <a:p>
                      <a:r>
                        <a:rPr lang="en-US" dirty="0" smtClean="0"/>
                        <a:t>2.80s</a:t>
                      </a:r>
                      <a:endParaRPr lang="en-US" dirty="0"/>
                    </a:p>
                  </a:txBody>
                  <a:tcPr/>
                </a:tc>
                <a:tc>
                  <a:txBody>
                    <a:bodyPr/>
                    <a:lstStyle/>
                    <a:p>
                      <a:r>
                        <a:rPr lang="en-US" dirty="0" smtClean="0"/>
                        <a:t>2.57s</a:t>
                      </a:r>
                      <a:endParaRPr lang="en-US" dirty="0"/>
                    </a:p>
                  </a:txBody>
                  <a:tcPr/>
                </a:tc>
              </a:tr>
              <a:tr h="506351">
                <a:tc>
                  <a:txBody>
                    <a:bodyPr/>
                    <a:lstStyle/>
                    <a:p>
                      <a:r>
                        <a:rPr lang="en-US" dirty="0" smtClean="0"/>
                        <a:t>2000</a:t>
                      </a:r>
                      <a:endParaRPr lang="en-US" dirty="0"/>
                    </a:p>
                  </a:txBody>
                  <a:tcPr/>
                </a:tc>
                <a:tc>
                  <a:txBody>
                    <a:bodyPr/>
                    <a:lstStyle/>
                    <a:p>
                      <a:r>
                        <a:rPr lang="en-US" dirty="0" smtClean="0"/>
                        <a:t>43.56s</a:t>
                      </a:r>
                      <a:endParaRPr lang="en-US" dirty="0"/>
                    </a:p>
                  </a:txBody>
                  <a:tcPr/>
                </a:tc>
                <a:tc>
                  <a:txBody>
                    <a:bodyPr/>
                    <a:lstStyle/>
                    <a:p>
                      <a:r>
                        <a:rPr lang="en-US" dirty="0" smtClean="0"/>
                        <a:t>5.69s</a:t>
                      </a:r>
                      <a:endParaRPr lang="en-US" dirty="0"/>
                    </a:p>
                  </a:txBody>
                  <a:tcPr/>
                </a:tc>
                <a:tc>
                  <a:txBody>
                    <a:bodyPr/>
                    <a:lstStyle/>
                    <a:p>
                      <a:r>
                        <a:rPr lang="en-US" dirty="0" smtClean="0"/>
                        <a:t>4.95s</a:t>
                      </a:r>
                      <a:endParaRPr lang="en-US" dirty="0"/>
                    </a:p>
                  </a:txBody>
                  <a:tcPr/>
                </a:tc>
              </a:tr>
              <a:tr h="506351">
                <a:tc>
                  <a:txBody>
                    <a:bodyPr/>
                    <a:lstStyle/>
                    <a:p>
                      <a:r>
                        <a:rPr lang="en-US" dirty="0" smtClean="0"/>
                        <a:t>3000</a:t>
                      </a:r>
                      <a:endParaRPr lang="en-US" dirty="0"/>
                    </a:p>
                  </a:txBody>
                  <a:tcPr/>
                </a:tc>
                <a:tc>
                  <a:txBody>
                    <a:bodyPr/>
                    <a:lstStyle/>
                    <a:p>
                      <a:r>
                        <a:rPr lang="en-US" dirty="0" smtClean="0"/>
                        <a:t>65.10s</a:t>
                      </a:r>
                      <a:endParaRPr lang="en-US" dirty="0"/>
                    </a:p>
                  </a:txBody>
                  <a:tcPr/>
                </a:tc>
                <a:tc>
                  <a:txBody>
                    <a:bodyPr/>
                    <a:lstStyle/>
                    <a:p>
                      <a:r>
                        <a:rPr lang="en-US" dirty="0" smtClean="0"/>
                        <a:t>7.90s</a:t>
                      </a:r>
                      <a:endParaRPr lang="en-US" dirty="0"/>
                    </a:p>
                  </a:txBody>
                  <a:tcPr/>
                </a:tc>
                <a:tc>
                  <a:txBody>
                    <a:bodyPr/>
                    <a:lstStyle/>
                    <a:p>
                      <a:r>
                        <a:rPr lang="en-US" dirty="0" smtClean="0"/>
                        <a:t>6.68s</a:t>
                      </a:r>
                      <a:endParaRPr lang="en-US" dirty="0"/>
                    </a:p>
                  </a:txBody>
                  <a:tcPr/>
                </a:tc>
              </a:tr>
              <a:tr h="506351">
                <a:tc>
                  <a:txBody>
                    <a:bodyPr/>
                    <a:lstStyle/>
                    <a:p>
                      <a:r>
                        <a:rPr lang="en-US" dirty="0" smtClean="0"/>
                        <a:t>4000</a:t>
                      </a:r>
                      <a:endParaRPr lang="en-US" dirty="0"/>
                    </a:p>
                  </a:txBody>
                  <a:tcPr/>
                </a:tc>
                <a:tc>
                  <a:txBody>
                    <a:bodyPr/>
                    <a:lstStyle/>
                    <a:p>
                      <a:r>
                        <a:rPr lang="en-US" dirty="0" smtClean="0"/>
                        <a:t>86.73s</a:t>
                      </a:r>
                      <a:endParaRPr lang="en-US" dirty="0"/>
                    </a:p>
                  </a:txBody>
                  <a:tcPr/>
                </a:tc>
                <a:tc>
                  <a:txBody>
                    <a:bodyPr/>
                    <a:lstStyle/>
                    <a:p>
                      <a:r>
                        <a:rPr lang="en-US" dirty="0" smtClean="0"/>
                        <a:t>10.68s</a:t>
                      </a:r>
                      <a:endParaRPr lang="en-US" dirty="0"/>
                    </a:p>
                  </a:txBody>
                  <a:tcPr/>
                </a:tc>
                <a:tc>
                  <a:txBody>
                    <a:bodyPr/>
                    <a:lstStyle/>
                    <a:p>
                      <a:r>
                        <a:rPr lang="en-US" dirty="0" smtClean="0"/>
                        <a:t>8.66s</a:t>
                      </a:r>
                      <a:endParaRPr lang="en-US" dirty="0"/>
                    </a:p>
                  </a:txBody>
                  <a:tcPr/>
                </a:tc>
              </a:tr>
              <a:tr h="506351">
                <a:tc>
                  <a:txBody>
                    <a:bodyPr/>
                    <a:lstStyle/>
                    <a:p>
                      <a:r>
                        <a:rPr lang="en-US" dirty="0" smtClean="0"/>
                        <a:t>5000</a:t>
                      </a:r>
                      <a:endParaRPr lang="en-US" dirty="0"/>
                    </a:p>
                  </a:txBody>
                  <a:tcPr/>
                </a:tc>
                <a:tc>
                  <a:txBody>
                    <a:bodyPr/>
                    <a:lstStyle/>
                    <a:p>
                      <a:r>
                        <a:rPr lang="en-US" dirty="0" smtClean="0"/>
                        <a:t>110.10s</a:t>
                      </a:r>
                      <a:endParaRPr lang="en-US" dirty="0"/>
                    </a:p>
                  </a:txBody>
                  <a:tcPr/>
                </a:tc>
                <a:tc>
                  <a:txBody>
                    <a:bodyPr/>
                    <a:lstStyle/>
                    <a:p>
                      <a:r>
                        <a:rPr lang="en-US" dirty="0" smtClean="0"/>
                        <a:t>13.22s</a:t>
                      </a:r>
                      <a:endParaRPr lang="en-US" dirty="0"/>
                    </a:p>
                  </a:txBody>
                  <a:tcPr/>
                </a:tc>
                <a:tc>
                  <a:txBody>
                    <a:bodyPr/>
                    <a:lstStyle/>
                    <a:p>
                      <a:r>
                        <a:rPr lang="en-US" dirty="0" smtClean="0"/>
                        <a:t>10.91s</a:t>
                      </a:r>
                      <a:endParaRPr lang="en-US" dirty="0"/>
                    </a:p>
                  </a:txBody>
                  <a:tcPr/>
                </a:tc>
              </a:tr>
              <a:tr h="506351">
                <a:tc>
                  <a:txBody>
                    <a:bodyPr/>
                    <a:lstStyle/>
                    <a:p>
                      <a:r>
                        <a:rPr lang="en-US" dirty="0" smtClean="0"/>
                        <a:t>6000</a:t>
                      </a:r>
                      <a:endParaRPr lang="en-US" dirty="0"/>
                    </a:p>
                  </a:txBody>
                  <a:tcPr/>
                </a:tc>
                <a:tc>
                  <a:txBody>
                    <a:bodyPr/>
                    <a:lstStyle/>
                    <a:p>
                      <a:r>
                        <a:rPr lang="en-US" dirty="0" smtClean="0"/>
                        <a:t>128.81s</a:t>
                      </a:r>
                      <a:endParaRPr lang="en-US" dirty="0"/>
                    </a:p>
                  </a:txBody>
                  <a:tcPr/>
                </a:tc>
                <a:tc>
                  <a:txBody>
                    <a:bodyPr/>
                    <a:lstStyle/>
                    <a:p>
                      <a:r>
                        <a:rPr lang="en-US" dirty="0" smtClean="0"/>
                        <a:t>15.71s</a:t>
                      </a:r>
                      <a:endParaRPr lang="en-US" dirty="0"/>
                    </a:p>
                  </a:txBody>
                  <a:tcPr/>
                </a:tc>
                <a:tc>
                  <a:txBody>
                    <a:bodyPr/>
                    <a:lstStyle/>
                    <a:p>
                      <a:r>
                        <a:rPr lang="en-US" dirty="0" smtClean="0"/>
                        <a:t>12.16s</a:t>
                      </a:r>
                      <a:endParaRPr lang="en-US" dirty="0"/>
                    </a:p>
                  </a:txBody>
                  <a:tcPr/>
                </a:tc>
              </a:tr>
              <a:tr h="506351">
                <a:tc>
                  <a:txBody>
                    <a:bodyPr/>
                    <a:lstStyle/>
                    <a:p>
                      <a:r>
                        <a:rPr lang="en-US" dirty="0" smtClean="0"/>
                        <a:t>7000</a:t>
                      </a:r>
                      <a:endParaRPr lang="en-US" dirty="0"/>
                    </a:p>
                  </a:txBody>
                  <a:tcPr/>
                </a:tc>
                <a:tc>
                  <a:txBody>
                    <a:bodyPr/>
                    <a:lstStyle/>
                    <a:p>
                      <a:r>
                        <a:rPr lang="en-US" dirty="0" smtClean="0"/>
                        <a:t>150.81s</a:t>
                      </a:r>
                      <a:endParaRPr lang="en-US" dirty="0"/>
                    </a:p>
                  </a:txBody>
                  <a:tcPr/>
                </a:tc>
                <a:tc>
                  <a:txBody>
                    <a:bodyPr/>
                    <a:lstStyle/>
                    <a:p>
                      <a:r>
                        <a:rPr lang="en-US" dirty="0" smtClean="0"/>
                        <a:t>18.41s</a:t>
                      </a:r>
                      <a:endParaRPr lang="en-US" dirty="0"/>
                    </a:p>
                  </a:txBody>
                  <a:tcPr/>
                </a:tc>
                <a:tc>
                  <a:txBody>
                    <a:bodyPr/>
                    <a:lstStyle/>
                    <a:p>
                      <a:r>
                        <a:rPr lang="en-US" dirty="0" smtClean="0"/>
                        <a:t>14.61s</a:t>
                      </a:r>
                      <a:endParaRPr lang="en-US" dirty="0"/>
                    </a:p>
                  </a:txBody>
                  <a:tcPr/>
                </a:tc>
              </a:tr>
              <a:tr h="506351">
                <a:tc>
                  <a:txBody>
                    <a:bodyPr/>
                    <a:lstStyle/>
                    <a:p>
                      <a:r>
                        <a:rPr lang="en-US" dirty="0" smtClean="0"/>
                        <a:t>8000</a:t>
                      </a:r>
                      <a:endParaRPr lang="en-US" dirty="0"/>
                    </a:p>
                  </a:txBody>
                  <a:tcPr/>
                </a:tc>
                <a:tc>
                  <a:txBody>
                    <a:bodyPr/>
                    <a:lstStyle/>
                    <a:p>
                      <a:r>
                        <a:rPr lang="en-US" dirty="0" smtClean="0"/>
                        <a:t>172.84s</a:t>
                      </a:r>
                      <a:endParaRPr lang="en-US" dirty="0"/>
                    </a:p>
                  </a:txBody>
                  <a:tcPr/>
                </a:tc>
                <a:tc>
                  <a:txBody>
                    <a:bodyPr/>
                    <a:lstStyle/>
                    <a:p>
                      <a:r>
                        <a:rPr lang="en-US" dirty="0" smtClean="0"/>
                        <a:t>20.55s</a:t>
                      </a:r>
                      <a:endParaRPr lang="en-US" dirty="0"/>
                    </a:p>
                  </a:txBody>
                  <a:tcPr/>
                </a:tc>
                <a:tc>
                  <a:txBody>
                    <a:bodyPr/>
                    <a:lstStyle/>
                    <a:p>
                      <a:r>
                        <a:rPr lang="en-US" dirty="0" smtClean="0"/>
                        <a:t>17.26s</a:t>
                      </a:r>
                      <a:endParaRPr lang="en-US" dirty="0"/>
                    </a:p>
                  </a:txBody>
                  <a:tcPr/>
                </a:tc>
              </a:tr>
            </a:tbl>
          </a:graphicData>
        </a:graphic>
      </p:graphicFrame>
    </p:spTree>
    <p:extLst>
      <p:ext uri="{BB962C8B-B14F-4D97-AF65-F5344CB8AC3E}">
        <p14:creationId xmlns:p14="http://schemas.microsoft.com/office/powerpoint/2010/main" val="3447598866"/>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K-Means Runtimes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14254204"/>
              </p:ext>
            </p:extLst>
          </p:nvPr>
        </p:nvGraphicFramePr>
        <p:xfrm>
          <a:off x="549275" y="1600202"/>
          <a:ext cx="8042276" cy="4816071"/>
        </p:xfrm>
        <a:graphic>
          <a:graphicData uri="http://schemas.openxmlformats.org/drawingml/2006/table">
            <a:tbl>
              <a:tblPr firstRow="1" bandRow="1">
                <a:tableStyleId>{5C22544A-7EE6-4342-B048-85BDC9FD1C3A}</a:tableStyleId>
              </a:tblPr>
              <a:tblGrid>
                <a:gridCol w="2010569"/>
                <a:gridCol w="2010569"/>
                <a:gridCol w="2010569"/>
                <a:gridCol w="2010569"/>
              </a:tblGrid>
              <a:tr h="463999">
                <a:tc>
                  <a:txBody>
                    <a:bodyPr/>
                    <a:lstStyle/>
                    <a:p>
                      <a:r>
                        <a:rPr lang="en-US" dirty="0" smtClean="0"/>
                        <a:t>Number of Data Points</a:t>
                      </a:r>
                      <a:endParaRPr lang="en-US" dirty="0"/>
                    </a:p>
                  </a:txBody>
                  <a:tcPr/>
                </a:tc>
                <a:tc>
                  <a:txBody>
                    <a:bodyPr/>
                    <a:lstStyle/>
                    <a:p>
                      <a:r>
                        <a:rPr lang="en-US" dirty="0" err="1" smtClean="0"/>
                        <a:t>NumPy</a:t>
                      </a:r>
                      <a:endParaRPr lang="en-US" dirty="0"/>
                    </a:p>
                  </a:txBody>
                  <a:tcPr/>
                </a:tc>
                <a:tc>
                  <a:txBody>
                    <a:bodyPr/>
                    <a:lstStyle/>
                    <a:p>
                      <a:r>
                        <a:rPr lang="en-US" dirty="0" smtClean="0"/>
                        <a:t>Parakeet (No Tiling)</a:t>
                      </a:r>
                      <a:endParaRPr lang="en-US" dirty="0"/>
                    </a:p>
                  </a:txBody>
                  <a:tcPr/>
                </a:tc>
                <a:tc>
                  <a:txBody>
                    <a:bodyPr/>
                    <a:lstStyle/>
                    <a:p>
                      <a:r>
                        <a:rPr lang="en-US" dirty="0" smtClean="0"/>
                        <a:t>Parakeet (Tiling)</a:t>
                      </a:r>
                      <a:endParaRPr lang="en-US" dirty="0"/>
                    </a:p>
                  </a:txBody>
                  <a:tcPr/>
                </a:tc>
              </a:tr>
              <a:tr h="463999">
                <a:tc>
                  <a:txBody>
                    <a:bodyPr/>
                    <a:lstStyle/>
                    <a:p>
                      <a:r>
                        <a:rPr lang="en-US" dirty="0" smtClean="0"/>
                        <a:t>10000</a:t>
                      </a:r>
                      <a:endParaRPr lang="en-US" dirty="0"/>
                    </a:p>
                  </a:txBody>
                  <a:tcPr/>
                </a:tc>
                <a:tc>
                  <a:txBody>
                    <a:bodyPr/>
                    <a:lstStyle/>
                    <a:p>
                      <a:r>
                        <a:rPr lang="en-US" dirty="0" smtClean="0"/>
                        <a:t>48.01s</a:t>
                      </a:r>
                      <a:endParaRPr lang="en-US" dirty="0"/>
                    </a:p>
                  </a:txBody>
                  <a:tcPr/>
                </a:tc>
                <a:tc>
                  <a:txBody>
                    <a:bodyPr/>
                    <a:lstStyle/>
                    <a:p>
                      <a:r>
                        <a:rPr lang="en-US" dirty="0" smtClean="0"/>
                        <a:t>12.91s</a:t>
                      </a:r>
                      <a:endParaRPr lang="en-US" dirty="0"/>
                    </a:p>
                  </a:txBody>
                  <a:tcPr/>
                </a:tc>
                <a:tc>
                  <a:txBody>
                    <a:bodyPr/>
                    <a:lstStyle/>
                    <a:p>
                      <a:r>
                        <a:rPr lang="en-US" dirty="0" smtClean="0"/>
                        <a:t>12.46s</a:t>
                      </a:r>
                      <a:endParaRPr lang="en-US" dirty="0"/>
                    </a:p>
                  </a:txBody>
                  <a:tcPr/>
                </a:tc>
              </a:tr>
              <a:tr h="463999">
                <a:tc>
                  <a:txBody>
                    <a:bodyPr/>
                    <a:lstStyle/>
                    <a:p>
                      <a:r>
                        <a:rPr lang="en-US" dirty="0" smtClean="0"/>
                        <a:t>12500</a:t>
                      </a:r>
                      <a:endParaRPr lang="en-US" dirty="0"/>
                    </a:p>
                  </a:txBody>
                  <a:tcPr/>
                </a:tc>
                <a:tc>
                  <a:txBody>
                    <a:bodyPr/>
                    <a:lstStyle/>
                    <a:p>
                      <a:r>
                        <a:rPr lang="en-US" dirty="0" smtClean="0"/>
                        <a:t>59.95s</a:t>
                      </a:r>
                      <a:endParaRPr lang="en-US" dirty="0"/>
                    </a:p>
                  </a:txBody>
                  <a:tcPr/>
                </a:tc>
                <a:tc>
                  <a:txBody>
                    <a:bodyPr/>
                    <a:lstStyle/>
                    <a:p>
                      <a:r>
                        <a:rPr lang="en-US" dirty="0" smtClean="0"/>
                        <a:t>16.05s</a:t>
                      </a:r>
                      <a:endParaRPr lang="en-US" dirty="0"/>
                    </a:p>
                  </a:txBody>
                  <a:tcPr/>
                </a:tc>
                <a:tc>
                  <a:txBody>
                    <a:bodyPr/>
                    <a:lstStyle/>
                    <a:p>
                      <a:r>
                        <a:rPr lang="en-US" dirty="0" smtClean="0"/>
                        <a:t>15.51s</a:t>
                      </a:r>
                      <a:endParaRPr lang="en-US" dirty="0"/>
                    </a:p>
                  </a:txBody>
                  <a:tcPr/>
                </a:tc>
              </a:tr>
              <a:tr h="463999">
                <a:tc>
                  <a:txBody>
                    <a:bodyPr/>
                    <a:lstStyle/>
                    <a:p>
                      <a:r>
                        <a:rPr lang="en-US" dirty="0" smtClean="0"/>
                        <a:t>15000</a:t>
                      </a:r>
                      <a:endParaRPr lang="en-US" dirty="0"/>
                    </a:p>
                  </a:txBody>
                  <a:tcPr/>
                </a:tc>
                <a:tc>
                  <a:txBody>
                    <a:bodyPr/>
                    <a:lstStyle/>
                    <a:p>
                      <a:r>
                        <a:rPr lang="en-US" dirty="0" smtClean="0"/>
                        <a:t>71.83s</a:t>
                      </a:r>
                      <a:endParaRPr lang="en-US" dirty="0"/>
                    </a:p>
                  </a:txBody>
                  <a:tcPr/>
                </a:tc>
                <a:tc>
                  <a:txBody>
                    <a:bodyPr/>
                    <a:lstStyle/>
                    <a:p>
                      <a:r>
                        <a:rPr lang="en-US" dirty="0" smtClean="0"/>
                        <a:t>19.16s</a:t>
                      </a:r>
                      <a:endParaRPr lang="en-US" dirty="0"/>
                    </a:p>
                  </a:txBody>
                  <a:tcPr/>
                </a:tc>
                <a:tc>
                  <a:txBody>
                    <a:bodyPr/>
                    <a:lstStyle/>
                    <a:p>
                      <a:r>
                        <a:rPr lang="en-US" dirty="0" smtClean="0"/>
                        <a:t>18.51s</a:t>
                      </a:r>
                      <a:endParaRPr lang="en-US" dirty="0"/>
                    </a:p>
                  </a:txBody>
                  <a:tcPr/>
                </a:tc>
              </a:tr>
              <a:tr h="463999">
                <a:tc>
                  <a:txBody>
                    <a:bodyPr/>
                    <a:lstStyle/>
                    <a:p>
                      <a:r>
                        <a:rPr lang="en-US" dirty="0" smtClean="0"/>
                        <a:t>17500</a:t>
                      </a:r>
                      <a:endParaRPr lang="en-US" dirty="0"/>
                    </a:p>
                  </a:txBody>
                  <a:tcPr/>
                </a:tc>
                <a:tc>
                  <a:txBody>
                    <a:bodyPr/>
                    <a:lstStyle/>
                    <a:p>
                      <a:r>
                        <a:rPr lang="en-US" dirty="0" smtClean="0"/>
                        <a:t>83.78s</a:t>
                      </a:r>
                      <a:endParaRPr lang="en-US" dirty="0"/>
                    </a:p>
                  </a:txBody>
                  <a:tcPr/>
                </a:tc>
                <a:tc>
                  <a:txBody>
                    <a:bodyPr/>
                    <a:lstStyle/>
                    <a:p>
                      <a:r>
                        <a:rPr lang="en-US" dirty="0" smtClean="0"/>
                        <a:t>22.28s</a:t>
                      </a:r>
                      <a:endParaRPr lang="en-US" dirty="0"/>
                    </a:p>
                  </a:txBody>
                  <a:tcPr/>
                </a:tc>
                <a:tc>
                  <a:txBody>
                    <a:bodyPr/>
                    <a:lstStyle/>
                    <a:p>
                      <a:r>
                        <a:rPr lang="en-US" dirty="0" smtClean="0"/>
                        <a:t>21.40s</a:t>
                      </a:r>
                      <a:endParaRPr lang="en-US" dirty="0"/>
                    </a:p>
                  </a:txBody>
                  <a:tcPr/>
                </a:tc>
              </a:tr>
              <a:tr h="463999">
                <a:tc>
                  <a:txBody>
                    <a:bodyPr/>
                    <a:lstStyle/>
                    <a:p>
                      <a:r>
                        <a:rPr lang="en-US" dirty="0" smtClean="0"/>
                        <a:t>20000</a:t>
                      </a:r>
                      <a:endParaRPr lang="en-US" dirty="0"/>
                    </a:p>
                  </a:txBody>
                  <a:tcPr/>
                </a:tc>
                <a:tc>
                  <a:txBody>
                    <a:bodyPr/>
                    <a:lstStyle/>
                    <a:p>
                      <a:r>
                        <a:rPr lang="en-US" dirty="0" smtClean="0"/>
                        <a:t>97.61s</a:t>
                      </a:r>
                      <a:endParaRPr lang="en-US" dirty="0"/>
                    </a:p>
                  </a:txBody>
                  <a:tcPr/>
                </a:tc>
                <a:tc>
                  <a:txBody>
                    <a:bodyPr/>
                    <a:lstStyle/>
                    <a:p>
                      <a:r>
                        <a:rPr lang="en-US" dirty="0" smtClean="0"/>
                        <a:t>25.53s</a:t>
                      </a:r>
                      <a:endParaRPr lang="en-US" dirty="0"/>
                    </a:p>
                  </a:txBody>
                  <a:tcPr/>
                </a:tc>
                <a:tc>
                  <a:txBody>
                    <a:bodyPr/>
                    <a:lstStyle/>
                    <a:p>
                      <a:r>
                        <a:rPr lang="en-US" dirty="0" smtClean="0"/>
                        <a:t>24.45s</a:t>
                      </a:r>
                      <a:endParaRPr lang="en-US" dirty="0"/>
                    </a:p>
                  </a:txBody>
                  <a:tcPr/>
                </a:tc>
              </a:tr>
              <a:tr h="463999">
                <a:tc>
                  <a:txBody>
                    <a:bodyPr/>
                    <a:lstStyle/>
                    <a:p>
                      <a:r>
                        <a:rPr lang="en-US" dirty="0" smtClean="0"/>
                        <a:t>22500</a:t>
                      </a:r>
                      <a:endParaRPr lang="en-US" dirty="0"/>
                    </a:p>
                  </a:txBody>
                  <a:tcPr/>
                </a:tc>
                <a:tc>
                  <a:txBody>
                    <a:bodyPr/>
                    <a:lstStyle/>
                    <a:p>
                      <a:r>
                        <a:rPr lang="en-US" dirty="0" smtClean="0"/>
                        <a:t>107.62s</a:t>
                      </a:r>
                      <a:endParaRPr lang="en-US" dirty="0"/>
                    </a:p>
                  </a:txBody>
                  <a:tcPr/>
                </a:tc>
                <a:tc>
                  <a:txBody>
                    <a:bodyPr/>
                    <a:lstStyle/>
                    <a:p>
                      <a:r>
                        <a:rPr lang="en-US" dirty="0" smtClean="0"/>
                        <a:t>28.54s</a:t>
                      </a:r>
                      <a:endParaRPr lang="en-US" dirty="0"/>
                    </a:p>
                  </a:txBody>
                  <a:tcPr/>
                </a:tc>
                <a:tc>
                  <a:txBody>
                    <a:bodyPr/>
                    <a:lstStyle/>
                    <a:p>
                      <a:r>
                        <a:rPr lang="en-US" dirty="0" smtClean="0"/>
                        <a:t>27.35s</a:t>
                      </a:r>
                      <a:endParaRPr lang="en-US" dirty="0"/>
                    </a:p>
                  </a:txBody>
                  <a:tcPr/>
                </a:tc>
              </a:tr>
              <a:tr h="463999">
                <a:tc>
                  <a:txBody>
                    <a:bodyPr/>
                    <a:lstStyle/>
                    <a:p>
                      <a:r>
                        <a:rPr lang="en-US" dirty="0" smtClean="0"/>
                        <a:t>25000</a:t>
                      </a:r>
                      <a:endParaRPr lang="en-US" dirty="0"/>
                    </a:p>
                  </a:txBody>
                  <a:tcPr/>
                </a:tc>
                <a:tc>
                  <a:txBody>
                    <a:bodyPr/>
                    <a:lstStyle/>
                    <a:p>
                      <a:r>
                        <a:rPr lang="en-US" dirty="0" smtClean="0"/>
                        <a:t>119.56s</a:t>
                      </a:r>
                      <a:endParaRPr lang="en-US" dirty="0"/>
                    </a:p>
                  </a:txBody>
                  <a:tcPr/>
                </a:tc>
                <a:tc>
                  <a:txBody>
                    <a:bodyPr/>
                    <a:lstStyle/>
                    <a:p>
                      <a:r>
                        <a:rPr lang="en-US" dirty="0" smtClean="0"/>
                        <a:t>31.66s</a:t>
                      </a:r>
                      <a:endParaRPr lang="en-US" dirty="0"/>
                    </a:p>
                  </a:txBody>
                  <a:tcPr/>
                </a:tc>
                <a:tc>
                  <a:txBody>
                    <a:bodyPr/>
                    <a:lstStyle/>
                    <a:p>
                      <a:r>
                        <a:rPr lang="en-US" dirty="0" smtClean="0"/>
                        <a:t>30.41s</a:t>
                      </a:r>
                      <a:endParaRPr lang="en-US" dirty="0"/>
                    </a:p>
                  </a:txBody>
                  <a:tcPr/>
                </a:tc>
              </a:tr>
              <a:tr h="463999">
                <a:tc>
                  <a:txBody>
                    <a:bodyPr/>
                    <a:lstStyle/>
                    <a:p>
                      <a:r>
                        <a:rPr lang="en-US" dirty="0" smtClean="0"/>
                        <a:t>27500</a:t>
                      </a:r>
                      <a:endParaRPr lang="en-US" dirty="0"/>
                    </a:p>
                  </a:txBody>
                  <a:tcPr/>
                </a:tc>
                <a:tc>
                  <a:txBody>
                    <a:bodyPr/>
                    <a:lstStyle/>
                    <a:p>
                      <a:r>
                        <a:rPr lang="en-US" dirty="0" smtClean="0"/>
                        <a:t>131.57s</a:t>
                      </a:r>
                      <a:endParaRPr lang="en-US" dirty="0"/>
                    </a:p>
                  </a:txBody>
                  <a:tcPr/>
                </a:tc>
                <a:tc>
                  <a:txBody>
                    <a:bodyPr/>
                    <a:lstStyle/>
                    <a:p>
                      <a:r>
                        <a:rPr lang="en-US" dirty="0" smtClean="0"/>
                        <a:t>34.82s</a:t>
                      </a:r>
                      <a:endParaRPr lang="en-US" dirty="0"/>
                    </a:p>
                  </a:txBody>
                  <a:tcPr/>
                </a:tc>
                <a:tc>
                  <a:txBody>
                    <a:bodyPr/>
                    <a:lstStyle/>
                    <a:p>
                      <a:r>
                        <a:rPr lang="en-US" dirty="0" smtClean="0"/>
                        <a:t>33.37s</a:t>
                      </a:r>
                      <a:endParaRPr lang="en-US" dirty="0"/>
                    </a:p>
                  </a:txBody>
                  <a:tcPr/>
                </a:tc>
              </a:tr>
              <a:tr h="463999">
                <a:tc>
                  <a:txBody>
                    <a:bodyPr/>
                    <a:lstStyle/>
                    <a:p>
                      <a:r>
                        <a:rPr lang="en-US" dirty="0" smtClean="0"/>
                        <a:t>30000</a:t>
                      </a:r>
                      <a:endParaRPr lang="en-US" dirty="0"/>
                    </a:p>
                  </a:txBody>
                  <a:tcPr/>
                </a:tc>
                <a:tc>
                  <a:txBody>
                    <a:bodyPr/>
                    <a:lstStyle/>
                    <a:p>
                      <a:r>
                        <a:rPr lang="en-US" dirty="0" smtClean="0"/>
                        <a:t>143.32s</a:t>
                      </a:r>
                      <a:endParaRPr lang="en-US" dirty="0"/>
                    </a:p>
                  </a:txBody>
                  <a:tcPr/>
                </a:tc>
                <a:tc>
                  <a:txBody>
                    <a:bodyPr/>
                    <a:lstStyle/>
                    <a:p>
                      <a:r>
                        <a:rPr lang="en-US" dirty="0" smtClean="0"/>
                        <a:t>37.89s</a:t>
                      </a:r>
                      <a:endParaRPr lang="en-US" dirty="0"/>
                    </a:p>
                  </a:txBody>
                  <a:tcPr/>
                </a:tc>
                <a:tc>
                  <a:txBody>
                    <a:bodyPr/>
                    <a:lstStyle/>
                    <a:p>
                      <a:r>
                        <a:rPr lang="en-US" dirty="0" smtClean="0"/>
                        <a:t>36.42s</a:t>
                      </a:r>
                      <a:endParaRPr lang="en-US" dirty="0"/>
                    </a:p>
                  </a:txBody>
                  <a:tcPr/>
                </a:tc>
              </a:tr>
            </a:tbl>
          </a:graphicData>
        </a:graphic>
      </p:graphicFrame>
    </p:spTree>
    <p:extLst>
      <p:ext uri="{BB962C8B-B14F-4D97-AF65-F5344CB8AC3E}">
        <p14:creationId xmlns:p14="http://schemas.microsoft.com/office/powerpoint/2010/main" val="3182737392"/>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Autotuner</a:t>
            </a:r>
            <a:r>
              <a:rPr lang="en-US" dirty="0" smtClean="0"/>
              <a:t> Evaluation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85954140"/>
              </p:ext>
            </p:extLst>
          </p:nvPr>
        </p:nvGraphicFramePr>
        <p:xfrm>
          <a:off x="549275" y="1600200"/>
          <a:ext cx="8042274" cy="2301240"/>
        </p:xfrm>
        <a:graphic>
          <a:graphicData uri="http://schemas.openxmlformats.org/drawingml/2006/table">
            <a:tbl>
              <a:tblPr firstRow="1" bandRow="1">
                <a:tableStyleId>{5C22544A-7EE6-4342-B048-85BDC9FD1C3A}</a:tableStyleId>
              </a:tblPr>
              <a:tblGrid>
                <a:gridCol w="1631894"/>
                <a:gridCol w="1228634"/>
                <a:gridCol w="1160609"/>
                <a:gridCol w="1340379"/>
                <a:gridCol w="1340379"/>
                <a:gridCol w="1340379"/>
              </a:tblGrid>
              <a:tr h="370840">
                <a:tc>
                  <a:txBody>
                    <a:bodyPr/>
                    <a:lstStyle/>
                    <a:p>
                      <a:r>
                        <a:rPr lang="en-US" dirty="0" smtClean="0"/>
                        <a:t>Array</a:t>
                      </a:r>
                      <a:r>
                        <a:rPr lang="en-US" baseline="0" dirty="0" smtClean="0"/>
                        <a:t> Size</a:t>
                      </a:r>
                      <a:endParaRPr lang="en-US" dirty="0"/>
                    </a:p>
                  </a:txBody>
                  <a:tcPr/>
                </a:tc>
                <a:tc>
                  <a:txBody>
                    <a:bodyPr/>
                    <a:lstStyle/>
                    <a:p>
                      <a:r>
                        <a:rPr lang="en-US" dirty="0" smtClean="0"/>
                        <a:t>Parakeet (with Search)</a:t>
                      </a:r>
                      <a:endParaRPr lang="en-US" dirty="0"/>
                    </a:p>
                  </a:txBody>
                  <a:tcPr/>
                </a:tc>
                <a:tc>
                  <a:txBody>
                    <a:bodyPr/>
                    <a:lstStyle/>
                    <a:p>
                      <a:r>
                        <a:rPr lang="en-US" dirty="0" smtClean="0"/>
                        <a:t>Parakeet (Cached</a:t>
                      </a:r>
                      <a:r>
                        <a:rPr lang="en-US" baseline="0" dirty="0" smtClean="0"/>
                        <a:t> Tile Sizes)</a:t>
                      </a:r>
                      <a:endParaRPr lang="en-US" dirty="0"/>
                    </a:p>
                  </a:txBody>
                  <a:tcPr/>
                </a:tc>
                <a:tc>
                  <a:txBody>
                    <a:bodyPr/>
                    <a:lstStyle/>
                    <a:p>
                      <a:r>
                        <a:rPr lang="en-US" dirty="0" smtClean="0"/>
                        <a:t>DL sizes</a:t>
                      </a:r>
                      <a:endParaRPr lang="en-US" dirty="0"/>
                    </a:p>
                  </a:txBody>
                  <a:tcPr/>
                </a:tc>
                <a:tc>
                  <a:txBody>
                    <a:bodyPr/>
                    <a:lstStyle/>
                    <a:p>
                      <a:r>
                        <a:rPr lang="en-US" dirty="0" smtClean="0"/>
                        <a:t>ML sizes</a:t>
                      </a:r>
                      <a:endParaRPr lang="en-US" dirty="0"/>
                    </a:p>
                  </a:txBody>
                  <a:tcPr/>
                </a:tc>
                <a:tc>
                  <a:txBody>
                    <a:bodyPr/>
                    <a:lstStyle/>
                    <a:p>
                      <a:r>
                        <a:rPr lang="en-US" dirty="0" smtClean="0"/>
                        <a:t>Average of DL&amp;ML sizes</a:t>
                      </a:r>
                      <a:endParaRPr lang="en-US" dirty="0"/>
                    </a:p>
                  </a:txBody>
                  <a:tcPr/>
                </a:tc>
              </a:tr>
              <a:tr h="370840">
                <a:tc>
                  <a:txBody>
                    <a:bodyPr/>
                    <a:lstStyle/>
                    <a:p>
                      <a:r>
                        <a:rPr lang="en-US" dirty="0" smtClean="0"/>
                        <a:t>3000x3000</a:t>
                      </a:r>
                      <a:endParaRPr lang="en-US" dirty="0"/>
                    </a:p>
                  </a:txBody>
                  <a:tcPr/>
                </a:tc>
                <a:tc>
                  <a:txBody>
                    <a:bodyPr/>
                    <a:lstStyle/>
                    <a:p>
                      <a:r>
                        <a:rPr lang="en-US" dirty="0" smtClean="0"/>
                        <a:t>4.58s</a:t>
                      </a:r>
                      <a:endParaRPr lang="en-US" dirty="0"/>
                    </a:p>
                  </a:txBody>
                  <a:tcPr/>
                </a:tc>
                <a:tc>
                  <a:txBody>
                    <a:bodyPr/>
                    <a:lstStyle/>
                    <a:p>
                      <a:r>
                        <a:rPr lang="en-US" dirty="0" smtClean="0"/>
                        <a:t>4.45s</a:t>
                      </a:r>
                      <a:endParaRPr lang="en-US" dirty="0"/>
                    </a:p>
                  </a:txBody>
                  <a:tcPr/>
                </a:tc>
                <a:tc>
                  <a:txBody>
                    <a:bodyPr/>
                    <a:lstStyle/>
                    <a:p>
                      <a:r>
                        <a:rPr lang="en-US" dirty="0" smtClean="0"/>
                        <a:t>5.03s</a:t>
                      </a:r>
                      <a:endParaRPr lang="en-US" dirty="0"/>
                    </a:p>
                  </a:txBody>
                  <a:tcPr/>
                </a:tc>
                <a:tc>
                  <a:txBody>
                    <a:bodyPr/>
                    <a:lstStyle/>
                    <a:p>
                      <a:r>
                        <a:rPr lang="en-US" dirty="0" smtClean="0"/>
                        <a:t>4.55s</a:t>
                      </a:r>
                      <a:endParaRPr lang="en-US" dirty="0"/>
                    </a:p>
                  </a:txBody>
                  <a:tcPr/>
                </a:tc>
                <a:tc>
                  <a:txBody>
                    <a:bodyPr/>
                    <a:lstStyle/>
                    <a:p>
                      <a:r>
                        <a:rPr lang="en-US" dirty="0" smtClean="0"/>
                        <a:t>4.61s</a:t>
                      </a:r>
                      <a:endParaRPr lang="en-US" dirty="0"/>
                    </a:p>
                  </a:txBody>
                  <a:tcPr/>
                </a:tc>
              </a:tr>
              <a:tr h="370840">
                <a:tc>
                  <a:txBody>
                    <a:bodyPr/>
                    <a:lstStyle/>
                    <a:p>
                      <a:r>
                        <a:rPr lang="en-US" dirty="0" smtClean="0"/>
                        <a:t>10000x3000</a:t>
                      </a:r>
                      <a:endParaRPr lang="en-US" dirty="0"/>
                    </a:p>
                  </a:txBody>
                  <a:tcPr/>
                </a:tc>
                <a:tc>
                  <a:txBody>
                    <a:bodyPr/>
                    <a:lstStyle/>
                    <a:p>
                      <a:r>
                        <a:rPr lang="en-US" dirty="0" smtClean="0"/>
                        <a:t>15.16s</a:t>
                      </a:r>
                      <a:endParaRPr lang="en-US" dirty="0"/>
                    </a:p>
                  </a:txBody>
                  <a:tcPr/>
                </a:tc>
                <a:tc>
                  <a:txBody>
                    <a:bodyPr/>
                    <a:lstStyle/>
                    <a:p>
                      <a:r>
                        <a:rPr lang="en-US" dirty="0" smtClean="0"/>
                        <a:t>15.11s</a:t>
                      </a:r>
                      <a:endParaRPr lang="en-US" dirty="0"/>
                    </a:p>
                  </a:txBody>
                  <a:tcPr/>
                </a:tc>
                <a:tc>
                  <a:txBody>
                    <a:bodyPr/>
                    <a:lstStyle/>
                    <a:p>
                      <a:r>
                        <a:rPr lang="en-US" dirty="0" smtClean="0"/>
                        <a:t>16.89s</a:t>
                      </a:r>
                      <a:endParaRPr lang="en-US" dirty="0"/>
                    </a:p>
                  </a:txBody>
                  <a:tcPr/>
                </a:tc>
                <a:tc>
                  <a:txBody>
                    <a:bodyPr/>
                    <a:lstStyle/>
                    <a:p>
                      <a:r>
                        <a:rPr lang="en-US" dirty="0" smtClean="0"/>
                        <a:t>15.33s</a:t>
                      </a:r>
                      <a:endParaRPr lang="en-US" dirty="0"/>
                    </a:p>
                  </a:txBody>
                  <a:tcPr/>
                </a:tc>
                <a:tc>
                  <a:txBody>
                    <a:bodyPr/>
                    <a:lstStyle/>
                    <a:p>
                      <a:r>
                        <a:rPr lang="en-US" dirty="0" smtClean="0"/>
                        <a:t>15.51s</a:t>
                      </a:r>
                      <a:endParaRPr lang="en-US" dirty="0"/>
                    </a:p>
                  </a:txBody>
                  <a:tcPr/>
                </a:tc>
              </a:tr>
              <a:tr h="370840">
                <a:tc>
                  <a:txBody>
                    <a:bodyPr/>
                    <a:lstStyle/>
                    <a:p>
                      <a:r>
                        <a:rPr lang="en-US" dirty="0" smtClean="0"/>
                        <a:t>10000x500</a:t>
                      </a:r>
                      <a:endParaRPr lang="en-US" dirty="0"/>
                    </a:p>
                  </a:txBody>
                  <a:tcPr/>
                </a:tc>
                <a:tc>
                  <a:txBody>
                    <a:bodyPr/>
                    <a:lstStyle/>
                    <a:p>
                      <a:r>
                        <a:rPr lang="en-US" dirty="0" smtClean="0"/>
                        <a:t>2.57s</a:t>
                      </a:r>
                      <a:endParaRPr lang="en-US" dirty="0"/>
                    </a:p>
                  </a:txBody>
                  <a:tcPr/>
                </a:tc>
                <a:tc>
                  <a:txBody>
                    <a:bodyPr/>
                    <a:lstStyle/>
                    <a:p>
                      <a:r>
                        <a:rPr lang="en-US" dirty="0" smtClean="0"/>
                        <a:t>2.57s</a:t>
                      </a:r>
                      <a:endParaRPr lang="en-US" dirty="0"/>
                    </a:p>
                  </a:txBody>
                  <a:tcPr/>
                </a:tc>
                <a:tc>
                  <a:txBody>
                    <a:bodyPr/>
                    <a:lstStyle/>
                    <a:p>
                      <a:r>
                        <a:rPr lang="en-US" dirty="0" smtClean="0"/>
                        <a:t>2.99s</a:t>
                      </a:r>
                      <a:endParaRPr lang="en-US" dirty="0"/>
                    </a:p>
                  </a:txBody>
                  <a:tcPr/>
                </a:tc>
                <a:tc>
                  <a:txBody>
                    <a:bodyPr/>
                    <a:lstStyle/>
                    <a:p>
                      <a:r>
                        <a:rPr lang="en-US" dirty="0" smtClean="0"/>
                        <a:t>2.67s</a:t>
                      </a:r>
                      <a:endParaRPr lang="en-US" dirty="0"/>
                    </a:p>
                  </a:txBody>
                  <a:tcPr/>
                </a:tc>
                <a:tc>
                  <a:txBody>
                    <a:bodyPr/>
                    <a:lstStyle/>
                    <a:p>
                      <a:r>
                        <a:rPr lang="en-US" dirty="0" smtClean="0"/>
                        <a:t>2.72s</a:t>
                      </a:r>
                      <a:endParaRPr lang="en-US" dirty="0"/>
                    </a:p>
                  </a:txBody>
                  <a:tcPr/>
                </a:tc>
              </a:tr>
            </a:tbl>
          </a:graphicData>
        </a:graphic>
      </p:graphicFrame>
    </p:spTree>
    <p:extLst>
      <p:ext uri="{BB962C8B-B14F-4D97-AF65-F5344CB8AC3E}">
        <p14:creationId xmlns:p14="http://schemas.microsoft.com/office/powerpoint/2010/main" val="1027897895"/>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 with other Compilers</a:t>
            </a:r>
            <a:endParaRPr lang="en-US" dirty="0"/>
          </a:p>
        </p:txBody>
      </p:sp>
      <p:pic>
        <p:nvPicPr>
          <p:cNvPr id="4" name="Content Placeholder 3" descr="mm_vs_c.png"/>
          <p:cNvPicPr>
            <a:picLocks noGrp="1" noChangeAspect="1"/>
          </p:cNvPicPr>
          <p:nvPr>
            <p:ph idx="1"/>
          </p:nvPr>
        </p:nvPicPr>
        <p:blipFill>
          <a:blip r:embed="rId2">
            <a:extLst>
              <a:ext uri="{28A0092B-C50C-407E-A947-70E740481C1C}">
                <a14:useLocalDpi xmlns:a14="http://schemas.microsoft.com/office/drawing/2010/main" val="0"/>
              </a:ext>
            </a:extLst>
          </a:blip>
          <a:srcRect l="-19777" r="-19777"/>
          <a:stretch>
            <a:fillRect/>
          </a:stretch>
        </p:blipFill>
        <p:spPr/>
      </p:pic>
    </p:spTree>
    <p:extLst>
      <p:ext uri="{BB962C8B-B14F-4D97-AF65-F5344CB8AC3E}">
        <p14:creationId xmlns:p14="http://schemas.microsoft.com/office/powerpoint/2010/main" val="3080536836"/>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Compilation Times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41801896"/>
              </p:ext>
            </p:extLst>
          </p:nvPr>
        </p:nvGraphicFramePr>
        <p:xfrm>
          <a:off x="549275" y="1600198"/>
          <a:ext cx="8042276" cy="4653800"/>
        </p:xfrm>
        <a:graphic>
          <a:graphicData uri="http://schemas.openxmlformats.org/drawingml/2006/table">
            <a:tbl>
              <a:tblPr firstRow="1" bandRow="1">
                <a:tableStyleId>{5C22544A-7EE6-4342-B048-85BDC9FD1C3A}</a:tableStyleId>
              </a:tblPr>
              <a:tblGrid>
                <a:gridCol w="2010569"/>
                <a:gridCol w="2010569"/>
                <a:gridCol w="2010569"/>
                <a:gridCol w="2010569"/>
              </a:tblGrid>
              <a:tr h="1163450">
                <a:tc>
                  <a:txBody>
                    <a:bodyPr/>
                    <a:lstStyle/>
                    <a:p>
                      <a:endParaRPr lang="en-US" dirty="0"/>
                    </a:p>
                  </a:txBody>
                  <a:tcPr/>
                </a:tc>
                <a:tc>
                  <a:txBody>
                    <a:bodyPr/>
                    <a:lstStyle/>
                    <a:p>
                      <a:r>
                        <a:rPr lang="en-US" dirty="0" smtClean="0"/>
                        <a:t>Matrix Multiply</a:t>
                      </a:r>
                      <a:endParaRPr lang="en-US" dirty="0"/>
                    </a:p>
                  </a:txBody>
                  <a:tcPr/>
                </a:tc>
                <a:tc>
                  <a:txBody>
                    <a:bodyPr/>
                    <a:lstStyle/>
                    <a:p>
                      <a:r>
                        <a:rPr lang="en-US" dirty="0" smtClean="0"/>
                        <a:t>K-Means Clustering</a:t>
                      </a:r>
                      <a:endParaRPr lang="en-US" dirty="0"/>
                    </a:p>
                  </a:txBody>
                  <a:tcPr/>
                </a:tc>
                <a:tc>
                  <a:txBody>
                    <a:bodyPr/>
                    <a:lstStyle/>
                    <a:p>
                      <a:r>
                        <a:rPr lang="en-US" dirty="0" smtClean="0"/>
                        <a:t>Gaussian Blur</a:t>
                      </a:r>
                      <a:endParaRPr lang="en-US" dirty="0"/>
                    </a:p>
                  </a:txBody>
                  <a:tcPr/>
                </a:tc>
              </a:tr>
              <a:tr h="1163450">
                <a:tc>
                  <a:txBody>
                    <a:bodyPr/>
                    <a:lstStyle/>
                    <a:p>
                      <a:r>
                        <a:rPr lang="en-US" dirty="0" smtClean="0"/>
                        <a:t>No Tiling</a:t>
                      </a:r>
                      <a:endParaRPr lang="en-US" dirty="0"/>
                    </a:p>
                  </a:txBody>
                  <a:tcPr/>
                </a:tc>
                <a:tc>
                  <a:txBody>
                    <a:bodyPr/>
                    <a:lstStyle/>
                    <a:p>
                      <a:r>
                        <a:rPr lang="en-US" dirty="0" smtClean="0"/>
                        <a:t>0.19s</a:t>
                      </a:r>
                      <a:endParaRPr lang="en-US" dirty="0"/>
                    </a:p>
                  </a:txBody>
                  <a:tcPr/>
                </a:tc>
                <a:tc>
                  <a:txBody>
                    <a:bodyPr/>
                    <a:lstStyle/>
                    <a:p>
                      <a:r>
                        <a:rPr lang="en-US" dirty="0" smtClean="0"/>
                        <a:t>0.10s</a:t>
                      </a:r>
                      <a:endParaRPr lang="en-US" dirty="0"/>
                    </a:p>
                  </a:txBody>
                  <a:tcPr/>
                </a:tc>
                <a:tc>
                  <a:txBody>
                    <a:bodyPr/>
                    <a:lstStyle/>
                    <a:p>
                      <a:r>
                        <a:rPr lang="en-US" dirty="0" smtClean="0"/>
                        <a:t>0.21s</a:t>
                      </a:r>
                      <a:endParaRPr lang="en-US" dirty="0"/>
                    </a:p>
                  </a:txBody>
                  <a:tcPr/>
                </a:tc>
              </a:tr>
              <a:tr h="1163450">
                <a:tc>
                  <a:txBody>
                    <a:bodyPr/>
                    <a:lstStyle/>
                    <a:p>
                      <a:r>
                        <a:rPr lang="en-US" dirty="0" smtClean="0"/>
                        <a:t>Cache Tiling</a:t>
                      </a:r>
                      <a:endParaRPr lang="en-US" dirty="0"/>
                    </a:p>
                  </a:txBody>
                  <a:tcPr/>
                </a:tc>
                <a:tc>
                  <a:txBody>
                    <a:bodyPr/>
                    <a:lstStyle/>
                    <a:p>
                      <a:r>
                        <a:rPr lang="en-US" dirty="0" smtClean="0"/>
                        <a:t>0.27s</a:t>
                      </a:r>
                      <a:endParaRPr lang="en-US" dirty="0"/>
                    </a:p>
                  </a:txBody>
                  <a:tcPr/>
                </a:tc>
                <a:tc>
                  <a:txBody>
                    <a:bodyPr/>
                    <a:lstStyle/>
                    <a:p>
                      <a:r>
                        <a:rPr lang="en-US" dirty="0" smtClean="0"/>
                        <a:t>0.31s</a:t>
                      </a:r>
                      <a:endParaRPr lang="en-US" dirty="0"/>
                    </a:p>
                  </a:txBody>
                  <a:tcPr/>
                </a:tc>
                <a:tc>
                  <a:txBody>
                    <a:bodyPr/>
                    <a:lstStyle/>
                    <a:p>
                      <a:r>
                        <a:rPr lang="en-US" dirty="0" smtClean="0"/>
                        <a:t>0.47s</a:t>
                      </a:r>
                      <a:endParaRPr lang="en-US" dirty="0"/>
                    </a:p>
                  </a:txBody>
                  <a:tcPr/>
                </a:tc>
              </a:tr>
              <a:tr h="1163450">
                <a:tc>
                  <a:txBody>
                    <a:bodyPr/>
                    <a:lstStyle/>
                    <a:p>
                      <a:r>
                        <a:rPr lang="en-US" dirty="0" smtClean="0"/>
                        <a:t>Cache and Register Tiling</a:t>
                      </a:r>
                      <a:endParaRPr lang="en-US" dirty="0"/>
                    </a:p>
                  </a:txBody>
                  <a:tcPr/>
                </a:tc>
                <a:tc>
                  <a:txBody>
                    <a:bodyPr/>
                    <a:lstStyle/>
                    <a:p>
                      <a:r>
                        <a:rPr lang="en-US" dirty="0" smtClean="0"/>
                        <a:t>1.26s</a:t>
                      </a:r>
                      <a:endParaRPr lang="en-US" dirty="0"/>
                    </a:p>
                  </a:txBody>
                  <a:tcPr/>
                </a:tc>
                <a:tc>
                  <a:txBody>
                    <a:bodyPr/>
                    <a:lstStyle/>
                    <a:p>
                      <a:r>
                        <a:rPr lang="en-US" dirty="0" smtClean="0"/>
                        <a:t>1.29s</a:t>
                      </a:r>
                      <a:endParaRPr lang="en-US" dirty="0"/>
                    </a:p>
                  </a:txBody>
                  <a:tcPr/>
                </a:tc>
                <a:tc>
                  <a:txBody>
                    <a:bodyPr/>
                    <a:lstStyle/>
                    <a:p>
                      <a:r>
                        <a:rPr lang="en-US" dirty="0" smtClean="0"/>
                        <a:t>0.72s</a:t>
                      </a:r>
                      <a:endParaRPr lang="en-US" dirty="0"/>
                    </a:p>
                  </a:txBody>
                  <a:tcPr/>
                </a:tc>
              </a:tr>
            </a:tbl>
          </a:graphicData>
        </a:graphic>
      </p:graphicFrame>
    </p:spTree>
    <p:extLst>
      <p:ext uri="{BB962C8B-B14F-4D97-AF65-F5344CB8AC3E}">
        <p14:creationId xmlns:p14="http://schemas.microsoft.com/office/powerpoint/2010/main" val="2245767432"/>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lnSpcReduction="10000"/>
          </a:bodyPr>
          <a:lstStyle/>
          <a:p>
            <a:r>
              <a:rPr lang="en-US" dirty="0" smtClean="0"/>
              <a:t>map, reduce, and scan are widely useful data parallel primitives</a:t>
            </a:r>
          </a:p>
          <a:p>
            <a:r>
              <a:rPr lang="en-US" dirty="0"/>
              <a:t>T</a:t>
            </a:r>
            <a:r>
              <a:rPr lang="en-US" dirty="0" smtClean="0"/>
              <a:t>he semantics of data parallel operators enables a simple (syntactic) tiling algorithm</a:t>
            </a:r>
          </a:p>
          <a:p>
            <a:r>
              <a:rPr lang="en-US" dirty="0" smtClean="0"/>
              <a:t>We present a lightweight tile size search algorithm that improves upon previously-published static estimators to adapt to problems and problems sizes online at runtime</a:t>
            </a:r>
          </a:p>
          <a:p>
            <a:r>
              <a:rPr lang="en-US" dirty="0" smtClean="0"/>
              <a:t>Performance results are very promising – huge improvement over </a:t>
            </a:r>
            <a:r>
              <a:rPr lang="en-US" dirty="0" err="1" smtClean="0"/>
              <a:t>NumPy</a:t>
            </a:r>
            <a:r>
              <a:rPr lang="en-US" dirty="0" smtClean="0"/>
              <a:t> on general array code</a:t>
            </a:r>
            <a:endParaRPr lang="en-US" dirty="0"/>
          </a:p>
        </p:txBody>
      </p:sp>
    </p:spTree>
    <p:extLst>
      <p:ext uri="{BB962C8B-B14F-4D97-AF65-F5344CB8AC3E}">
        <p14:creationId xmlns:p14="http://schemas.microsoft.com/office/powerpoint/2010/main" val="3215200911"/>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883040959"/>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81279958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a:t>
            </a:r>
            <a:r>
              <a:rPr lang="en-US" dirty="0" err="1" smtClean="0"/>
              <a:t>NumPy</a:t>
            </a:r>
            <a:r>
              <a:rPr lang="en-US" dirty="0" smtClean="0"/>
              <a:t> Approach</a:t>
            </a:r>
            <a:endParaRPr lang="en-US" dirty="0"/>
          </a:p>
        </p:txBody>
      </p:sp>
      <p:sp>
        <p:nvSpPr>
          <p:cNvPr id="3" name="Content Placeholder 2"/>
          <p:cNvSpPr>
            <a:spLocks noGrp="1"/>
          </p:cNvSpPr>
          <p:nvPr>
            <p:ph idx="1"/>
          </p:nvPr>
        </p:nvSpPr>
        <p:spPr/>
        <p:txBody>
          <a:bodyPr/>
          <a:lstStyle/>
          <a:p>
            <a:r>
              <a:rPr lang="en-US" dirty="0" smtClean="0"/>
              <a:t>If </a:t>
            </a:r>
            <a:r>
              <a:rPr lang="en-US" dirty="0"/>
              <a:t>there is no library function for your specific problem, you get little or no benefit</a:t>
            </a:r>
          </a:p>
          <a:p>
            <a:r>
              <a:rPr lang="en-US" dirty="0"/>
              <a:t>Can be very wasteful to call out to a library, bring data back into Python, then call out to another library, …</a:t>
            </a:r>
          </a:p>
          <a:p>
            <a:endParaRPr lang="en-US" dirty="0"/>
          </a:p>
        </p:txBody>
      </p:sp>
    </p:spTree>
    <p:extLst>
      <p:ext uri="{BB962C8B-B14F-4D97-AF65-F5344CB8AC3E}">
        <p14:creationId xmlns:p14="http://schemas.microsoft.com/office/powerpoint/2010/main" val="324216914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Slides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629425973"/>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Gaussian Blur Runtimes</a:t>
            </a:r>
            <a:endParaRPr lang="en-US" dirty="0"/>
          </a:p>
        </p:txBody>
      </p:sp>
      <p:pic>
        <p:nvPicPr>
          <p:cNvPr id="4" name="Content Placeholder 3" descr="11x11gaussian.png"/>
          <p:cNvPicPr>
            <a:picLocks noGrp="1" noChangeAspect="1"/>
          </p:cNvPicPr>
          <p:nvPr>
            <p:ph idx="1"/>
          </p:nvPr>
        </p:nvPicPr>
        <p:blipFill>
          <a:blip r:embed="rId2">
            <a:extLst>
              <a:ext uri="{28A0092B-C50C-407E-A947-70E740481C1C}">
                <a14:useLocalDpi xmlns:a14="http://schemas.microsoft.com/office/drawing/2010/main" val="0"/>
              </a:ext>
            </a:extLst>
          </a:blip>
          <a:srcRect l="-19777" r="-19777"/>
          <a:stretch>
            <a:fillRect/>
          </a:stretch>
        </p:blipFill>
        <p:spPr/>
      </p:pic>
    </p:spTree>
    <p:extLst>
      <p:ext uri="{BB962C8B-B14F-4D97-AF65-F5344CB8AC3E}">
        <p14:creationId xmlns:p14="http://schemas.microsoft.com/office/powerpoint/2010/main" val="1144367602"/>
      </p:ext>
    </p:extLst>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Adverb </a:t>
            </a:r>
            <a:r>
              <a:rPr lang="en-US" dirty="0" err="1" smtClean="0"/>
              <a:t>Untyped</a:t>
            </a:r>
            <a:r>
              <a:rPr lang="en-US" dirty="0" smtClean="0"/>
              <a:t> Representations</a:t>
            </a:r>
            <a:endParaRPr lang="en-US" dirty="0"/>
          </a:p>
        </p:txBody>
      </p:sp>
      <p:sp>
        <p:nvSpPr>
          <p:cNvPr id="3" name="Content Placeholder 2"/>
          <p:cNvSpPr>
            <a:spLocks noGrp="1"/>
          </p:cNvSpPr>
          <p:nvPr>
            <p:ph idx="1"/>
          </p:nvPr>
        </p:nvSpPr>
        <p:spPr/>
        <p:txBody>
          <a:bodyPr/>
          <a:lstStyle/>
          <a:p>
            <a:r>
              <a:rPr lang="en-US" dirty="0" smtClean="0"/>
              <a:t/>
            </a:r>
            <a:br>
              <a:rPr lang="en-US" dirty="0" smtClean="0"/>
            </a:br>
            <a:r>
              <a:rPr lang="en-US" dirty="0" smtClean="0"/>
              <a:t> </a:t>
            </a:r>
          </a:p>
          <a:p>
            <a:r>
              <a:rPr lang="en-US" dirty="0" smtClean="0"/>
              <a:t> </a:t>
            </a:r>
            <a:br>
              <a:rPr lang="en-US" dirty="0" smtClean="0"/>
            </a:br>
            <a:endParaRPr lang="en-US" dirty="0" smtClean="0"/>
          </a:p>
          <a:p>
            <a:r>
              <a:rPr lang="en-US" dirty="0"/>
              <a:t> </a:t>
            </a:r>
            <a:endParaRPr lang="en-US" dirty="0" smtClean="0"/>
          </a:p>
          <a:p>
            <a:endParaRPr lang="en-US" dirty="0"/>
          </a:p>
        </p:txBody>
      </p:sp>
      <p:pic>
        <p:nvPicPr>
          <p:cNvPr id="5" name="Picture 4"/>
          <p:cNvPicPr>
            <a:picLocks noChangeAspect="1"/>
          </p:cNvPicPr>
          <p:nvPr/>
        </p:nvPicPr>
        <p:blipFill>
          <a:blip r:embed="rId2"/>
          <a:stretch>
            <a:fillRect/>
          </a:stretch>
        </p:blipFill>
        <p:spPr>
          <a:xfrm>
            <a:off x="933123" y="1755253"/>
            <a:ext cx="4572000" cy="393700"/>
          </a:xfrm>
          <a:prstGeom prst="rect">
            <a:avLst/>
          </a:prstGeom>
        </p:spPr>
      </p:pic>
      <p:pic>
        <p:nvPicPr>
          <p:cNvPr id="6" name="Picture 5"/>
          <p:cNvPicPr>
            <a:picLocks noChangeAspect="1"/>
          </p:cNvPicPr>
          <p:nvPr/>
        </p:nvPicPr>
        <p:blipFill>
          <a:blip r:embed="rId3"/>
          <a:stretch>
            <a:fillRect/>
          </a:stretch>
        </p:blipFill>
        <p:spPr>
          <a:xfrm>
            <a:off x="933123" y="2680709"/>
            <a:ext cx="6400800" cy="393700"/>
          </a:xfrm>
          <a:prstGeom prst="rect">
            <a:avLst/>
          </a:prstGeom>
        </p:spPr>
      </p:pic>
      <p:pic>
        <p:nvPicPr>
          <p:cNvPr id="7" name="Picture 6"/>
          <p:cNvPicPr>
            <a:picLocks noChangeAspect="1"/>
          </p:cNvPicPr>
          <p:nvPr/>
        </p:nvPicPr>
        <p:blipFill>
          <a:blip r:embed="rId4"/>
          <a:stretch>
            <a:fillRect/>
          </a:stretch>
        </p:blipFill>
        <p:spPr>
          <a:xfrm>
            <a:off x="933123" y="3619500"/>
            <a:ext cx="6845300" cy="393700"/>
          </a:xfrm>
          <a:prstGeom prst="rect">
            <a:avLst/>
          </a:prstGeom>
        </p:spPr>
      </p:pic>
    </p:spTree>
    <p:extLst>
      <p:ext uri="{BB962C8B-B14F-4D97-AF65-F5344CB8AC3E}">
        <p14:creationId xmlns:p14="http://schemas.microsoft.com/office/powerpoint/2010/main" val="2248903412"/>
      </p:ext>
    </p:extLst>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Untiled</a:t>
            </a:r>
            <a:r>
              <a:rPr lang="en-US" dirty="0" smtClean="0"/>
              <a:t> Row Sums C Code</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solidFill>
                  <a:srgbClr val="3100FF"/>
                </a:solidFill>
                <a:latin typeface="Courier New"/>
                <a:ea typeface="Courier New"/>
                <a:cs typeface="Courier New"/>
              </a:rPr>
              <a:t>void</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row_sums</a:t>
            </a:r>
            <a:r>
              <a:rPr lang="en-US" dirty="0">
                <a:solidFill>
                  <a:srgbClr val="028000"/>
                </a:solidFill>
                <a:latin typeface="Courier New"/>
                <a:ea typeface="Courier New"/>
                <a:cs typeface="Courier New"/>
              </a:rPr>
              <a:t>(</a:t>
            </a:r>
            <a:r>
              <a:rPr lang="en-US" dirty="0">
                <a:solidFill>
                  <a:srgbClr val="3100FF"/>
                </a:solidFill>
                <a:latin typeface="Courier New"/>
                <a:ea typeface="Courier New"/>
                <a:cs typeface="Courier New"/>
              </a:rPr>
              <a:t>double</a:t>
            </a:r>
            <a:r>
              <a:rPr lang="en-US" dirty="0">
                <a:solidFill>
                  <a:srgbClr val="000000"/>
                </a:solidFill>
                <a:latin typeface="Courier"/>
                <a:ea typeface="Courier"/>
                <a:cs typeface="Courier"/>
              </a:rPr>
              <a:t> </a:t>
            </a:r>
            <a:r>
              <a:rPr lang="en-US" dirty="0">
                <a:solidFill>
                  <a:srgbClr val="05003F"/>
                </a:solidFill>
                <a:latin typeface="Courier New"/>
                <a:ea typeface="Courier New"/>
                <a:cs typeface="Courier New"/>
              </a:rPr>
              <a:t>*</a:t>
            </a:r>
            <a:r>
              <a:rPr lang="en-US" dirty="0" err="1">
                <a:solidFill>
                  <a:srgbClr val="000000"/>
                </a:solidFill>
                <a:latin typeface="Courier"/>
                <a:ea typeface="Courier"/>
                <a:cs typeface="Courier"/>
              </a:rPr>
              <a:t>Xs</a:t>
            </a:r>
            <a:r>
              <a:rPr lang="en-US" dirty="0">
                <a:solidFill>
                  <a:srgbClr val="000000"/>
                </a:solidFill>
                <a:latin typeface="Courier"/>
                <a:ea typeface="Courier"/>
                <a:cs typeface="Courier"/>
              </a:rPr>
              <a:t>, </a:t>
            </a:r>
            <a:r>
              <a:rPr lang="en-US" dirty="0">
                <a:solidFill>
                  <a:srgbClr val="3100FF"/>
                </a:solidFill>
                <a:latin typeface="Courier New"/>
                <a:ea typeface="Courier New"/>
                <a:cs typeface="Courier New"/>
              </a:rPr>
              <a:t>double</a:t>
            </a:r>
            <a:r>
              <a:rPr lang="en-US" dirty="0">
                <a:solidFill>
                  <a:srgbClr val="000000"/>
                </a:solidFill>
                <a:latin typeface="Courier"/>
                <a:ea typeface="Courier"/>
                <a:cs typeface="Courier"/>
              </a:rPr>
              <a:t> </a:t>
            </a:r>
            <a:r>
              <a:rPr lang="en-US" dirty="0">
                <a:solidFill>
                  <a:srgbClr val="05003F"/>
                </a:solidFill>
                <a:latin typeface="Courier New"/>
                <a:ea typeface="Courier New"/>
                <a:cs typeface="Courier New"/>
              </a:rPr>
              <a:t>*</a:t>
            </a:r>
            <a:r>
              <a:rPr lang="en-US" dirty="0">
                <a:solidFill>
                  <a:srgbClr val="000000"/>
                </a:solidFill>
                <a:latin typeface="Courier"/>
                <a:ea typeface="Courier"/>
                <a:cs typeface="Courier"/>
              </a:rPr>
              <a:t>sums,</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dirty="0" err="1">
                <a:solidFill>
                  <a:srgbClr val="3100FF"/>
                </a:solidFill>
                <a:latin typeface="Courier New"/>
                <a:ea typeface="Courier New"/>
                <a:cs typeface="Courier New"/>
              </a:rPr>
              <a:t>int</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num_rows</a:t>
            </a:r>
            <a:r>
              <a:rPr lang="en-US" dirty="0">
                <a:solidFill>
                  <a:srgbClr val="000000"/>
                </a:solidFill>
                <a:latin typeface="Courier"/>
                <a:ea typeface="Courier"/>
                <a:cs typeface="Courier"/>
              </a:rPr>
              <a:t>, </a:t>
            </a:r>
            <a:r>
              <a:rPr lang="en-US" dirty="0" err="1">
                <a:solidFill>
                  <a:srgbClr val="3100FF"/>
                </a:solidFill>
                <a:latin typeface="Courier New"/>
                <a:ea typeface="Courier New"/>
                <a:cs typeface="Courier New"/>
              </a:rPr>
              <a:t>int</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row_len</a:t>
            </a:r>
            <a:r>
              <a:rPr lang="en-US" dirty="0">
                <a:solidFill>
                  <a:srgbClr val="02800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028000"/>
                </a:solidFill>
                <a:latin typeface="Courier New"/>
                <a:ea typeface="Courier New"/>
                <a:cs typeface="Courier New"/>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dirty="0" err="1">
                <a:solidFill>
                  <a:srgbClr val="3100FF"/>
                </a:solidFill>
                <a:latin typeface="Courier New"/>
                <a:ea typeface="Courier New"/>
                <a:cs typeface="Courier New"/>
              </a:rPr>
              <a:t>int</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i</a:t>
            </a:r>
            <a:r>
              <a:rPr lang="en-US" dirty="0">
                <a:solidFill>
                  <a:srgbClr val="000000"/>
                </a:solidFill>
                <a:latin typeface="Courier"/>
                <a:ea typeface="Courier"/>
                <a:cs typeface="Courier"/>
              </a:rPr>
              <a:t>, j</a:t>
            </a:r>
            <a:r>
              <a:rPr lang="en-US" dirty="0">
                <a:solidFill>
                  <a:srgbClr val="008080"/>
                </a:solidFill>
                <a:latin typeface="Courier New"/>
                <a:ea typeface="Courier New"/>
                <a:cs typeface="Courier New"/>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dirty="0">
                <a:solidFill>
                  <a:srgbClr val="3100FF"/>
                </a:solidFill>
                <a:latin typeface="Courier New"/>
                <a:ea typeface="Courier New"/>
                <a:cs typeface="Courier New"/>
              </a:rPr>
              <a:t>for</a:t>
            </a:r>
            <a:r>
              <a:rPr lang="en-US" dirty="0">
                <a:solidFill>
                  <a:srgbClr val="000000"/>
                </a:solidFill>
                <a:latin typeface="Courier"/>
                <a:ea typeface="Courier"/>
                <a:cs typeface="Courier"/>
              </a:rPr>
              <a:t> </a:t>
            </a:r>
            <a:r>
              <a:rPr lang="en-US" dirty="0">
                <a:solidFill>
                  <a:srgbClr val="028000"/>
                </a:solidFill>
                <a:latin typeface="Courier New"/>
                <a:ea typeface="Courier New"/>
                <a:cs typeface="Courier New"/>
              </a:rPr>
              <a:t>(</a:t>
            </a:r>
            <a:r>
              <a:rPr lang="en-US" dirty="0" err="1">
                <a:solidFill>
                  <a:srgbClr val="000000"/>
                </a:solidFill>
                <a:latin typeface="Courier"/>
                <a:ea typeface="Courier"/>
                <a:cs typeface="Courier"/>
              </a:rPr>
              <a:t>i</a:t>
            </a:r>
            <a:r>
              <a:rPr lang="en-US" dirty="0">
                <a:solidFill>
                  <a:srgbClr val="000000"/>
                </a:solidFill>
                <a:latin typeface="Courier"/>
                <a:ea typeface="Courier"/>
                <a:cs typeface="Courier"/>
              </a:rPr>
              <a:t> </a:t>
            </a:r>
            <a:r>
              <a:rPr lang="en-US" dirty="0">
                <a:solidFill>
                  <a:srgbClr val="13008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2900DD"/>
                </a:solidFill>
                <a:latin typeface="Courier New"/>
                <a:ea typeface="Courier New"/>
                <a:cs typeface="Courier New"/>
              </a:rPr>
              <a:t>0</a:t>
            </a:r>
            <a:r>
              <a:rPr lang="en-US" dirty="0">
                <a:solidFill>
                  <a:srgbClr val="008080"/>
                </a:solidFill>
                <a:latin typeface="Courier New"/>
                <a:ea typeface="Courier New"/>
                <a:cs typeface="Courier New"/>
              </a:rPr>
              <a:t>;</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i</a:t>
            </a:r>
            <a:r>
              <a:rPr lang="en-US" dirty="0">
                <a:solidFill>
                  <a:srgbClr val="000000"/>
                </a:solidFill>
                <a:latin typeface="Courier"/>
                <a:ea typeface="Courier"/>
                <a:cs typeface="Courier"/>
              </a:rPr>
              <a:t> </a:t>
            </a:r>
            <a:r>
              <a:rPr lang="en-US" dirty="0">
                <a:solidFill>
                  <a:srgbClr val="130080"/>
                </a:solidFill>
                <a:latin typeface="Courier New"/>
                <a:ea typeface="Courier New"/>
                <a:cs typeface="Courier New"/>
              </a:rPr>
              <a:t>&lt;</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num_rows</a:t>
            </a:r>
            <a:r>
              <a:rPr lang="en-US" dirty="0">
                <a:solidFill>
                  <a:srgbClr val="00808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05003F"/>
                </a:solidFill>
                <a:latin typeface="Courier New"/>
                <a:ea typeface="Courier New"/>
                <a:cs typeface="Courier New"/>
              </a:rPr>
              <a:t>++</a:t>
            </a:r>
            <a:r>
              <a:rPr lang="en-US" dirty="0" err="1">
                <a:solidFill>
                  <a:srgbClr val="000000"/>
                </a:solidFill>
                <a:latin typeface="Courier"/>
                <a:ea typeface="Courier"/>
                <a:cs typeface="Courier"/>
              </a:rPr>
              <a:t>i</a:t>
            </a:r>
            <a:r>
              <a:rPr lang="en-US" dirty="0">
                <a:solidFill>
                  <a:srgbClr val="02800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028000"/>
                </a:solidFill>
                <a:latin typeface="Courier New"/>
                <a:ea typeface="Courier New"/>
                <a:cs typeface="Courier New"/>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sums</a:t>
            </a:r>
            <a:r>
              <a:rPr lang="en-US" dirty="0">
                <a:solidFill>
                  <a:srgbClr val="028000"/>
                </a:solidFill>
                <a:latin typeface="Courier New"/>
                <a:ea typeface="Courier New"/>
                <a:cs typeface="Courier New"/>
              </a:rPr>
              <a:t>[</a:t>
            </a:r>
            <a:r>
              <a:rPr lang="en-US" dirty="0" err="1">
                <a:solidFill>
                  <a:srgbClr val="000000"/>
                </a:solidFill>
                <a:latin typeface="Courier"/>
                <a:ea typeface="Courier"/>
                <a:cs typeface="Courier"/>
              </a:rPr>
              <a:t>i</a:t>
            </a:r>
            <a:r>
              <a:rPr lang="en-US" dirty="0">
                <a:solidFill>
                  <a:srgbClr val="02800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13008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800080"/>
                </a:solidFill>
                <a:latin typeface="Courier New"/>
                <a:ea typeface="Courier New"/>
                <a:cs typeface="Courier New"/>
              </a:rPr>
              <a:t>0.0</a:t>
            </a:r>
            <a:r>
              <a:rPr lang="en-US" dirty="0">
                <a:solidFill>
                  <a:srgbClr val="008080"/>
                </a:solidFill>
                <a:latin typeface="Courier New"/>
                <a:ea typeface="Courier New"/>
                <a:cs typeface="Courier New"/>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dirty="0">
                <a:solidFill>
                  <a:srgbClr val="3100FF"/>
                </a:solidFill>
                <a:latin typeface="Courier New"/>
                <a:ea typeface="Courier New"/>
                <a:cs typeface="Courier New"/>
              </a:rPr>
              <a:t>for</a:t>
            </a:r>
            <a:r>
              <a:rPr lang="en-US" dirty="0">
                <a:solidFill>
                  <a:srgbClr val="000000"/>
                </a:solidFill>
                <a:latin typeface="Courier"/>
                <a:ea typeface="Courier"/>
                <a:cs typeface="Courier"/>
              </a:rPr>
              <a:t> </a:t>
            </a:r>
            <a:r>
              <a:rPr lang="en-US" dirty="0">
                <a:solidFill>
                  <a:srgbClr val="028000"/>
                </a:solidFill>
                <a:latin typeface="Courier New"/>
                <a:ea typeface="Courier New"/>
                <a:cs typeface="Courier New"/>
              </a:rPr>
              <a:t>(</a:t>
            </a:r>
            <a:r>
              <a:rPr lang="en-US" dirty="0">
                <a:solidFill>
                  <a:srgbClr val="000000"/>
                </a:solidFill>
                <a:latin typeface="Courier"/>
                <a:ea typeface="Courier"/>
                <a:cs typeface="Courier"/>
              </a:rPr>
              <a:t>j </a:t>
            </a:r>
            <a:r>
              <a:rPr lang="en-US" dirty="0">
                <a:solidFill>
                  <a:srgbClr val="13008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2900DD"/>
                </a:solidFill>
                <a:latin typeface="Courier New"/>
                <a:ea typeface="Courier New"/>
                <a:cs typeface="Courier New"/>
              </a:rPr>
              <a:t>0</a:t>
            </a:r>
            <a:r>
              <a:rPr lang="en-US" dirty="0">
                <a:solidFill>
                  <a:srgbClr val="008080"/>
                </a:solidFill>
                <a:latin typeface="Courier New"/>
                <a:ea typeface="Courier New"/>
                <a:cs typeface="Courier New"/>
              </a:rPr>
              <a:t>;</a:t>
            </a:r>
            <a:r>
              <a:rPr lang="en-US" dirty="0">
                <a:solidFill>
                  <a:srgbClr val="000000"/>
                </a:solidFill>
                <a:latin typeface="Courier"/>
                <a:ea typeface="Courier"/>
                <a:cs typeface="Courier"/>
              </a:rPr>
              <a:t> j </a:t>
            </a:r>
            <a:r>
              <a:rPr lang="en-US" dirty="0">
                <a:solidFill>
                  <a:srgbClr val="130080"/>
                </a:solidFill>
                <a:latin typeface="Courier New"/>
                <a:ea typeface="Courier New"/>
                <a:cs typeface="Courier New"/>
              </a:rPr>
              <a:t>&lt;</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row_len</a:t>
            </a:r>
            <a:r>
              <a:rPr lang="en-US" dirty="0">
                <a:solidFill>
                  <a:srgbClr val="00808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05003F"/>
                </a:solidFill>
                <a:latin typeface="Courier New"/>
                <a:ea typeface="Courier New"/>
                <a:cs typeface="Courier New"/>
              </a:rPr>
              <a:t>++</a:t>
            </a:r>
            <a:r>
              <a:rPr lang="en-US" dirty="0">
                <a:solidFill>
                  <a:srgbClr val="000000"/>
                </a:solidFill>
                <a:latin typeface="Courier"/>
                <a:ea typeface="Courier"/>
                <a:cs typeface="Courier"/>
              </a:rPr>
              <a:t>j</a:t>
            </a:r>
            <a:r>
              <a:rPr lang="en-US" dirty="0">
                <a:solidFill>
                  <a:srgbClr val="02800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028000"/>
                </a:solidFill>
                <a:latin typeface="Courier New"/>
                <a:ea typeface="Courier New"/>
                <a:cs typeface="Courier New"/>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sums</a:t>
            </a:r>
            <a:r>
              <a:rPr lang="en-US" dirty="0">
                <a:solidFill>
                  <a:srgbClr val="028000"/>
                </a:solidFill>
                <a:latin typeface="Courier New"/>
                <a:ea typeface="Courier New"/>
                <a:cs typeface="Courier New"/>
              </a:rPr>
              <a:t>[</a:t>
            </a:r>
            <a:r>
              <a:rPr lang="en-US" dirty="0" err="1">
                <a:solidFill>
                  <a:srgbClr val="000000"/>
                </a:solidFill>
                <a:latin typeface="Courier"/>
                <a:ea typeface="Courier"/>
                <a:cs typeface="Courier"/>
              </a:rPr>
              <a:t>i</a:t>
            </a:r>
            <a:r>
              <a:rPr lang="en-US" dirty="0">
                <a:solidFill>
                  <a:srgbClr val="02800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05003F"/>
                </a:solidFill>
                <a:latin typeface="Courier New"/>
                <a:ea typeface="Courier New"/>
                <a:cs typeface="Courier New"/>
              </a:rPr>
              <a:t>+</a:t>
            </a:r>
            <a:r>
              <a:rPr lang="en-US" dirty="0">
                <a:solidFill>
                  <a:srgbClr val="130080"/>
                </a:solidFill>
                <a:latin typeface="Courier New"/>
                <a:ea typeface="Courier New"/>
                <a:cs typeface="Courier New"/>
              </a:rPr>
              <a:t>=</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Xs</a:t>
            </a:r>
            <a:r>
              <a:rPr lang="en-US" dirty="0">
                <a:solidFill>
                  <a:srgbClr val="028000"/>
                </a:solidFill>
                <a:latin typeface="Courier New"/>
                <a:ea typeface="Courier New"/>
                <a:cs typeface="Courier New"/>
              </a:rPr>
              <a:t>[</a:t>
            </a:r>
            <a:r>
              <a:rPr lang="en-US" dirty="0" err="1">
                <a:solidFill>
                  <a:srgbClr val="000000"/>
                </a:solidFill>
                <a:latin typeface="Courier"/>
                <a:ea typeface="Courier"/>
                <a:cs typeface="Courier"/>
              </a:rPr>
              <a:t>i</a:t>
            </a:r>
            <a:r>
              <a:rPr lang="en-US" dirty="0">
                <a:solidFill>
                  <a:srgbClr val="000000"/>
                </a:solidFill>
                <a:latin typeface="Courier"/>
                <a:ea typeface="Courier"/>
                <a:cs typeface="Courier"/>
              </a:rPr>
              <a:t> </a:t>
            </a:r>
            <a:r>
              <a:rPr lang="en-US" dirty="0">
                <a:solidFill>
                  <a:srgbClr val="05003F"/>
                </a:solidFill>
                <a:latin typeface="Courier New"/>
                <a:ea typeface="Courier New"/>
                <a:cs typeface="Courier New"/>
              </a:rPr>
              <a:t>+</a:t>
            </a:r>
            <a:r>
              <a:rPr lang="en-US" dirty="0">
                <a:solidFill>
                  <a:srgbClr val="000000"/>
                </a:solidFill>
                <a:latin typeface="Courier"/>
                <a:ea typeface="Courier"/>
                <a:cs typeface="Courier"/>
              </a:rPr>
              <a:t> j</a:t>
            </a:r>
            <a:r>
              <a:rPr lang="en-US" dirty="0">
                <a:solidFill>
                  <a:srgbClr val="05003F"/>
                </a:solidFill>
                <a:latin typeface="Courier New"/>
                <a:ea typeface="Courier New"/>
                <a:cs typeface="Courier New"/>
              </a:rPr>
              <a:t>*</a:t>
            </a:r>
            <a:r>
              <a:rPr lang="en-US" dirty="0" err="1">
                <a:solidFill>
                  <a:srgbClr val="000000"/>
                </a:solidFill>
                <a:latin typeface="Courier"/>
                <a:ea typeface="Courier"/>
                <a:cs typeface="Courier"/>
              </a:rPr>
              <a:t>num_rows</a:t>
            </a:r>
            <a:r>
              <a:rPr lang="en-US" dirty="0">
                <a:solidFill>
                  <a:srgbClr val="028000"/>
                </a:solidFill>
                <a:latin typeface="Courier New"/>
                <a:ea typeface="Courier New"/>
                <a:cs typeface="Courier New"/>
              </a:rPr>
              <a:t>]</a:t>
            </a:r>
            <a:r>
              <a:rPr lang="en-US" dirty="0">
                <a:solidFill>
                  <a:srgbClr val="008080"/>
                </a:solidFill>
                <a:latin typeface="Courier New"/>
                <a:ea typeface="Courier New"/>
                <a:cs typeface="Courier New"/>
              </a:rPr>
              <a:t>;</a:t>
            </a:r>
            <a:endParaRPr lang="en-US" dirty="0">
              <a:solidFill>
                <a:srgbClr val="000000"/>
              </a:solidFill>
              <a:latin typeface="Courier New"/>
              <a:ea typeface="Courier New"/>
              <a:cs typeface="Courier New"/>
            </a:endParaRPr>
          </a:p>
          <a:p>
            <a:pPr marL="0" indent="0">
              <a:buNone/>
            </a:pPr>
            <a:r>
              <a:rPr lang="en-US" dirty="0">
                <a:solidFill>
                  <a:srgbClr val="028000"/>
                </a:solidFill>
                <a:latin typeface="Courier New"/>
                <a:ea typeface="Courier New"/>
                <a:cs typeface="Courier New"/>
              </a:rPr>
              <a:t>}}}</a:t>
            </a:r>
            <a:endParaRPr lang="en-US" dirty="0"/>
          </a:p>
        </p:txBody>
      </p:sp>
    </p:spTree>
    <p:extLst>
      <p:ext uri="{BB962C8B-B14F-4D97-AF65-F5344CB8AC3E}">
        <p14:creationId xmlns:p14="http://schemas.microsoft.com/office/powerpoint/2010/main" val="3982237281"/>
      </p:ext>
    </p:extLst>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Tiled Row Sums C Code</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dirty="0">
                <a:solidFill>
                  <a:srgbClr val="3100FF"/>
                </a:solidFill>
                <a:latin typeface="Courier New"/>
                <a:ea typeface="Courier New"/>
                <a:cs typeface="Courier New"/>
              </a:rPr>
              <a:t>void</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row_sums</a:t>
            </a:r>
            <a:r>
              <a:rPr lang="en-US" dirty="0">
                <a:solidFill>
                  <a:srgbClr val="028000"/>
                </a:solidFill>
                <a:latin typeface="Courier New"/>
                <a:ea typeface="Courier New"/>
                <a:cs typeface="Courier New"/>
              </a:rPr>
              <a:t>(</a:t>
            </a:r>
            <a:r>
              <a:rPr lang="en-US" dirty="0">
                <a:solidFill>
                  <a:srgbClr val="3100FF"/>
                </a:solidFill>
                <a:latin typeface="Courier New"/>
                <a:ea typeface="Courier New"/>
                <a:cs typeface="Courier New"/>
              </a:rPr>
              <a:t>double</a:t>
            </a:r>
            <a:r>
              <a:rPr lang="en-US" dirty="0">
                <a:solidFill>
                  <a:srgbClr val="000000"/>
                </a:solidFill>
                <a:latin typeface="Courier"/>
                <a:ea typeface="Courier"/>
                <a:cs typeface="Courier"/>
              </a:rPr>
              <a:t> </a:t>
            </a:r>
            <a:r>
              <a:rPr lang="en-US" dirty="0">
                <a:solidFill>
                  <a:srgbClr val="05003F"/>
                </a:solidFill>
                <a:latin typeface="Courier New"/>
                <a:ea typeface="Courier New"/>
                <a:cs typeface="Courier New"/>
              </a:rPr>
              <a:t>*</a:t>
            </a:r>
            <a:r>
              <a:rPr lang="en-US" dirty="0" err="1">
                <a:solidFill>
                  <a:srgbClr val="000000"/>
                </a:solidFill>
                <a:latin typeface="Courier"/>
                <a:ea typeface="Courier"/>
                <a:cs typeface="Courier"/>
              </a:rPr>
              <a:t>Xs</a:t>
            </a:r>
            <a:r>
              <a:rPr lang="en-US" dirty="0">
                <a:solidFill>
                  <a:srgbClr val="000000"/>
                </a:solidFill>
                <a:latin typeface="Courier"/>
                <a:ea typeface="Courier"/>
                <a:cs typeface="Courier"/>
              </a:rPr>
              <a:t>, </a:t>
            </a:r>
            <a:r>
              <a:rPr lang="en-US" dirty="0">
                <a:solidFill>
                  <a:srgbClr val="3100FF"/>
                </a:solidFill>
                <a:latin typeface="Courier New"/>
                <a:ea typeface="Courier New"/>
                <a:cs typeface="Courier New"/>
              </a:rPr>
              <a:t>double</a:t>
            </a:r>
            <a:r>
              <a:rPr lang="en-US" dirty="0">
                <a:solidFill>
                  <a:srgbClr val="000000"/>
                </a:solidFill>
                <a:latin typeface="Courier"/>
                <a:ea typeface="Courier"/>
                <a:cs typeface="Courier"/>
              </a:rPr>
              <a:t> </a:t>
            </a:r>
            <a:r>
              <a:rPr lang="en-US" dirty="0">
                <a:solidFill>
                  <a:srgbClr val="05003F"/>
                </a:solidFill>
                <a:latin typeface="Courier New"/>
                <a:ea typeface="Courier New"/>
                <a:cs typeface="Courier New"/>
              </a:rPr>
              <a:t>*</a:t>
            </a:r>
            <a:r>
              <a:rPr lang="en-US" dirty="0">
                <a:solidFill>
                  <a:srgbClr val="000000"/>
                </a:solidFill>
                <a:latin typeface="Courier"/>
                <a:ea typeface="Courier"/>
                <a:cs typeface="Courier"/>
              </a:rPr>
              <a:t>sums,</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dirty="0" err="1">
                <a:solidFill>
                  <a:srgbClr val="3100FF"/>
                </a:solidFill>
                <a:latin typeface="Courier New"/>
                <a:ea typeface="Courier New"/>
                <a:cs typeface="Courier New"/>
              </a:rPr>
              <a:t>int</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num_rows</a:t>
            </a:r>
            <a:r>
              <a:rPr lang="en-US" dirty="0">
                <a:solidFill>
                  <a:srgbClr val="000000"/>
                </a:solidFill>
                <a:latin typeface="Courier"/>
                <a:ea typeface="Courier"/>
                <a:cs typeface="Courier"/>
              </a:rPr>
              <a:t>, </a:t>
            </a:r>
            <a:r>
              <a:rPr lang="en-US" dirty="0" err="1">
                <a:solidFill>
                  <a:srgbClr val="3100FF"/>
                </a:solidFill>
                <a:latin typeface="Courier New"/>
                <a:ea typeface="Courier New"/>
                <a:cs typeface="Courier New"/>
              </a:rPr>
              <a:t>int</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row_len</a:t>
            </a:r>
            <a:r>
              <a:rPr lang="en-US" dirty="0">
                <a:solidFill>
                  <a:srgbClr val="02800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028000"/>
                </a:solidFill>
                <a:latin typeface="Courier New"/>
                <a:ea typeface="Courier New"/>
                <a:cs typeface="Courier New"/>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dirty="0" err="1">
                <a:solidFill>
                  <a:srgbClr val="3100FF"/>
                </a:solidFill>
                <a:latin typeface="Courier New"/>
                <a:ea typeface="Courier New"/>
                <a:cs typeface="Courier New"/>
              </a:rPr>
              <a:t>int</a:t>
            </a:r>
            <a:r>
              <a:rPr lang="en-US" dirty="0">
                <a:solidFill>
                  <a:srgbClr val="000000"/>
                </a:solidFill>
                <a:latin typeface="Courier"/>
                <a:ea typeface="Courier"/>
                <a:cs typeface="Courier"/>
              </a:rPr>
              <a:t> it, </a:t>
            </a:r>
            <a:r>
              <a:rPr lang="en-US" dirty="0" err="1">
                <a:solidFill>
                  <a:srgbClr val="000000"/>
                </a:solidFill>
                <a:latin typeface="Courier"/>
                <a:ea typeface="Courier"/>
                <a:cs typeface="Courier"/>
              </a:rPr>
              <a:t>jt</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i</a:t>
            </a:r>
            <a:r>
              <a:rPr lang="en-US" dirty="0">
                <a:solidFill>
                  <a:srgbClr val="000000"/>
                </a:solidFill>
                <a:latin typeface="Courier"/>
                <a:ea typeface="Courier"/>
                <a:cs typeface="Courier"/>
              </a:rPr>
              <a:t>, j</a:t>
            </a:r>
            <a:r>
              <a:rPr lang="en-US" dirty="0">
                <a:solidFill>
                  <a:srgbClr val="008080"/>
                </a:solidFill>
                <a:latin typeface="Courier New"/>
                <a:ea typeface="Courier New"/>
                <a:cs typeface="Courier New"/>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dirty="0">
                <a:solidFill>
                  <a:srgbClr val="3100FF"/>
                </a:solidFill>
                <a:latin typeface="Courier New"/>
                <a:ea typeface="Courier New"/>
                <a:cs typeface="Courier New"/>
              </a:rPr>
              <a:t>for</a:t>
            </a:r>
            <a:r>
              <a:rPr lang="en-US" dirty="0">
                <a:solidFill>
                  <a:srgbClr val="000000"/>
                </a:solidFill>
                <a:latin typeface="Courier"/>
                <a:ea typeface="Courier"/>
                <a:cs typeface="Courier"/>
              </a:rPr>
              <a:t> </a:t>
            </a:r>
            <a:r>
              <a:rPr lang="en-US" dirty="0">
                <a:solidFill>
                  <a:srgbClr val="028000"/>
                </a:solidFill>
                <a:latin typeface="Courier New"/>
                <a:ea typeface="Courier New"/>
                <a:cs typeface="Courier New"/>
              </a:rPr>
              <a:t>(</a:t>
            </a:r>
            <a:r>
              <a:rPr lang="en-US" dirty="0">
                <a:solidFill>
                  <a:srgbClr val="000000"/>
                </a:solidFill>
                <a:latin typeface="Courier"/>
                <a:ea typeface="Courier"/>
                <a:cs typeface="Courier"/>
              </a:rPr>
              <a:t>it </a:t>
            </a:r>
            <a:r>
              <a:rPr lang="en-US" dirty="0">
                <a:solidFill>
                  <a:srgbClr val="13008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2900DD"/>
                </a:solidFill>
                <a:latin typeface="Courier New"/>
                <a:ea typeface="Courier New"/>
                <a:cs typeface="Courier New"/>
              </a:rPr>
              <a:t>0</a:t>
            </a:r>
            <a:r>
              <a:rPr lang="en-US" dirty="0">
                <a:solidFill>
                  <a:srgbClr val="008080"/>
                </a:solidFill>
                <a:latin typeface="Courier New"/>
                <a:ea typeface="Courier New"/>
                <a:cs typeface="Courier New"/>
              </a:rPr>
              <a:t>;</a:t>
            </a:r>
            <a:r>
              <a:rPr lang="en-US" dirty="0">
                <a:solidFill>
                  <a:srgbClr val="000000"/>
                </a:solidFill>
                <a:latin typeface="Courier"/>
                <a:ea typeface="Courier"/>
                <a:cs typeface="Courier"/>
              </a:rPr>
              <a:t> it </a:t>
            </a:r>
            <a:r>
              <a:rPr lang="en-US" dirty="0">
                <a:solidFill>
                  <a:srgbClr val="130080"/>
                </a:solidFill>
                <a:latin typeface="Courier New"/>
                <a:ea typeface="Courier New"/>
                <a:cs typeface="Courier New"/>
              </a:rPr>
              <a:t>&lt;</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num_rows</a:t>
            </a:r>
            <a:r>
              <a:rPr lang="en-US" dirty="0">
                <a:solidFill>
                  <a:srgbClr val="000000"/>
                </a:solidFill>
                <a:latin typeface="Courier"/>
                <a:ea typeface="Courier"/>
                <a:cs typeface="Courier"/>
              </a:rPr>
              <a:t> </a:t>
            </a:r>
            <a:r>
              <a:rPr lang="en-US" dirty="0">
                <a:solidFill>
                  <a:srgbClr val="05003F"/>
                </a:solidFill>
                <a:latin typeface="Courier New"/>
                <a:ea typeface="Courier New"/>
                <a:cs typeface="Courier New"/>
              </a:rPr>
              <a:t>/</a:t>
            </a:r>
            <a:r>
              <a:rPr lang="en-US" dirty="0">
                <a:solidFill>
                  <a:srgbClr val="000000"/>
                </a:solidFill>
                <a:latin typeface="Courier"/>
                <a:ea typeface="Courier"/>
                <a:cs typeface="Courier"/>
              </a:rPr>
              <a:t> TILELEN</a:t>
            </a:r>
            <a:r>
              <a:rPr lang="en-US" dirty="0">
                <a:solidFill>
                  <a:srgbClr val="008080"/>
                </a:solidFill>
                <a:latin typeface="Courier New"/>
                <a:ea typeface="Courier New"/>
                <a:cs typeface="Courier New"/>
              </a:rPr>
              <a:t>;</a:t>
            </a:r>
            <a:r>
              <a:rPr lang="en-US" dirty="0">
                <a:solidFill>
                  <a:srgbClr val="000000"/>
                </a:solidFill>
                <a:latin typeface="Courier"/>
                <a:ea typeface="Courier"/>
                <a:cs typeface="Courier"/>
              </a:rPr>
              <a:t> it </a:t>
            </a:r>
            <a:r>
              <a:rPr lang="en-US" dirty="0">
                <a:solidFill>
                  <a:srgbClr val="05003F"/>
                </a:solidFill>
                <a:latin typeface="Courier New"/>
                <a:ea typeface="Courier New"/>
                <a:cs typeface="Courier New"/>
              </a:rPr>
              <a:t>+</a:t>
            </a:r>
            <a:r>
              <a:rPr lang="en-US" dirty="0">
                <a:solidFill>
                  <a:srgbClr val="130080"/>
                </a:solidFill>
                <a:latin typeface="Courier New"/>
                <a:ea typeface="Courier New"/>
                <a:cs typeface="Courier New"/>
              </a:rPr>
              <a:t>=</a:t>
            </a:r>
            <a:r>
              <a:rPr lang="en-US" dirty="0">
                <a:solidFill>
                  <a:srgbClr val="000000"/>
                </a:solidFill>
                <a:latin typeface="Courier"/>
                <a:ea typeface="Courier"/>
                <a:cs typeface="Courier"/>
              </a:rPr>
              <a:t> TILELEN</a:t>
            </a:r>
            <a:r>
              <a:rPr lang="en-US" dirty="0">
                <a:solidFill>
                  <a:srgbClr val="02800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028000"/>
                </a:solidFill>
                <a:latin typeface="Courier New"/>
                <a:ea typeface="Courier New"/>
                <a:cs typeface="Courier New"/>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dirty="0">
                <a:solidFill>
                  <a:srgbClr val="3100FF"/>
                </a:solidFill>
                <a:latin typeface="Courier New"/>
                <a:ea typeface="Courier New"/>
                <a:cs typeface="Courier New"/>
              </a:rPr>
              <a:t>for</a:t>
            </a:r>
            <a:r>
              <a:rPr lang="en-US" dirty="0">
                <a:solidFill>
                  <a:srgbClr val="000000"/>
                </a:solidFill>
                <a:latin typeface="Courier"/>
                <a:ea typeface="Courier"/>
                <a:cs typeface="Courier"/>
              </a:rPr>
              <a:t> </a:t>
            </a:r>
            <a:r>
              <a:rPr lang="en-US" dirty="0">
                <a:solidFill>
                  <a:srgbClr val="028000"/>
                </a:solidFill>
                <a:latin typeface="Courier New"/>
                <a:ea typeface="Courier New"/>
                <a:cs typeface="Courier New"/>
              </a:rPr>
              <a:t>(</a:t>
            </a:r>
            <a:r>
              <a:rPr lang="en-US" dirty="0" err="1">
                <a:solidFill>
                  <a:srgbClr val="000000"/>
                </a:solidFill>
                <a:latin typeface="Courier"/>
                <a:ea typeface="Courier"/>
                <a:cs typeface="Courier"/>
              </a:rPr>
              <a:t>jt</a:t>
            </a:r>
            <a:r>
              <a:rPr lang="en-US" dirty="0">
                <a:solidFill>
                  <a:srgbClr val="000000"/>
                </a:solidFill>
                <a:latin typeface="Courier"/>
                <a:ea typeface="Courier"/>
                <a:cs typeface="Courier"/>
              </a:rPr>
              <a:t> </a:t>
            </a:r>
            <a:r>
              <a:rPr lang="en-US" dirty="0">
                <a:solidFill>
                  <a:srgbClr val="13008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2900DD"/>
                </a:solidFill>
                <a:latin typeface="Courier New"/>
                <a:ea typeface="Courier New"/>
                <a:cs typeface="Courier New"/>
              </a:rPr>
              <a:t>0</a:t>
            </a:r>
            <a:r>
              <a:rPr lang="en-US" dirty="0">
                <a:solidFill>
                  <a:srgbClr val="008080"/>
                </a:solidFill>
                <a:latin typeface="Courier New"/>
                <a:ea typeface="Courier New"/>
                <a:cs typeface="Courier New"/>
              </a:rPr>
              <a:t>;</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jt</a:t>
            </a:r>
            <a:r>
              <a:rPr lang="en-US" dirty="0">
                <a:solidFill>
                  <a:srgbClr val="000000"/>
                </a:solidFill>
                <a:latin typeface="Courier"/>
                <a:ea typeface="Courier"/>
                <a:cs typeface="Courier"/>
              </a:rPr>
              <a:t> </a:t>
            </a:r>
            <a:r>
              <a:rPr lang="en-US" dirty="0">
                <a:solidFill>
                  <a:srgbClr val="130080"/>
                </a:solidFill>
                <a:latin typeface="Courier New"/>
                <a:ea typeface="Courier New"/>
                <a:cs typeface="Courier New"/>
              </a:rPr>
              <a:t>&lt;</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row_len</a:t>
            </a:r>
            <a:r>
              <a:rPr lang="en-US" dirty="0">
                <a:solidFill>
                  <a:srgbClr val="000000"/>
                </a:solidFill>
                <a:latin typeface="Courier"/>
                <a:ea typeface="Courier"/>
                <a:cs typeface="Courier"/>
              </a:rPr>
              <a:t> </a:t>
            </a:r>
            <a:r>
              <a:rPr lang="en-US" dirty="0">
                <a:solidFill>
                  <a:srgbClr val="05003F"/>
                </a:solidFill>
                <a:latin typeface="Courier New"/>
                <a:ea typeface="Courier New"/>
                <a:cs typeface="Courier New"/>
              </a:rPr>
              <a:t>/</a:t>
            </a:r>
            <a:r>
              <a:rPr lang="en-US" dirty="0">
                <a:solidFill>
                  <a:srgbClr val="000000"/>
                </a:solidFill>
                <a:latin typeface="Courier"/>
                <a:ea typeface="Courier"/>
                <a:cs typeface="Courier"/>
              </a:rPr>
              <a:t> TILELEN</a:t>
            </a:r>
            <a:r>
              <a:rPr lang="en-US" dirty="0">
                <a:solidFill>
                  <a:srgbClr val="008080"/>
                </a:solidFill>
                <a:latin typeface="Courier New"/>
                <a:ea typeface="Courier New"/>
                <a:cs typeface="Courier New"/>
              </a:rPr>
              <a:t>;</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jt</a:t>
            </a:r>
            <a:r>
              <a:rPr lang="en-US" dirty="0">
                <a:solidFill>
                  <a:srgbClr val="000000"/>
                </a:solidFill>
                <a:latin typeface="Courier"/>
                <a:ea typeface="Courier"/>
                <a:cs typeface="Courier"/>
              </a:rPr>
              <a:t> </a:t>
            </a:r>
            <a:r>
              <a:rPr lang="en-US" dirty="0">
                <a:solidFill>
                  <a:srgbClr val="05003F"/>
                </a:solidFill>
                <a:latin typeface="Courier New"/>
                <a:ea typeface="Courier New"/>
                <a:cs typeface="Courier New"/>
              </a:rPr>
              <a:t>+</a:t>
            </a:r>
            <a:r>
              <a:rPr lang="en-US" dirty="0">
                <a:solidFill>
                  <a:srgbClr val="130080"/>
                </a:solidFill>
                <a:latin typeface="Courier New"/>
                <a:ea typeface="Courier New"/>
                <a:cs typeface="Courier New"/>
              </a:rPr>
              <a:t>=</a:t>
            </a:r>
            <a:r>
              <a:rPr lang="en-US" dirty="0">
                <a:solidFill>
                  <a:srgbClr val="000000"/>
                </a:solidFill>
                <a:latin typeface="Courier"/>
                <a:ea typeface="Courier"/>
                <a:cs typeface="Courier"/>
              </a:rPr>
              <a:t> TILELEN</a:t>
            </a:r>
            <a:r>
              <a:rPr lang="en-US" dirty="0">
                <a:solidFill>
                  <a:srgbClr val="02800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028000"/>
                </a:solidFill>
                <a:latin typeface="Courier New"/>
                <a:ea typeface="Courier New"/>
                <a:cs typeface="Courier New"/>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dirty="0">
                <a:solidFill>
                  <a:srgbClr val="3100FF"/>
                </a:solidFill>
                <a:latin typeface="Courier New"/>
                <a:ea typeface="Courier New"/>
                <a:cs typeface="Courier New"/>
              </a:rPr>
              <a:t>for</a:t>
            </a:r>
            <a:r>
              <a:rPr lang="en-US" dirty="0">
                <a:solidFill>
                  <a:srgbClr val="000000"/>
                </a:solidFill>
                <a:latin typeface="Courier"/>
                <a:ea typeface="Courier"/>
                <a:cs typeface="Courier"/>
              </a:rPr>
              <a:t> </a:t>
            </a:r>
            <a:r>
              <a:rPr lang="en-US" dirty="0">
                <a:solidFill>
                  <a:srgbClr val="028000"/>
                </a:solidFill>
                <a:latin typeface="Courier New"/>
                <a:ea typeface="Courier New"/>
                <a:cs typeface="Courier New"/>
              </a:rPr>
              <a:t>(</a:t>
            </a:r>
            <a:r>
              <a:rPr lang="en-US" dirty="0" err="1">
                <a:solidFill>
                  <a:srgbClr val="000000"/>
                </a:solidFill>
                <a:latin typeface="Courier"/>
                <a:ea typeface="Courier"/>
                <a:cs typeface="Courier"/>
              </a:rPr>
              <a:t>i</a:t>
            </a:r>
            <a:r>
              <a:rPr lang="en-US" dirty="0">
                <a:solidFill>
                  <a:srgbClr val="000000"/>
                </a:solidFill>
                <a:latin typeface="Courier"/>
                <a:ea typeface="Courier"/>
                <a:cs typeface="Courier"/>
              </a:rPr>
              <a:t> </a:t>
            </a:r>
            <a:r>
              <a:rPr lang="en-US" dirty="0">
                <a:solidFill>
                  <a:srgbClr val="13008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2900DD"/>
                </a:solidFill>
                <a:latin typeface="Courier New"/>
                <a:ea typeface="Courier New"/>
                <a:cs typeface="Courier New"/>
              </a:rPr>
              <a:t>0</a:t>
            </a:r>
            <a:r>
              <a:rPr lang="en-US" dirty="0">
                <a:solidFill>
                  <a:srgbClr val="008080"/>
                </a:solidFill>
                <a:latin typeface="Courier New"/>
                <a:ea typeface="Courier New"/>
                <a:cs typeface="Courier New"/>
              </a:rPr>
              <a:t>;</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i</a:t>
            </a:r>
            <a:r>
              <a:rPr lang="en-US" dirty="0">
                <a:solidFill>
                  <a:srgbClr val="000000"/>
                </a:solidFill>
                <a:latin typeface="Courier"/>
                <a:ea typeface="Courier"/>
                <a:cs typeface="Courier"/>
              </a:rPr>
              <a:t> </a:t>
            </a:r>
            <a:r>
              <a:rPr lang="en-US" dirty="0">
                <a:solidFill>
                  <a:srgbClr val="130080"/>
                </a:solidFill>
                <a:latin typeface="Courier New"/>
                <a:ea typeface="Courier New"/>
                <a:cs typeface="Courier New"/>
              </a:rPr>
              <a:t>&lt;</a:t>
            </a:r>
            <a:r>
              <a:rPr lang="en-US" dirty="0">
                <a:solidFill>
                  <a:srgbClr val="000000"/>
                </a:solidFill>
                <a:latin typeface="Courier"/>
                <a:ea typeface="Courier"/>
                <a:cs typeface="Courier"/>
              </a:rPr>
              <a:t> it</a:t>
            </a:r>
            <a:r>
              <a:rPr lang="en-US" dirty="0">
                <a:solidFill>
                  <a:srgbClr val="00808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05003F"/>
                </a:solidFill>
                <a:latin typeface="Courier New"/>
                <a:ea typeface="Courier New"/>
                <a:cs typeface="Courier New"/>
              </a:rPr>
              <a:t>++</a:t>
            </a:r>
            <a:r>
              <a:rPr lang="en-US" dirty="0" err="1">
                <a:solidFill>
                  <a:srgbClr val="000000"/>
                </a:solidFill>
                <a:latin typeface="Courier"/>
                <a:ea typeface="Courier"/>
                <a:cs typeface="Courier"/>
              </a:rPr>
              <a:t>i</a:t>
            </a:r>
            <a:r>
              <a:rPr lang="en-US" dirty="0">
                <a:solidFill>
                  <a:srgbClr val="02800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028000"/>
                </a:solidFill>
                <a:latin typeface="Courier New"/>
                <a:ea typeface="Courier New"/>
                <a:cs typeface="Courier New"/>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sums</a:t>
            </a:r>
            <a:r>
              <a:rPr lang="en-US" dirty="0">
                <a:solidFill>
                  <a:srgbClr val="028000"/>
                </a:solidFill>
                <a:latin typeface="Courier New"/>
                <a:ea typeface="Courier New"/>
                <a:cs typeface="Courier New"/>
              </a:rPr>
              <a:t>[</a:t>
            </a:r>
            <a:r>
              <a:rPr lang="en-US" dirty="0" err="1">
                <a:solidFill>
                  <a:srgbClr val="000000"/>
                </a:solidFill>
                <a:latin typeface="Courier"/>
                <a:ea typeface="Courier"/>
                <a:cs typeface="Courier"/>
              </a:rPr>
              <a:t>i</a:t>
            </a:r>
            <a:r>
              <a:rPr lang="en-US" dirty="0">
                <a:solidFill>
                  <a:srgbClr val="02800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13008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800080"/>
                </a:solidFill>
                <a:latin typeface="Courier New"/>
                <a:ea typeface="Courier New"/>
                <a:cs typeface="Courier New"/>
              </a:rPr>
              <a:t>0.0</a:t>
            </a:r>
            <a:r>
              <a:rPr lang="en-US" dirty="0">
                <a:solidFill>
                  <a:srgbClr val="008080"/>
                </a:solidFill>
                <a:latin typeface="Courier New"/>
                <a:ea typeface="Courier New"/>
                <a:cs typeface="Courier New"/>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dirty="0">
                <a:solidFill>
                  <a:srgbClr val="3100FF"/>
                </a:solidFill>
                <a:latin typeface="Courier New"/>
                <a:ea typeface="Courier New"/>
                <a:cs typeface="Courier New"/>
              </a:rPr>
              <a:t>for</a:t>
            </a:r>
            <a:r>
              <a:rPr lang="en-US" dirty="0">
                <a:solidFill>
                  <a:srgbClr val="000000"/>
                </a:solidFill>
                <a:latin typeface="Courier"/>
                <a:ea typeface="Courier"/>
                <a:cs typeface="Courier"/>
              </a:rPr>
              <a:t> </a:t>
            </a:r>
            <a:r>
              <a:rPr lang="en-US" dirty="0">
                <a:solidFill>
                  <a:srgbClr val="028000"/>
                </a:solidFill>
                <a:latin typeface="Courier New"/>
                <a:ea typeface="Courier New"/>
                <a:cs typeface="Courier New"/>
              </a:rPr>
              <a:t>(</a:t>
            </a:r>
            <a:r>
              <a:rPr lang="en-US" dirty="0">
                <a:solidFill>
                  <a:srgbClr val="000000"/>
                </a:solidFill>
                <a:latin typeface="Courier"/>
                <a:ea typeface="Courier"/>
                <a:cs typeface="Courier"/>
              </a:rPr>
              <a:t>j </a:t>
            </a:r>
            <a:r>
              <a:rPr lang="en-US" dirty="0">
                <a:solidFill>
                  <a:srgbClr val="13008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2900DD"/>
                </a:solidFill>
                <a:latin typeface="Courier New"/>
                <a:ea typeface="Courier New"/>
                <a:cs typeface="Courier New"/>
              </a:rPr>
              <a:t>0</a:t>
            </a:r>
            <a:r>
              <a:rPr lang="en-US" dirty="0">
                <a:solidFill>
                  <a:srgbClr val="008080"/>
                </a:solidFill>
                <a:latin typeface="Courier New"/>
                <a:ea typeface="Courier New"/>
                <a:cs typeface="Courier New"/>
              </a:rPr>
              <a:t>;</a:t>
            </a:r>
            <a:r>
              <a:rPr lang="en-US" dirty="0">
                <a:solidFill>
                  <a:srgbClr val="000000"/>
                </a:solidFill>
                <a:latin typeface="Courier"/>
                <a:ea typeface="Courier"/>
                <a:cs typeface="Courier"/>
              </a:rPr>
              <a:t> j </a:t>
            </a:r>
            <a:r>
              <a:rPr lang="en-US" dirty="0">
                <a:solidFill>
                  <a:srgbClr val="130080"/>
                </a:solidFill>
                <a:latin typeface="Courier New"/>
                <a:ea typeface="Courier New"/>
                <a:cs typeface="Courier New"/>
              </a:rPr>
              <a:t>&lt;</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jt</a:t>
            </a:r>
            <a:r>
              <a:rPr lang="en-US" dirty="0">
                <a:solidFill>
                  <a:srgbClr val="00808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05003F"/>
                </a:solidFill>
                <a:latin typeface="Courier New"/>
                <a:ea typeface="Courier New"/>
                <a:cs typeface="Courier New"/>
              </a:rPr>
              <a:t>++</a:t>
            </a:r>
            <a:r>
              <a:rPr lang="en-US" dirty="0">
                <a:solidFill>
                  <a:srgbClr val="000000"/>
                </a:solidFill>
                <a:latin typeface="Courier"/>
                <a:ea typeface="Courier"/>
                <a:cs typeface="Courier"/>
              </a:rPr>
              <a:t>j</a:t>
            </a:r>
            <a:r>
              <a:rPr lang="en-US" dirty="0">
                <a:solidFill>
                  <a:srgbClr val="02800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028000"/>
                </a:solidFill>
                <a:latin typeface="Courier New"/>
                <a:ea typeface="Courier New"/>
                <a:cs typeface="Courier New"/>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sums</a:t>
            </a:r>
            <a:r>
              <a:rPr lang="en-US" dirty="0">
                <a:solidFill>
                  <a:srgbClr val="028000"/>
                </a:solidFill>
                <a:latin typeface="Courier New"/>
                <a:ea typeface="Courier New"/>
                <a:cs typeface="Courier New"/>
              </a:rPr>
              <a:t>[</a:t>
            </a:r>
            <a:r>
              <a:rPr lang="en-US" dirty="0" err="1">
                <a:solidFill>
                  <a:srgbClr val="000000"/>
                </a:solidFill>
                <a:latin typeface="Courier"/>
                <a:ea typeface="Courier"/>
                <a:cs typeface="Courier"/>
              </a:rPr>
              <a:t>i</a:t>
            </a:r>
            <a:r>
              <a:rPr lang="en-US" dirty="0">
                <a:solidFill>
                  <a:srgbClr val="028000"/>
                </a:solidFill>
                <a:latin typeface="Courier New"/>
                <a:ea typeface="Courier New"/>
                <a:cs typeface="Courier New"/>
              </a:rPr>
              <a:t>]</a:t>
            </a:r>
            <a:r>
              <a:rPr lang="en-US" dirty="0">
                <a:solidFill>
                  <a:srgbClr val="000000"/>
                </a:solidFill>
                <a:latin typeface="Courier"/>
                <a:ea typeface="Courier"/>
                <a:cs typeface="Courier"/>
              </a:rPr>
              <a:t> </a:t>
            </a:r>
            <a:r>
              <a:rPr lang="en-US" dirty="0">
                <a:solidFill>
                  <a:srgbClr val="05003F"/>
                </a:solidFill>
                <a:latin typeface="Courier New"/>
                <a:ea typeface="Courier New"/>
                <a:cs typeface="Courier New"/>
              </a:rPr>
              <a:t>+</a:t>
            </a:r>
            <a:r>
              <a:rPr lang="en-US" dirty="0">
                <a:solidFill>
                  <a:srgbClr val="130080"/>
                </a:solidFill>
                <a:latin typeface="Courier New"/>
                <a:ea typeface="Courier New"/>
                <a:cs typeface="Courier New"/>
              </a:rPr>
              <a:t>=</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Xs</a:t>
            </a:r>
            <a:r>
              <a:rPr lang="en-US" dirty="0">
                <a:solidFill>
                  <a:srgbClr val="028000"/>
                </a:solidFill>
                <a:latin typeface="Courier New"/>
                <a:ea typeface="Courier New"/>
                <a:cs typeface="Courier New"/>
              </a:rPr>
              <a:t>[</a:t>
            </a:r>
            <a:r>
              <a:rPr lang="en-US" dirty="0" err="1">
                <a:solidFill>
                  <a:srgbClr val="000000"/>
                </a:solidFill>
                <a:latin typeface="Courier"/>
                <a:ea typeface="Courier"/>
                <a:cs typeface="Courier"/>
              </a:rPr>
              <a:t>i</a:t>
            </a:r>
            <a:r>
              <a:rPr lang="en-US" dirty="0">
                <a:solidFill>
                  <a:srgbClr val="000000"/>
                </a:solidFill>
                <a:latin typeface="Courier"/>
                <a:ea typeface="Courier"/>
                <a:cs typeface="Courier"/>
              </a:rPr>
              <a:t> </a:t>
            </a:r>
            <a:r>
              <a:rPr lang="en-US" dirty="0">
                <a:solidFill>
                  <a:srgbClr val="05003F"/>
                </a:solidFill>
                <a:latin typeface="Courier New"/>
                <a:ea typeface="Courier New"/>
                <a:cs typeface="Courier New"/>
              </a:rPr>
              <a:t>+</a:t>
            </a:r>
            <a:r>
              <a:rPr lang="en-US" dirty="0">
                <a:solidFill>
                  <a:srgbClr val="000000"/>
                </a:solidFill>
                <a:latin typeface="Courier"/>
                <a:ea typeface="Courier"/>
                <a:cs typeface="Courier"/>
              </a:rPr>
              <a:t> j</a:t>
            </a:r>
            <a:r>
              <a:rPr lang="en-US" dirty="0">
                <a:solidFill>
                  <a:srgbClr val="05003F"/>
                </a:solidFill>
                <a:latin typeface="Courier New"/>
                <a:ea typeface="Courier New"/>
                <a:cs typeface="Courier New"/>
              </a:rPr>
              <a:t>*</a:t>
            </a:r>
            <a:r>
              <a:rPr lang="en-US" dirty="0" err="1">
                <a:solidFill>
                  <a:srgbClr val="000000"/>
                </a:solidFill>
                <a:latin typeface="Courier"/>
                <a:ea typeface="Courier"/>
                <a:cs typeface="Courier"/>
              </a:rPr>
              <a:t>num_rows</a:t>
            </a:r>
            <a:r>
              <a:rPr lang="en-US" dirty="0">
                <a:solidFill>
                  <a:srgbClr val="028000"/>
                </a:solidFill>
                <a:latin typeface="Courier New"/>
                <a:ea typeface="Courier New"/>
                <a:cs typeface="Courier New"/>
              </a:rPr>
              <a:t>]</a:t>
            </a:r>
            <a:r>
              <a:rPr lang="en-US" dirty="0">
                <a:solidFill>
                  <a:srgbClr val="008080"/>
                </a:solidFill>
                <a:latin typeface="Courier New"/>
                <a:ea typeface="Courier New"/>
                <a:cs typeface="Courier New"/>
              </a:rPr>
              <a:t>;</a:t>
            </a:r>
            <a:endParaRPr lang="en-US" dirty="0">
              <a:solidFill>
                <a:srgbClr val="000000"/>
              </a:solidFill>
              <a:latin typeface="Courier New"/>
              <a:ea typeface="Courier New"/>
              <a:cs typeface="Courier New"/>
            </a:endParaRPr>
          </a:p>
          <a:p>
            <a:pPr marL="0" indent="0">
              <a:buNone/>
            </a:pPr>
            <a:r>
              <a:rPr lang="en-US" dirty="0">
                <a:solidFill>
                  <a:srgbClr val="028000"/>
                </a:solidFill>
                <a:latin typeface="Courier New"/>
                <a:ea typeface="Courier New"/>
                <a:cs typeface="Courier New"/>
              </a:rPr>
              <a:t>}}}}}</a:t>
            </a:r>
            <a:endParaRPr lang="en-US" dirty="0"/>
          </a:p>
        </p:txBody>
      </p:sp>
    </p:spTree>
    <p:extLst>
      <p:ext uri="{BB962C8B-B14F-4D97-AF65-F5344CB8AC3E}">
        <p14:creationId xmlns:p14="http://schemas.microsoft.com/office/powerpoint/2010/main" val="3712466498"/>
      </p:ext>
    </p:extLst>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Adverb Tiling Algorithm</a:t>
            </a:r>
            <a:endParaRPr lang="en-US" dirty="0"/>
          </a:p>
        </p:txBody>
      </p:sp>
      <p:sp>
        <p:nvSpPr>
          <p:cNvPr id="3" name="Content Placeholder 2"/>
          <p:cNvSpPr>
            <a:spLocks noGrp="1"/>
          </p:cNvSpPr>
          <p:nvPr>
            <p:ph idx="1"/>
          </p:nvPr>
        </p:nvSpPr>
        <p:spPr/>
        <p:txBody>
          <a:bodyPr>
            <a:normAutofit/>
          </a:bodyPr>
          <a:lstStyle/>
          <a:p>
            <a:r>
              <a:rPr lang="en-US" dirty="0" smtClean="0"/>
              <a:t>Need to add the tiled versions of the adverbs</a:t>
            </a:r>
          </a:p>
          <a:p>
            <a:r>
              <a:rPr lang="en-US" dirty="0" smtClean="0"/>
              <a:t>Need to update the combine function of the </a:t>
            </a:r>
            <a:r>
              <a:rPr lang="en-US" b="1" dirty="0" err="1" smtClean="0"/>
              <a:t>tiledreduce</a:t>
            </a:r>
            <a:r>
              <a:rPr lang="en-US" dirty="0" smtClean="0"/>
              <a:t> to be able to combine tiles of partial results</a:t>
            </a:r>
          </a:p>
          <a:p>
            <a:r>
              <a:rPr lang="en-US" dirty="0" smtClean="0"/>
              <a:t>Need to update the axes parameter of the tiled adverbs</a:t>
            </a:r>
          </a:p>
          <a:p>
            <a:pPr lvl="1"/>
            <a:r>
              <a:rPr lang="en-US" dirty="0"/>
              <a:t>T</a:t>
            </a:r>
            <a:r>
              <a:rPr lang="en-US" dirty="0" smtClean="0"/>
              <a:t>he </a:t>
            </a:r>
            <a:r>
              <a:rPr lang="en-US" dirty="0"/>
              <a:t>axis of iteration </a:t>
            </a:r>
            <a:r>
              <a:rPr lang="en-US" dirty="0" smtClean="0"/>
              <a:t>through arguments to regular adverbs </a:t>
            </a:r>
            <a:r>
              <a:rPr lang="en-US" dirty="0"/>
              <a:t>is local to their slice of the data</a:t>
            </a:r>
          </a:p>
          <a:p>
            <a:pPr lvl="1"/>
            <a:r>
              <a:rPr lang="en-US" dirty="0"/>
              <a:t>Tiled adverbs operate on tiles of the data that are of the same dimensionality as the data itself</a:t>
            </a:r>
          </a:p>
          <a:p>
            <a:pPr lvl="2"/>
            <a:endParaRPr lang="en-US" dirty="0"/>
          </a:p>
        </p:txBody>
      </p:sp>
    </p:spTree>
    <p:extLst>
      <p:ext uri="{BB962C8B-B14F-4D97-AF65-F5344CB8AC3E}">
        <p14:creationId xmlns:p14="http://schemas.microsoft.com/office/powerpoint/2010/main" val="4066032783"/>
      </p:ext>
    </p:extLst>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Non-Simple Adverb Nesting</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b="1" dirty="0" err="1">
                <a:solidFill>
                  <a:srgbClr val="FF7700"/>
                </a:solidFill>
                <a:latin typeface="Courier New"/>
                <a:ea typeface="Courier New"/>
                <a:cs typeface="Courier New"/>
              </a:rPr>
              <a:t>def</a:t>
            </a:r>
            <a:r>
              <a:rPr lang="en-US" dirty="0">
                <a:solidFill>
                  <a:srgbClr val="000000"/>
                </a:solidFill>
                <a:latin typeface="Courier"/>
                <a:ea typeface="Courier"/>
                <a:cs typeface="Courier"/>
              </a:rPr>
              <a:t> add2(x, y):</a:t>
            </a:r>
            <a:endParaRPr lang="en-US" dirty="0">
              <a:solidFill>
                <a:schemeClr val="tx1"/>
              </a:solidFill>
              <a:latin typeface="Courier New"/>
              <a:ea typeface="Courier New"/>
              <a:cs typeface="Courier New"/>
            </a:endParaRPr>
          </a:p>
          <a:p>
            <a:pPr marL="0" indent="0">
              <a:buNone/>
            </a:pPr>
            <a:r>
              <a:rPr lang="en-US" dirty="0">
                <a:solidFill>
                  <a:schemeClr val="tx1"/>
                </a:solidFill>
                <a:latin typeface="Courier New"/>
                <a:ea typeface="Courier New"/>
                <a:cs typeface="Courier New"/>
              </a:rPr>
              <a:t>  </a:t>
            </a:r>
            <a:r>
              <a:rPr lang="en-US" b="1" dirty="0">
                <a:solidFill>
                  <a:srgbClr val="FF7700"/>
                </a:solidFill>
                <a:latin typeface="Courier New"/>
                <a:ea typeface="Courier New"/>
                <a:cs typeface="Courier New"/>
              </a:rPr>
              <a:t>return</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x+y</a:t>
            </a:r>
            <a:endParaRPr lang="en-US" dirty="0">
              <a:solidFill>
                <a:schemeClr val="tx1"/>
              </a:solidFill>
              <a:latin typeface="Courier New"/>
              <a:ea typeface="Courier New"/>
              <a:cs typeface="Courier New"/>
            </a:endParaRPr>
          </a:p>
          <a:p>
            <a:pPr marL="0" indent="0">
              <a:buNone/>
            </a:pPr>
            <a:endParaRPr lang="en-US" dirty="0">
              <a:solidFill>
                <a:schemeClr val="tx1"/>
              </a:solidFill>
              <a:latin typeface="Courier New"/>
              <a:ea typeface="Courier New"/>
              <a:cs typeface="Courier New"/>
            </a:endParaRPr>
          </a:p>
          <a:p>
            <a:pPr marL="0" indent="0">
              <a:buNone/>
            </a:pPr>
            <a:r>
              <a:rPr lang="en-US" b="1" dirty="0" err="1">
                <a:solidFill>
                  <a:srgbClr val="FF7700"/>
                </a:solidFill>
                <a:latin typeface="Courier New"/>
                <a:ea typeface="Courier New"/>
                <a:cs typeface="Courier New"/>
              </a:rPr>
              <a:t>def</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sum_row</a:t>
            </a:r>
            <a:r>
              <a:rPr lang="en-US" dirty="0">
                <a:solidFill>
                  <a:srgbClr val="000000"/>
                </a:solidFill>
                <a:latin typeface="Courier New"/>
                <a:ea typeface="Courier New"/>
                <a:cs typeface="Courier New"/>
              </a:rPr>
              <a:t>(</a:t>
            </a:r>
            <a:r>
              <a:rPr lang="en-US" dirty="0" err="1">
                <a:solidFill>
                  <a:srgbClr val="000000"/>
                </a:solidFill>
                <a:latin typeface="Courier"/>
                <a:ea typeface="Courier"/>
                <a:cs typeface="Courier"/>
              </a:rPr>
              <a:t>xrow</a:t>
            </a:r>
            <a:r>
              <a:rPr lang="en-US" dirty="0">
                <a:solidFill>
                  <a:srgbClr val="000000"/>
                </a:solidFill>
                <a:latin typeface="Courier New"/>
                <a:ea typeface="Courier New"/>
                <a:cs typeface="Courier New"/>
              </a:rPr>
              <a:t>)</a:t>
            </a:r>
            <a:r>
              <a:rPr lang="en-US" dirty="0" smtClean="0">
                <a:solidFill>
                  <a:srgbClr val="000000"/>
                </a:solidFill>
                <a:latin typeface="Courier"/>
                <a:ea typeface="Courier"/>
                <a:cs typeface="Courier"/>
              </a:rPr>
              <a:t>:</a:t>
            </a:r>
          </a:p>
          <a:p>
            <a:pPr marL="0" indent="0">
              <a:buNone/>
            </a:pPr>
            <a:r>
              <a:rPr lang="en-US" dirty="0">
                <a:solidFill>
                  <a:srgbClr val="000000"/>
                </a:solidFill>
                <a:latin typeface="Courier"/>
                <a:ea typeface="Courier"/>
                <a:cs typeface="Courier"/>
              </a:rPr>
              <a:t> </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rowPart</a:t>
            </a:r>
            <a:r>
              <a:rPr lang="en-US" dirty="0" smtClean="0">
                <a:solidFill>
                  <a:srgbClr val="000000"/>
                </a:solidFill>
                <a:latin typeface="Courier"/>
                <a:ea typeface="Courier"/>
                <a:cs typeface="Courier"/>
              </a:rPr>
              <a:t> = </a:t>
            </a:r>
            <a:r>
              <a:rPr lang="en-US" dirty="0" err="1" smtClean="0">
                <a:solidFill>
                  <a:srgbClr val="000000"/>
                </a:solidFill>
                <a:latin typeface="Courier"/>
                <a:ea typeface="Courier"/>
                <a:cs typeface="Courier"/>
              </a:rPr>
              <a:t>xrow</a:t>
            </a:r>
            <a:r>
              <a:rPr lang="en-US" dirty="0" smtClean="0">
                <a:solidFill>
                  <a:srgbClr val="000000"/>
                </a:solidFill>
                <a:latin typeface="Courier"/>
                <a:ea typeface="Courier"/>
                <a:cs typeface="Courier"/>
              </a:rPr>
              <a:t>[1:]</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b="1" dirty="0">
                <a:solidFill>
                  <a:srgbClr val="FF7700"/>
                </a:solidFill>
                <a:latin typeface="Courier New"/>
                <a:ea typeface="Courier New"/>
                <a:cs typeface="Courier New"/>
              </a:rPr>
              <a:t>return</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parakeet.reduce</a:t>
            </a:r>
            <a:r>
              <a:rPr lang="en-US" dirty="0">
                <a:solidFill>
                  <a:srgbClr val="000000"/>
                </a:solidFill>
                <a:latin typeface="Courier"/>
                <a:ea typeface="Courier"/>
                <a:cs typeface="Courier"/>
              </a:rPr>
              <a:t>(add2, </a:t>
            </a:r>
            <a:r>
              <a:rPr lang="en-US" dirty="0" err="1" smtClean="0">
                <a:solidFill>
                  <a:srgbClr val="000000"/>
                </a:solidFill>
                <a:latin typeface="Courier"/>
                <a:ea typeface="Courier"/>
                <a:cs typeface="Courier"/>
              </a:rPr>
              <a:t>rowPart</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init</a:t>
            </a:r>
            <a:r>
              <a:rPr lang="en-US" dirty="0">
                <a:solidFill>
                  <a:srgbClr val="000000"/>
                </a:solidFill>
                <a:latin typeface="Courier"/>
                <a:ea typeface="Courier"/>
                <a:cs typeface="Courier"/>
              </a:rPr>
              <a:t>=0)</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endParaRPr lang="en-US" dirty="0">
              <a:solidFill>
                <a:srgbClr val="000000"/>
              </a:solidFill>
              <a:latin typeface="Courier New"/>
              <a:ea typeface="Courier New"/>
              <a:cs typeface="Courier New"/>
            </a:endParaRPr>
          </a:p>
          <a:p>
            <a:pPr marL="0" indent="0">
              <a:buNone/>
            </a:pPr>
            <a:r>
              <a:rPr lang="en-US" b="1" dirty="0" err="1">
                <a:solidFill>
                  <a:srgbClr val="FF7700"/>
                </a:solidFill>
                <a:latin typeface="Courier New"/>
                <a:ea typeface="Courier New"/>
                <a:cs typeface="Courier New"/>
              </a:rPr>
              <a:t>def</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sum_rows</a:t>
            </a:r>
            <a:r>
              <a:rPr lang="en-US" dirty="0">
                <a:solidFill>
                  <a:srgbClr val="000000"/>
                </a:solidFill>
                <a:latin typeface="Courier New"/>
                <a:ea typeface="Courier New"/>
                <a:cs typeface="Courier New"/>
              </a:rPr>
              <a:t>(</a:t>
            </a:r>
            <a:r>
              <a:rPr lang="en-US" dirty="0" err="1">
                <a:solidFill>
                  <a:srgbClr val="000000"/>
                </a:solidFill>
                <a:latin typeface="Courier"/>
                <a:ea typeface="Courier"/>
                <a:cs typeface="Courier"/>
              </a:rPr>
              <a:t>Xs</a:t>
            </a:r>
            <a:r>
              <a:rPr lang="en-US" dirty="0">
                <a:solidFill>
                  <a:srgbClr val="000000"/>
                </a:solidFill>
                <a:latin typeface="Courier New"/>
                <a:ea typeface="Courier New"/>
                <a:cs typeface="Courier New"/>
              </a:rPr>
              <a:t>)</a:t>
            </a:r>
            <a:r>
              <a:rPr lang="en-US" dirty="0">
                <a:solidFill>
                  <a:srgbClr val="000000"/>
                </a:solidFill>
                <a:latin typeface="Courier"/>
                <a:ea typeface="Courier"/>
                <a:cs typeface="Courier"/>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b="1" dirty="0">
                <a:solidFill>
                  <a:srgbClr val="FF7700"/>
                </a:solidFill>
                <a:latin typeface="Courier New"/>
                <a:ea typeface="Courier New"/>
                <a:cs typeface="Courier New"/>
              </a:rPr>
              <a:t>return</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parakeet.</a:t>
            </a:r>
            <a:r>
              <a:rPr lang="en-US" dirty="0" err="1">
                <a:solidFill>
                  <a:srgbClr val="000000"/>
                </a:solidFill>
                <a:latin typeface="Courier"/>
                <a:ea typeface="Courier New"/>
                <a:cs typeface="Courier"/>
              </a:rPr>
              <a:t>map</a:t>
            </a:r>
            <a:r>
              <a:rPr lang="en-US" dirty="0">
                <a:solidFill>
                  <a:srgbClr val="000000"/>
                </a:solidFill>
                <a:latin typeface="Courier New"/>
                <a:ea typeface="Courier New"/>
                <a:cs typeface="Courier New"/>
              </a:rPr>
              <a:t>(</a:t>
            </a:r>
            <a:r>
              <a:rPr lang="en-US" dirty="0" err="1">
                <a:solidFill>
                  <a:srgbClr val="000000"/>
                </a:solidFill>
                <a:latin typeface="Courier"/>
                <a:ea typeface="Courier"/>
                <a:cs typeface="Courier"/>
              </a:rPr>
              <a:t>sum_row</a:t>
            </a:r>
            <a:r>
              <a:rPr lang="en-US" dirty="0">
                <a:solidFill>
                  <a:srgbClr val="000000"/>
                </a:solidFill>
                <a:latin typeface="Courier"/>
                <a:ea typeface="Courier"/>
                <a:cs typeface="Courier"/>
              </a:rPr>
              <a:t>, </a:t>
            </a:r>
            <a:r>
              <a:rPr lang="en-US" dirty="0" err="1">
                <a:solidFill>
                  <a:srgbClr val="000000"/>
                </a:solidFill>
                <a:latin typeface="Courier"/>
                <a:ea typeface="Courier"/>
                <a:cs typeface="Courier"/>
              </a:rPr>
              <a:t>Xs</a:t>
            </a:r>
            <a:r>
              <a:rPr lang="en-US" dirty="0">
                <a:solidFill>
                  <a:srgbClr val="000000"/>
                </a:solidFill>
                <a:latin typeface="Courier New"/>
                <a:ea typeface="Courier New"/>
                <a:cs typeface="Courier New"/>
              </a:rPr>
              <a:t>)</a:t>
            </a:r>
            <a:endParaRPr lang="en-US" dirty="0"/>
          </a:p>
          <a:p>
            <a:pPr marL="0" indent="0">
              <a:buNone/>
            </a:pPr>
            <a:endParaRPr lang="en-US" dirty="0"/>
          </a:p>
        </p:txBody>
      </p:sp>
    </p:spTree>
    <p:extLst>
      <p:ext uri="{BB962C8B-B14F-4D97-AF65-F5344CB8AC3E}">
        <p14:creationId xmlns:p14="http://schemas.microsoft.com/office/powerpoint/2010/main" val="1551286735"/>
      </p:ext>
    </p:extLst>
  </p:cSld>
  <p:clrMapOvr>
    <a:masterClrMapping/>
  </p:clrMapOvr>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Extensions for non-adverb statements</a:t>
            </a:r>
            <a:endParaRPr lang="en-US" dirty="0"/>
          </a:p>
        </p:txBody>
      </p:sp>
      <p:sp>
        <p:nvSpPr>
          <p:cNvPr id="3" name="Content Placeholder 2"/>
          <p:cNvSpPr>
            <a:spLocks noGrp="1"/>
          </p:cNvSpPr>
          <p:nvPr>
            <p:ph idx="1"/>
          </p:nvPr>
        </p:nvSpPr>
        <p:spPr/>
        <p:txBody>
          <a:bodyPr/>
          <a:lstStyle/>
          <a:p>
            <a:r>
              <a:rPr lang="en-US" dirty="0" smtClean="0"/>
              <a:t>We can’t simply execute the non-adverb statements in both the tiled and </a:t>
            </a:r>
            <a:r>
              <a:rPr lang="en-US" dirty="0" err="1" smtClean="0"/>
              <a:t>untiled</a:t>
            </a:r>
            <a:r>
              <a:rPr lang="en-US" dirty="0" smtClean="0"/>
              <a:t> versions of a program</a:t>
            </a:r>
          </a:p>
          <a:p>
            <a:r>
              <a:rPr lang="en-US" dirty="0" smtClean="0"/>
              <a:t>For example, in the program on the previous slide, doing this would amount to slicing off the first column of each row, then slicing off the first column of each tile – clearly incorrect</a:t>
            </a:r>
          </a:p>
          <a:p>
            <a:r>
              <a:rPr lang="en-US" dirty="0" smtClean="0"/>
              <a:t>We thus delete these statements from the </a:t>
            </a:r>
            <a:r>
              <a:rPr lang="en-US" dirty="0" err="1" smtClean="0"/>
              <a:t>untiled</a:t>
            </a:r>
            <a:r>
              <a:rPr lang="en-US" dirty="0" smtClean="0"/>
              <a:t> versions of the functions, and “lift” them to operate on tiles in the tiled versions</a:t>
            </a:r>
            <a:endParaRPr lang="en-US" dirty="0"/>
          </a:p>
        </p:txBody>
      </p:sp>
    </p:spTree>
    <p:extLst>
      <p:ext uri="{BB962C8B-B14F-4D97-AF65-F5344CB8AC3E}">
        <p14:creationId xmlns:p14="http://schemas.microsoft.com/office/powerpoint/2010/main" val="3989796323"/>
      </p:ext>
    </p:extLst>
  </p:cSld>
  <p:clrMapOvr>
    <a:masterClrMapping/>
  </p:clrMapOvr>
  <p:timing>
    <p:tnLst>
      <p:par>
        <p:cTn xmlns:p14="http://schemas.microsoft.com/office/powerpoint/2010/mai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Tiled Parakeet Sum Rows</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b="1" dirty="0" err="1" smtClean="0">
                <a:solidFill>
                  <a:srgbClr val="FF7700"/>
                </a:solidFill>
                <a:latin typeface="Courier New"/>
                <a:ea typeface="Courier New"/>
                <a:cs typeface="Courier New"/>
              </a:rPr>
              <a:t>def</a:t>
            </a:r>
            <a:r>
              <a:rPr lang="en-US" dirty="0" smtClean="0">
                <a:solidFill>
                  <a:srgbClr val="000000"/>
                </a:solidFill>
                <a:latin typeface="Courier"/>
                <a:ea typeface="Courier"/>
                <a:cs typeface="Courier"/>
              </a:rPr>
              <a:t> tiled_add2(</a:t>
            </a:r>
            <a:r>
              <a:rPr lang="en-US" dirty="0" err="1" smtClean="0">
                <a:solidFill>
                  <a:srgbClr val="000000"/>
                </a:solidFill>
                <a:latin typeface="Courier"/>
                <a:ea typeface="Courier"/>
                <a:cs typeface="Courier"/>
              </a:rPr>
              <a:t>accumTile</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yTile</a:t>
            </a:r>
            <a:r>
              <a:rPr lang="en-US" dirty="0" smtClean="0">
                <a:solidFill>
                  <a:srgbClr val="000000"/>
                </a:solidFill>
                <a:latin typeface="Courier"/>
                <a:ea typeface="Courier"/>
                <a:cs typeface="Courier"/>
              </a:rPr>
              <a:t>):</a:t>
            </a:r>
            <a:endParaRPr lang="en-US" dirty="0">
              <a:solidFill>
                <a:schemeClr val="tx1"/>
              </a:solidFill>
              <a:latin typeface="Courier New"/>
              <a:ea typeface="Courier New"/>
              <a:cs typeface="Courier New"/>
            </a:endParaRPr>
          </a:p>
          <a:p>
            <a:pPr marL="0" indent="0">
              <a:buNone/>
            </a:pPr>
            <a:r>
              <a:rPr lang="en-US" dirty="0">
                <a:solidFill>
                  <a:schemeClr val="tx1"/>
                </a:solidFill>
                <a:latin typeface="Courier New"/>
                <a:ea typeface="Courier New"/>
                <a:cs typeface="Courier New"/>
              </a:rPr>
              <a:t> </a:t>
            </a:r>
            <a:r>
              <a:rPr lang="en-US" dirty="0" smtClean="0">
                <a:solidFill>
                  <a:schemeClr val="tx1"/>
                </a:solidFill>
                <a:latin typeface="Courier New"/>
                <a:ea typeface="Courier New"/>
                <a:cs typeface="Courier New"/>
              </a:rPr>
              <a:t> </a:t>
            </a:r>
            <a:r>
              <a:rPr lang="en-US" b="1" dirty="0">
                <a:solidFill>
                  <a:srgbClr val="FF7700"/>
                </a:solidFill>
                <a:latin typeface="Courier New"/>
                <a:ea typeface="Courier New"/>
                <a:cs typeface="Courier New"/>
              </a:rPr>
              <a:t>return</a:t>
            </a:r>
            <a:r>
              <a:rPr lang="en-US" dirty="0">
                <a:solidFill>
                  <a:srgbClr val="000000"/>
                </a:solidFill>
                <a:latin typeface="Courier"/>
                <a:ea typeface="Courier"/>
                <a:cs typeface="Courier"/>
              </a:rPr>
              <a:t> </a:t>
            </a:r>
            <a:r>
              <a:rPr lang="en-US" b="1" dirty="0" smtClean="0">
                <a:solidFill>
                  <a:srgbClr val="000000"/>
                </a:solidFill>
                <a:latin typeface="Courier"/>
                <a:ea typeface="Courier"/>
                <a:cs typeface="Courier"/>
              </a:rPr>
              <a:t>map</a:t>
            </a:r>
            <a:r>
              <a:rPr lang="en-US" dirty="0" smtClean="0">
                <a:solidFill>
                  <a:srgbClr val="000000"/>
                </a:solidFill>
                <a:latin typeface="Courier"/>
                <a:ea typeface="Courier"/>
                <a:cs typeface="Courier"/>
              </a:rPr>
              <a:t>(add2, </a:t>
            </a:r>
            <a:r>
              <a:rPr lang="en-US" dirty="0" err="1" smtClean="0">
                <a:solidFill>
                  <a:srgbClr val="000000"/>
                </a:solidFill>
                <a:latin typeface="Courier"/>
                <a:ea typeface="Courier"/>
                <a:cs typeface="Courier"/>
              </a:rPr>
              <a:t>accumTile</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yTile</a:t>
            </a:r>
            <a:r>
              <a:rPr lang="en-US" dirty="0" smtClean="0">
                <a:solidFill>
                  <a:srgbClr val="000000"/>
                </a:solidFill>
                <a:latin typeface="Courier"/>
                <a:ea typeface="Courier"/>
                <a:cs typeface="Courier"/>
              </a:rPr>
              <a:t>)</a:t>
            </a:r>
          </a:p>
          <a:p>
            <a:pPr marL="0" indent="0">
              <a:buNone/>
            </a:pPr>
            <a:r>
              <a:rPr lang="en-US" b="1" dirty="0" err="1" smtClean="0">
                <a:solidFill>
                  <a:srgbClr val="FF7700"/>
                </a:solidFill>
                <a:latin typeface="Courier New"/>
                <a:ea typeface="Courier New"/>
                <a:cs typeface="Courier New"/>
              </a:rPr>
              <a:t>def</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idx</a:t>
            </a:r>
            <a:r>
              <a:rPr lang="en-US" dirty="0" smtClean="0">
                <a:solidFill>
                  <a:srgbClr val="000000"/>
                </a:solidFill>
                <a:latin typeface="Courier"/>
                <a:ea typeface="Courier"/>
                <a:cs typeface="Courier"/>
              </a:rPr>
              <a:t>(row)</a:t>
            </a:r>
            <a:r>
              <a:rPr lang="en-US" dirty="0">
                <a:solidFill>
                  <a:srgbClr val="000000"/>
                </a:solidFill>
                <a:latin typeface="Courier"/>
                <a:ea typeface="Courier"/>
                <a:cs typeface="Courier"/>
              </a:rPr>
              <a:t>:</a:t>
            </a:r>
            <a:endParaRPr lang="en-US" dirty="0">
              <a:solidFill>
                <a:schemeClr val="tx1"/>
              </a:solidFill>
              <a:latin typeface="Courier New"/>
              <a:ea typeface="Courier New"/>
              <a:cs typeface="Courier New"/>
            </a:endParaRPr>
          </a:p>
          <a:p>
            <a:pPr marL="0" indent="0">
              <a:buNone/>
            </a:pPr>
            <a:r>
              <a:rPr lang="en-US" dirty="0">
                <a:solidFill>
                  <a:schemeClr val="tx1"/>
                </a:solidFill>
                <a:latin typeface="Courier New"/>
                <a:ea typeface="Courier New"/>
                <a:cs typeface="Courier New"/>
              </a:rPr>
              <a:t>  </a:t>
            </a:r>
            <a:r>
              <a:rPr lang="en-US" b="1" dirty="0">
                <a:solidFill>
                  <a:srgbClr val="FF7700"/>
                </a:solidFill>
                <a:latin typeface="Courier New"/>
                <a:ea typeface="Courier New"/>
                <a:cs typeface="Courier New"/>
              </a:rPr>
              <a:t>return</a:t>
            </a:r>
            <a:r>
              <a:rPr lang="en-US" dirty="0">
                <a:solidFill>
                  <a:srgbClr val="000000"/>
                </a:solidFill>
                <a:latin typeface="Courier"/>
                <a:ea typeface="Courier"/>
                <a:cs typeface="Courier"/>
              </a:rPr>
              <a:t> </a:t>
            </a:r>
            <a:r>
              <a:rPr lang="en-US" dirty="0" smtClean="0">
                <a:solidFill>
                  <a:srgbClr val="000000"/>
                </a:solidFill>
                <a:latin typeface="Courier"/>
                <a:ea typeface="Courier"/>
                <a:cs typeface="Courier"/>
              </a:rPr>
              <a:t>row[1:]</a:t>
            </a:r>
            <a:endParaRPr lang="en-US" dirty="0" smtClean="0">
              <a:solidFill>
                <a:schemeClr val="tx1"/>
              </a:solidFill>
              <a:latin typeface="Courier New"/>
              <a:ea typeface="Courier New"/>
              <a:cs typeface="Courier New"/>
            </a:endParaRPr>
          </a:p>
          <a:p>
            <a:pPr marL="0" indent="0">
              <a:buNone/>
            </a:pPr>
            <a:r>
              <a:rPr lang="en-US" b="1" dirty="0" err="1" smtClean="0">
                <a:solidFill>
                  <a:srgbClr val="FF7700"/>
                </a:solidFill>
                <a:latin typeface="Courier New"/>
                <a:ea typeface="Courier New"/>
                <a:cs typeface="Courier New"/>
              </a:rPr>
              <a:t>def</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tiled_sum_row</a:t>
            </a:r>
            <a:r>
              <a:rPr lang="en-US" dirty="0" smtClean="0">
                <a:solidFill>
                  <a:srgbClr val="000000"/>
                </a:solidFill>
                <a:latin typeface="Courier New"/>
                <a:ea typeface="Courier New"/>
                <a:cs typeface="Courier New"/>
              </a:rPr>
              <a:t>(</a:t>
            </a:r>
            <a:r>
              <a:rPr lang="en-US" dirty="0" err="1" smtClean="0">
                <a:solidFill>
                  <a:srgbClr val="000000"/>
                </a:solidFill>
                <a:latin typeface="Courier"/>
                <a:ea typeface="Courier"/>
                <a:cs typeface="Courier"/>
              </a:rPr>
              <a:t>xrowTile</a:t>
            </a:r>
            <a:r>
              <a:rPr lang="en-US" dirty="0" smtClean="0">
                <a:solidFill>
                  <a:srgbClr val="000000"/>
                </a:solidFill>
                <a:latin typeface="Courier New"/>
                <a:ea typeface="Courier New"/>
                <a:cs typeface="Courier New"/>
              </a:rPr>
              <a:t>)</a:t>
            </a:r>
            <a:r>
              <a:rPr lang="en-US" dirty="0" smtClean="0">
                <a:solidFill>
                  <a:srgbClr val="000000"/>
                </a:solidFill>
                <a:latin typeface="Courier"/>
                <a:ea typeface="Courier"/>
                <a:cs typeface="Courier"/>
              </a:rPr>
              <a:t>:</a:t>
            </a:r>
          </a:p>
          <a:p>
            <a:pPr marL="0" indent="0">
              <a:buNone/>
            </a:pPr>
            <a:r>
              <a:rPr lang="en-US" dirty="0">
                <a:solidFill>
                  <a:srgbClr val="000000"/>
                </a:solidFill>
                <a:latin typeface="Courier"/>
                <a:ea typeface="Courier"/>
                <a:cs typeface="Courier"/>
              </a:rPr>
              <a:t> </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rowPartTile</a:t>
            </a:r>
            <a:r>
              <a:rPr lang="en-US" dirty="0" smtClean="0">
                <a:solidFill>
                  <a:srgbClr val="000000"/>
                </a:solidFill>
                <a:latin typeface="Courier"/>
                <a:ea typeface="Courier"/>
                <a:cs typeface="Courier"/>
              </a:rPr>
              <a:t> = </a:t>
            </a:r>
            <a:r>
              <a:rPr lang="en-US" b="1" dirty="0" smtClean="0">
                <a:solidFill>
                  <a:srgbClr val="000000"/>
                </a:solidFill>
                <a:latin typeface="Courier"/>
                <a:ea typeface="Courier"/>
                <a:cs typeface="Courier"/>
              </a:rPr>
              <a:t>map</a:t>
            </a:r>
            <a:r>
              <a:rPr lang="en-US" dirty="0" smtClean="0">
                <a:solidFill>
                  <a:srgbClr val="000000"/>
                </a:solidFill>
                <a:latin typeface="Courier"/>
                <a:ea typeface="Courier"/>
                <a:cs typeface="Courier"/>
              </a:rPr>
              <a:t>(</a:t>
            </a:r>
            <a:r>
              <a:rPr lang="en-US" dirty="0" err="1" smtClean="0">
                <a:solidFill>
                  <a:srgbClr val="000000"/>
                </a:solidFill>
                <a:latin typeface="Courier"/>
                <a:ea typeface="Courier"/>
                <a:cs typeface="Courier"/>
              </a:rPr>
              <a:t>idx</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xrowTile</a:t>
            </a:r>
            <a:r>
              <a:rPr lang="en-US" dirty="0" smtClean="0">
                <a:solidFill>
                  <a:srgbClr val="000000"/>
                </a:solidFill>
                <a:latin typeface="Courier"/>
                <a:ea typeface="Courier"/>
                <a:cs typeface="Courier"/>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b="1" dirty="0">
                <a:solidFill>
                  <a:srgbClr val="FF7700"/>
                </a:solidFill>
                <a:latin typeface="Courier New"/>
                <a:ea typeface="Courier New"/>
                <a:cs typeface="Courier New"/>
              </a:rPr>
              <a:t>return</a:t>
            </a:r>
            <a:r>
              <a:rPr lang="en-US" dirty="0">
                <a:solidFill>
                  <a:srgbClr val="000000"/>
                </a:solidFill>
                <a:latin typeface="Courier"/>
                <a:ea typeface="Courier"/>
                <a:cs typeface="Courier"/>
              </a:rPr>
              <a:t> </a:t>
            </a:r>
            <a:r>
              <a:rPr lang="en-US" b="1" dirty="0" err="1" smtClean="0">
                <a:solidFill>
                  <a:srgbClr val="000000"/>
                </a:solidFill>
                <a:latin typeface="Courier"/>
                <a:ea typeface="Courier"/>
                <a:cs typeface="Courier"/>
              </a:rPr>
              <a:t>tiledreduce</a:t>
            </a:r>
            <a:r>
              <a:rPr lang="en-US" dirty="0" smtClean="0">
                <a:solidFill>
                  <a:srgbClr val="000000"/>
                </a:solidFill>
                <a:latin typeface="Courier"/>
                <a:ea typeface="Courier"/>
                <a:cs typeface="Courier"/>
              </a:rPr>
              <a:t>(</a:t>
            </a:r>
            <a:r>
              <a:rPr lang="en-US" dirty="0" err="1" smtClean="0">
                <a:solidFill>
                  <a:srgbClr val="000000"/>
                </a:solidFill>
                <a:latin typeface="Courier"/>
                <a:ea typeface="Courier"/>
                <a:cs typeface="Courier"/>
              </a:rPr>
              <a:t>sum_rows</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rowPartTile</a:t>
            </a:r>
            <a:r>
              <a:rPr lang="en-US" dirty="0" smtClean="0">
                <a:solidFill>
                  <a:srgbClr val="000000"/>
                </a:solidFill>
                <a:latin typeface="Courier"/>
                <a:ea typeface="Courier"/>
                <a:cs typeface="Courier"/>
              </a:rPr>
              <a:t>,</a:t>
            </a:r>
            <a:br>
              <a:rPr lang="en-US" dirty="0" smtClean="0">
                <a:solidFill>
                  <a:srgbClr val="000000"/>
                </a:solidFill>
                <a:latin typeface="Courier"/>
                <a:ea typeface="Courier"/>
                <a:cs typeface="Courier"/>
              </a:rPr>
            </a:br>
            <a:r>
              <a:rPr lang="en-US" dirty="0" smtClean="0">
                <a:solidFill>
                  <a:srgbClr val="000000"/>
                </a:solidFill>
                <a:latin typeface="Courier"/>
                <a:ea typeface="Courier"/>
                <a:cs typeface="Courier"/>
              </a:rPr>
              <a:t>                     combine=tiled_add2,</a:t>
            </a:r>
            <a:br>
              <a:rPr lang="en-US" dirty="0" smtClean="0">
                <a:solidFill>
                  <a:srgbClr val="000000"/>
                </a:solidFill>
                <a:latin typeface="Courier"/>
                <a:ea typeface="Courier"/>
                <a:cs typeface="Courier"/>
              </a:rPr>
            </a:b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init</a:t>
            </a:r>
            <a:r>
              <a:rPr lang="en-US" dirty="0" smtClean="0">
                <a:solidFill>
                  <a:srgbClr val="000000"/>
                </a:solidFill>
                <a:latin typeface="Courier"/>
                <a:ea typeface="Courier"/>
                <a:cs typeface="Courier"/>
              </a:rPr>
              <a:t>=0, axes=[1])</a:t>
            </a:r>
            <a:endParaRPr lang="en-US" dirty="0">
              <a:solidFill>
                <a:srgbClr val="000000"/>
              </a:solidFill>
              <a:latin typeface="Courier New"/>
              <a:ea typeface="Courier New"/>
              <a:cs typeface="Courier New"/>
            </a:endParaRPr>
          </a:p>
          <a:p>
            <a:pPr marL="0" indent="0">
              <a:buNone/>
            </a:pPr>
            <a:r>
              <a:rPr lang="en-US" b="1" dirty="0" err="1" smtClean="0">
                <a:solidFill>
                  <a:srgbClr val="FF7700"/>
                </a:solidFill>
                <a:latin typeface="Courier New"/>
                <a:ea typeface="Courier New"/>
                <a:cs typeface="Courier New"/>
              </a:rPr>
              <a:t>def</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tiled_sum_rows</a:t>
            </a:r>
            <a:r>
              <a:rPr lang="en-US" dirty="0">
                <a:solidFill>
                  <a:srgbClr val="000000"/>
                </a:solidFill>
                <a:latin typeface="Courier New"/>
                <a:ea typeface="Courier New"/>
                <a:cs typeface="Courier New"/>
              </a:rPr>
              <a:t>(</a:t>
            </a:r>
            <a:r>
              <a:rPr lang="en-US" dirty="0" err="1">
                <a:solidFill>
                  <a:srgbClr val="000000"/>
                </a:solidFill>
                <a:latin typeface="Courier"/>
                <a:ea typeface="Courier"/>
                <a:cs typeface="Courier"/>
              </a:rPr>
              <a:t>Xs</a:t>
            </a:r>
            <a:r>
              <a:rPr lang="en-US" dirty="0">
                <a:solidFill>
                  <a:srgbClr val="000000"/>
                </a:solidFill>
                <a:latin typeface="Courier New"/>
                <a:ea typeface="Courier New"/>
                <a:cs typeface="Courier New"/>
              </a:rPr>
              <a:t>)</a:t>
            </a:r>
            <a:r>
              <a:rPr lang="en-US" dirty="0">
                <a:solidFill>
                  <a:srgbClr val="000000"/>
                </a:solidFill>
                <a:latin typeface="Courier"/>
                <a:ea typeface="Courier"/>
                <a:cs typeface="Courier"/>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b="1" dirty="0">
                <a:solidFill>
                  <a:srgbClr val="FF7700"/>
                </a:solidFill>
                <a:latin typeface="Courier New"/>
                <a:ea typeface="Courier New"/>
                <a:cs typeface="Courier New"/>
              </a:rPr>
              <a:t>return</a:t>
            </a:r>
            <a:r>
              <a:rPr lang="en-US" dirty="0">
                <a:solidFill>
                  <a:srgbClr val="000000"/>
                </a:solidFill>
                <a:latin typeface="Courier"/>
                <a:ea typeface="Courier"/>
                <a:cs typeface="Courier"/>
              </a:rPr>
              <a:t> </a:t>
            </a:r>
            <a:r>
              <a:rPr lang="en-US" b="1" dirty="0" err="1" smtClean="0">
                <a:solidFill>
                  <a:srgbClr val="000000"/>
                </a:solidFill>
                <a:latin typeface="Courier"/>
                <a:ea typeface="Courier"/>
                <a:cs typeface="Courier"/>
              </a:rPr>
              <a:t>tiled</a:t>
            </a:r>
            <a:r>
              <a:rPr lang="en-US" b="1" dirty="0" err="1" smtClean="0">
                <a:solidFill>
                  <a:srgbClr val="000000"/>
                </a:solidFill>
                <a:latin typeface="Courier"/>
                <a:ea typeface="Courier New"/>
                <a:cs typeface="Courier"/>
              </a:rPr>
              <a:t>map</a:t>
            </a:r>
            <a:r>
              <a:rPr lang="en-US" dirty="0" smtClean="0">
                <a:solidFill>
                  <a:srgbClr val="000000"/>
                </a:solidFill>
                <a:latin typeface="Courier New"/>
                <a:ea typeface="Courier New"/>
                <a:cs typeface="Courier New"/>
              </a:rPr>
              <a:t>(</a:t>
            </a:r>
            <a:r>
              <a:rPr lang="en-US" dirty="0" err="1" smtClean="0">
                <a:solidFill>
                  <a:srgbClr val="000000"/>
                </a:solidFill>
                <a:latin typeface="Courier"/>
                <a:ea typeface="Courier"/>
                <a:cs typeface="Courier"/>
              </a:rPr>
              <a:t>tiled_sum_row</a:t>
            </a:r>
            <a:r>
              <a:rPr lang="en-US" dirty="0">
                <a:solidFill>
                  <a:srgbClr val="000000"/>
                </a:solidFill>
                <a:latin typeface="Courier"/>
                <a:ea typeface="Courier"/>
                <a:cs typeface="Courier"/>
              </a:rPr>
              <a:t>, </a:t>
            </a:r>
            <a:r>
              <a:rPr lang="en-US" dirty="0" err="1" smtClean="0">
                <a:solidFill>
                  <a:srgbClr val="000000"/>
                </a:solidFill>
                <a:latin typeface="Courier"/>
                <a:ea typeface="Courier"/>
                <a:cs typeface="Courier"/>
              </a:rPr>
              <a:t>Xs</a:t>
            </a:r>
            <a:r>
              <a:rPr lang="en-US" dirty="0" smtClean="0">
                <a:solidFill>
                  <a:srgbClr val="000000"/>
                </a:solidFill>
                <a:latin typeface="Courier"/>
                <a:ea typeface="Courier"/>
                <a:cs typeface="Courier"/>
              </a:rPr>
              <a:t>, axes=[0]</a:t>
            </a:r>
            <a:r>
              <a:rPr lang="en-US" dirty="0" smtClean="0">
                <a:solidFill>
                  <a:srgbClr val="000000"/>
                </a:solidFill>
                <a:latin typeface="Courier New"/>
                <a:ea typeface="Courier New"/>
                <a:cs typeface="Courier New"/>
              </a:rPr>
              <a:t>)</a:t>
            </a:r>
            <a:endParaRPr lang="en-US" dirty="0"/>
          </a:p>
        </p:txBody>
      </p:sp>
    </p:spTree>
    <p:extLst>
      <p:ext uri="{BB962C8B-B14F-4D97-AF65-F5344CB8AC3E}">
        <p14:creationId xmlns:p14="http://schemas.microsoft.com/office/powerpoint/2010/main" val="2376896238"/>
      </p:ext>
    </p:extLst>
  </p:cSld>
  <p:clrMapOvr>
    <a:masterClrMapping/>
  </p:clrMapOvr>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to Global Axes</a:t>
            </a:r>
            <a:endParaRPr lang="en-US" dirty="0"/>
          </a:p>
        </p:txBody>
      </p:sp>
      <p:sp>
        <p:nvSpPr>
          <p:cNvPr id="3" name="Content Placeholder 2"/>
          <p:cNvSpPr>
            <a:spLocks noGrp="1"/>
          </p:cNvSpPr>
          <p:nvPr>
            <p:ph idx="1"/>
          </p:nvPr>
        </p:nvSpPr>
        <p:spPr/>
        <p:txBody>
          <a:bodyPr>
            <a:normAutofit lnSpcReduction="10000"/>
          </a:bodyPr>
          <a:lstStyle/>
          <a:p>
            <a:r>
              <a:rPr lang="en-US" dirty="0" smtClean="0"/>
              <a:t>In order to keep a tiled adverb iterating through the same data elements as its regular counterpart, we have to translate the local axes parameters to reflect which dimensions they were in original data</a:t>
            </a:r>
          </a:p>
          <a:p>
            <a:r>
              <a:rPr lang="en-US" dirty="0" smtClean="0"/>
              <a:t>To do this, we use a “dimensions left” mapping – for each variable, we keep track of which dimensions of the original data of which it is a part are left over after adverbs have sliced some off</a:t>
            </a:r>
          </a:p>
          <a:p>
            <a:r>
              <a:rPr lang="en-US" dirty="0" smtClean="0"/>
              <a:t>We then look up the index in this list equal to the axes parameter for a regular adverb to translate the axes for the tiled adverb</a:t>
            </a:r>
            <a:endParaRPr lang="en-US" dirty="0"/>
          </a:p>
        </p:txBody>
      </p:sp>
    </p:spTree>
    <p:extLst>
      <p:ext uri="{BB962C8B-B14F-4D97-AF65-F5344CB8AC3E}">
        <p14:creationId xmlns:p14="http://schemas.microsoft.com/office/powerpoint/2010/main" val="290613931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Solution: Parakeet</a:t>
            </a:r>
            <a:endParaRPr lang="en-US" dirty="0"/>
          </a:p>
        </p:txBody>
      </p:sp>
      <p:sp>
        <p:nvSpPr>
          <p:cNvPr id="3" name="Content Placeholder 2"/>
          <p:cNvSpPr>
            <a:spLocks noGrp="1"/>
          </p:cNvSpPr>
          <p:nvPr>
            <p:ph idx="1"/>
          </p:nvPr>
        </p:nvSpPr>
        <p:spPr/>
        <p:txBody>
          <a:bodyPr/>
          <a:lstStyle/>
          <a:p>
            <a:r>
              <a:rPr lang="en-US" dirty="0" smtClean="0"/>
              <a:t>Parakeet is a data parallel, array-oriented language embedded in Python</a:t>
            </a:r>
          </a:p>
          <a:p>
            <a:r>
              <a:rPr lang="en-US" dirty="0" smtClean="0"/>
              <a:t>Parakeet includes a subset of Python, the </a:t>
            </a:r>
            <a:r>
              <a:rPr lang="en-US" dirty="0" err="1" smtClean="0"/>
              <a:t>NumPy</a:t>
            </a:r>
            <a:r>
              <a:rPr lang="en-US" dirty="0" smtClean="0"/>
              <a:t> array type, and the standard set of data parallel operators we call adverbs (map, reduce, and scan)</a:t>
            </a:r>
          </a:p>
          <a:p>
            <a:r>
              <a:rPr lang="en-US" dirty="0"/>
              <a:t>J</a:t>
            </a:r>
            <a:r>
              <a:rPr lang="en-US" dirty="0" smtClean="0"/>
              <a:t>ust-in-time compilation and parallelization of adverbs to bring good performance to arbitrary array code</a:t>
            </a:r>
            <a:endParaRPr lang="en-US" dirty="0"/>
          </a:p>
        </p:txBody>
      </p:sp>
    </p:spTree>
    <p:extLst>
      <p:ext uri="{BB962C8B-B14F-4D97-AF65-F5344CB8AC3E}">
        <p14:creationId xmlns:p14="http://schemas.microsoft.com/office/powerpoint/2010/main" val="2990507937"/>
      </p:ext>
    </p:extLst>
  </p:cSld>
  <p:clrMapOvr>
    <a:masterClrMapping/>
  </p:clrMapOvr>
  <p:timing>
    <p:tnLst>
      <p:par>
        <p:cTn xmlns:p14="http://schemas.microsoft.com/office/powerpoint/2010/mai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Tiling Sum Rows</a:t>
            </a:r>
            <a:endParaRPr lang="en-US" dirty="0"/>
          </a:p>
        </p:txBody>
      </p:sp>
      <p:sp>
        <p:nvSpPr>
          <p:cNvPr id="4" name="Rectangle 3"/>
          <p:cNvSpPr/>
          <p:nvPr/>
        </p:nvSpPr>
        <p:spPr>
          <a:xfrm>
            <a:off x="897317" y="1905192"/>
            <a:ext cx="4142232" cy="38518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Down Arrow 15"/>
          <p:cNvSpPr/>
          <p:nvPr/>
        </p:nvSpPr>
        <p:spPr>
          <a:xfrm>
            <a:off x="427951" y="1905192"/>
            <a:ext cx="469366" cy="38518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897317" y="2692119"/>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p:cNvCxnSpPr/>
          <p:nvPr/>
        </p:nvCxnSpPr>
        <p:spPr>
          <a:xfrm>
            <a:off x="897317" y="3438166"/>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897317" y="4169869"/>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p:cNvCxnSpPr/>
          <p:nvPr/>
        </p:nvCxnSpPr>
        <p:spPr>
          <a:xfrm>
            <a:off x="897317" y="4998214"/>
            <a:ext cx="4142232" cy="0"/>
          </a:xfrm>
          <a:prstGeom prst="line">
            <a:avLst/>
          </a:prstGeom>
        </p:spPr>
        <p:style>
          <a:lnRef idx="3">
            <a:schemeClr val="dk1"/>
          </a:lnRef>
          <a:fillRef idx="0">
            <a:schemeClr val="dk1"/>
          </a:fillRef>
          <a:effectRef idx="2">
            <a:schemeClr val="dk1"/>
          </a:effectRef>
          <a:fontRef idx="minor">
            <a:schemeClr val="tx1"/>
          </a:fontRef>
        </p:style>
      </p:cxnSp>
      <p:cxnSp>
        <p:nvCxnSpPr>
          <p:cNvPr id="5" name="Straight Connector 4"/>
          <p:cNvCxnSpPr/>
          <p:nvPr/>
        </p:nvCxnSpPr>
        <p:spPr>
          <a:xfrm>
            <a:off x="1697999"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p:cNvCxnSpPr/>
          <p:nvPr/>
        </p:nvCxnSpPr>
        <p:spPr>
          <a:xfrm>
            <a:off x="2513032"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3" name="Straight Connector 12"/>
          <p:cNvCxnSpPr/>
          <p:nvPr/>
        </p:nvCxnSpPr>
        <p:spPr>
          <a:xfrm>
            <a:off x="3341325" y="1905192"/>
            <a:ext cx="0" cy="3851800"/>
          </a:xfrm>
          <a:prstGeom prst="line">
            <a:avLst/>
          </a:prstGeom>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4197227" y="1905192"/>
            <a:ext cx="0" cy="3851800"/>
          </a:xfrm>
          <a:prstGeom prst="line">
            <a:avLst/>
          </a:prstGeom>
        </p:spPr>
        <p:style>
          <a:lnRef idx="3">
            <a:schemeClr val="dk1"/>
          </a:lnRef>
          <a:fillRef idx="0">
            <a:schemeClr val="dk1"/>
          </a:fillRef>
          <a:effectRef idx="2">
            <a:schemeClr val="dk1"/>
          </a:effectRef>
          <a:fontRef idx="minor">
            <a:schemeClr val="tx1"/>
          </a:fontRef>
        </p:style>
      </p:cxnSp>
      <p:sp>
        <p:nvSpPr>
          <p:cNvPr id="8" name="Right Arrow 7"/>
          <p:cNvSpPr/>
          <p:nvPr/>
        </p:nvSpPr>
        <p:spPr>
          <a:xfrm>
            <a:off x="897317" y="2029444"/>
            <a:ext cx="4142232" cy="441783"/>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p:cNvSpPr/>
          <p:nvPr/>
        </p:nvSpPr>
        <p:spPr>
          <a:xfrm>
            <a:off x="8020630" y="1905192"/>
            <a:ext cx="386536" cy="786927"/>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000191878"/>
      </p:ext>
    </p:extLst>
  </p:cSld>
  <p:clrMapOvr>
    <a:masterClrMapping/>
  </p:clrMapOvr>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Extensions for non-adverb statements</a:t>
            </a:r>
            <a:endParaRPr lang="en-US" dirty="0"/>
          </a:p>
        </p:txBody>
      </p:sp>
      <p:sp>
        <p:nvSpPr>
          <p:cNvPr id="3" name="Content Placeholder 2"/>
          <p:cNvSpPr>
            <a:spLocks noGrp="1"/>
          </p:cNvSpPr>
          <p:nvPr>
            <p:ph idx="1"/>
          </p:nvPr>
        </p:nvSpPr>
        <p:spPr/>
        <p:txBody>
          <a:bodyPr/>
          <a:lstStyle/>
          <a:p>
            <a:r>
              <a:rPr lang="en-US" dirty="0" smtClean="0"/>
              <a:t>We do this by keeping track of the nesting depths at which each variable was expanded (recall this means having been an argument to an adverb)</a:t>
            </a:r>
          </a:p>
          <a:p>
            <a:r>
              <a:rPr lang="en-US" dirty="0" smtClean="0"/>
              <a:t>We use this information to wrap the scalar statements in a number of </a:t>
            </a:r>
            <a:r>
              <a:rPr lang="en-US" b="1" dirty="0" smtClean="0"/>
              <a:t>map</a:t>
            </a:r>
            <a:r>
              <a:rPr lang="en-US" dirty="0" smtClean="0"/>
              <a:t>s that “peel off” the extra dimensions added by the expansions</a:t>
            </a:r>
          </a:p>
          <a:p>
            <a:r>
              <a:rPr lang="en-US" dirty="0" smtClean="0"/>
              <a:t>Then the original statement is executed on each element of the tile</a:t>
            </a:r>
          </a:p>
          <a:p>
            <a:r>
              <a:rPr lang="en-US" dirty="0" smtClean="0"/>
              <a:t>All bookkeeping details are in the dissertation</a:t>
            </a:r>
            <a:endParaRPr lang="en-US" dirty="0"/>
          </a:p>
        </p:txBody>
      </p:sp>
    </p:spTree>
    <p:extLst>
      <p:ext uri="{BB962C8B-B14F-4D97-AF65-F5344CB8AC3E}">
        <p14:creationId xmlns:p14="http://schemas.microsoft.com/office/powerpoint/2010/main" val="3754790623"/>
      </p:ext>
    </p:extLst>
  </p:cSld>
  <p:clrMapOvr>
    <a:masterClrMapping/>
  </p:clrMapOvr>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Untiled</a:t>
            </a:r>
            <a:r>
              <a:rPr lang="en-US" dirty="0" smtClean="0"/>
              <a:t> Matrix Multiply</a:t>
            </a:r>
            <a:endParaRPr lang="en-US" dirty="0"/>
          </a:p>
        </p:txBody>
      </p:sp>
      <p:sp>
        <p:nvSpPr>
          <p:cNvPr id="7" name="Rectangle 6"/>
          <p:cNvSpPr/>
          <p:nvPr/>
        </p:nvSpPr>
        <p:spPr>
          <a:xfrm>
            <a:off x="1107055" y="1866466"/>
            <a:ext cx="1695333" cy="2220031"/>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8" name="Rectangle 7"/>
          <p:cNvSpPr/>
          <p:nvPr/>
        </p:nvSpPr>
        <p:spPr>
          <a:xfrm>
            <a:off x="3724648" y="1866466"/>
            <a:ext cx="1852519" cy="168160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0" name="Rectangle 9"/>
          <p:cNvSpPr/>
          <p:nvPr/>
        </p:nvSpPr>
        <p:spPr>
          <a:xfrm>
            <a:off x="6435734" y="1866466"/>
            <a:ext cx="1719072" cy="2220031"/>
          </a:xfrm>
          <a:prstGeom prst="rect">
            <a:avLst/>
          </a:prstGeom>
          <a:ln/>
        </p:spPr>
        <p:style>
          <a:lnRef idx="1">
            <a:schemeClr val="accent6"/>
          </a:lnRef>
          <a:fillRef idx="2">
            <a:schemeClr val="accent6"/>
          </a:fillRef>
          <a:effectRef idx="1">
            <a:schemeClr val="accent6"/>
          </a:effectRef>
          <a:fontRef idx="minor">
            <a:schemeClr val="dk1"/>
          </a:fontRef>
        </p:style>
        <p:txBody>
          <a:bodyPr/>
          <a:lstStyle/>
          <a:p>
            <a:endParaRPr lang="en-US"/>
          </a:p>
        </p:txBody>
      </p:sp>
      <p:sp>
        <p:nvSpPr>
          <p:cNvPr id="16" name="Multiply 15"/>
          <p:cNvSpPr/>
          <p:nvPr/>
        </p:nvSpPr>
        <p:spPr>
          <a:xfrm>
            <a:off x="2860274" y="2294445"/>
            <a:ext cx="822960" cy="822960"/>
          </a:xfrm>
          <a:prstGeom prst="mathMultiply">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Equal 16"/>
          <p:cNvSpPr/>
          <p:nvPr/>
        </p:nvSpPr>
        <p:spPr>
          <a:xfrm>
            <a:off x="5607443" y="2253027"/>
            <a:ext cx="822960" cy="822960"/>
          </a:xfrm>
          <a:prstGeom prst="mathEqual">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168097994"/>
      </p:ext>
    </p:extLst>
  </p:cSld>
  <p:clrMapOvr>
    <a:masterClrMapping/>
  </p:clrMapOvr>
  <p:timing>
    <p:tnLst>
      <p:par>
        <p:cTn xmlns:p14="http://schemas.microsoft.com/office/powerpoint/2010/mai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Untiled</a:t>
            </a:r>
            <a:r>
              <a:rPr lang="en-US" dirty="0" smtClean="0"/>
              <a:t> Matrix Multiply</a:t>
            </a:r>
            <a:endParaRPr lang="en-US" dirty="0"/>
          </a:p>
        </p:txBody>
      </p:sp>
      <p:sp>
        <p:nvSpPr>
          <p:cNvPr id="7" name="Rectangle 6"/>
          <p:cNvSpPr/>
          <p:nvPr/>
        </p:nvSpPr>
        <p:spPr>
          <a:xfrm>
            <a:off x="1107055" y="1866466"/>
            <a:ext cx="1695333" cy="2220031"/>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8" name="Rectangle 7"/>
          <p:cNvSpPr/>
          <p:nvPr/>
        </p:nvSpPr>
        <p:spPr>
          <a:xfrm>
            <a:off x="3724648" y="1866466"/>
            <a:ext cx="1852519" cy="168160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0" name="Rectangle 9"/>
          <p:cNvSpPr/>
          <p:nvPr/>
        </p:nvSpPr>
        <p:spPr>
          <a:xfrm>
            <a:off x="6435734" y="1866466"/>
            <a:ext cx="1719072" cy="2220031"/>
          </a:xfrm>
          <a:prstGeom prst="rect">
            <a:avLst/>
          </a:prstGeom>
          <a:ln/>
        </p:spPr>
        <p:style>
          <a:lnRef idx="1">
            <a:schemeClr val="accent6"/>
          </a:lnRef>
          <a:fillRef idx="2">
            <a:schemeClr val="accent6"/>
          </a:fillRef>
          <a:effectRef idx="1">
            <a:schemeClr val="accent6"/>
          </a:effectRef>
          <a:fontRef idx="minor">
            <a:schemeClr val="dk1"/>
          </a:fontRef>
        </p:style>
        <p:txBody>
          <a:bodyPr/>
          <a:lstStyle/>
          <a:p>
            <a:endParaRPr lang="en-US"/>
          </a:p>
        </p:txBody>
      </p:sp>
      <p:sp>
        <p:nvSpPr>
          <p:cNvPr id="15" name="Right Arrow 14"/>
          <p:cNvSpPr/>
          <p:nvPr/>
        </p:nvSpPr>
        <p:spPr>
          <a:xfrm>
            <a:off x="1107055" y="1866466"/>
            <a:ext cx="1695333" cy="34514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Multiply 15"/>
          <p:cNvSpPr/>
          <p:nvPr/>
        </p:nvSpPr>
        <p:spPr>
          <a:xfrm>
            <a:off x="2860274" y="2294445"/>
            <a:ext cx="822960" cy="822960"/>
          </a:xfrm>
          <a:prstGeom prst="mathMultiply">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Equal 16"/>
          <p:cNvSpPr/>
          <p:nvPr/>
        </p:nvSpPr>
        <p:spPr>
          <a:xfrm>
            <a:off x="5607443" y="2253027"/>
            <a:ext cx="822960" cy="822960"/>
          </a:xfrm>
          <a:prstGeom prst="mathEqual">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Down Arrow 19"/>
          <p:cNvSpPr/>
          <p:nvPr/>
        </p:nvSpPr>
        <p:spPr>
          <a:xfrm>
            <a:off x="3694373" y="1849968"/>
            <a:ext cx="358926" cy="1681608"/>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p:nvSpPr>
        <p:spPr>
          <a:xfrm>
            <a:off x="6435734"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68810406"/>
      </p:ext>
    </p:extLst>
  </p:cSld>
  <p:clrMapOvr>
    <a:masterClrMapping/>
  </p:clrMapOvr>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Untiled</a:t>
            </a:r>
            <a:r>
              <a:rPr lang="en-US" dirty="0" smtClean="0"/>
              <a:t> Matrix Multiply</a:t>
            </a:r>
            <a:endParaRPr lang="en-US" dirty="0"/>
          </a:p>
        </p:txBody>
      </p:sp>
      <p:sp>
        <p:nvSpPr>
          <p:cNvPr id="7" name="Rectangle 6"/>
          <p:cNvSpPr/>
          <p:nvPr/>
        </p:nvSpPr>
        <p:spPr>
          <a:xfrm>
            <a:off x="1107055" y="1866466"/>
            <a:ext cx="1695333" cy="2220031"/>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8" name="Rectangle 7"/>
          <p:cNvSpPr/>
          <p:nvPr/>
        </p:nvSpPr>
        <p:spPr>
          <a:xfrm>
            <a:off x="3724648" y="1866466"/>
            <a:ext cx="1852519" cy="168160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0" name="Rectangle 9"/>
          <p:cNvSpPr/>
          <p:nvPr/>
        </p:nvSpPr>
        <p:spPr>
          <a:xfrm>
            <a:off x="6435734" y="1866466"/>
            <a:ext cx="1719072" cy="2220031"/>
          </a:xfrm>
          <a:prstGeom prst="rect">
            <a:avLst/>
          </a:prstGeom>
          <a:ln/>
        </p:spPr>
        <p:style>
          <a:lnRef idx="1">
            <a:schemeClr val="accent6"/>
          </a:lnRef>
          <a:fillRef idx="2">
            <a:schemeClr val="accent6"/>
          </a:fillRef>
          <a:effectRef idx="1">
            <a:schemeClr val="accent6"/>
          </a:effectRef>
          <a:fontRef idx="minor">
            <a:schemeClr val="dk1"/>
          </a:fontRef>
        </p:style>
        <p:txBody>
          <a:bodyPr/>
          <a:lstStyle/>
          <a:p>
            <a:endParaRPr lang="en-US"/>
          </a:p>
        </p:txBody>
      </p:sp>
      <p:sp>
        <p:nvSpPr>
          <p:cNvPr id="11" name="Rectangle 10"/>
          <p:cNvSpPr/>
          <p:nvPr/>
        </p:nvSpPr>
        <p:spPr>
          <a:xfrm>
            <a:off x="4254565" y="4586196"/>
            <a:ext cx="1352877" cy="1709220"/>
          </a:xfrm>
          <a:prstGeom prst="rec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ight Arrow 14"/>
          <p:cNvSpPr/>
          <p:nvPr/>
        </p:nvSpPr>
        <p:spPr>
          <a:xfrm>
            <a:off x="1107055" y="1866466"/>
            <a:ext cx="1695333" cy="34514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Multiply 15"/>
          <p:cNvSpPr/>
          <p:nvPr/>
        </p:nvSpPr>
        <p:spPr>
          <a:xfrm>
            <a:off x="2860274" y="2294445"/>
            <a:ext cx="822960" cy="822960"/>
          </a:xfrm>
          <a:prstGeom prst="mathMultiply">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Equal 16"/>
          <p:cNvSpPr/>
          <p:nvPr/>
        </p:nvSpPr>
        <p:spPr>
          <a:xfrm>
            <a:off x="5607443" y="2253027"/>
            <a:ext cx="822960" cy="822960"/>
          </a:xfrm>
          <a:prstGeom prst="mathEqual">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TextBox 17"/>
          <p:cNvSpPr txBox="1"/>
          <p:nvPr/>
        </p:nvSpPr>
        <p:spPr>
          <a:xfrm>
            <a:off x="2319218" y="5121929"/>
            <a:ext cx="1702831" cy="584776"/>
          </a:xfrm>
          <a:prstGeom prst="rect">
            <a:avLst/>
          </a:prstGeom>
          <a:noFill/>
        </p:spPr>
        <p:txBody>
          <a:bodyPr wrap="square" rtlCol="0">
            <a:spAutoFit/>
          </a:bodyPr>
          <a:lstStyle/>
          <a:p>
            <a:r>
              <a:rPr lang="en-US" sz="3200" dirty="0" smtClean="0"/>
              <a:t>CACHE:</a:t>
            </a:r>
            <a:endParaRPr lang="en-US" sz="3200" dirty="0"/>
          </a:p>
        </p:txBody>
      </p:sp>
      <p:sp>
        <p:nvSpPr>
          <p:cNvPr id="20" name="Down Arrow 19"/>
          <p:cNvSpPr/>
          <p:nvPr/>
        </p:nvSpPr>
        <p:spPr>
          <a:xfrm>
            <a:off x="3694373" y="1849968"/>
            <a:ext cx="358926" cy="1681608"/>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4254566" y="4586196"/>
            <a:ext cx="1352878" cy="272887"/>
          </a:xfrm>
          <a:prstGeom prst="rect">
            <a:avLst/>
          </a:prstGeom>
          <a:ln/>
        </p:spPr>
        <p:style>
          <a:lnRef idx="1">
            <a:schemeClr val="dk1"/>
          </a:lnRef>
          <a:fillRef idx="3">
            <a:schemeClr val="dk1"/>
          </a:fillRef>
          <a:effectRef idx="2">
            <a:schemeClr val="dk1"/>
          </a:effectRef>
          <a:fontRef idx="minor">
            <a:schemeClr val="lt1"/>
          </a:fontRef>
        </p:style>
        <p:txBody>
          <a:bodyPr/>
          <a:lstStyle/>
          <a:p>
            <a:pPr algn="ctr"/>
            <a:endParaRPr lang="en-US" dirty="0"/>
          </a:p>
        </p:txBody>
      </p:sp>
      <p:sp>
        <p:nvSpPr>
          <p:cNvPr id="23" name="Rectangle 22"/>
          <p:cNvSpPr/>
          <p:nvPr/>
        </p:nvSpPr>
        <p:spPr>
          <a:xfrm>
            <a:off x="4254564" y="4859083"/>
            <a:ext cx="1352878" cy="272887"/>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24" name="Rectangle 23"/>
          <p:cNvSpPr/>
          <p:nvPr/>
        </p:nvSpPr>
        <p:spPr>
          <a:xfrm>
            <a:off x="4254567" y="5147926"/>
            <a:ext cx="1352878"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5" name="Rectangle 24"/>
          <p:cNvSpPr/>
          <p:nvPr/>
        </p:nvSpPr>
        <p:spPr>
          <a:xfrm>
            <a:off x="4254567" y="5445286"/>
            <a:ext cx="1352878"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3" name="Rectangle 2"/>
          <p:cNvSpPr/>
          <p:nvPr/>
        </p:nvSpPr>
        <p:spPr>
          <a:xfrm>
            <a:off x="6435734"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48957439"/>
      </p:ext>
    </p:extLst>
  </p:cSld>
  <p:clrMapOvr>
    <a:masterClrMapping/>
  </p:clrMapOvr>
  <p:timing>
    <p:tnLst>
      <p:par>
        <p:cTn xmlns:p14="http://schemas.microsoft.com/office/powerpoint/2010/mai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Untiled</a:t>
            </a:r>
            <a:r>
              <a:rPr lang="en-US" dirty="0" smtClean="0"/>
              <a:t> Matrix Multiply</a:t>
            </a:r>
            <a:endParaRPr lang="en-US" dirty="0"/>
          </a:p>
        </p:txBody>
      </p:sp>
      <p:sp>
        <p:nvSpPr>
          <p:cNvPr id="7" name="Rectangle 6"/>
          <p:cNvSpPr/>
          <p:nvPr/>
        </p:nvSpPr>
        <p:spPr>
          <a:xfrm>
            <a:off x="1107055" y="1866466"/>
            <a:ext cx="1695333" cy="2220031"/>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8" name="Rectangle 7"/>
          <p:cNvSpPr/>
          <p:nvPr/>
        </p:nvSpPr>
        <p:spPr>
          <a:xfrm>
            <a:off x="3724648" y="1866466"/>
            <a:ext cx="1852519" cy="168160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0" name="Rectangle 9"/>
          <p:cNvSpPr/>
          <p:nvPr/>
        </p:nvSpPr>
        <p:spPr>
          <a:xfrm>
            <a:off x="6435734" y="1866466"/>
            <a:ext cx="1719072" cy="2220031"/>
          </a:xfrm>
          <a:prstGeom prst="rect">
            <a:avLst/>
          </a:prstGeom>
          <a:ln/>
        </p:spPr>
        <p:style>
          <a:lnRef idx="1">
            <a:schemeClr val="accent6"/>
          </a:lnRef>
          <a:fillRef idx="2">
            <a:schemeClr val="accent6"/>
          </a:fillRef>
          <a:effectRef idx="1">
            <a:schemeClr val="accent6"/>
          </a:effectRef>
          <a:fontRef idx="minor">
            <a:schemeClr val="dk1"/>
          </a:fontRef>
        </p:style>
        <p:txBody>
          <a:bodyPr/>
          <a:lstStyle/>
          <a:p>
            <a:endParaRPr lang="en-US"/>
          </a:p>
        </p:txBody>
      </p:sp>
      <p:sp>
        <p:nvSpPr>
          <p:cNvPr id="11" name="Rectangle 10"/>
          <p:cNvSpPr/>
          <p:nvPr/>
        </p:nvSpPr>
        <p:spPr>
          <a:xfrm>
            <a:off x="4254565" y="4586196"/>
            <a:ext cx="1352877" cy="1709220"/>
          </a:xfrm>
          <a:prstGeom prst="rec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ight Arrow 14"/>
          <p:cNvSpPr/>
          <p:nvPr/>
        </p:nvSpPr>
        <p:spPr>
          <a:xfrm>
            <a:off x="1107055" y="1866466"/>
            <a:ext cx="1695333" cy="34514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Multiply 15"/>
          <p:cNvSpPr/>
          <p:nvPr/>
        </p:nvSpPr>
        <p:spPr>
          <a:xfrm>
            <a:off x="2860274" y="2294445"/>
            <a:ext cx="822960" cy="822960"/>
          </a:xfrm>
          <a:prstGeom prst="mathMultiply">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Equal 16"/>
          <p:cNvSpPr/>
          <p:nvPr/>
        </p:nvSpPr>
        <p:spPr>
          <a:xfrm>
            <a:off x="5607443" y="2253027"/>
            <a:ext cx="822960" cy="822960"/>
          </a:xfrm>
          <a:prstGeom prst="mathEqual">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TextBox 17"/>
          <p:cNvSpPr txBox="1"/>
          <p:nvPr/>
        </p:nvSpPr>
        <p:spPr>
          <a:xfrm>
            <a:off x="2319218" y="5121929"/>
            <a:ext cx="1702831" cy="584776"/>
          </a:xfrm>
          <a:prstGeom prst="rect">
            <a:avLst/>
          </a:prstGeom>
          <a:noFill/>
        </p:spPr>
        <p:txBody>
          <a:bodyPr wrap="square" rtlCol="0">
            <a:spAutoFit/>
          </a:bodyPr>
          <a:lstStyle/>
          <a:p>
            <a:r>
              <a:rPr lang="en-US" sz="3200" dirty="0" smtClean="0"/>
              <a:t>CACHE:</a:t>
            </a:r>
            <a:endParaRPr lang="en-US" sz="3200" dirty="0"/>
          </a:p>
        </p:txBody>
      </p:sp>
      <p:sp>
        <p:nvSpPr>
          <p:cNvPr id="22" name="Rectangle 21"/>
          <p:cNvSpPr/>
          <p:nvPr/>
        </p:nvSpPr>
        <p:spPr>
          <a:xfrm>
            <a:off x="4254566" y="4586196"/>
            <a:ext cx="1352878" cy="272887"/>
          </a:xfrm>
          <a:prstGeom prst="rect">
            <a:avLst/>
          </a:prstGeom>
          <a:ln/>
        </p:spPr>
        <p:style>
          <a:lnRef idx="1">
            <a:schemeClr val="dk1"/>
          </a:lnRef>
          <a:fillRef idx="3">
            <a:schemeClr val="dk1"/>
          </a:fillRef>
          <a:effectRef idx="2">
            <a:schemeClr val="dk1"/>
          </a:effectRef>
          <a:fontRef idx="minor">
            <a:schemeClr val="lt1"/>
          </a:fontRef>
        </p:style>
        <p:txBody>
          <a:bodyPr/>
          <a:lstStyle/>
          <a:p>
            <a:pPr algn="ctr"/>
            <a:endParaRPr lang="en-US" dirty="0"/>
          </a:p>
        </p:txBody>
      </p:sp>
      <p:sp>
        <p:nvSpPr>
          <p:cNvPr id="23" name="Rectangle 22"/>
          <p:cNvSpPr/>
          <p:nvPr/>
        </p:nvSpPr>
        <p:spPr>
          <a:xfrm>
            <a:off x="4254564" y="4859083"/>
            <a:ext cx="1352878" cy="272887"/>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24" name="Rectangle 23"/>
          <p:cNvSpPr/>
          <p:nvPr/>
        </p:nvSpPr>
        <p:spPr>
          <a:xfrm>
            <a:off x="4254567" y="5147926"/>
            <a:ext cx="1352878"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5" name="Rectangle 24"/>
          <p:cNvSpPr/>
          <p:nvPr/>
        </p:nvSpPr>
        <p:spPr>
          <a:xfrm>
            <a:off x="4254567" y="5445286"/>
            <a:ext cx="1352878"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3" name="Rectangle 2"/>
          <p:cNvSpPr/>
          <p:nvPr/>
        </p:nvSpPr>
        <p:spPr>
          <a:xfrm>
            <a:off x="6435734"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Down Arrow 18"/>
          <p:cNvSpPr/>
          <p:nvPr/>
        </p:nvSpPr>
        <p:spPr>
          <a:xfrm>
            <a:off x="4022049" y="1849968"/>
            <a:ext cx="358926" cy="1681608"/>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6681557"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Rectangle 25"/>
          <p:cNvSpPr/>
          <p:nvPr/>
        </p:nvSpPr>
        <p:spPr>
          <a:xfrm>
            <a:off x="4254567" y="5698725"/>
            <a:ext cx="1352878"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7" name="Rectangle 26"/>
          <p:cNvSpPr/>
          <p:nvPr/>
        </p:nvSpPr>
        <p:spPr>
          <a:xfrm>
            <a:off x="4254567" y="6005496"/>
            <a:ext cx="1352878"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67048994"/>
      </p:ext>
    </p:extLst>
  </p:cSld>
  <p:clrMapOvr>
    <a:masterClrMapping/>
  </p:clrMapOvr>
  <p:timing>
    <p:tnLst>
      <p:par>
        <p:cTn xmlns:p14="http://schemas.microsoft.com/office/powerpoint/2010/mai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Untiled</a:t>
            </a:r>
            <a:r>
              <a:rPr lang="en-US" dirty="0" smtClean="0"/>
              <a:t> Matrix Multiply</a:t>
            </a:r>
            <a:endParaRPr lang="en-US" dirty="0"/>
          </a:p>
        </p:txBody>
      </p:sp>
      <p:sp>
        <p:nvSpPr>
          <p:cNvPr id="7" name="Rectangle 6"/>
          <p:cNvSpPr/>
          <p:nvPr/>
        </p:nvSpPr>
        <p:spPr>
          <a:xfrm>
            <a:off x="1107055" y="1866466"/>
            <a:ext cx="1695333" cy="2220031"/>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8" name="Rectangle 7"/>
          <p:cNvSpPr/>
          <p:nvPr/>
        </p:nvSpPr>
        <p:spPr>
          <a:xfrm>
            <a:off x="3724648" y="1866466"/>
            <a:ext cx="1852519" cy="168160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0" name="Rectangle 9"/>
          <p:cNvSpPr/>
          <p:nvPr/>
        </p:nvSpPr>
        <p:spPr>
          <a:xfrm>
            <a:off x="6435734" y="1866466"/>
            <a:ext cx="1728216" cy="2220031"/>
          </a:xfrm>
          <a:prstGeom prst="rect">
            <a:avLst/>
          </a:prstGeom>
          <a:ln/>
        </p:spPr>
        <p:style>
          <a:lnRef idx="1">
            <a:schemeClr val="accent6"/>
          </a:lnRef>
          <a:fillRef idx="2">
            <a:schemeClr val="accent6"/>
          </a:fillRef>
          <a:effectRef idx="1">
            <a:schemeClr val="accent6"/>
          </a:effectRef>
          <a:fontRef idx="minor">
            <a:schemeClr val="dk1"/>
          </a:fontRef>
        </p:style>
        <p:txBody>
          <a:bodyPr/>
          <a:lstStyle/>
          <a:p>
            <a:endParaRPr lang="en-US"/>
          </a:p>
        </p:txBody>
      </p:sp>
      <p:sp>
        <p:nvSpPr>
          <p:cNvPr id="11" name="Rectangle 10"/>
          <p:cNvSpPr/>
          <p:nvPr/>
        </p:nvSpPr>
        <p:spPr>
          <a:xfrm>
            <a:off x="4254565" y="4586196"/>
            <a:ext cx="1352877" cy="1709220"/>
          </a:xfrm>
          <a:prstGeom prst="rec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ight Arrow 14"/>
          <p:cNvSpPr/>
          <p:nvPr/>
        </p:nvSpPr>
        <p:spPr>
          <a:xfrm>
            <a:off x="1107055" y="1866466"/>
            <a:ext cx="1695333" cy="34514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Multiply 15"/>
          <p:cNvSpPr/>
          <p:nvPr/>
        </p:nvSpPr>
        <p:spPr>
          <a:xfrm>
            <a:off x="2860274" y="2294445"/>
            <a:ext cx="822960" cy="822960"/>
          </a:xfrm>
          <a:prstGeom prst="mathMultiply">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Equal 16"/>
          <p:cNvSpPr/>
          <p:nvPr/>
        </p:nvSpPr>
        <p:spPr>
          <a:xfrm>
            <a:off x="5607443" y="2253027"/>
            <a:ext cx="822960" cy="822960"/>
          </a:xfrm>
          <a:prstGeom prst="mathEqual">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TextBox 17"/>
          <p:cNvSpPr txBox="1"/>
          <p:nvPr/>
        </p:nvSpPr>
        <p:spPr>
          <a:xfrm>
            <a:off x="2319218" y="5121929"/>
            <a:ext cx="1702831" cy="584776"/>
          </a:xfrm>
          <a:prstGeom prst="rect">
            <a:avLst/>
          </a:prstGeom>
          <a:noFill/>
        </p:spPr>
        <p:txBody>
          <a:bodyPr wrap="square" rtlCol="0">
            <a:spAutoFit/>
          </a:bodyPr>
          <a:lstStyle/>
          <a:p>
            <a:r>
              <a:rPr lang="en-US" sz="3200" dirty="0" smtClean="0"/>
              <a:t>CACHE:</a:t>
            </a:r>
            <a:endParaRPr lang="en-US" sz="3200" dirty="0"/>
          </a:p>
        </p:txBody>
      </p:sp>
      <p:sp>
        <p:nvSpPr>
          <p:cNvPr id="22" name="Rectangle 21"/>
          <p:cNvSpPr/>
          <p:nvPr/>
        </p:nvSpPr>
        <p:spPr>
          <a:xfrm>
            <a:off x="4254566" y="4586196"/>
            <a:ext cx="1352878" cy="272887"/>
          </a:xfrm>
          <a:prstGeom prst="rect">
            <a:avLst/>
          </a:prstGeom>
          <a:ln/>
        </p:spPr>
        <p:style>
          <a:lnRef idx="1">
            <a:schemeClr val="dk1"/>
          </a:lnRef>
          <a:fillRef idx="3">
            <a:schemeClr val="dk1"/>
          </a:fillRef>
          <a:effectRef idx="2">
            <a:schemeClr val="dk1"/>
          </a:effectRef>
          <a:fontRef idx="minor">
            <a:schemeClr val="lt1"/>
          </a:fontRef>
        </p:style>
        <p:txBody>
          <a:bodyPr/>
          <a:lstStyle/>
          <a:p>
            <a:pPr algn="ctr"/>
            <a:endParaRPr lang="en-US" dirty="0"/>
          </a:p>
        </p:txBody>
      </p:sp>
      <p:sp>
        <p:nvSpPr>
          <p:cNvPr id="23" name="Rectangle 22"/>
          <p:cNvSpPr/>
          <p:nvPr/>
        </p:nvSpPr>
        <p:spPr>
          <a:xfrm>
            <a:off x="4254564" y="4859083"/>
            <a:ext cx="1352878" cy="272887"/>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24" name="Rectangle 23"/>
          <p:cNvSpPr/>
          <p:nvPr/>
        </p:nvSpPr>
        <p:spPr>
          <a:xfrm>
            <a:off x="4254567" y="5147926"/>
            <a:ext cx="1352878"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5" name="Rectangle 24"/>
          <p:cNvSpPr/>
          <p:nvPr/>
        </p:nvSpPr>
        <p:spPr>
          <a:xfrm>
            <a:off x="4254567" y="5445286"/>
            <a:ext cx="1352878"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3" name="Rectangle 2"/>
          <p:cNvSpPr/>
          <p:nvPr/>
        </p:nvSpPr>
        <p:spPr>
          <a:xfrm>
            <a:off x="6435734"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6681557"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Rectangle 25"/>
          <p:cNvSpPr/>
          <p:nvPr/>
        </p:nvSpPr>
        <p:spPr>
          <a:xfrm>
            <a:off x="4254567" y="5698725"/>
            <a:ext cx="1352878"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7" name="Rectangle 26"/>
          <p:cNvSpPr/>
          <p:nvPr/>
        </p:nvSpPr>
        <p:spPr>
          <a:xfrm>
            <a:off x="4254567" y="6005496"/>
            <a:ext cx="1352878"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0" name="Down Arrow 19"/>
          <p:cNvSpPr/>
          <p:nvPr/>
        </p:nvSpPr>
        <p:spPr>
          <a:xfrm>
            <a:off x="4380975" y="1849968"/>
            <a:ext cx="358926" cy="1681608"/>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p:cNvSpPr/>
          <p:nvPr/>
        </p:nvSpPr>
        <p:spPr>
          <a:xfrm>
            <a:off x="6927380"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72675340"/>
      </p:ext>
    </p:extLst>
  </p:cSld>
  <p:clrMapOvr>
    <a:masterClrMapping/>
  </p:clrMapOvr>
  <p:timing>
    <p:tnLst>
      <p:par>
        <p:cTn xmlns:p14="http://schemas.microsoft.com/office/powerpoint/2010/mai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Untiled</a:t>
            </a:r>
            <a:r>
              <a:rPr lang="en-US" dirty="0" smtClean="0"/>
              <a:t> Matrix Multiply</a:t>
            </a:r>
            <a:endParaRPr lang="en-US" dirty="0"/>
          </a:p>
        </p:txBody>
      </p:sp>
      <p:sp>
        <p:nvSpPr>
          <p:cNvPr id="7" name="Rectangle 6"/>
          <p:cNvSpPr/>
          <p:nvPr/>
        </p:nvSpPr>
        <p:spPr>
          <a:xfrm>
            <a:off x="1107055" y="1866466"/>
            <a:ext cx="1695333" cy="2220031"/>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8" name="Rectangle 7"/>
          <p:cNvSpPr/>
          <p:nvPr/>
        </p:nvSpPr>
        <p:spPr>
          <a:xfrm>
            <a:off x="3724648" y="1866466"/>
            <a:ext cx="1852519" cy="168160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0" name="Rectangle 9"/>
          <p:cNvSpPr/>
          <p:nvPr/>
        </p:nvSpPr>
        <p:spPr>
          <a:xfrm>
            <a:off x="6435734" y="1866466"/>
            <a:ext cx="1719072" cy="2220031"/>
          </a:xfrm>
          <a:prstGeom prst="rect">
            <a:avLst/>
          </a:prstGeom>
          <a:ln/>
        </p:spPr>
        <p:style>
          <a:lnRef idx="1">
            <a:schemeClr val="accent6"/>
          </a:lnRef>
          <a:fillRef idx="2">
            <a:schemeClr val="accent6"/>
          </a:fillRef>
          <a:effectRef idx="1">
            <a:schemeClr val="accent6"/>
          </a:effectRef>
          <a:fontRef idx="minor">
            <a:schemeClr val="dk1"/>
          </a:fontRef>
        </p:style>
        <p:txBody>
          <a:bodyPr/>
          <a:lstStyle/>
          <a:p>
            <a:endParaRPr lang="en-US"/>
          </a:p>
        </p:txBody>
      </p:sp>
      <p:sp>
        <p:nvSpPr>
          <p:cNvPr id="11" name="Rectangle 10"/>
          <p:cNvSpPr/>
          <p:nvPr/>
        </p:nvSpPr>
        <p:spPr>
          <a:xfrm>
            <a:off x="4254565" y="4586196"/>
            <a:ext cx="1352877" cy="1709220"/>
          </a:xfrm>
          <a:prstGeom prst="rec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ight Arrow 14"/>
          <p:cNvSpPr/>
          <p:nvPr/>
        </p:nvSpPr>
        <p:spPr>
          <a:xfrm>
            <a:off x="1107055" y="1866466"/>
            <a:ext cx="1695333" cy="34514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Multiply 15"/>
          <p:cNvSpPr/>
          <p:nvPr/>
        </p:nvSpPr>
        <p:spPr>
          <a:xfrm>
            <a:off x="2860274" y="2294445"/>
            <a:ext cx="822960" cy="822960"/>
          </a:xfrm>
          <a:prstGeom prst="mathMultiply">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Equal 16"/>
          <p:cNvSpPr/>
          <p:nvPr/>
        </p:nvSpPr>
        <p:spPr>
          <a:xfrm>
            <a:off x="5607443" y="2253027"/>
            <a:ext cx="822960" cy="822960"/>
          </a:xfrm>
          <a:prstGeom prst="mathEqual">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TextBox 17"/>
          <p:cNvSpPr txBox="1"/>
          <p:nvPr/>
        </p:nvSpPr>
        <p:spPr>
          <a:xfrm>
            <a:off x="2319218" y="5121929"/>
            <a:ext cx="1702831" cy="584776"/>
          </a:xfrm>
          <a:prstGeom prst="rect">
            <a:avLst/>
          </a:prstGeom>
          <a:noFill/>
        </p:spPr>
        <p:txBody>
          <a:bodyPr wrap="square" rtlCol="0">
            <a:spAutoFit/>
          </a:bodyPr>
          <a:lstStyle/>
          <a:p>
            <a:r>
              <a:rPr lang="en-US" sz="3200" dirty="0" smtClean="0"/>
              <a:t>CACHE:</a:t>
            </a:r>
            <a:endParaRPr lang="en-US" sz="3200" dirty="0"/>
          </a:p>
        </p:txBody>
      </p:sp>
      <p:sp>
        <p:nvSpPr>
          <p:cNvPr id="22" name="Rectangle 21"/>
          <p:cNvSpPr/>
          <p:nvPr/>
        </p:nvSpPr>
        <p:spPr>
          <a:xfrm>
            <a:off x="4254566" y="4586196"/>
            <a:ext cx="1352878" cy="272887"/>
          </a:xfrm>
          <a:prstGeom prst="rect">
            <a:avLst/>
          </a:prstGeom>
          <a:ln/>
        </p:spPr>
        <p:style>
          <a:lnRef idx="1">
            <a:schemeClr val="dk1"/>
          </a:lnRef>
          <a:fillRef idx="3">
            <a:schemeClr val="dk1"/>
          </a:fillRef>
          <a:effectRef idx="2">
            <a:schemeClr val="dk1"/>
          </a:effectRef>
          <a:fontRef idx="minor">
            <a:schemeClr val="lt1"/>
          </a:fontRef>
        </p:style>
        <p:txBody>
          <a:bodyPr/>
          <a:lstStyle/>
          <a:p>
            <a:pPr algn="ctr"/>
            <a:endParaRPr lang="en-US" dirty="0"/>
          </a:p>
        </p:txBody>
      </p:sp>
      <p:sp>
        <p:nvSpPr>
          <p:cNvPr id="23" name="Rectangle 22"/>
          <p:cNvSpPr/>
          <p:nvPr/>
        </p:nvSpPr>
        <p:spPr>
          <a:xfrm>
            <a:off x="4254564" y="4859083"/>
            <a:ext cx="1352878" cy="272887"/>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3" name="Rectangle 2"/>
          <p:cNvSpPr/>
          <p:nvPr/>
        </p:nvSpPr>
        <p:spPr>
          <a:xfrm>
            <a:off x="6435734"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6681557"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Rectangle 25"/>
          <p:cNvSpPr/>
          <p:nvPr/>
        </p:nvSpPr>
        <p:spPr>
          <a:xfrm>
            <a:off x="4254567" y="5698725"/>
            <a:ext cx="1352878"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7" name="Rectangle 26"/>
          <p:cNvSpPr/>
          <p:nvPr/>
        </p:nvSpPr>
        <p:spPr>
          <a:xfrm>
            <a:off x="4254567" y="6005496"/>
            <a:ext cx="1352878"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0" name="Down Arrow 19"/>
          <p:cNvSpPr/>
          <p:nvPr/>
        </p:nvSpPr>
        <p:spPr>
          <a:xfrm>
            <a:off x="4380975" y="1849968"/>
            <a:ext cx="358926" cy="1681608"/>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p:cNvSpPr/>
          <p:nvPr/>
        </p:nvSpPr>
        <p:spPr>
          <a:xfrm>
            <a:off x="6927380"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09205875"/>
      </p:ext>
    </p:extLst>
  </p:cSld>
  <p:clrMapOvr>
    <a:masterClrMapping/>
  </p:clrMapOvr>
  <p:timing>
    <p:tnLst>
      <p:par>
        <p:cTn xmlns:p14="http://schemas.microsoft.com/office/powerpoint/2010/mai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Untiled</a:t>
            </a:r>
            <a:r>
              <a:rPr lang="en-US" dirty="0" smtClean="0"/>
              <a:t> Matrix Multiply</a:t>
            </a:r>
            <a:endParaRPr lang="en-US" dirty="0"/>
          </a:p>
        </p:txBody>
      </p:sp>
      <p:sp>
        <p:nvSpPr>
          <p:cNvPr id="7" name="Rectangle 6"/>
          <p:cNvSpPr/>
          <p:nvPr/>
        </p:nvSpPr>
        <p:spPr>
          <a:xfrm>
            <a:off x="1107055" y="1866466"/>
            <a:ext cx="1695333" cy="2220031"/>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8" name="Rectangle 7"/>
          <p:cNvSpPr/>
          <p:nvPr/>
        </p:nvSpPr>
        <p:spPr>
          <a:xfrm>
            <a:off x="3724648" y="1866466"/>
            <a:ext cx="1852519" cy="168160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0" name="Rectangle 9"/>
          <p:cNvSpPr/>
          <p:nvPr/>
        </p:nvSpPr>
        <p:spPr>
          <a:xfrm>
            <a:off x="6435733" y="1866466"/>
            <a:ext cx="1719072" cy="2220031"/>
          </a:xfrm>
          <a:prstGeom prst="rect">
            <a:avLst/>
          </a:prstGeom>
          <a:ln/>
        </p:spPr>
        <p:style>
          <a:lnRef idx="1">
            <a:schemeClr val="accent6"/>
          </a:lnRef>
          <a:fillRef idx="2">
            <a:schemeClr val="accent6"/>
          </a:fillRef>
          <a:effectRef idx="1">
            <a:schemeClr val="accent6"/>
          </a:effectRef>
          <a:fontRef idx="minor">
            <a:schemeClr val="dk1"/>
          </a:fontRef>
        </p:style>
        <p:txBody>
          <a:bodyPr/>
          <a:lstStyle/>
          <a:p>
            <a:endParaRPr lang="en-US"/>
          </a:p>
        </p:txBody>
      </p:sp>
      <p:sp>
        <p:nvSpPr>
          <p:cNvPr id="11" name="Rectangle 10"/>
          <p:cNvSpPr/>
          <p:nvPr/>
        </p:nvSpPr>
        <p:spPr>
          <a:xfrm>
            <a:off x="4254565" y="4586196"/>
            <a:ext cx="1352877" cy="1709220"/>
          </a:xfrm>
          <a:prstGeom prst="rec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ight Arrow 14"/>
          <p:cNvSpPr/>
          <p:nvPr/>
        </p:nvSpPr>
        <p:spPr>
          <a:xfrm>
            <a:off x="1107055" y="1866466"/>
            <a:ext cx="1695333" cy="34514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Multiply 15"/>
          <p:cNvSpPr/>
          <p:nvPr/>
        </p:nvSpPr>
        <p:spPr>
          <a:xfrm>
            <a:off x="2860274" y="2294445"/>
            <a:ext cx="822960" cy="822960"/>
          </a:xfrm>
          <a:prstGeom prst="mathMultiply">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Equal 16"/>
          <p:cNvSpPr/>
          <p:nvPr/>
        </p:nvSpPr>
        <p:spPr>
          <a:xfrm>
            <a:off x="5607443" y="2253027"/>
            <a:ext cx="822960" cy="822960"/>
          </a:xfrm>
          <a:prstGeom prst="mathEqual">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TextBox 17"/>
          <p:cNvSpPr txBox="1"/>
          <p:nvPr/>
        </p:nvSpPr>
        <p:spPr>
          <a:xfrm>
            <a:off x="2319218" y="5121929"/>
            <a:ext cx="1702831" cy="584776"/>
          </a:xfrm>
          <a:prstGeom prst="rect">
            <a:avLst/>
          </a:prstGeom>
          <a:noFill/>
        </p:spPr>
        <p:txBody>
          <a:bodyPr wrap="square" rtlCol="0">
            <a:spAutoFit/>
          </a:bodyPr>
          <a:lstStyle/>
          <a:p>
            <a:r>
              <a:rPr lang="en-US" sz="3200" dirty="0" smtClean="0"/>
              <a:t>CACHE:</a:t>
            </a:r>
            <a:endParaRPr lang="en-US" sz="3200" dirty="0"/>
          </a:p>
        </p:txBody>
      </p:sp>
      <p:sp>
        <p:nvSpPr>
          <p:cNvPr id="22" name="Rectangle 21"/>
          <p:cNvSpPr/>
          <p:nvPr/>
        </p:nvSpPr>
        <p:spPr>
          <a:xfrm>
            <a:off x="4254566" y="4586196"/>
            <a:ext cx="1352878" cy="272887"/>
          </a:xfrm>
          <a:prstGeom prst="rect">
            <a:avLst/>
          </a:prstGeom>
          <a:ln/>
        </p:spPr>
        <p:style>
          <a:lnRef idx="1">
            <a:schemeClr val="dk1"/>
          </a:lnRef>
          <a:fillRef idx="3">
            <a:schemeClr val="dk1"/>
          </a:fillRef>
          <a:effectRef idx="2">
            <a:schemeClr val="dk1"/>
          </a:effectRef>
          <a:fontRef idx="minor">
            <a:schemeClr val="lt1"/>
          </a:fontRef>
        </p:style>
        <p:txBody>
          <a:bodyPr/>
          <a:lstStyle/>
          <a:p>
            <a:pPr algn="ctr"/>
            <a:endParaRPr lang="en-US" dirty="0"/>
          </a:p>
        </p:txBody>
      </p:sp>
      <p:sp>
        <p:nvSpPr>
          <p:cNvPr id="23" name="Rectangle 22"/>
          <p:cNvSpPr/>
          <p:nvPr/>
        </p:nvSpPr>
        <p:spPr>
          <a:xfrm>
            <a:off x="4254564" y="4859083"/>
            <a:ext cx="1352878" cy="272887"/>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24" name="Rectangle 23"/>
          <p:cNvSpPr/>
          <p:nvPr/>
        </p:nvSpPr>
        <p:spPr>
          <a:xfrm>
            <a:off x="4254567" y="5147926"/>
            <a:ext cx="1352878"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5" name="Rectangle 24"/>
          <p:cNvSpPr/>
          <p:nvPr/>
        </p:nvSpPr>
        <p:spPr>
          <a:xfrm>
            <a:off x="4254567" y="5445286"/>
            <a:ext cx="1352878"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3" name="Rectangle 2"/>
          <p:cNvSpPr/>
          <p:nvPr/>
        </p:nvSpPr>
        <p:spPr>
          <a:xfrm>
            <a:off x="6435734"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6681557"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Rectangle 25"/>
          <p:cNvSpPr/>
          <p:nvPr/>
        </p:nvSpPr>
        <p:spPr>
          <a:xfrm>
            <a:off x="4254567" y="5698725"/>
            <a:ext cx="1352878"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7" name="Rectangle 26"/>
          <p:cNvSpPr/>
          <p:nvPr/>
        </p:nvSpPr>
        <p:spPr>
          <a:xfrm>
            <a:off x="4254567" y="6005496"/>
            <a:ext cx="1352878"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0" name="Down Arrow 19"/>
          <p:cNvSpPr/>
          <p:nvPr/>
        </p:nvSpPr>
        <p:spPr>
          <a:xfrm>
            <a:off x="4380975" y="1849968"/>
            <a:ext cx="358926" cy="1681608"/>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p:cNvSpPr/>
          <p:nvPr/>
        </p:nvSpPr>
        <p:spPr>
          <a:xfrm>
            <a:off x="6927380"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0071977"/>
      </p:ext>
    </p:extLst>
  </p:cSld>
  <p:clrMapOvr>
    <a:masterClrMapping/>
  </p:clrMapOvr>
  <p:timing>
    <p:tnLst>
      <p:par>
        <p:cTn xmlns:p14="http://schemas.microsoft.com/office/powerpoint/2010/mai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Untiled</a:t>
            </a:r>
            <a:r>
              <a:rPr lang="en-US" dirty="0" smtClean="0"/>
              <a:t> Matrix Multiply</a:t>
            </a:r>
            <a:endParaRPr lang="en-US" dirty="0"/>
          </a:p>
        </p:txBody>
      </p:sp>
      <p:sp>
        <p:nvSpPr>
          <p:cNvPr id="7" name="Rectangle 6"/>
          <p:cNvSpPr/>
          <p:nvPr/>
        </p:nvSpPr>
        <p:spPr>
          <a:xfrm>
            <a:off x="1107055" y="1866466"/>
            <a:ext cx="1695333" cy="2220031"/>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8" name="Rectangle 7"/>
          <p:cNvSpPr/>
          <p:nvPr/>
        </p:nvSpPr>
        <p:spPr>
          <a:xfrm>
            <a:off x="3724648" y="1866466"/>
            <a:ext cx="1852519" cy="168160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0" name="Rectangle 9"/>
          <p:cNvSpPr/>
          <p:nvPr/>
        </p:nvSpPr>
        <p:spPr>
          <a:xfrm>
            <a:off x="6435734" y="1866466"/>
            <a:ext cx="1715803" cy="2220031"/>
          </a:xfrm>
          <a:prstGeom prst="rect">
            <a:avLst/>
          </a:prstGeom>
          <a:ln/>
        </p:spPr>
        <p:style>
          <a:lnRef idx="1">
            <a:schemeClr val="accent6"/>
          </a:lnRef>
          <a:fillRef idx="2">
            <a:schemeClr val="accent6"/>
          </a:fillRef>
          <a:effectRef idx="1">
            <a:schemeClr val="accent6"/>
          </a:effectRef>
          <a:fontRef idx="minor">
            <a:schemeClr val="dk1"/>
          </a:fontRef>
        </p:style>
        <p:txBody>
          <a:bodyPr/>
          <a:lstStyle/>
          <a:p>
            <a:endParaRPr lang="en-US"/>
          </a:p>
        </p:txBody>
      </p:sp>
      <p:sp>
        <p:nvSpPr>
          <p:cNvPr id="11" name="Rectangle 10"/>
          <p:cNvSpPr/>
          <p:nvPr/>
        </p:nvSpPr>
        <p:spPr>
          <a:xfrm>
            <a:off x="4254565" y="4586196"/>
            <a:ext cx="1352877" cy="1709220"/>
          </a:xfrm>
          <a:prstGeom prst="rec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Multiply 15"/>
          <p:cNvSpPr/>
          <p:nvPr/>
        </p:nvSpPr>
        <p:spPr>
          <a:xfrm>
            <a:off x="2860274" y="2294445"/>
            <a:ext cx="822960" cy="822960"/>
          </a:xfrm>
          <a:prstGeom prst="mathMultiply">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Equal 16"/>
          <p:cNvSpPr/>
          <p:nvPr/>
        </p:nvSpPr>
        <p:spPr>
          <a:xfrm>
            <a:off x="5607443" y="2253027"/>
            <a:ext cx="822960" cy="822960"/>
          </a:xfrm>
          <a:prstGeom prst="mathEqual">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TextBox 17"/>
          <p:cNvSpPr txBox="1"/>
          <p:nvPr/>
        </p:nvSpPr>
        <p:spPr>
          <a:xfrm>
            <a:off x="2319218" y="5121929"/>
            <a:ext cx="1702831" cy="584776"/>
          </a:xfrm>
          <a:prstGeom prst="rect">
            <a:avLst/>
          </a:prstGeom>
          <a:noFill/>
        </p:spPr>
        <p:txBody>
          <a:bodyPr wrap="square" rtlCol="0">
            <a:spAutoFit/>
          </a:bodyPr>
          <a:lstStyle/>
          <a:p>
            <a:r>
              <a:rPr lang="en-US" sz="3200" dirty="0" smtClean="0"/>
              <a:t>CACHE:</a:t>
            </a:r>
            <a:endParaRPr lang="en-US" sz="3200" dirty="0"/>
          </a:p>
        </p:txBody>
      </p:sp>
      <p:sp>
        <p:nvSpPr>
          <p:cNvPr id="22" name="Rectangle 21"/>
          <p:cNvSpPr/>
          <p:nvPr/>
        </p:nvSpPr>
        <p:spPr>
          <a:xfrm>
            <a:off x="4254566" y="4586196"/>
            <a:ext cx="1352878" cy="272887"/>
          </a:xfrm>
          <a:prstGeom prst="rect">
            <a:avLst/>
          </a:prstGeom>
          <a:ln/>
        </p:spPr>
        <p:style>
          <a:lnRef idx="1">
            <a:schemeClr val="dk1"/>
          </a:lnRef>
          <a:fillRef idx="3">
            <a:schemeClr val="dk1"/>
          </a:fillRef>
          <a:effectRef idx="2">
            <a:schemeClr val="dk1"/>
          </a:effectRef>
          <a:fontRef idx="minor">
            <a:schemeClr val="lt1"/>
          </a:fontRef>
        </p:style>
        <p:txBody>
          <a:bodyPr/>
          <a:lstStyle/>
          <a:p>
            <a:pPr algn="ctr"/>
            <a:endParaRPr lang="en-US" dirty="0"/>
          </a:p>
        </p:txBody>
      </p:sp>
      <p:sp>
        <p:nvSpPr>
          <p:cNvPr id="23" name="Rectangle 22"/>
          <p:cNvSpPr/>
          <p:nvPr/>
        </p:nvSpPr>
        <p:spPr>
          <a:xfrm>
            <a:off x="4254564" y="4859083"/>
            <a:ext cx="1352878" cy="272887"/>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24" name="Rectangle 23"/>
          <p:cNvSpPr/>
          <p:nvPr/>
        </p:nvSpPr>
        <p:spPr>
          <a:xfrm>
            <a:off x="4254567" y="5147926"/>
            <a:ext cx="1352878"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5" name="Rectangle 24"/>
          <p:cNvSpPr/>
          <p:nvPr/>
        </p:nvSpPr>
        <p:spPr>
          <a:xfrm>
            <a:off x="4254567" y="5445286"/>
            <a:ext cx="1352878"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3" name="Rectangle 2"/>
          <p:cNvSpPr/>
          <p:nvPr/>
        </p:nvSpPr>
        <p:spPr>
          <a:xfrm>
            <a:off x="6435734"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6681557"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Rectangle 25"/>
          <p:cNvSpPr/>
          <p:nvPr/>
        </p:nvSpPr>
        <p:spPr>
          <a:xfrm>
            <a:off x="4254567" y="5698725"/>
            <a:ext cx="1352878"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7" name="Rectangle 26"/>
          <p:cNvSpPr/>
          <p:nvPr/>
        </p:nvSpPr>
        <p:spPr>
          <a:xfrm>
            <a:off x="4254567" y="6005496"/>
            <a:ext cx="1352878"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0" name="Down Arrow 19"/>
          <p:cNvSpPr/>
          <p:nvPr/>
        </p:nvSpPr>
        <p:spPr>
          <a:xfrm>
            <a:off x="3724648" y="1849968"/>
            <a:ext cx="358926" cy="1681608"/>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p:cNvSpPr/>
          <p:nvPr/>
        </p:nvSpPr>
        <p:spPr>
          <a:xfrm>
            <a:off x="6927380"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ight Arrow 28"/>
          <p:cNvSpPr/>
          <p:nvPr/>
        </p:nvSpPr>
        <p:spPr>
          <a:xfrm>
            <a:off x="1107055" y="2191438"/>
            <a:ext cx="1695333" cy="34514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Rectangle 29"/>
          <p:cNvSpPr/>
          <p:nvPr/>
        </p:nvSpPr>
        <p:spPr>
          <a:xfrm>
            <a:off x="7173203"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Rectangle 30"/>
          <p:cNvSpPr/>
          <p:nvPr/>
        </p:nvSpPr>
        <p:spPr>
          <a:xfrm>
            <a:off x="7414068"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Rectangle 31"/>
          <p:cNvSpPr/>
          <p:nvPr/>
        </p:nvSpPr>
        <p:spPr>
          <a:xfrm>
            <a:off x="7659891"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Rectangle 32"/>
          <p:cNvSpPr/>
          <p:nvPr/>
        </p:nvSpPr>
        <p:spPr>
          <a:xfrm>
            <a:off x="7905714"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ectangle 34"/>
          <p:cNvSpPr/>
          <p:nvPr/>
        </p:nvSpPr>
        <p:spPr>
          <a:xfrm>
            <a:off x="6435734" y="2098472"/>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1479915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Parakeet Program</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err="1" smtClean="0">
                <a:solidFill>
                  <a:srgbClr val="FF7700"/>
                </a:solidFill>
                <a:latin typeface="Courier New"/>
                <a:ea typeface="Courier New"/>
                <a:cs typeface="Courier New"/>
              </a:rPr>
              <a:t>def</a:t>
            </a:r>
            <a:r>
              <a:rPr lang="en-US" dirty="0" smtClean="0">
                <a:solidFill>
                  <a:srgbClr val="000000"/>
                </a:solidFill>
                <a:latin typeface="Courier"/>
                <a:ea typeface="Courier"/>
                <a:cs typeface="Courier"/>
              </a:rPr>
              <a:t> add2(x, y):</a:t>
            </a:r>
            <a:endParaRPr lang="en-US" dirty="0">
              <a:solidFill>
                <a:schemeClr val="tx1"/>
              </a:solidFill>
              <a:latin typeface="Courier New"/>
              <a:ea typeface="Courier New"/>
              <a:cs typeface="Courier New"/>
            </a:endParaRPr>
          </a:p>
          <a:p>
            <a:pPr marL="0" indent="0">
              <a:buNone/>
            </a:pPr>
            <a:r>
              <a:rPr lang="en-US" dirty="0">
                <a:solidFill>
                  <a:schemeClr val="tx1"/>
                </a:solidFill>
                <a:latin typeface="Courier New"/>
                <a:ea typeface="Courier New"/>
                <a:cs typeface="Courier New"/>
              </a:rPr>
              <a:t> </a:t>
            </a:r>
            <a:r>
              <a:rPr lang="en-US" dirty="0" smtClean="0">
                <a:solidFill>
                  <a:schemeClr val="tx1"/>
                </a:solidFill>
                <a:latin typeface="Courier New"/>
                <a:ea typeface="Courier New"/>
                <a:cs typeface="Courier New"/>
              </a:rPr>
              <a:t> </a:t>
            </a:r>
            <a:r>
              <a:rPr lang="en-US" b="1" dirty="0">
                <a:solidFill>
                  <a:srgbClr val="FF7700"/>
                </a:solidFill>
                <a:latin typeface="Courier New"/>
                <a:ea typeface="Courier New"/>
                <a:cs typeface="Courier New"/>
              </a:rPr>
              <a:t>return</a:t>
            </a:r>
            <a:r>
              <a:rPr lang="en-US" dirty="0">
                <a:solidFill>
                  <a:srgbClr val="000000"/>
                </a:solidFill>
                <a:latin typeface="Courier"/>
                <a:ea typeface="Courier"/>
                <a:cs typeface="Courier"/>
              </a:rPr>
              <a:t> </a:t>
            </a:r>
            <a:r>
              <a:rPr lang="en-US" dirty="0" err="1" smtClean="0">
                <a:solidFill>
                  <a:srgbClr val="000000"/>
                </a:solidFill>
                <a:latin typeface="Courier"/>
                <a:ea typeface="Courier"/>
                <a:cs typeface="Courier"/>
              </a:rPr>
              <a:t>x+y</a:t>
            </a:r>
            <a:endParaRPr lang="en-US" dirty="0" smtClean="0">
              <a:solidFill>
                <a:schemeClr val="tx1"/>
              </a:solidFill>
              <a:latin typeface="Courier New"/>
              <a:ea typeface="Courier New"/>
              <a:cs typeface="Courier New"/>
            </a:endParaRPr>
          </a:p>
          <a:p>
            <a:pPr marL="0" indent="0">
              <a:buNone/>
            </a:pPr>
            <a:endParaRPr lang="en-US" dirty="0" smtClean="0">
              <a:solidFill>
                <a:schemeClr val="tx1"/>
              </a:solidFill>
              <a:latin typeface="Courier New"/>
              <a:ea typeface="Courier New"/>
              <a:cs typeface="Courier New"/>
            </a:endParaRPr>
          </a:p>
          <a:p>
            <a:pPr marL="0" indent="0">
              <a:buNone/>
            </a:pPr>
            <a:r>
              <a:rPr lang="en-US" b="1" dirty="0" err="1" smtClean="0">
                <a:solidFill>
                  <a:srgbClr val="FF7700"/>
                </a:solidFill>
                <a:latin typeface="Courier New"/>
                <a:ea typeface="Courier New"/>
                <a:cs typeface="Courier New"/>
              </a:rPr>
              <a:t>def</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sum_row</a:t>
            </a:r>
            <a:r>
              <a:rPr lang="en-US" dirty="0" smtClean="0">
                <a:solidFill>
                  <a:srgbClr val="000000"/>
                </a:solidFill>
                <a:latin typeface="Courier New"/>
                <a:ea typeface="Courier New"/>
                <a:cs typeface="Courier New"/>
              </a:rPr>
              <a:t>(</a:t>
            </a:r>
            <a:r>
              <a:rPr lang="en-US" dirty="0" err="1" smtClean="0">
                <a:solidFill>
                  <a:srgbClr val="000000"/>
                </a:solidFill>
                <a:latin typeface="Courier"/>
                <a:ea typeface="Courier"/>
                <a:cs typeface="Courier"/>
              </a:rPr>
              <a:t>xrow</a:t>
            </a:r>
            <a:r>
              <a:rPr lang="en-US" dirty="0" smtClean="0">
                <a:solidFill>
                  <a:srgbClr val="000000"/>
                </a:solidFill>
                <a:latin typeface="Courier New"/>
                <a:ea typeface="Courier New"/>
                <a:cs typeface="Courier New"/>
              </a:rPr>
              <a:t>)</a:t>
            </a:r>
            <a:r>
              <a:rPr lang="en-US" dirty="0">
                <a:solidFill>
                  <a:srgbClr val="000000"/>
                </a:solidFill>
                <a:latin typeface="Courier"/>
                <a:ea typeface="Courier"/>
                <a:cs typeface="Courier"/>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b="1" dirty="0">
                <a:solidFill>
                  <a:srgbClr val="FF7700"/>
                </a:solidFill>
                <a:latin typeface="Courier New"/>
                <a:ea typeface="Courier New"/>
                <a:cs typeface="Courier New"/>
              </a:rPr>
              <a:t>return</a:t>
            </a:r>
            <a:r>
              <a:rPr lang="en-US" dirty="0">
                <a:solidFill>
                  <a:srgbClr val="000000"/>
                </a:solidFill>
                <a:latin typeface="Courier"/>
                <a:ea typeface="Courier"/>
                <a:cs typeface="Courier"/>
              </a:rPr>
              <a:t> </a:t>
            </a:r>
            <a:r>
              <a:rPr lang="en-US" dirty="0" err="1" smtClean="0">
                <a:solidFill>
                  <a:srgbClr val="000000"/>
                </a:solidFill>
                <a:latin typeface="Courier"/>
                <a:ea typeface="Courier"/>
                <a:cs typeface="Courier"/>
              </a:rPr>
              <a:t>parakeet.reduce</a:t>
            </a:r>
            <a:r>
              <a:rPr lang="en-US" dirty="0" smtClean="0">
                <a:solidFill>
                  <a:srgbClr val="000000"/>
                </a:solidFill>
                <a:latin typeface="Courier"/>
                <a:ea typeface="Courier"/>
                <a:cs typeface="Courier"/>
              </a:rPr>
              <a:t>(add2, </a:t>
            </a:r>
            <a:r>
              <a:rPr lang="en-US" dirty="0" err="1" smtClean="0">
                <a:solidFill>
                  <a:srgbClr val="000000"/>
                </a:solidFill>
                <a:latin typeface="Courier"/>
                <a:ea typeface="Courier"/>
                <a:cs typeface="Courier"/>
              </a:rPr>
              <a:t>xrow</a:t>
            </a:r>
            <a:r>
              <a:rPr lang="en-US" dirty="0" smtClean="0">
                <a:solidFill>
                  <a:srgbClr val="000000"/>
                </a:solidFill>
                <a:latin typeface="Courier"/>
                <a:ea typeface="Courier"/>
                <a:cs typeface="Courier"/>
              </a:rPr>
              <a:t>, </a:t>
            </a:r>
            <a:r>
              <a:rPr lang="en-US" dirty="0" err="1" smtClean="0">
                <a:solidFill>
                  <a:srgbClr val="000000"/>
                </a:solidFill>
                <a:latin typeface="Courier"/>
                <a:ea typeface="Courier"/>
                <a:cs typeface="Courier"/>
              </a:rPr>
              <a:t>init</a:t>
            </a:r>
            <a:r>
              <a:rPr lang="en-US" dirty="0" smtClean="0">
                <a:solidFill>
                  <a:srgbClr val="000000"/>
                </a:solidFill>
                <a:latin typeface="Courier"/>
                <a:ea typeface="Courier"/>
                <a:cs typeface="Courier"/>
              </a:rPr>
              <a:t>=0)</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endParaRPr lang="en-US" dirty="0">
              <a:solidFill>
                <a:srgbClr val="000000"/>
              </a:solidFill>
              <a:latin typeface="Courier New"/>
              <a:ea typeface="Courier New"/>
              <a:cs typeface="Courier New"/>
            </a:endParaRPr>
          </a:p>
          <a:p>
            <a:pPr marL="0" indent="0">
              <a:buNone/>
            </a:pPr>
            <a:r>
              <a:rPr lang="en-US" b="1" dirty="0" err="1" smtClean="0">
                <a:solidFill>
                  <a:srgbClr val="FF7700"/>
                </a:solidFill>
                <a:latin typeface="Courier New"/>
                <a:ea typeface="Courier New"/>
                <a:cs typeface="Courier New"/>
              </a:rPr>
              <a:t>def</a:t>
            </a:r>
            <a:r>
              <a:rPr lang="en-US" dirty="0" smtClean="0">
                <a:solidFill>
                  <a:srgbClr val="000000"/>
                </a:solidFill>
                <a:latin typeface="Courier"/>
                <a:ea typeface="Courier"/>
                <a:cs typeface="Courier"/>
              </a:rPr>
              <a:t> </a:t>
            </a:r>
            <a:r>
              <a:rPr lang="en-US" dirty="0" err="1">
                <a:solidFill>
                  <a:srgbClr val="000000"/>
                </a:solidFill>
                <a:latin typeface="Courier"/>
                <a:ea typeface="Courier"/>
                <a:cs typeface="Courier"/>
              </a:rPr>
              <a:t>sum_rows</a:t>
            </a:r>
            <a:r>
              <a:rPr lang="en-US" dirty="0">
                <a:solidFill>
                  <a:srgbClr val="000000"/>
                </a:solidFill>
                <a:latin typeface="Courier New"/>
                <a:ea typeface="Courier New"/>
                <a:cs typeface="Courier New"/>
              </a:rPr>
              <a:t>(</a:t>
            </a:r>
            <a:r>
              <a:rPr lang="en-US" dirty="0" err="1">
                <a:solidFill>
                  <a:srgbClr val="000000"/>
                </a:solidFill>
                <a:latin typeface="Courier"/>
                <a:ea typeface="Courier"/>
                <a:cs typeface="Courier"/>
              </a:rPr>
              <a:t>Xs</a:t>
            </a:r>
            <a:r>
              <a:rPr lang="en-US" dirty="0">
                <a:solidFill>
                  <a:srgbClr val="000000"/>
                </a:solidFill>
                <a:latin typeface="Courier New"/>
                <a:ea typeface="Courier New"/>
                <a:cs typeface="Courier New"/>
              </a:rPr>
              <a:t>)</a:t>
            </a:r>
            <a:r>
              <a:rPr lang="en-US" dirty="0">
                <a:solidFill>
                  <a:srgbClr val="000000"/>
                </a:solidFill>
                <a:latin typeface="Courier"/>
                <a:ea typeface="Courier"/>
                <a:cs typeface="Courier"/>
              </a:rPr>
              <a:t>:</a:t>
            </a:r>
            <a:endParaRPr lang="en-US" dirty="0">
              <a:solidFill>
                <a:srgbClr val="000000"/>
              </a:solidFill>
              <a:latin typeface="Courier New"/>
              <a:ea typeface="Courier New"/>
              <a:cs typeface="Courier New"/>
            </a:endParaRPr>
          </a:p>
          <a:p>
            <a:pPr marL="0" indent="0">
              <a:buNone/>
            </a:pPr>
            <a:r>
              <a:rPr lang="en-US" dirty="0">
                <a:solidFill>
                  <a:srgbClr val="000000"/>
                </a:solidFill>
                <a:latin typeface="Courier"/>
                <a:ea typeface="Courier"/>
                <a:cs typeface="Courier"/>
              </a:rPr>
              <a:t>  </a:t>
            </a:r>
            <a:r>
              <a:rPr lang="en-US" b="1" dirty="0">
                <a:solidFill>
                  <a:srgbClr val="FF7700"/>
                </a:solidFill>
                <a:latin typeface="Courier New"/>
                <a:ea typeface="Courier New"/>
                <a:cs typeface="Courier New"/>
              </a:rPr>
              <a:t>return</a:t>
            </a:r>
            <a:r>
              <a:rPr lang="en-US" dirty="0">
                <a:solidFill>
                  <a:srgbClr val="000000"/>
                </a:solidFill>
                <a:latin typeface="Courier"/>
                <a:ea typeface="Courier"/>
                <a:cs typeface="Courier"/>
              </a:rPr>
              <a:t> </a:t>
            </a:r>
            <a:r>
              <a:rPr lang="en-US" dirty="0" err="1" smtClean="0">
                <a:solidFill>
                  <a:srgbClr val="000000"/>
                </a:solidFill>
                <a:latin typeface="Courier"/>
                <a:ea typeface="Courier"/>
                <a:cs typeface="Courier"/>
              </a:rPr>
              <a:t>parakeet.</a:t>
            </a:r>
            <a:r>
              <a:rPr lang="en-US" dirty="0" err="1" smtClean="0">
                <a:solidFill>
                  <a:srgbClr val="000000"/>
                </a:solidFill>
                <a:latin typeface="Courier"/>
                <a:ea typeface="Courier New"/>
                <a:cs typeface="Courier"/>
              </a:rPr>
              <a:t>map</a:t>
            </a:r>
            <a:r>
              <a:rPr lang="en-US" dirty="0">
                <a:solidFill>
                  <a:srgbClr val="000000"/>
                </a:solidFill>
                <a:latin typeface="Courier New"/>
                <a:ea typeface="Courier New"/>
                <a:cs typeface="Courier New"/>
              </a:rPr>
              <a:t>(</a:t>
            </a:r>
            <a:r>
              <a:rPr lang="en-US" dirty="0" err="1">
                <a:solidFill>
                  <a:srgbClr val="000000"/>
                </a:solidFill>
                <a:latin typeface="Courier"/>
                <a:ea typeface="Courier"/>
                <a:cs typeface="Courier"/>
              </a:rPr>
              <a:t>sum_row</a:t>
            </a:r>
            <a:r>
              <a:rPr lang="en-US" dirty="0">
                <a:solidFill>
                  <a:srgbClr val="000000"/>
                </a:solidFill>
                <a:latin typeface="Courier"/>
                <a:ea typeface="Courier"/>
                <a:cs typeface="Courier"/>
              </a:rPr>
              <a:t>, </a:t>
            </a:r>
            <a:r>
              <a:rPr lang="en-US" dirty="0" err="1" smtClean="0">
                <a:solidFill>
                  <a:srgbClr val="000000"/>
                </a:solidFill>
                <a:latin typeface="Courier"/>
                <a:ea typeface="Courier"/>
                <a:cs typeface="Courier"/>
              </a:rPr>
              <a:t>Xs</a:t>
            </a:r>
            <a:r>
              <a:rPr lang="en-US" dirty="0" smtClean="0">
                <a:solidFill>
                  <a:srgbClr val="000000"/>
                </a:solidFill>
                <a:latin typeface="Courier New"/>
                <a:ea typeface="Courier New"/>
                <a:cs typeface="Courier New"/>
              </a:rPr>
              <a:t>)</a:t>
            </a:r>
            <a:endParaRPr lang="en-US" dirty="0"/>
          </a:p>
        </p:txBody>
      </p:sp>
    </p:spTree>
    <p:extLst>
      <p:ext uri="{BB962C8B-B14F-4D97-AF65-F5344CB8AC3E}">
        <p14:creationId xmlns:p14="http://schemas.microsoft.com/office/powerpoint/2010/main" val="4207897203"/>
      </p:ext>
    </p:extLst>
  </p:cSld>
  <p:clrMapOvr>
    <a:masterClrMapping/>
  </p:clrMapOvr>
  <p:timing>
    <p:tnLst>
      <p:par>
        <p:cTn xmlns:p14="http://schemas.microsoft.com/office/powerpoint/2010/mai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t>
            </a:r>
            <a:r>
              <a:rPr lang="en-US" dirty="0" smtClean="0"/>
              <a:t>iled Matrix Multiply</a:t>
            </a:r>
            <a:endParaRPr lang="en-US" dirty="0"/>
          </a:p>
        </p:txBody>
      </p:sp>
      <p:sp>
        <p:nvSpPr>
          <p:cNvPr id="7" name="Rectangle 6"/>
          <p:cNvSpPr/>
          <p:nvPr/>
        </p:nvSpPr>
        <p:spPr>
          <a:xfrm>
            <a:off x="1107055" y="1866466"/>
            <a:ext cx="1695333" cy="2220031"/>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8" name="Rectangle 7"/>
          <p:cNvSpPr/>
          <p:nvPr/>
        </p:nvSpPr>
        <p:spPr>
          <a:xfrm>
            <a:off x="3724648" y="1866466"/>
            <a:ext cx="1852519" cy="168160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0" name="Rectangle 9"/>
          <p:cNvSpPr/>
          <p:nvPr/>
        </p:nvSpPr>
        <p:spPr>
          <a:xfrm>
            <a:off x="6435734" y="1866466"/>
            <a:ext cx="1719072" cy="2220031"/>
          </a:xfrm>
          <a:prstGeom prst="rect">
            <a:avLst/>
          </a:prstGeom>
          <a:ln/>
        </p:spPr>
        <p:style>
          <a:lnRef idx="1">
            <a:schemeClr val="accent6"/>
          </a:lnRef>
          <a:fillRef idx="2">
            <a:schemeClr val="accent6"/>
          </a:fillRef>
          <a:effectRef idx="1">
            <a:schemeClr val="accent6"/>
          </a:effectRef>
          <a:fontRef idx="minor">
            <a:schemeClr val="dk1"/>
          </a:fontRef>
        </p:style>
        <p:txBody>
          <a:bodyPr/>
          <a:lstStyle/>
          <a:p>
            <a:endParaRPr lang="en-US"/>
          </a:p>
        </p:txBody>
      </p:sp>
      <p:sp>
        <p:nvSpPr>
          <p:cNvPr id="11" name="Rectangle 10"/>
          <p:cNvSpPr/>
          <p:nvPr/>
        </p:nvSpPr>
        <p:spPr>
          <a:xfrm>
            <a:off x="4254565" y="4586196"/>
            <a:ext cx="1352877" cy="1709220"/>
          </a:xfrm>
          <a:prstGeom prst="rec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Multiply 15"/>
          <p:cNvSpPr/>
          <p:nvPr/>
        </p:nvSpPr>
        <p:spPr>
          <a:xfrm>
            <a:off x="2860274" y="2294445"/>
            <a:ext cx="822960" cy="822960"/>
          </a:xfrm>
          <a:prstGeom prst="mathMultiply">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Equal 16"/>
          <p:cNvSpPr/>
          <p:nvPr/>
        </p:nvSpPr>
        <p:spPr>
          <a:xfrm>
            <a:off x="5607443" y="2253027"/>
            <a:ext cx="822960" cy="822960"/>
          </a:xfrm>
          <a:prstGeom prst="mathEqual">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TextBox 17"/>
          <p:cNvSpPr txBox="1"/>
          <p:nvPr/>
        </p:nvSpPr>
        <p:spPr>
          <a:xfrm>
            <a:off x="2319218" y="5121929"/>
            <a:ext cx="1702831" cy="584776"/>
          </a:xfrm>
          <a:prstGeom prst="rect">
            <a:avLst/>
          </a:prstGeom>
          <a:noFill/>
        </p:spPr>
        <p:txBody>
          <a:bodyPr wrap="square" rtlCol="0">
            <a:spAutoFit/>
          </a:bodyPr>
          <a:lstStyle/>
          <a:p>
            <a:r>
              <a:rPr lang="en-US" sz="3200" dirty="0" smtClean="0"/>
              <a:t>CACHE:</a:t>
            </a:r>
            <a:endParaRPr lang="en-US" sz="3200" dirty="0"/>
          </a:p>
        </p:txBody>
      </p:sp>
    </p:spTree>
    <p:extLst>
      <p:ext uri="{BB962C8B-B14F-4D97-AF65-F5344CB8AC3E}">
        <p14:creationId xmlns:p14="http://schemas.microsoft.com/office/powerpoint/2010/main" val="1822771872"/>
      </p:ext>
    </p:extLst>
  </p:cSld>
  <p:clrMapOvr>
    <a:masterClrMapping/>
  </p:clrMapOvr>
  <p:timing>
    <p:tnLst>
      <p:par>
        <p:cTn xmlns:p14="http://schemas.microsoft.com/office/powerpoint/2010/mai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Tiled Matrix Multiply</a:t>
            </a:r>
            <a:endParaRPr lang="en-US" dirty="0"/>
          </a:p>
        </p:txBody>
      </p:sp>
      <p:sp>
        <p:nvSpPr>
          <p:cNvPr id="7" name="Rectangle 6"/>
          <p:cNvSpPr/>
          <p:nvPr/>
        </p:nvSpPr>
        <p:spPr>
          <a:xfrm>
            <a:off x="1107055" y="1866466"/>
            <a:ext cx="1695333" cy="2220031"/>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8" name="Rectangle 7"/>
          <p:cNvSpPr/>
          <p:nvPr/>
        </p:nvSpPr>
        <p:spPr>
          <a:xfrm>
            <a:off x="3724648" y="1866466"/>
            <a:ext cx="1852519" cy="168160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0" name="Rectangle 9"/>
          <p:cNvSpPr/>
          <p:nvPr/>
        </p:nvSpPr>
        <p:spPr>
          <a:xfrm>
            <a:off x="6435734" y="1866466"/>
            <a:ext cx="1715803" cy="2220031"/>
          </a:xfrm>
          <a:prstGeom prst="rect">
            <a:avLst/>
          </a:prstGeom>
          <a:ln/>
        </p:spPr>
        <p:style>
          <a:lnRef idx="1">
            <a:schemeClr val="accent6"/>
          </a:lnRef>
          <a:fillRef idx="2">
            <a:schemeClr val="accent6"/>
          </a:fillRef>
          <a:effectRef idx="1">
            <a:schemeClr val="accent6"/>
          </a:effectRef>
          <a:fontRef idx="minor">
            <a:schemeClr val="dk1"/>
          </a:fontRef>
        </p:style>
        <p:txBody>
          <a:bodyPr/>
          <a:lstStyle/>
          <a:p>
            <a:endParaRPr lang="en-US"/>
          </a:p>
        </p:txBody>
      </p:sp>
      <p:sp>
        <p:nvSpPr>
          <p:cNvPr id="11" name="Rectangle 10"/>
          <p:cNvSpPr/>
          <p:nvPr/>
        </p:nvSpPr>
        <p:spPr>
          <a:xfrm>
            <a:off x="4254565" y="4586196"/>
            <a:ext cx="1352877" cy="1709220"/>
          </a:xfrm>
          <a:prstGeom prst="rec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Multiply 15"/>
          <p:cNvSpPr/>
          <p:nvPr/>
        </p:nvSpPr>
        <p:spPr>
          <a:xfrm>
            <a:off x="2860274" y="2294445"/>
            <a:ext cx="822960" cy="822960"/>
          </a:xfrm>
          <a:prstGeom prst="mathMultiply">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Equal 16"/>
          <p:cNvSpPr/>
          <p:nvPr/>
        </p:nvSpPr>
        <p:spPr>
          <a:xfrm>
            <a:off x="5607443" y="2253027"/>
            <a:ext cx="822960" cy="822960"/>
          </a:xfrm>
          <a:prstGeom prst="mathEqual">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TextBox 17"/>
          <p:cNvSpPr txBox="1"/>
          <p:nvPr/>
        </p:nvSpPr>
        <p:spPr>
          <a:xfrm>
            <a:off x="2319218" y="5121929"/>
            <a:ext cx="1702831" cy="584776"/>
          </a:xfrm>
          <a:prstGeom prst="rect">
            <a:avLst/>
          </a:prstGeom>
          <a:noFill/>
        </p:spPr>
        <p:txBody>
          <a:bodyPr wrap="square" rtlCol="0">
            <a:spAutoFit/>
          </a:bodyPr>
          <a:lstStyle/>
          <a:p>
            <a:r>
              <a:rPr lang="en-US" sz="3200" dirty="0" smtClean="0"/>
              <a:t>CACHE:</a:t>
            </a:r>
            <a:endParaRPr lang="en-US" sz="3200" dirty="0"/>
          </a:p>
        </p:txBody>
      </p:sp>
      <p:cxnSp>
        <p:nvCxnSpPr>
          <p:cNvPr id="5" name="Straight Connector 4"/>
          <p:cNvCxnSpPr/>
          <p:nvPr/>
        </p:nvCxnSpPr>
        <p:spPr>
          <a:xfrm>
            <a:off x="1107055" y="2515682"/>
            <a:ext cx="1695333" cy="0"/>
          </a:xfrm>
          <a:prstGeom prst="line">
            <a:avLst/>
          </a:prstGeom>
        </p:spPr>
        <p:style>
          <a:lnRef idx="2">
            <a:schemeClr val="dk1"/>
          </a:lnRef>
          <a:fillRef idx="0">
            <a:schemeClr val="dk1"/>
          </a:fillRef>
          <a:effectRef idx="1">
            <a:schemeClr val="dk1"/>
          </a:effectRef>
          <a:fontRef idx="minor">
            <a:schemeClr val="tx1"/>
          </a:fontRef>
        </p:style>
      </p:cxnSp>
      <p:cxnSp>
        <p:nvCxnSpPr>
          <p:cNvPr id="38" name="Straight Connector 37"/>
          <p:cNvCxnSpPr/>
          <p:nvPr/>
        </p:nvCxnSpPr>
        <p:spPr>
          <a:xfrm>
            <a:off x="1107055" y="3152266"/>
            <a:ext cx="1695333" cy="0"/>
          </a:xfrm>
          <a:prstGeom prst="line">
            <a:avLst/>
          </a:prstGeom>
        </p:spPr>
        <p:style>
          <a:lnRef idx="2">
            <a:schemeClr val="dk1"/>
          </a:lnRef>
          <a:fillRef idx="0">
            <a:schemeClr val="dk1"/>
          </a:fillRef>
          <a:effectRef idx="1">
            <a:schemeClr val="dk1"/>
          </a:effectRef>
          <a:fontRef idx="minor">
            <a:schemeClr val="tx1"/>
          </a:fontRef>
        </p:style>
      </p:cxnSp>
      <p:cxnSp>
        <p:nvCxnSpPr>
          <p:cNvPr id="41" name="Straight Connector 40"/>
          <p:cNvCxnSpPr/>
          <p:nvPr/>
        </p:nvCxnSpPr>
        <p:spPr>
          <a:xfrm>
            <a:off x="1107055" y="3801482"/>
            <a:ext cx="1695333" cy="0"/>
          </a:xfrm>
          <a:prstGeom prst="line">
            <a:avLst/>
          </a:prstGeom>
        </p:spPr>
        <p:style>
          <a:lnRef idx="2">
            <a:schemeClr val="dk1"/>
          </a:lnRef>
          <a:fillRef idx="0">
            <a:schemeClr val="dk1"/>
          </a:fillRef>
          <a:effectRef idx="1">
            <a:schemeClr val="dk1"/>
          </a:effectRef>
          <a:fontRef idx="minor">
            <a:schemeClr val="tx1"/>
          </a:fontRef>
        </p:style>
      </p:cxnSp>
      <p:cxnSp>
        <p:nvCxnSpPr>
          <p:cNvPr id="14" name="Straight Connector 13"/>
          <p:cNvCxnSpPr/>
          <p:nvPr/>
        </p:nvCxnSpPr>
        <p:spPr>
          <a:xfrm>
            <a:off x="4442500" y="1866466"/>
            <a:ext cx="0" cy="1665110"/>
          </a:xfrm>
          <a:prstGeom prst="line">
            <a:avLst/>
          </a:prstGeom>
        </p:spPr>
        <p:style>
          <a:lnRef idx="2">
            <a:schemeClr val="dk1"/>
          </a:lnRef>
          <a:fillRef idx="0">
            <a:schemeClr val="dk1"/>
          </a:fillRef>
          <a:effectRef idx="1">
            <a:schemeClr val="dk1"/>
          </a:effectRef>
          <a:fontRef idx="minor">
            <a:schemeClr val="tx1"/>
          </a:fontRef>
        </p:style>
      </p:cxnSp>
      <p:cxnSp>
        <p:nvCxnSpPr>
          <p:cNvPr id="46" name="Straight Connector 45"/>
          <p:cNvCxnSpPr/>
          <p:nvPr/>
        </p:nvCxnSpPr>
        <p:spPr>
          <a:xfrm>
            <a:off x="5199099" y="1866466"/>
            <a:ext cx="0" cy="1665110"/>
          </a:xfrm>
          <a:prstGeom prst="line">
            <a:avLst/>
          </a:prstGeom>
        </p:spPr>
        <p:style>
          <a:lnRef idx="2">
            <a:schemeClr val="dk1"/>
          </a:lnRef>
          <a:fillRef idx="0">
            <a:schemeClr val="dk1"/>
          </a:fillRef>
          <a:effectRef idx="1">
            <a:schemeClr val="dk1"/>
          </a:effectRef>
          <a:fontRef idx="minor">
            <a:schemeClr val="tx1"/>
          </a:fontRef>
        </p:style>
      </p:cxnSp>
      <p:cxnSp>
        <p:nvCxnSpPr>
          <p:cNvPr id="48" name="Straight Connector 47"/>
          <p:cNvCxnSpPr/>
          <p:nvPr/>
        </p:nvCxnSpPr>
        <p:spPr>
          <a:xfrm>
            <a:off x="3724648" y="2499184"/>
            <a:ext cx="1852519" cy="0"/>
          </a:xfrm>
          <a:prstGeom prst="line">
            <a:avLst/>
          </a:prstGeom>
        </p:spPr>
        <p:style>
          <a:lnRef idx="2">
            <a:schemeClr val="dk1"/>
          </a:lnRef>
          <a:fillRef idx="0">
            <a:schemeClr val="dk1"/>
          </a:fillRef>
          <a:effectRef idx="1">
            <a:schemeClr val="dk1"/>
          </a:effectRef>
          <a:fontRef idx="minor">
            <a:schemeClr val="tx1"/>
          </a:fontRef>
        </p:style>
      </p:cxnSp>
      <p:cxnSp>
        <p:nvCxnSpPr>
          <p:cNvPr id="51" name="Straight Connector 50"/>
          <p:cNvCxnSpPr/>
          <p:nvPr/>
        </p:nvCxnSpPr>
        <p:spPr>
          <a:xfrm>
            <a:off x="3724648" y="3117405"/>
            <a:ext cx="1852519" cy="0"/>
          </a:xfrm>
          <a:prstGeom prst="line">
            <a:avLst/>
          </a:prstGeom>
        </p:spPr>
        <p:style>
          <a:lnRef idx="2">
            <a:schemeClr val="dk1"/>
          </a:lnRef>
          <a:fillRef idx="0">
            <a:schemeClr val="dk1"/>
          </a:fillRef>
          <a:effectRef idx="1">
            <a:schemeClr val="dk1"/>
          </a:effectRef>
          <a:fontRef idx="minor">
            <a:schemeClr val="tx1"/>
          </a:fontRef>
        </p:style>
      </p:cxnSp>
      <p:cxnSp>
        <p:nvCxnSpPr>
          <p:cNvPr id="52" name="Straight Connector 51"/>
          <p:cNvCxnSpPr/>
          <p:nvPr/>
        </p:nvCxnSpPr>
        <p:spPr>
          <a:xfrm>
            <a:off x="1716234" y="1866466"/>
            <a:ext cx="0" cy="2220031"/>
          </a:xfrm>
          <a:prstGeom prst="line">
            <a:avLst/>
          </a:prstGeom>
        </p:spPr>
        <p:style>
          <a:lnRef idx="2">
            <a:schemeClr val="dk1"/>
          </a:lnRef>
          <a:fillRef idx="0">
            <a:schemeClr val="dk1"/>
          </a:fillRef>
          <a:effectRef idx="1">
            <a:schemeClr val="dk1"/>
          </a:effectRef>
          <a:fontRef idx="minor">
            <a:schemeClr val="tx1"/>
          </a:fontRef>
        </p:style>
      </p:cxnSp>
      <p:cxnSp>
        <p:nvCxnSpPr>
          <p:cNvPr id="54" name="Straight Connector 53"/>
          <p:cNvCxnSpPr/>
          <p:nvPr/>
        </p:nvCxnSpPr>
        <p:spPr>
          <a:xfrm>
            <a:off x="2319218" y="1849968"/>
            <a:ext cx="0" cy="2220031"/>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996867541"/>
      </p:ext>
    </p:extLst>
  </p:cSld>
  <p:clrMapOvr>
    <a:masterClrMapping/>
  </p:clrMapOvr>
  <p:timing>
    <p:tnLst>
      <p:par>
        <p:cTn xmlns:p14="http://schemas.microsoft.com/office/powerpoint/2010/mai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Tiled Matrix Multiply</a:t>
            </a:r>
            <a:endParaRPr lang="en-US" dirty="0"/>
          </a:p>
        </p:txBody>
      </p:sp>
      <p:sp>
        <p:nvSpPr>
          <p:cNvPr id="7" name="Rectangle 6"/>
          <p:cNvSpPr/>
          <p:nvPr/>
        </p:nvSpPr>
        <p:spPr>
          <a:xfrm>
            <a:off x="1107055" y="1866466"/>
            <a:ext cx="1695333" cy="2220031"/>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8" name="Rectangle 7"/>
          <p:cNvSpPr/>
          <p:nvPr/>
        </p:nvSpPr>
        <p:spPr>
          <a:xfrm>
            <a:off x="3724648" y="1866466"/>
            <a:ext cx="1852519" cy="168160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0" name="Rectangle 9"/>
          <p:cNvSpPr/>
          <p:nvPr/>
        </p:nvSpPr>
        <p:spPr>
          <a:xfrm>
            <a:off x="6435734" y="1866466"/>
            <a:ext cx="1715803" cy="2220031"/>
          </a:xfrm>
          <a:prstGeom prst="rect">
            <a:avLst/>
          </a:prstGeom>
          <a:ln/>
        </p:spPr>
        <p:style>
          <a:lnRef idx="1">
            <a:schemeClr val="accent6"/>
          </a:lnRef>
          <a:fillRef idx="2">
            <a:schemeClr val="accent6"/>
          </a:fillRef>
          <a:effectRef idx="1">
            <a:schemeClr val="accent6"/>
          </a:effectRef>
          <a:fontRef idx="minor">
            <a:schemeClr val="dk1"/>
          </a:fontRef>
        </p:style>
        <p:txBody>
          <a:bodyPr/>
          <a:lstStyle/>
          <a:p>
            <a:endParaRPr lang="en-US"/>
          </a:p>
        </p:txBody>
      </p:sp>
      <p:sp>
        <p:nvSpPr>
          <p:cNvPr id="11" name="Rectangle 10"/>
          <p:cNvSpPr/>
          <p:nvPr/>
        </p:nvSpPr>
        <p:spPr>
          <a:xfrm>
            <a:off x="4254565" y="4586196"/>
            <a:ext cx="1352877" cy="1709220"/>
          </a:xfrm>
          <a:prstGeom prst="rec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Multiply 15"/>
          <p:cNvSpPr/>
          <p:nvPr/>
        </p:nvSpPr>
        <p:spPr>
          <a:xfrm>
            <a:off x="2860274" y="2294445"/>
            <a:ext cx="822960" cy="822960"/>
          </a:xfrm>
          <a:prstGeom prst="mathMultiply">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Equal 16"/>
          <p:cNvSpPr/>
          <p:nvPr/>
        </p:nvSpPr>
        <p:spPr>
          <a:xfrm>
            <a:off x="5607443" y="2253027"/>
            <a:ext cx="822960" cy="822960"/>
          </a:xfrm>
          <a:prstGeom prst="mathEqual">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TextBox 17"/>
          <p:cNvSpPr txBox="1"/>
          <p:nvPr/>
        </p:nvSpPr>
        <p:spPr>
          <a:xfrm>
            <a:off x="2319218" y="5121929"/>
            <a:ext cx="1702831" cy="584776"/>
          </a:xfrm>
          <a:prstGeom prst="rect">
            <a:avLst/>
          </a:prstGeom>
          <a:noFill/>
        </p:spPr>
        <p:txBody>
          <a:bodyPr wrap="square" rtlCol="0">
            <a:spAutoFit/>
          </a:bodyPr>
          <a:lstStyle/>
          <a:p>
            <a:r>
              <a:rPr lang="en-US" sz="3200" dirty="0" smtClean="0"/>
              <a:t>CACHE:</a:t>
            </a:r>
            <a:endParaRPr lang="en-US" sz="3200" dirty="0"/>
          </a:p>
        </p:txBody>
      </p:sp>
      <p:sp>
        <p:nvSpPr>
          <p:cNvPr id="22" name="Rectangle 21"/>
          <p:cNvSpPr/>
          <p:nvPr/>
        </p:nvSpPr>
        <p:spPr>
          <a:xfrm>
            <a:off x="4254566" y="4586196"/>
            <a:ext cx="670212" cy="272887"/>
          </a:xfrm>
          <a:prstGeom prst="rect">
            <a:avLst/>
          </a:prstGeom>
          <a:ln/>
        </p:spPr>
        <p:style>
          <a:lnRef idx="1">
            <a:schemeClr val="dk1"/>
          </a:lnRef>
          <a:fillRef idx="3">
            <a:schemeClr val="dk1"/>
          </a:fillRef>
          <a:effectRef idx="2">
            <a:schemeClr val="dk1"/>
          </a:effectRef>
          <a:fontRef idx="minor">
            <a:schemeClr val="lt1"/>
          </a:fontRef>
        </p:style>
        <p:txBody>
          <a:bodyPr/>
          <a:lstStyle/>
          <a:p>
            <a:pPr algn="ctr"/>
            <a:endParaRPr lang="en-US" dirty="0"/>
          </a:p>
        </p:txBody>
      </p:sp>
      <p:sp>
        <p:nvSpPr>
          <p:cNvPr id="24" name="Rectangle 23"/>
          <p:cNvSpPr/>
          <p:nvPr/>
        </p:nvSpPr>
        <p:spPr>
          <a:xfrm>
            <a:off x="4248339" y="4859083"/>
            <a:ext cx="676439"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3" name="Rectangle 2"/>
          <p:cNvSpPr/>
          <p:nvPr/>
        </p:nvSpPr>
        <p:spPr>
          <a:xfrm>
            <a:off x="6435734"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Down Arrow 19"/>
          <p:cNvSpPr/>
          <p:nvPr/>
        </p:nvSpPr>
        <p:spPr>
          <a:xfrm>
            <a:off x="3724648" y="1849968"/>
            <a:ext cx="358926" cy="64921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ight Arrow 28"/>
          <p:cNvSpPr/>
          <p:nvPr/>
        </p:nvSpPr>
        <p:spPr>
          <a:xfrm>
            <a:off x="1107055" y="1866466"/>
            <a:ext cx="609179" cy="34514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1107055" y="2515682"/>
            <a:ext cx="1695333" cy="0"/>
          </a:xfrm>
          <a:prstGeom prst="line">
            <a:avLst/>
          </a:prstGeom>
        </p:spPr>
        <p:style>
          <a:lnRef idx="2">
            <a:schemeClr val="dk1"/>
          </a:lnRef>
          <a:fillRef idx="0">
            <a:schemeClr val="dk1"/>
          </a:fillRef>
          <a:effectRef idx="1">
            <a:schemeClr val="dk1"/>
          </a:effectRef>
          <a:fontRef idx="minor">
            <a:schemeClr val="tx1"/>
          </a:fontRef>
        </p:style>
      </p:cxnSp>
      <p:cxnSp>
        <p:nvCxnSpPr>
          <p:cNvPr id="38" name="Straight Connector 37"/>
          <p:cNvCxnSpPr/>
          <p:nvPr/>
        </p:nvCxnSpPr>
        <p:spPr>
          <a:xfrm>
            <a:off x="1107055" y="3152266"/>
            <a:ext cx="1695333" cy="0"/>
          </a:xfrm>
          <a:prstGeom prst="line">
            <a:avLst/>
          </a:prstGeom>
        </p:spPr>
        <p:style>
          <a:lnRef idx="2">
            <a:schemeClr val="dk1"/>
          </a:lnRef>
          <a:fillRef idx="0">
            <a:schemeClr val="dk1"/>
          </a:fillRef>
          <a:effectRef idx="1">
            <a:schemeClr val="dk1"/>
          </a:effectRef>
          <a:fontRef idx="minor">
            <a:schemeClr val="tx1"/>
          </a:fontRef>
        </p:style>
      </p:cxnSp>
      <p:cxnSp>
        <p:nvCxnSpPr>
          <p:cNvPr id="41" name="Straight Connector 40"/>
          <p:cNvCxnSpPr/>
          <p:nvPr/>
        </p:nvCxnSpPr>
        <p:spPr>
          <a:xfrm>
            <a:off x="1107055" y="3801482"/>
            <a:ext cx="1695333" cy="0"/>
          </a:xfrm>
          <a:prstGeom prst="line">
            <a:avLst/>
          </a:prstGeom>
        </p:spPr>
        <p:style>
          <a:lnRef idx="2">
            <a:schemeClr val="dk1"/>
          </a:lnRef>
          <a:fillRef idx="0">
            <a:schemeClr val="dk1"/>
          </a:fillRef>
          <a:effectRef idx="1">
            <a:schemeClr val="dk1"/>
          </a:effectRef>
          <a:fontRef idx="minor">
            <a:schemeClr val="tx1"/>
          </a:fontRef>
        </p:style>
      </p:cxnSp>
      <p:cxnSp>
        <p:nvCxnSpPr>
          <p:cNvPr id="14" name="Straight Connector 13"/>
          <p:cNvCxnSpPr/>
          <p:nvPr/>
        </p:nvCxnSpPr>
        <p:spPr>
          <a:xfrm>
            <a:off x="4442500" y="1866466"/>
            <a:ext cx="0" cy="1665110"/>
          </a:xfrm>
          <a:prstGeom prst="line">
            <a:avLst/>
          </a:prstGeom>
        </p:spPr>
        <p:style>
          <a:lnRef idx="2">
            <a:schemeClr val="dk1"/>
          </a:lnRef>
          <a:fillRef idx="0">
            <a:schemeClr val="dk1"/>
          </a:fillRef>
          <a:effectRef idx="1">
            <a:schemeClr val="dk1"/>
          </a:effectRef>
          <a:fontRef idx="minor">
            <a:schemeClr val="tx1"/>
          </a:fontRef>
        </p:style>
      </p:cxnSp>
      <p:cxnSp>
        <p:nvCxnSpPr>
          <p:cNvPr id="46" name="Straight Connector 45"/>
          <p:cNvCxnSpPr/>
          <p:nvPr/>
        </p:nvCxnSpPr>
        <p:spPr>
          <a:xfrm>
            <a:off x="5199099" y="1866466"/>
            <a:ext cx="0" cy="1665110"/>
          </a:xfrm>
          <a:prstGeom prst="line">
            <a:avLst/>
          </a:prstGeom>
        </p:spPr>
        <p:style>
          <a:lnRef idx="2">
            <a:schemeClr val="dk1"/>
          </a:lnRef>
          <a:fillRef idx="0">
            <a:schemeClr val="dk1"/>
          </a:fillRef>
          <a:effectRef idx="1">
            <a:schemeClr val="dk1"/>
          </a:effectRef>
          <a:fontRef idx="minor">
            <a:schemeClr val="tx1"/>
          </a:fontRef>
        </p:style>
      </p:cxnSp>
      <p:cxnSp>
        <p:nvCxnSpPr>
          <p:cNvPr id="48" name="Straight Connector 47"/>
          <p:cNvCxnSpPr/>
          <p:nvPr/>
        </p:nvCxnSpPr>
        <p:spPr>
          <a:xfrm>
            <a:off x="3724648" y="2499184"/>
            <a:ext cx="1852519" cy="0"/>
          </a:xfrm>
          <a:prstGeom prst="line">
            <a:avLst/>
          </a:prstGeom>
        </p:spPr>
        <p:style>
          <a:lnRef idx="2">
            <a:schemeClr val="dk1"/>
          </a:lnRef>
          <a:fillRef idx="0">
            <a:schemeClr val="dk1"/>
          </a:fillRef>
          <a:effectRef idx="1">
            <a:schemeClr val="dk1"/>
          </a:effectRef>
          <a:fontRef idx="minor">
            <a:schemeClr val="tx1"/>
          </a:fontRef>
        </p:style>
      </p:cxnSp>
      <p:cxnSp>
        <p:nvCxnSpPr>
          <p:cNvPr id="51" name="Straight Connector 50"/>
          <p:cNvCxnSpPr/>
          <p:nvPr/>
        </p:nvCxnSpPr>
        <p:spPr>
          <a:xfrm>
            <a:off x="3724648" y="3117405"/>
            <a:ext cx="1852519" cy="0"/>
          </a:xfrm>
          <a:prstGeom prst="line">
            <a:avLst/>
          </a:prstGeom>
        </p:spPr>
        <p:style>
          <a:lnRef idx="2">
            <a:schemeClr val="dk1"/>
          </a:lnRef>
          <a:fillRef idx="0">
            <a:schemeClr val="dk1"/>
          </a:fillRef>
          <a:effectRef idx="1">
            <a:schemeClr val="dk1"/>
          </a:effectRef>
          <a:fontRef idx="minor">
            <a:schemeClr val="tx1"/>
          </a:fontRef>
        </p:style>
      </p:cxnSp>
      <p:cxnSp>
        <p:nvCxnSpPr>
          <p:cNvPr id="52" name="Straight Connector 51"/>
          <p:cNvCxnSpPr/>
          <p:nvPr/>
        </p:nvCxnSpPr>
        <p:spPr>
          <a:xfrm>
            <a:off x="1716234" y="1866466"/>
            <a:ext cx="0" cy="2220031"/>
          </a:xfrm>
          <a:prstGeom prst="line">
            <a:avLst/>
          </a:prstGeom>
        </p:spPr>
        <p:style>
          <a:lnRef idx="2">
            <a:schemeClr val="dk1"/>
          </a:lnRef>
          <a:fillRef idx="0">
            <a:schemeClr val="dk1"/>
          </a:fillRef>
          <a:effectRef idx="1">
            <a:schemeClr val="dk1"/>
          </a:effectRef>
          <a:fontRef idx="minor">
            <a:schemeClr val="tx1"/>
          </a:fontRef>
        </p:style>
      </p:cxnSp>
      <p:cxnSp>
        <p:nvCxnSpPr>
          <p:cNvPr id="54" name="Straight Connector 53"/>
          <p:cNvCxnSpPr/>
          <p:nvPr/>
        </p:nvCxnSpPr>
        <p:spPr>
          <a:xfrm>
            <a:off x="2319218" y="1849968"/>
            <a:ext cx="0" cy="2220031"/>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221082390"/>
      </p:ext>
    </p:extLst>
  </p:cSld>
  <p:clrMapOvr>
    <a:masterClrMapping/>
  </p:clrMapOvr>
  <p:timing>
    <p:tnLst>
      <p:par>
        <p:cTn xmlns:p14="http://schemas.microsoft.com/office/powerpoint/2010/mai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Tiled Matrix Multiply</a:t>
            </a:r>
            <a:endParaRPr lang="en-US" dirty="0"/>
          </a:p>
        </p:txBody>
      </p:sp>
      <p:sp>
        <p:nvSpPr>
          <p:cNvPr id="7" name="Rectangle 6"/>
          <p:cNvSpPr/>
          <p:nvPr/>
        </p:nvSpPr>
        <p:spPr>
          <a:xfrm>
            <a:off x="1107055" y="1866466"/>
            <a:ext cx="1695333" cy="2220031"/>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8" name="Rectangle 7"/>
          <p:cNvSpPr/>
          <p:nvPr/>
        </p:nvSpPr>
        <p:spPr>
          <a:xfrm>
            <a:off x="3724648" y="1866466"/>
            <a:ext cx="1852519" cy="168160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0" name="Rectangle 9"/>
          <p:cNvSpPr/>
          <p:nvPr/>
        </p:nvSpPr>
        <p:spPr>
          <a:xfrm>
            <a:off x="6435734" y="1866466"/>
            <a:ext cx="1715803" cy="2220031"/>
          </a:xfrm>
          <a:prstGeom prst="rect">
            <a:avLst/>
          </a:prstGeom>
          <a:ln/>
        </p:spPr>
        <p:style>
          <a:lnRef idx="1">
            <a:schemeClr val="accent6"/>
          </a:lnRef>
          <a:fillRef idx="2">
            <a:schemeClr val="accent6"/>
          </a:fillRef>
          <a:effectRef idx="1">
            <a:schemeClr val="accent6"/>
          </a:effectRef>
          <a:fontRef idx="minor">
            <a:schemeClr val="dk1"/>
          </a:fontRef>
        </p:style>
        <p:txBody>
          <a:bodyPr/>
          <a:lstStyle/>
          <a:p>
            <a:endParaRPr lang="en-US"/>
          </a:p>
        </p:txBody>
      </p:sp>
      <p:sp>
        <p:nvSpPr>
          <p:cNvPr id="11" name="Rectangle 10"/>
          <p:cNvSpPr/>
          <p:nvPr/>
        </p:nvSpPr>
        <p:spPr>
          <a:xfrm>
            <a:off x="4254565" y="4586196"/>
            <a:ext cx="1352877" cy="1709220"/>
          </a:xfrm>
          <a:prstGeom prst="rec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Multiply 15"/>
          <p:cNvSpPr/>
          <p:nvPr/>
        </p:nvSpPr>
        <p:spPr>
          <a:xfrm>
            <a:off x="2860274" y="2294445"/>
            <a:ext cx="822960" cy="822960"/>
          </a:xfrm>
          <a:prstGeom prst="mathMultiply">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Equal 16"/>
          <p:cNvSpPr/>
          <p:nvPr/>
        </p:nvSpPr>
        <p:spPr>
          <a:xfrm>
            <a:off x="5607443" y="2253027"/>
            <a:ext cx="822960" cy="822960"/>
          </a:xfrm>
          <a:prstGeom prst="mathEqual">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TextBox 17"/>
          <p:cNvSpPr txBox="1"/>
          <p:nvPr/>
        </p:nvSpPr>
        <p:spPr>
          <a:xfrm>
            <a:off x="2319218" y="5121929"/>
            <a:ext cx="1702831" cy="584776"/>
          </a:xfrm>
          <a:prstGeom prst="rect">
            <a:avLst/>
          </a:prstGeom>
          <a:noFill/>
        </p:spPr>
        <p:txBody>
          <a:bodyPr wrap="square" rtlCol="0">
            <a:spAutoFit/>
          </a:bodyPr>
          <a:lstStyle/>
          <a:p>
            <a:r>
              <a:rPr lang="en-US" sz="3200" dirty="0" smtClean="0"/>
              <a:t>CACHE:</a:t>
            </a:r>
            <a:endParaRPr lang="en-US" sz="3200" dirty="0"/>
          </a:p>
        </p:txBody>
      </p:sp>
      <p:sp>
        <p:nvSpPr>
          <p:cNvPr id="22" name="Rectangle 21"/>
          <p:cNvSpPr/>
          <p:nvPr/>
        </p:nvSpPr>
        <p:spPr>
          <a:xfrm>
            <a:off x="4254566" y="4586196"/>
            <a:ext cx="670212" cy="272887"/>
          </a:xfrm>
          <a:prstGeom prst="rect">
            <a:avLst/>
          </a:prstGeom>
          <a:ln/>
        </p:spPr>
        <p:style>
          <a:lnRef idx="1">
            <a:schemeClr val="dk1"/>
          </a:lnRef>
          <a:fillRef idx="3">
            <a:schemeClr val="dk1"/>
          </a:fillRef>
          <a:effectRef idx="2">
            <a:schemeClr val="dk1"/>
          </a:effectRef>
          <a:fontRef idx="minor">
            <a:schemeClr val="lt1"/>
          </a:fontRef>
        </p:style>
        <p:txBody>
          <a:bodyPr/>
          <a:lstStyle/>
          <a:p>
            <a:pPr algn="ctr"/>
            <a:endParaRPr lang="en-US" dirty="0"/>
          </a:p>
        </p:txBody>
      </p:sp>
      <p:sp>
        <p:nvSpPr>
          <p:cNvPr id="24" name="Rectangle 23"/>
          <p:cNvSpPr/>
          <p:nvPr/>
        </p:nvSpPr>
        <p:spPr>
          <a:xfrm>
            <a:off x="4254567" y="4858006"/>
            <a:ext cx="670211"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3" name="Rectangle 2"/>
          <p:cNvSpPr/>
          <p:nvPr/>
        </p:nvSpPr>
        <p:spPr>
          <a:xfrm>
            <a:off x="6435734"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6681557"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ight Arrow 28"/>
          <p:cNvSpPr/>
          <p:nvPr/>
        </p:nvSpPr>
        <p:spPr>
          <a:xfrm>
            <a:off x="1107055" y="1866466"/>
            <a:ext cx="609179" cy="34514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1107055" y="2515682"/>
            <a:ext cx="1695333" cy="0"/>
          </a:xfrm>
          <a:prstGeom prst="line">
            <a:avLst/>
          </a:prstGeom>
        </p:spPr>
        <p:style>
          <a:lnRef idx="2">
            <a:schemeClr val="dk1"/>
          </a:lnRef>
          <a:fillRef idx="0">
            <a:schemeClr val="dk1"/>
          </a:fillRef>
          <a:effectRef idx="1">
            <a:schemeClr val="dk1"/>
          </a:effectRef>
          <a:fontRef idx="minor">
            <a:schemeClr val="tx1"/>
          </a:fontRef>
        </p:style>
      </p:cxnSp>
      <p:cxnSp>
        <p:nvCxnSpPr>
          <p:cNvPr id="38" name="Straight Connector 37"/>
          <p:cNvCxnSpPr/>
          <p:nvPr/>
        </p:nvCxnSpPr>
        <p:spPr>
          <a:xfrm>
            <a:off x="1107055" y="3152266"/>
            <a:ext cx="1695333" cy="0"/>
          </a:xfrm>
          <a:prstGeom prst="line">
            <a:avLst/>
          </a:prstGeom>
        </p:spPr>
        <p:style>
          <a:lnRef idx="2">
            <a:schemeClr val="dk1"/>
          </a:lnRef>
          <a:fillRef idx="0">
            <a:schemeClr val="dk1"/>
          </a:fillRef>
          <a:effectRef idx="1">
            <a:schemeClr val="dk1"/>
          </a:effectRef>
          <a:fontRef idx="minor">
            <a:schemeClr val="tx1"/>
          </a:fontRef>
        </p:style>
      </p:cxnSp>
      <p:cxnSp>
        <p:nvCxnSpPr>
          <p:cNvPr id="41" name="Straight Connector 40"/>
          <p:cNvCxnSpPr/>
          <p:nvPr/>
        </p:nvCxnSpPr>
        <p:spPr>
          <a:xfrm>
            <a:off x="1107055" y="3801482"/>
            <a:ext cx="1695333" cy="0"/>
          </a:xfrm>
          <a:prstGeom prst="line">
            <a:avLst/>
          </a:prstGeom>
        </p:spPr>
        <p:style>
          <a:lnRef idx="2">
            <a:schemeClr val="dk1"/>
          </a:lnRef>
          <a:fillRef idx="0">
            <a:schemeClr val="dk1"/>
          </a:fillRef>
          <a:effectRef idx="1">
            <a:schemeClr val="dk1"/>
          </a:effectRef>
          <a:fontRef idx="minor">
            <a:schemeClr val="tx1"/>
          </a:fontRef>
        </p:style>
      </p:cxnSp>
      <p:sp>
        <p:nvSpPr>
          <p:cNvPr id="43" name="Down Arrow 42"/>
          <p:cNvSpPr/>
          <p:nvPr/>
        </p:nvSpPr>
        <p:spPr>
          <a:xfrm>
            <a:off x="4083574" y="1849968"/>
            <a:ext cx="358926" cy="64921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4" name="Straight Connector 13"/>
          <p:cNvCxnSpPr/>
          <p:nvPr/>
        </p:nvCxnSpPr>
        <p:spPr>
          <a:xfrm>
            <a:off x="4442500" y="1866466"/>
            <a:ext cx="0" cy="1665110"/>
          </a:xfrm>
          <a:prstGeom prst="line">
            <a:avLst/>
          </a:prstGeom>
        </p:spPr>
        <p:style>
          <a:lnRef idx="2">
            <a:schemeClr val="dk1"/>
          </a:lnRef>
          <a:fillRef idx="0">
            <a:schemeClr val="dk1"/>
          </a:fillRef>
          <a:effectRef idx="1">
            <a:schemeClr val="dk1"/>
          </a:effectRef>
          <a:fontRef idx="minor">
            <a:schemeClr val="tx1"/>
          </a:fontRef>
        </p:style>
      </p:cxnSp>
      <p:cxnSp>
        <p:nvCxnSpPr>
          <p:cNvPr id="46" name="Straight Connector 45"/>
          <p:cNvCxnSpPr/>
          <p:nvPr/>
        </p:nvCxnSpPr>
        <p:spPr>
          <a:xfrm>
            <a:off x="5199099" y="1866466"/>
            <a:ext cx="0" cy="1665110"/>
          </a:xfrm>
          <a:prstGeom prst="line">
            <a:avLst/>
          </a:prstGeom>
        </p:spPr>
        <p:style>
          <a:lnRef idx="2">
            <a:schemeClr val="dk1"/>
          </a:lnRef>
          <a:fillRef idx="0">
            <a:schemeClr val="dk1"/>
          </a:fillRef>
          <a:effectRef idx="1">
            <a:schemeClr val="dk1"/>
          </a:effectRef>
          <a:fontRef idx="minor">
            <a:schemeClr val="tx1"/>
          </a:fontRef>
        </p:style>
      </p:cxnSp>
      <p:cxnSp>
        <p:nvCxnSpPr>
          <p:cNvPr id="48" name="Straight Connector 47"/>
          <p:cNvCxnSpPr/>
          <p:nvPr/>
        </p:nvCxnSpPr>
        <p:spPr>
          <a:xfrm>
            <a:off x="3724648" y="2499184"/>
            <a:ext cx="1852519" cy="0"/>
          </a:xfrm>
          <a:prstGeom prst="line">
            <a:avLst/>
          </a:prstGeom>
        </p:spPr>
        <p:style>
          <a:lnRef idx="2">
            <a:schemeClr val="dk1"/>
          </a:lnRef>
          <a:fillRef idx="0">
            <a:schemeClr val="dk1"/>
          </a:fillRef>
          <a:effectRef idx="1">
            <a:schemeClr val="dk1"/>
          </a:effectRef>
          <a:fontRef idx="minor">
            <a:schemeClr val="tx1"/>
          </a:fontRef>
        </p:style>
      </p:cxnSp>
      <p:cxnSp>
        <p:nvCxnSpPr>
          <p:cNvPr id="51" name="Straight Connector 50"/>
          <p:cNvCxnSpPr/>
          <p:nvPr/>
        </p:nvCxnSpPr>
        <p:spPr>
          <a:xfrm>
            <a:off x="3724648" y="3117405"/>
            <a:ext cx="1852519" cy="0"/>
          </a:xfrm>
          <a:prstGeom prst="line">
            <a:avLst/>
          </a:prstGeom>
        </p:spPr>
        <p:style>
          <a:lnRef idx="2">
            <a:schemeClr val="dk1"/>
          </a:lnRef>
          <a:fillRef idx="0">
            <a:schemeClr val="dk1"/>
          </a:fillRef>
          <a:effectRef idx="1">
            <a:schemeClr val="dk1"/>
          </a:effectRef>
          <a:fontRef idx="minor">
            <a:schemeClr val="tx1"/>
          </a:fontRef>
        </p:style>
      </p:cxnSp>
      <p:cxnSp>
        <p:nvCxnSpPr>
          <p:cNvPr id="52" name="Straight Connector 51"/>
          <p:cNvCxnSpPr/>
          <p:nvPr/>
        </p:nvCxnSpPr>
        <p:spPr>
          <a:xfrm>
            <a:off x="1716234" y="1866466"/>
            <a:ext cx="0" cy="2220031"/>
          </a:xfrm>
          <a:prstGeom prst="line">
            <a:avLst/>
          </a:prstGeom>
        </p:spPr>
        <p:style>
          <a:lnRef idx="2">
            <a:schemeClr val="dk1"/>
          </a:lnRef>
          <a:fillRef idx="0">
            <a:schemeClr val="dk1"/>
          </a:fillRef>
          <a:effectRef idx="1">
            <a:schemeClr val="dk1"/>
          </a:effectRef>
          <a:fontRef idx="minor">
            <a:schemeClr val="tx1"/>
          </a:fontRef>
        </p:style>
      </p:cxnSp>
      <p:cxnSp>
        <p:nvCxnSpPr>
          <p:cNvPr id="54" name="Straight Connector 53"/>
          <p:cNvCxnSpPr/>
          <p:nvPr/>
        </p:nvCxnSpPr>
        <p:spPr>
          <a:xfrm>
            <a:off x="2319218" y="1849968"/>
            <a:ext cx="0" cy="2220031"/>
          </a:xfrm>
          <a:prstGeom prst="line">
            <a:avLst/>
          </a:prstGeom>
        </p:spPr>
        <p:style>
          <a:lnRef idx="2">
            <a:schemeClr val="dk1"/>
          </a:lnRef>
          <a:fillRef idx="0">
            <a:schemeClr val="dk1"/>
          </a:fillRef>
          <a:effectRef idx="1">
            <a:schemeClr val="dk1"/>
          </a:effectRef>
          <a:fontRef idx="minor">
            <a:schemeClr val="tx1"/>
          </a:fontRef>
        </p:style>
      </p:cxnSp>
      <p:sp>
        <p:nvSpPr>
          <p:cNvPr id="25" name="Rectangle 24"/>
          <p:cNvSpPr/>
          <p:nvPr/>
        </p:nvSpPr>
        <p:spPr>
          <a:xfrm>
            <a:off x="4254567" y="5121929"/>
            <a:ext cx="670211"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06942002"/>
      </p:ext>
    </p:extLst>
  </p:cSld>
  <p:clrMapOvr>
    <a:masterClrMapping/>
  </p:clrMapOvr>
  <p:timing>
    <p:tnLst>
      <p:par>
        <p:cTn xmlns:p14="http://schemas.microsoft.com/office/powerpoint/2010/mai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Tiled Matrix Multiply</a:t>
            </a:r>
            <a:endParaRPr lang="en-US" dirty="0"/>
          </a:p>
        </p:txBody>
      </p:sp>
      <p:sp>
        <p:nvSpPr>
          <p:cNvPr id="7" name="Rectangle 6"/>
          <p:cNvSpPr/>
          <p:nvPr/>
        </p:nvSpPr>
        <p:spPr>
          <a:xfrm>
            <a:off x="1107055" y="1866466"/>
            <a:ext cx="1695333" cy="2220031"/>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8" name="Rectangle 7"/>
          <p:cNvSpPr/>
          <p:nvPr/>
        </p:nvSpPr>
        <p:spPr>
          <a:xfrm>
            <a:off x="3724648" y="1866466"/>
            <a:ext cx="1852519" cy="168160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0" name="Rectangle 9"/>
          <p:cNvSpPr/>
          <p:nvPr/>
        </p:nvSpPr>
        <p:spPr>
          <a:xfrm>
            <a:off x="6435734" y="1866466"/>
            <a:ext cx="1715803" cy="2220031"/>
          </a:xfrm>
          <a:prstGeom prst="rect">
            <a:avLst/>
          </a:prstGeom>
          <a:ln/>
        </p:spPr>
        <p:style>
          <a:lnRef idx="1">
            <a:schemeClr val="accent6"/>
          </a:lnRef>
          <a:fillRef idx="2">
            <a:schemeClr val="accent6"/>
          </a:fillRef>
          <a:effectRef idx="1">
            <a:schemeClr val="accent6"/>
          </a:effectRef>
          <a:fontRef idx="minor">
            <a:schemeClr val="dk1"/>
          </a:fontRef>
        </p:style>
        <p:txBody>
          <a:bodyPr/>
          <a:lstStyle/>
          <a:p>
            <a:endParaRPr lang="en-US"/>
          </a:p>
        </p:txBody>
      </p:sp>
      <p:sp>
        <p:nvSpPr>
          <p:cNvPr id="11" name="Rectangle 10"/>
          <p:cNvSpPr/>
          <p:nvPr/>
        </p:nvSpPr>
        <p:spPr>
          <a:xfrm>
            <a:off x="4254565" y="4586196"/>
            <a:ext cx="1352877" cy="1709220"/>
          </a:xfrm>
          <a:prstGeom prst="rec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Multiply 15"/>
          <p:cNvSpPr/>
          <p:nvPr/>
        </p:nvSpPr>
        <p:spPr>
          <a:xfrm>
            <a:off x="2860274" y="2294445"/>
            <a:ext cx="822960" cy="822960"/>
          </a:xfrm>
          <a:prstGeom prst="mathMultiply">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Equal 16"/>
          <p:cNvSpPr/>
          <p:nvPr/>
        </p:nvSpPr>
        <p:spPr>
          <a:xfrm>
            <a:off x="5607443" y="2253027"/>
            <a:ext cx="822960" cy="822960"/>
          </a:xfrm>
          <a:prstGeom prst="mathEqual">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TextBox 17"/>
          <p:cNvSpPr txBox="1"/>
          <p:nvPr/>
        </p:nvSpPr>
        <p:spPr>
          <a:xfrm>
            <a:off x="2319218" y="5121929"/>
            <a:ext cx="1702831" cy="584776"/>
          </a:xfrm>
          <a:prstGeom prst="rect">
            <a:avLst/>
          </a:prstGeom>
          <a:noFill/>
        </p:spPr>
        <p:txBody>
          <a:bodyPr wrap="square" rtlCol="0">
            <a:spAutoFit/>
          </a:bodyPr>
          <a:lstStyle/>
          <a:p>
            <a:r>
              <a:rPr lang="en-US" sz="3200" dirty="0" smtClean="0"/>
              <a:t>CACHE:</a:t>
            </a:r>
            <a:endParaRPr lang="en-US" sz="3200" dirty="0"/>
          </a:p>
        </p:txBody>
      </p:sp>
      <p:sp>
        <p:nvSpPr>
          <p:cNvPr id="22" name="Rectangle 21"/>
          <p:cNvSpPr/>
          <p:nvPr/>
        </p:nvSpPr>
        <p:spPr>
          <a:xfrm>
            <a:off x="4254566" y="4586196"/>
            <a:ext cx="670212" cy="272887"/>
          </a:xfrm>
          <a:prstGeom prst="rect">
            <a:avLst/>
          </a:prstGeom>
          <a:ln/>
        </p:spPr>
        <p:style>
          <a:lnRef idx="1">
            <a:schemeClr val="dk1"/>
          </a:lnRef>
          <a:fillRef idx="3">
            <a:schemeClr val="dk1"/>
          </a:fillRef>
          <a:effectRef idx="2">
            <a:schemeClr val="dk1"/>
          </a:effectRef>
          <a:fontRef idx="minor">
            <a:schemeClr val="lt1"/>
          </a:fontRef>
        </p:style>
        <p:txBody>
          <a:bodyPr/>
          <a:lstStyle/>
          <a:p>
            <a:pPr algn="ctr"/>
            <a:endParaRPr lang="en-US" dirty="0"/>
          </a:p>
        </p:txBody>
      </p:sp>
      <p:sp>
        <p:nvSpPr>
          <p:cNvPr id="24" name="Rectangle 23"/>
          <p:cNvSpPr/>
          <p:nvPr/>
        </p:nvSpPr>
        <p:spPr>
          <a:xfrm>
            <a:off x="4254567" y="4858006"/>
            <a:ext cx="670211"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3" name="Rectangle 2"/>
          <p:cNvSpPr/>
          <p:nvPr/>
        </p:nvSpPr>
        <p:spPr>
          <a:xfrm>
            <a:off x="6435734"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6681557"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Down Arrow 19"/>
          <p:cNvSpPr/>
          <p:nvPr/>
        </p:nvSpPr>
        <p:spPr>
          <a:xfrm>
            <a:off x="3724648" y="1849968"/>
            <a:ext cx="358926" cy="64921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ectangle 34"/>
          <p:cNvSpPr/>
          <p:nvPr/>
        </p:nvSpPr>
        <p:spPr>
          <a:xfrm>
            <a:off x="6435734" y="2098472"/>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1107055" y="2515682"/>
            <a:ext cx="1695333" cy="0"/>
          </a:xfrm>
          <a:prstGeom prst="line">
            <a:avLst/>
          </a:prstGeom>
        </p:spPr>
        <p:style>
          <a:lnRef idx="2">
            <a:schemeClr val="dk1"/>
          </a:lnRef>
          <a:fillRef idx="0">
            <a:schemeClr val="dk1"/>
          </a:fillRef>
          <a:effectRef idx="1">
            <a:schemeClr val="dk1"/>
          </a:effectRef>
          <a:fontRef idx="minor">
            <a:schemeClr val="tx1"/>
          </a:fontRef>
        </p:style>
      </p:cxnSp>
      <p:sp>
        <p:nvSpPr>
          <p:cNvPr id="34" name="Right Arrow 33"/>
          <p:cNvSpPr/>
          <p:nvPr/>
        </p:nvSpPr>
        <p:spPr>
          <a:xfrm>
            <a:off x="1107055" y="2157906"/>
            <a:ext cx="609179" cy="34127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p:nvPr/>
        </p:nvCxnSpPr>
        <p:spPr>
          <a:xfrm>
            <a:off x="1107055" y="3152266"/>
            <a:ext cx="1695333" cy="0"/>
          </a:xfrm>
          <a:prstGeom prst="line">
            <a:avLst/>
          </a:prstGeom>
        </p:spPr>
        <p:style>
          <a:lnRef idx="2">
            <a:schemeClr val="dk1"/>
          </a:lnRef>
          <a:fillRef idx="0">
            <a:schemeClr val="dk1"/>
          </a:fillRef>
          <a:effectRef idx="1">
            <a:schemeClr val="dk1"/>
          </a:effectRef>
          <a:fontRef idx="minor">
            <a:schemeClr val="tx1"/>
          </a:fontRef>
        </p:style>
      </p:cxnSp>
      <p:cxnSp>
        <p:nvCxnSpPr>
          <p:cNvPr id="41" name="Straight Connector 40"/>
          <p:cNvCxnSpPr/>
          <p:nvPr/>
        </p:nvCxnSpPr>
        <p:spPr>
          <a:xfrm>
            <a:off x="1107055" y="3801482"/>
            <a:ext cx="1695333" cy="0"/>
          </a:xfrm>
          <a:prstGeom prst="line">
            <a:avLst/>
          </a:prstGeom>
        </p:spPr>
        <p:style>
          <a:lnRef idx="2">
            <a:schemeClr val="dk1"/>
          </a:lnRef>
          <a:fillRef idx="0">
            <a:schemeClr val="dk1"/>
          </a:fillRef>
          <a:effectRef idx="1">
            <a:schemeClr val="dk1"/>
          </a:effectRef>
          <a:fontRef idx="minor">
            <a:schemeClr val="tx1"/>
          </a:fontRef>
        </p:style>
      </p:cxnSp>
      <p:cxnSp>
        <p:nvCxnSpPr>
          <p:cNvPr id="14" name="Straight Connector 13"/>
          <p:cNvCxnSpPr/>
          <p:nvPr/>
        </p:nvCxnSpPr>
        <p:spPr>
          <a:xfrm>
            <a:off x="4442500" y="1866466"/>
            <a:ext cx="0" cy="1665110"/>
          </a:xfrm>
          <a:prstGeom prst="line">
            <a:avLst/>
          </a:prstGeom>
        </p:spPr>
        <p:style>
          <a:lnRef idx="2">
            <a:schemeClr val="dk1"/>
          </a:lnRef>
          <a:fillRef idx="0">
            <a:schemeClr val="dk1"/>
          </a:fillRef>
          <a:effectRef idx="1">
            <a:schemeClr val="dk1"/>
          </a:effectRef>
          <a:fontRef idx="minor">
            <a:schemeClr val="tx1"/>
          </a:fontRef>
        </p:style>
      </p:cxnSp>
      <p:cxnSp>
        <p:nvCxnSpPr>
          <p:cNvPr id="46" name="Straight Connector 45"/>
          <p:cNvCxnSpPr/>
          <p:nvPr/>
        </p:nvCxnSpPr>
        <p:spPr>
          <a:xfrm>
            <a:off x="5199099" y="1866466"/>
            <a:ext cx="0" cy="1665110"/>
          </a:xfrm>
          <a:prstGeom prst="line">
            <a:avLst/>
          </a:prstGeom>
        </p:spPr>
        <p:style>
          <a:lnRef idx="2">
            <a:schemeClr val="dk1"/>
          </a:lnRef>
          <a:fillRef idx="0">
            <a:schemeClr val="dk1"/>
          </a:fillRef>
          <a:effectRef idx="1">
            <a:schemeClr val="dk1"/>
          </a:effectRef>
          <a:fontRef idx="minor">
            <a:schemeClr val="tx1"/>
          </a:fontRef>
        </p:style>
      </p:cxnSp>
      <p:cxnSp>
        <p:nvCxnSpPr>
          <p:cNvPr id="48" name="Straight Connector 47"/>
          <p:cNvCxnSpPr/>
          <p:nvPr/>
        </p:nvCxnSpPr>
        <p:spPr>
          <a:xfrm>
            <a:off x="3724648" y="2499184"/>
            <a:ext cx="1852519" cy="0"/>
          </a:xfrm>
          <a:prstGeom prst="line">
            <a:avLst/>
          </a:prstGeom>
        </p:spPr>
        <p:style>
          <a:lnRef idx="2">
            <a:schemeClr val="dk1"/>
          </a:lnRef>
          <a:fillRef idx="0">
            <a:schemeClr val="dk1"/>
          </a:fillRef>
          <a:effectRef idx="1">
            <a:schemeClr val="dk1"/>
          </a:effectRef>
          <a:fontRef idx="minor">
            <a:schemeClr val="tx1"/>
          </a:fontRef>
        </p:style>
      </p:cxnSp>
      <p:cxnSp>
        <p:nvCxnSpPr>
          <p:cNvPr id="51" name="Straight Connector 50"/>
          <p:cNvCxnSpPr/>
          <p:nvPr/>
        </p:nvCxnSpPr>
        <p:spPr>
          <a:xfrm>
            <a:off x="3724648" y="3117405"/>
            <a:ext cx="1852519" cy="0"/>
          </a:xfrm>
          <a:prstGeom prst="line">
            <a:avLst/>
          </a:prstGeom>
        </p:spPr>
        <p:style>
          <a:lnRef idx="2">
            <a:schemeClr val="dk1"/>
          </a:lnRef>
          <a:fillRef idx="0">
            <a:schemeClr val="dk1"/>
          </a:fillRef>
          <a:effectRef idx="1">
            <a:schemeClr val="dk1"/>
          </a:effectRef>
          <a:fontRef idx="minor">
            <a:schemeClr val="tx1"/>
          </a:fontRef>
        </p:style>
      </p:cxnSp>
      <p:cxnSp>
        <p:nvCxnSpPr>
          <p:cNvPr id="52" name="Straight Connector 51"/>
          <p:cNvCxnSpPr/>
          <p:nvPr/>
        </p:nvCxnSpPr>
        <p:spPr>
          <a:xfrm>
            <a:off x="1716234" y="1866466"/>
            <a:ext cx="0" cy="2220031"/>
          </a:xfrm>
          <a:prstGeom prst="line">
            <a:avLst/>
          </a:prstGeom>
        </p:spPr>
        <p:style>
          <a:lnRef idx="2">
            <a:schemeClr val="dk1"/>
          </a:lnRef>
          <a:fillRef idx="0">
            <a:schemeClr val="dk1"/>
          </a:fillRef>
          <a:effectRef idx="1">
            <a:schemeClr val="dk1"/>
          </a:effectRef>
          <a:fontRef idx="minor">
            <a:schemeClr val="tx1"/>
          </a:fontRef>
        </p:style>
      </p:cxnSp>
      <p:cxnSp>
        <p:nvCxnSpPr>
          <p:cNvPr id="54" name="Straight Connector 53"/>
          <p:cNvCxnSpPr/>
          <p:nvPr/>
        </p:nvCxnSpPr>
        <p:spPr>
          <a:xfrm>
            <a:off x="2319218" y="1849968"/>
            <a:ext cx="0" cy="2220031"/>
          </a:xfrm>
          <a:prstGeom prst="line">
            <a:avLst/>
          </a:prstGeom>
        </p:spPr>
        <p:style>
          <a:lnRef idx="2">
            <a:schemeClr val="dk1"/>
          </a:lnRef>
          <a:fillRef idx="0">
            <a:schemeClr val="dk1"/>
          </a:fillRef>
          <a:effectRef idx="1">
            <a:schemeClr val="dk1"/>
          </a:effectRef>
          <a:fontRef idx="minor">
            <a:schemeClr val="tx1"/>
          </a:fontRef>
        </p:style>
      </p:cxnSp>
      <p:sp>
        <p:nvSpPr>
          <p:cNvPr id="30" name="Rectangle 29"/>
          <p:cNvSpPr/>
          <p:nvPr/>
        </p:nvSpPr>
        <p:spPr>
          <a:xfrm>
            <a:off x="4254565" y="5146312"/>
            <a:ext cx="670211"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31" name="Rectangle 30"/>
          <p:cNvSpPr/>
          <p:nvPr/>
        </p:nvSpPr>
        <p:spPr>
          <a:xfrm>
            <a:off x="4924776" y="4586196"/>
            <a:ext cx="670212" cy="272887"/>
          </a:xfrm>
          <a:prstGeom prst="rect">
            <a:avLst/>
          </a:prstGeom>
          <a:ln/>
        </p:spPr>
        <p:style>
          <a:lnRef idx="1">
            <a:schemeClr val="dk1"/>
          </a:lnRef>
          <a:fillRef idx="3">
            <a:schemeClr val="dk1"/>
          </a:fillRef>
          <a:effectRef idx="2">
            <a:schemeClr val="dk1"/>
          </a:effectRef>
          <a:fontRef idx="minor">
            <a:schemeClr val="lt1"/>
          </a:fontRef>
        </p:style>
        <p:txBody>
          <a:bodyPr/>
          <a:lstStyle/>
          <a:p>
            <a:pPr algn="ctr"/>
            <a:endParaRPr lang="en-US" dirty="0"/>
          </a:p>
        </p:txBody>
      </p:sp>
    </p:spTree>
    <p:extLst>
      <p:ext uri="{BB962C8B-B14F-4D97-AF65-F5344CB8AC3E}">
        <p14:creationId xmlns:p14="http://schemas.microsoft.com/office/powerpoint/2010/main" val="3255402997"/>
      </p:ext>
    </p:extLst>
  </p:cSld>
  <p:clrMapOvr>
    <a:masterClrMapping/>
  </p:clrMapOvr>
  <p:timing>
    <p:tnLst>
      <p:par>
        <p:cTn xmlns:p14="http://schemas.microsoft.com/office/powerpoint/2010/mai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Tiled Matrix Multiply</a:t>
            </a:r>
            <a:endParaRPr lang="en-US" dirty="0"/>
          </a:p>
        </p:txBody>
      </p:sp>
      <p:sp>
        <p:nvSpPr>
          <p:cNvPr id="7" name="Rectangle 6"/>
          <p:cNvSpPr/>
          <p:nvPr/>
        </p:nvSpPr>
        <p:spPr>
          <a:xfrm>
            <a:off x="1107055" y="1866466"/>
            <a:ext cx="1695333" cy="2220031"/>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8" name="Rectangle 7"/>
          <p:cNvSpPr/>
          <p:nvPr/>
        </p:nvSpPr>
        <p:spPr>
          <a:xfrm>
            <a:off x="3724648" y="1866466"/>
            <a:ext cx="1852519" cy="168160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0" name="Rectangle 9"/>
          <p:cNvSpPr/>
          <p:nvPr/>
        </p:nvSpPr>
        <p:spPr>
          <a:xfrm>
            <a:off x="6435734" y="1866466"/>
            <a:ext cx="1715803" cy="2220031"/>
          </a:xfrm>
          <a:prstGeom prst="rect">
            <a:avLst/>
          </a:prstGeom>
          <a:ln/>
        </p:spPr>
        <p:style>
          <a:lnRef idx="1">
            <a:schemeClr val="accent6"/>
          </a:lnRef>
          <a:fillRef idx="2">
            <a:schemeClr val="accent6"/>
          </a:fillRef>
          <a:effectRef idx="1">
            <a:schemeClr val="accent6"/>
          </a:effectRef>
          <a:fontRef idx="minor">
            <a:schemeClr val="dk1"/>
          </a:fontRef>
        </p:style>
        <p:txBody>
          <a:bodyPr/>
          <a:lstStyle/>
          <a:p>
            <a:endParaRPr lang="en-US"/>
          </a:p>
        </p:txBody>
      </p:sp>
      <p:sp>
        <p:nvSpPr>
          <p:cNvPr id="11" name="Rectangle 10"/>
          <p:cNvSpPr/>
          <p:nvPr/>
        </p:nvSpPr>
        <p:spPr>
          <a:xfrm>
            <a:off x="4254565" y="4586196"/>
            <a:ext cx="1352877" cy="1709220"/>
          </a:xfrm>
          <a:prstGeom prst="rec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Multiply 15"/>
          <p:cNvSpPr/>
          <p:nvPr/>
        </p:nvSpPr>
        <p:spPr>
          <a:xfrm>
            <a:off x="2860274" y="2294445"/>
            <a:ext cx="822960" cy="822960"/>
          </a:xfrm>
          <a:prstGeom prst="mathMultiply">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Equal 16"/>
          <p:cNvSpPr/>
          <p:nvPr/>
        </p:nvSpPr>
        <p:spPr>
          <a:xfrm>
            <a:off x="5607443" y="2253027"/>
            <a:ext cx="822960" cy="822960"/>
          </a:xfrm>
          <a:prstGeom prst="mathEqual">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TextBox 17"/>
          <p:cNvSpPr txBox="1"/>
          <p:nvPr/>
        </p:nvSpPr>
        <p:spPr>
          <a:xfrm>
            <a:off x="2319218" y="5121929"/>
            <a:ext cx="1702831" cy="584776"/>
          </a:xfrm>
          <a:prstGeom prst="rect">
            <a:avLst/>
          </a:prstGeom>
          <a:noFill/>
        </p:spPr>
        <p:txBody>
          <a:bodyPr wrap="square" rtlCol="0">
            <a:spAutoFit/>
          </a:bodyPr>
          <a:lstStyle/>
          <a:p>
            <a:r>
              <a:rPr lang="en-US" sz="3200" dirty="0" smtClean="0"/>
              <a:t>CACHE:</a:t>
            </a:r>
            <a:endParaRPr lang="en-US" sz="3200" dirty="0"/>
          </a:p>
        </p:txBody>
      </p:sp>
      <p:sp>
        <p:nvSpPr>
          <p:cNvPr id="22" name="Rectangle 21"/>
          <p:cNvSpPr/>
          <p:nvPr/>
        </p:nvSpPr>
        <p:spPr>
          <a:xfrm>
            <a:off x="4254566" y="4586196"/>
            <a:ext cx="670212" cy="272887"/>
          </a:xfrm>
          <a:prstGeom prst="rect">
            <a:avLst/>
          </a:prstGeom>
          <a:ln/>
        </p:spPr>
        <p:style>
          <a:lnRef idx="1">
            <a:schemeClr val="dk1"/>
          </a:lnRef>
          <a:fillRef idx="3">
            <a:schemeClr val="dk1"/>
          </a:fillRef>
          <a:effectRef idx="2">
            <a:schemeClr val="dk1"/>
          </a:effectRef>
          <a:fontRef idx="minor">
            <a:schemeClr val="lt1"/>
          </a:fontRef>
        </p:style>
        <p:txBody>
          <a:bodyPr/>
          <a:lstStyle/>
          <a:p>
            <a:pPr algn="ctr"/>
            <a:endParaRPr lang="en-US" dirty="0"/>
          </a:p>
        </p:txBody>
      </p:sp>
      <p:sp>
        <p:nvSpPr>
          <p:cNvPr id="24" name="Rectangle 23"/>
          <p:cNvSpPr/>
          <p:nvPr/>
        </p:nvSpPr>
        <p:spPr>
          <a:xfrm>
            <a:off x="4254567" y="4858006"/>
            <a:ext cx="670211"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3" name="Rectangle 2"/>
          <p:cNvSpPr/>
          <p:nvPr/>
        </p:nvSpPr>
        <p:spPr>
          <a:xfrm>
            <a:off x="6435734"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6681557"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Rectangle 32"/>
          <p:cNvSpPr/>
          <p:nvPr/>
        </p:nvSpPr>
        <p:spPr>
          <a:xfrm>
            <a:off x="6681557" y="2098472"/>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ectangle 34"/>
          <p:cNvSpPr/>
          <p:nvPr/>
        </p:nvSpPr>
        <p:spPr>
          <a:xfrm>
            <a:off x="6435734" y="2098472"/>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1107055" y="2515682"/>
            <a:ext cx="1695333" cy="0"/>
          </a:xfrm>
          <a:prstGeom prst="line">
            <a:avLst/>
          </a:prstGeom>
        </p:spPr>
        <p:style>
          <a:lnRef idx="2">
            <a:schemeClr val="dk1"/>
          </a:lnRef>
          <a:fillRef idx="0">
            <a:schemeClr val="dk1"/>
          </a:fillRef>
          <a:effectRef idx="1">
            <a:schemeClr val="dk1"/>
          </a:effectRef>
          <a:fontRef idx="minor">
            <a:schemeClr val="tx1"/>
          </a:fontRef>
        </p:style>
      </p:cxnSp>
      <p:sp>
        <p:nvSpPr>
          <p:cNvPr id="34" name="Right Arrow 33"/>
          <p:cNvSpPr/>
          <p:nvPr/>
        </p:nvSpPr>
        <p:spPr>
          <a:xfrm>
            <a:off x="1107055" y="2157906"/>
            <a:ext cx="609179" cy="34127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p:nvPr/>
        </p:nvCxnSpPr>
        <p:spPr>
          <a:xfrm>
            <a:off x="1107055" y="3152266"/>
            <a:ext cx="1695333" cy="0"/>
          </a:xfrm>
          <a:prstGeom prst="line">
            <a:avLst/>
          </a:prstGeom>
        </p:spPr>
        <p:style>
          <a:lnRef idx="2">
            <a:schemeClr val="dk1"/>
          </a:lnRef>
          <a:fillRef idx="0">
            <a:schemeClr val="dk1"/>
          </a:fillRef>
          <a:effectRef idx="1">
            <a:schemeClr val="dk1"/>
          </a:effectRef>
          <a:fontRef idx="minor">
            <a:schemeClr val="tx1"/>
          </a:fontRef>
        </p:style>
      </p:cxnSp>
      <p:cxnSp>
        <p:nvCxnSpPr>
          <p:cNvPr id="41" name="Straight Connector 40"/>
          <p:cNvCxnSpPr/>
          <p:nvPr/>
        </p:nvCxnSpPr>
        <p:spPr>
          <a:xfrm>
            <a:off x="1107055" y="3801482"/>
            <a:ext cx="1695333" cy="0"/>
          </a:xfrm>
          <a:prstGeom prst="line">
            <a:avLst/>
          </a:prstGeom>
        </p:spPr>
        <p:style>
          <a:lnRef idx="2">
            <a:schemeClr val="dk1"/>
          </a:lnRef>
          <a:fillRef idx="0">
            <a:schemeClr val="dk1"/>
          </a:fillRef>
          <a:effectRef idx="1">
            <a:schemeClr val="dk1"/>
          </a:effectRef>
          <a:fontRef idx="minor">
            <a:schemeClr val="tx1"/>
          </a:fontRef>
        </p:style>
      </p:cxnSp>
      <p:sp>
        <p:nvSpPr>
          <p:cNvPr id="43" name="Down Arrow 42"/>
          <p:cNvSpPr/>
          <p:nvPr/>
        </p:nvSpPr>
        <p:spPr>
          <a:xfrm>
            <a:off x="4083574" y="1849968"/>
            <a:ext cx="358926" cy="64921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4" name="Straight Connector 13"/>
          <p:cNvCxnSpPr/>
          <p:nvPr/>
        </p:nvCxnSpPr>
        <p:spPr>
          <a:xfrm>
            <a:off x="4442500" y="1866466"/>
            <a:ext cx="0" cy="1665110"/>
          </a:xfrm>
          <a:prstGeom prst="line">
            <a:avLst/>
          </a:prstGeom>
        </p:spPr>
        <p:style>
          <a:lnRef idx="2">
            <a:schemeClr val="dk1"/>
          </a:lnRef>
          <a:fillRef idx="0">
            <a:schemeClr val="dk1"/>
          </a:fillRef>
          <a:effectRef idx="1">
            <a:schemeClr val="dk1"/>
          </a:effectRef>
          <a:fontRef idx="minor">
            <a:schemeClr val="tx1"/>
          </a:fontRef>
        </p:style>
      </p:cxnSp>
      <p:cxnSp>
        <p:nvCxnSpPr>
          <p:cNvPr id="46" name="Straight Connector 45"/>
          <p:cNvCxnSpPr/>
          <p:nvPr/>
        </p:nvCxnSpPr>
        <p:spPr>
          <a:xfrm>
            <a:off x="5199099" y="1866466"/>
            <a:ext cx="0" cy="1665110"/>
          </a:xfrm>
          <a:prstGeom prst="line">
            <a:avLst/>
          </a:prstGeom>
        </p:spPr>
        <p:style>
          <a:lnRef idx="2">
            <a:schemeClr val="dk1"/>
          </a:lnRef>
          <a:fillRef idx="0">
            <a:schemeClr val="dk1"/>
          </a:fillRef>
          <a:effectRef idx="1">
            <a:schemeClr val="dk1"/>
          </a:effectRef>
          <a:fontRef idx="minor">
            <a:schemeClr val="tx1"/>
          </a:fontRef>
        </p:style>
      </p:cxnSp>
      <p:cxnSp>
        <p:nvCxnSpPr>
          <p:cNvPr id="48" name="Straight Connector 47"/>
          <p:cNvCxnSpPr/>
          <p:nvPr/>
        </p:nvCxnSpPr>
        <p:spPr>
          <a:xfrm>
            <a:off x="3724648" y="2499184"/>
            <a:ext cx="1852519" cy="0"/>
          </a:xfrm>
          <a:prstGeom prst="line">
            <a:avLst/>
          </a:prstGeom>
        </p:spPr>
        <p:style>
          <a:lnRef idx="2">
            <a:schemeClr val="dk1"/>
          </a:lnRef>
          <a:fillRef idx="0">
            <a:schemeClr val="dk1"/>
          </a:fillRef>
          <a:effectRef idx="1">
            <a:schemeClr val="dk1"/>
          </a:effectRef>
          <a:fontRef idx="minor">
            <a:schemeClr val="tx1"/>
          </a:fontRef>
        </p:style>
      </p:cxnSp>
      <p:cxnSp>
        <p:nvCxnSpPr>
          <p:cNvPr id="51" name="Straight Connector 50"/>
          <p:cNvCxnSpPr/>
          <p:nvPr/>
        </p:nvCxnSpPr>
        <p:spPr>
          <a:xfrm>
            <a:off x="3724648" y="3117405"/>
            <a:ext cx="1852519" cy="0"/>
          </a:xfrm>
          <a:prstGeom prst="line">
            <a:avLst/>
          </a:prstGeom>
        </p:spPr>
        <p:style>
          <a:lnRef idx="2">
            <a:schemeClr val="dk1"/>
          </a:lnRef>
          <a:fillRef idx="0">
            <a:schemeClr val="dk1"/>
          </a:fillRef>
          <a:effectRef idx="1">
            <a:schemeClr val="dk1"/>
          </a:effectRef>
          <a:fontRef idx="minor">
            <a:schemeClr val="tx1"/>
          </a:fontRef>
        </p:style>
      </p:cxnSp>
      <p:cxnSp>
        <p:nvCxnSpPr>
          <p:cNvPr id="52" name="Straight Connector 51"/>
          <p:cNvCxnSpPr/>
          <p:nvPr/>
        </p:nvCxnSpPr>
        <p:spPr>
          <a:xfrm>
            <a:off x="1716234" y="1866466"/>
            <a:ext cx="0" cy="2220031"/>
          </a:xfrm>
          <a:prstGeom prst="line">
            <a:avLst/>
          </a:prstGeom>
        </p:spPr>
        <p:style>
          <a:lnRef idx="2">
            <a:schemeClr val="dk1"/>
          </a:lnRef>
          <a:fillRef idx="0">
            <a:schemeClr val="dk1"/>
          </a:fillRef>
          <a:effectRef idx="1">
            <a:schemeClr val="dk1"/>
          </a:effectRef>
          <a:fontRef idx="minor">
            <a:schemeClr val="tx1"/>
          </a:fontRef>
        </p:style>
      </p:cxnSp>
      <p:cxnSp>
        <p:nvCxnSpPr>
          <p:cNvPr id="54" name="Straight Connector 53"/>
          <p:cNvCxnSpPr/>
          <p:nvPr/>
        </p:nvCxnSpPr>
        <p:spPr>
          <a:xfrm>
            <a:off x="2319218" y="1849968"/>
            <a:ext cx="0" cy="2220031"/>
          </a:xfrm>
          <a:prstGeom prst="line">
            <a:avLst/>
          </a:prstGeom>
        </p:spPr>
        <p:style>
          <a:lnRef idx="2">
            <a:schemeClr val="dk1"/>
          </a:lnRef>
          <a:fillRef idx="0">
            <a:schemeClr val="dk1"/>
          </a:fillRef>
          <a:effectRef idx="1">
            <a:schemeClr val="dk1"/>
          </a:effectRef>
          <a:fontRef idx="minor">
            <a:schemeClr val="tx1"/>
          </a:fontRef>
        </p:style>
      </p:cxnSp>
      <p:sp>
        <p:nvSpPr>
          <p:cNvPr id="32" name="Rectangle 31"/>
          <p:cNvSpPr/>
          <p:nvPr/>
        </p:nvSpPr>
        <p:spPr>
          <a:xfrm>
            <a:off x="4937231" y="4585119"/>
            <a:ext cx="670212" cy="272887"/>
          </a:xfrm>
          <a:prstGeom prst="rect">
            <a:avLst/>
          </a:prstGeom>
          <a:ln/>
        </p:spPr>
        <p:style>
          <a:lnRef idx="1">
            <a:schemeClr val="dk1"/>
          </a:lnRef>
          <a:fillRef idx="3">
            <a:schemeClr val="dk1"/>
          </a:fillRef>
          <a:effectRef idx="2">
            <a:schemeClr val="dk1"/>
          </a:effectRef>
          <a:fontRef idx="minor">
            <a:schemeClr val="lt1"/>
          </a:fontRef>
        </p:style>
        <p:txBody>
          <a:bodyPr/>
          <a:lstStyle/>
          <a:p>
            <a:pPr algn="ctr"/>
            <a:endParaRPr lang="en-US" dirty="0"/>
          </a:p>
        </p:txBody>
      </p:sp>
      <p:sp>
        <p:nvSpPr>
          <p:cNvPr id="36" name="Rectangle 35"/>
          <p:cNvSpPr/>
          <p:nvPr/>
        </p:nvSpPr>
        <p:spPr>
          <a:xfrm>
            <a:off x="4254567" y="5155366"/>
            <a:ext cx="670211"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94007744"/>
      </p:ext>
    </p:extLst>
  </p:cSld>
  <p:clrMapOvr>
    <a:masterClrMapping/>
  </p:clrMapOvr>
  <p:timing>
    <p:tnLst>
      <p:par>
        <p:cTn xmlns:p14="http://schemas.microsoft.com/office/powerpoint/2010/mai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Tiled Matrix Multiply</a:t>
            </a:r>
            <a:endParaRPr lang="en-US" dirty="0"/>
          </a:p>
        </p:txBody>
      </p:sp>
      <p:sp>
        <p:nvSpPr>
          <p:cNvPr id="7" name="Rectangle 6"/>
          <p:cNvSpPr/>
          <p:nvPr/>
        </p:nvSpPr>
        <p:spPr>
          <a:xfrm>
            <a:off x="1107055" y="1866466"/>
            <a:ext cx="1695333" cy="2220031"/>
          </a:xfrm>
          <a:prstGeom prst="rect">
            <a:avLst/>
          </a:prstGeom>
          <a:ln/>
        </p:spPr>
        <p:style>
          <a:lnRef idx="1">
            <a:schemeClr val="dk1"/>
          </a:lnRef>
          <a:fillRef idx="3">
            <a:schemeClr val="dk1"/>
          </a:fillRef>
          <a:effectRef idx="2">
            <a:schemeClr val="dk1"/>
          </a:effectRef>
          <a:fontRef idx="minor">
            <a:schemeClr val="lt1"/>
          </a:fontRef>
        </p:style>
        <p:txBody>
          <a:bodyPr/>
          <a:lstStyle/>
          <a:p>
            <a:endParaRPr lang="en-US"/>
          </a:p>
        </p:txBody>
      </p:sp>
      <p:sp>
        <p:nvSpPr>
          <p:cNvPr id="8" name="Rectangle 7"/>
          <p:cNvSpPr/>
          <p:nvPr/>
        </p:nvSpPr>
        <p:spPr>
          <a:xfrm>
            <a:off x="3724648" y="1866466"/>
            <a:ext cx="1852519" cy="168160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0" name="Rectangle 9"/>
          <p:cNvSpPr/>
          <p:nvPr/>
        </p:nvSpPr>
        <p:spPr>
          <a:xfrm>
            <a:off x="6435734" y="1866466"/>
            <a:ext cx="1715803" cy="2220031"/>
          </a:xfrm>
          <a:prstGeom prst="rect">
            <a:avLst/>
          </a:prstGeom>
          <a:ln/>
        </p:spPr>
        <p:style>
          <a:lnRef idx="1">
            <a:schemeClr val="accent6"/>
          </a:lnRef>
          <a:fillRef idx="2">
            <a:schemeClr val="accent6"/>
          </a:fillRef>
          <a:effectRef idx="1">
            <a:schemeClr val="accent6"/>
          </a:effectRef>
          <a:fontRef idx="minor">
            <a:schemeClr val="dk1"/>
          </a:fontRef>
        </p:style>
        <p:txBody>
          <a:bodyPr/>
          <a:lstStyle/>
          <a:p>
            <a:endParaRPr lang="en-US"/>
          </a:p>
        </p:txBody>
      </p:sp>
      <p:sp>
        <p:nvSpPr>
          <p:cNvPr id="11" name="Rectangle 10"/>
          <p:cNvSpPr/>
          <p:nvPr/>
        </p:nvSpPr>
        <p:spPr>
          <a:xfrm>
            <a:off x="4254565" y="4586196"/>
            <a:ext cx="1352877" cy="1709220"/>
          </a:xfrm>
          <a:prstGeom prst="rec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Multiply 15"/>
          <p:cNvSpPr/>
          <p:nvPr/>
        </p:nvSpPr>
        <p:spPr>
          <a:xfrm>
            <a:off x="2860274" y="2294445"/>
            <a:ext cx="822960" cy="822960"/>
          </a:xfrm>
          <a:prstGeom prst="mathMultiply">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Equal 16"/>
          <p:cNvSpPr/>
          <p:nvPr/>
        </p:nvSpPr>
        <p:spPr>
          <a:xfrm>
            <a:off x="5607443" y="2253027"/>
            <a:ext cx="822960" cy="822960"/>
          </a:xfrm>
          <a:prstGeom prst="mathEqual">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TextBox 17"/>
          <p:cNvSpPr txBox="1"/>
          <p:nvPr/>
        </p:nvSpPr>
        <p:spPr>
          <a:xfrm>
            <a:off x="2319218" y="5121929"/>
            <a:ext cx="1702831" cy="584776"/>
          </a:xfrm>
          <a:prstGeom prst="rect">
            <a:avLst/>
          </a:prstGeom>
          <a:noFill/>
        </p:spPr>
        <p:txBody>
          <a:bodyPr wrap="square" rtlCol="0">
            <a:spAutoFit/>
          </a:bodyPr>
          <a:lstStyle/>
          <a:p>
            <a:r>
              <a:rPr lang="en-US" sz="3200" dirty="0" smtClean="0"/>
              <a:t>CACHE:</a:t>
            </a:r>
            <a:endParaRPr lang="en-US" sz="3200" dirty="0"/>
          </a:p>
        </p:txBody>
      </p:sp>
      <p:sp>
        <p:nvSpPr>
          <p:cNvPr id="22" name="Rectangle 21"/>
          <p:cNvSpPr/>
          <p:nvPr/>
        </p:nvSpPr>
        <p:spPr>
          <a:xfrm>
            <a:off x="4254566" y="4586196"/>
            <a:ext cx="670212" cy="272887"/>
          </a:xfrm>
          <a:prstGeom prst="rect">
            <a:avLst/>
          </a:prstGeom>
          <a:ln/>
        </p:spPr>
        <p:style>
          <a:lnRef idx="1">
            <a:schemeClr val="dk1"/>
          </a:lnRef>
          <a:fillRef idx="3">
            <a:schemeClr val="dk1"/>
          </a:fillRef>
          <a:effectRef idx="2">
            <a:schemeClr val="dk1"/>
          </a:effectRef>
          <a:fontRef idx="minor">
            <a:schemeClr val="lt1"/>
          </a:fontRef>
        </p:style>
        <p:txBody>
          <a:bodyPr/>
          <a:lstStyle/>
          <a:p>
            <a:pPr algn="ctr"/>
            <a:endParaRPr lang="en-US" dirty="0"/>
          </a:p>
        </p:txBody>
      </p:sp>
      <p:sp>
        <p:nvSpPr>
          <p:cNvPr id="24" name="Rectangle 23"/>
          <p:cNvSpPr/>
          <p:nvPr/>
        </p:nvSpPr>
        <p:spPr>
          <a:xfrm>
            <a:off x="4254567" y="4858006"/>
            <a:ext cx="670211" cy="28992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3" name="Rectangle 2"/>
          <p:cNvSpPr/>
          <p:nvPr/>
        </p:nvSpPr>
        <p:spPr>
          <a:xfrm>
            <a:off x="6435734"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6681557" y="1866466"/>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Down Arrow 19"/>
          <p:cNvSpPr/>
          <p:nvPr/>
        </p:nvSpPr>
        <p:spPr>
          <a:xfrm>
            <a:off x="3724648" y="2512990"/>
            <a:ext cx="358926" cy="64921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ight Arrow 28"/>
          <p:cNvSpPr/>
          <p:nvPr/>
        </p:nvSpPr>
        <p:spPr>
          <a:xfrm>
            <a:off x="1710039" y="1849968"/>
            <a:ext cx="609179" cy="34514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Rectangle 32"/>
          <p:cNvSpPr/>
          <p:nvPr/>
        </p:nvSpPr>
        <p:spPr>
          <a:xfrm>
            <a:off x="6681557" y="2098472"/>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ectangle 34"/>
          <p:cNvSpPr/>
          <p:nvPr/>
        </p:nvSpPr>
        <p:spPr>
          <a:xfrm>
            <a:off x="6435734" y="2098472"/>
            <a:ext cx="245823" cy="2320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1107055" y="2515682"/>
            <a:ext cx="1695333" cy="0"/>
          </a:xfrm>
          <a:prstGeom prst="line">
            <a:avLst/>
          </a:prstGeom>
        </p:spPr>
        <p:style>
          <a:lnRef idx="2">
            <a:schemeClr val="dk1"/>
          </a:lnRef>
          <a:fillRef idx="0">
            <a:schemeClr val="dk1"/>
          </a:fillRef>
          <a:effectRef idx="1">
            <a:schemeClr val="dk1"/>
          </a:effectRef>
          <a:fontRef idx="minor">
            <a:schemeClr val="tx1"/>
          </a:fontRef>
        </p:style>
      </p:cxnSp>
      <p:sp>
        <p:nvSpPr>
          <p:cNvPr id="34" name="Right Arrow 33"/>
          <p:cNvSpPr/>
          <p:nvPr/>
        </p:nvSpPr>
        <p:spPr>
          <a:xfrm>
            <a:off x="1710039" y="2174404"/>
            <a:ext cx="609179" cy="34127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p:nvPr/>
        </p:nvCxnSpPr>
        <p:spPr>
          <a:xfrm>
            <a:off x="1107055" y="3152266"/>
            <a:ext cx="1695333" cy="0"/>
          </a:xfrm>
          <a:prstGeom prst="line">
            <a:avLst/>
          </a:prstGeom>
        </p:spPr>
        <p:style>
          <a:lnRef idx="2">
            <a:schemeClr val="dk1"/>
          </a:lnRef>
          <a:fillRef idx="0">
            <a:schemeClr val="dk1"/>
          </a:fillRef>
          <a:effectRef idx="1">
            <a:schemeClr val="dk1"/>
          </a:effectRef>
          <a:fontRef idx="minor">
            <a:schemeClr val="tx1"/>
          </a:fontRef>
        </p:style>
      </p:cxnSp>
      <p:cxnSp>
        <p:nvCxnSpPr>
          <p:cNvPr id="41" name="Straight Connector 40"/>
          <p:cNvCxnSpPr/>
          <p:nvPr/>
        </p:nvCxnSpPr>
        <p:spPr>
          <a:xfrm>
            <a:off x="1107055" y="3801482"/>
            <a:ext cx="1695333" cy="0"/>
          </a:xfrm>
          <a:prstGeom prst="line">
            <a:avLst/>
          </a:prstGeom>
        </p:spPr>
        <p:style>
          <a:lnRef idx="2">
            <a:schemeClr val="dk1"/>
          </a:lnRef>
          <a:fillRef idx="0">
            <a:schemeClr val="dk1"/>
          </a:fillRef>
          <a:effectRef idx="1">
            <a:schemeClr val="dk1"/>
          </a:effectRef>
          <a:fontRef idx="minor">
            <a:schemeClr val="tx1"/>
          </a:fontRef>
        </p:style>
      </p:cxnSp>
      <p:sp>
        <p:nvSpPr>
          <p:cNvPr id="43" name="Down Arrow 42"/>
          <p:cNvSpPr/>
          <p:nvPr/>
        </p:nvSpPr>
        <p:spPr>
          <a:xfrm>
            <a:off x="4083574" y="2512990"/>
            <a:ext cx="358926" cy="64921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4" name="Straight Connector 13"/>
          <p:cNvCxnSpPr/>
          <p:nvPr/>
        </p:nvCxnSpPr>
        <p:spPr>
          <a:xfrm>
            <a:off x="4442500" y="1866466"/>
            <a:ext cx="0" cy="1665110"/>
          </a:xfrm>
          <a:prstGeom prst="line">
            <a:avLst/>
          </a:prstGeom>
        </p:spPr>
        <p:style>
          <a:lnRef idx="2">
            <a:schemeClr val="dk1"/>
          </a:lnRef>
          <a:fillRef idx="0">
            <a:schemeClr val="dk1"/>
          </a:fillRef>
          <a:effectRef idx="1">
            <a:schemeClr val="dk1"/>
          </a:effectRef>
          <a:fontRef idx="minor">
            <a:schemeClr val="tx1"/>
          </a:fontRef>
        </p:style>
      </p:cxnSp>
      <p:cxnSp>
        <p:nvCxnSpPr>
          <p:cNvPr id="46" name="Straight Connector 45"/>
          <p:cNvCxnSpPr/>
          <p:nvPr/>
        </p:nvCxnSpPr>
        <p:spPr>
          <a:xfrm>
            <a:off x="5199099" y="1866466"/>
            <a:ext cx="0" cy="1665110"/>
          </a:xfrm>
          <a:prstGeom prst="line">
            <a:avLst/>
          </a:prstGeom>
        </p:spPr>
        <p:style>
          <a:lnRef idx="2">
            <a:schemeClr val="dk1"/>
          </a:lnRef>
          <a:fillRef idx="0">
            <a:schemeClr val="dk1"/>
          </a:fillRef>
          <a:effectRef idx="1">
            <a:schemeClr val="dk1"/>
          </a:effectRef>
          <a:fontRef idx="minor">
            <a:schemeClr val="tx1"/>
          </a:fontRef>
        </p:style>
      </p:cxnSp>
      <p:cxnSp>
        <p:nvCxnSpPr>
          <p:cNvPr id="48" name="Straight Connector 47"/>
          <p:cNvCxnSpPr/>
          <p:nvPr/>
        </p:nvCxnSpPr>
        <p:spPr>
          <a:xfrm>
            <a:off x="3724648" y="2499184"/>
            <a:ext cx="1852519" cy="0"/>
          </a:xfrm>
          <a:prstGeom prst="line">
            <a:avLst/>
          </a:prstGeom>
        </p:spPr>
        <p:style>
          <a:lnRef idx="2">
            <a:schemeClr val="dk1"/>
          </a:lnRef>
          <a:fillRef idx="0">
            <a:schemeClr val="dk1"/>
          </a:fillRef>
          <a:effectRef idx="1">
            <a:schemeClr val="dk1"/>
          </a:effectRef>
          <a:fontRef idx="minor">
            <a:schemeClr val="tx1"/>
          </a:fontRef>
        </p:style>
      </p:cxnSp>
      <p:cxnSp>
        <p:nvCxnSpPr>
          <p:cNvPr id="51" name="Straight Connector 50"/>
          <p:cNvCxnSpPr/>
          <p:nvPr/>
        </p:nvCxnSpPr>
        <p:spPr>
          <a:xfrm>
            <a:off x="3724648" y="3117405"/>
            <a:ext cx="1852519" cy="0"/>
          </a:xfrm>
          <a:prstGeom prst="line">
            <a:avLst/>
          </a:prstGeom>
        </p:spPr>
        <p:style>
          <a:lnRef idx="2">
            <a:schemeClr val="dk1"/>
          </a:lnRef>
          <a:fillRef idx="0">
            <a:schemeClr val="dk1"/>
          </a:fillRef>
          <a:effectRef idx="1">
            <a:schemeClr val="dk1"/>
          </a:effectRef>
          <a:fontRef idx="minor">
            <a:schemeClr val="tx1"/>
          </a:fontRef>
        </p:style>
      </p:cxnSp>
      <p:cxnSp>
        <p:nvCxnSpPr>
          <p:cNvPr id="52" name="Straight Connector 51"/>
          <p:cNvCxnSpPr/>
          <p:nvPr/>
        </p:nvCxnSpPr>
        <p:spPr>
          <a:xfrm>
            <a:off x="1716234" y="1866466"/>
            <a:ext cx="0" cy="2220031"/>
          </a:xfrm>
          <a:prstGeom prst="line">
            <a:avLst/>
          </a:prstGeom>
        </p:spPr>
        <p:style>
          <a:lnRef idx="2">
            <a:schemeClr val="dk1"/>
          </a:lnRef>
          <a:fillRef idx="0">
            <a:schemeClr val="dk1"/>
          </a:fillRef>
          <a:effectRef idx="1">
            <a:schemeClr val="dk1"/>
          </a:effectRef>
          <a:fontRef idx="minor">
            <a:schemeClr val="tx1"/>
          </a:fontRef>
        </p:style>
      </p:cxnSp>
      <p:cxnSp>
        <p:nvCxnSpPr>
          <p:cNvPr id="54" name="Straight Connector 53"/>
          <p:cNvCxnSpPr/>
          <p:nvPr/>
        </p:nvCxnSpPr>
        <p:spPr>
          <a:xfrm>
            <a:off x="2319218" y="1849968"/>
            <a:ext cx="0" cy="2220031"/>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122693509"/>
      </p:ext>
    </p:extLst>
  </p:cSld>
  <p:clrMapOvr>
    <a:masterClrMapping/>
  </p:clrMapOvr>
  <p:timing>
    <p:tnLst>
      <p:par>
        <p:cTn xmlns:p14="http://schemas.microsoft.com/office/powerpoint/2010/mai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Untiled</a:t>
            </a:r>
            <a:r>
              <a:rPr lang="en-US" dirty="0" smtClean="0"/>
              <a:t> C Matrix Multiply</a:t>
            </a:r>
            <a:endParaRPr lang="en-US" dirty="0"/>
          </a:p>
        </p:txBody>
      </p:sp>
      <p:sp>
        <p:nvSpPr>
          <p:cNvPr id="3" name="Content Placeholder 2"/>
          <p:cNvSpPr>
            <a:spLocks noGrp="1"/>
          </p:cNvSpPr>
          <p:nvPr>
            <p:ph idx="1"/>
          </p:nvPr>
        </p:nvSpPr>
        <p:spPr/>
        <p:txBody>
          <a:bodyPr>
            <a:normAutofit/>
          </a:bodyPr>
          <a:lstStyle/>
          <a:p>
            <a:pPr marL="0" indent="0">
              <a:lnSpc>
                <a:spcPct val="80000"/>
              </a:lnSpc>
              <a:buNone/>
            </a:pPr>
            <a:r>
              <a:rPr lang="en-US" sz="1800" dirty="0">
                <a:solidFill>
                  <a:srgbClr val="0027F1"/>
                </a:solidFill>
                <a:latin typeface="CourierNewPSMT"/>
              </a:rPr>
              <a:t>void</a:t>
            </a:r>
            <a:r>
              <a:rPr lang="en-US" sz="1800" dirty="0">
                <a:solidFill>
                  <a:prstClr val="black"/>
                </a:solidFill>
                <a:latin typeface="Courier"/>
              </a:rPr>
              <a:t> mm</a:t>
            </a:r>
            <a:r>
              <a:rPr lang="en-US" sz="1800" dirty="0">
                <a:solidFill>
                  <a:srgbClr val="29691A"/>
                </a:solidFill>
                <a:latin typeface="CourierNewPSMT"/>
              </a:rPr>
              <a:t>(</a:t>
            </a:r>
            <a:r>
              <a:rPr lang="en-US" sz="1800" dirty="0">
                <a:solidFill>
                  <a:srgbClr val="0027F1"/>
                </a:solidFill>
                <a:latin typeface="CourierNewPSMT"/>
              </a:rPr>
              <a:t>double</a:t>
            </a:r>
            <a:r>
              <a:rPr lang="en-US" sz="1800" dirty="0">
                <a:solidFill>
                  <a:prstClr val="black"/>
                </a:solidFill>
                <a:latin typeface="Courier"/>
              </a:rPr>
              <a:t> </a:t>
            </a:r>
            <a:r>
              <a:rPr lang="en-US" sz="1800" dirty="0">
                <a:solidFill>
                  <a:srgbClr val="00072E"/>
                </a:solidFill>
                <a:latin typeface="CourierNewPSMT"/>
              </a:rPr>
              <a:t>*</a:t>
            </a:r>
            <a:r>
              <a:rPr lang="en-US" sz="1800" dirty="0">
                <a:solidFill>
                  <a:prstClr val="black"/>
                </a:solidFill>
                <a:latin typeface="Courier"/>
              </a:rPr>
              <a:t>A, </a:t>
            </a:r>
            <a:r>
              <a:rPr lang="en-US" sz="1800" dirty="0">
                <a:solidFill>
                  <a:srgbClr val="0027F1"/>
                </a:solidFill>
                <a:latin typeface="CourierNewPSMT"/>
              </a:rPr>
              <a:t>double</a:t>
            </a:r>
            <a:r>
              <a:rPr lang="en-US" sz="1800" dirty="0">
                <a:solidFill>
                  <a:prstClr val="black"/>
                </a:solidFill>
                <a:latin typeface="Courier"/>
              </a:rPr>
              <a:t> </a:t>
            </a:r>
            <a:r>
              <a:rPr lang="en-US" sz="1800" dirty="0">
                <a:solidFill>
                  <a:srgbClr val="00072E"/>
                </a:solidFill>
                <a:latin typeface="CourierNewPSMT"/>
              </a:rPr>
              <a:t>*</a:t>
            </a:r>
            <a:r>
              <a:rPr lang="en-US" sz="1800" dirty="0">
                <a:solidFill>
                  <a:prstClr val="black"/>
                </a:solidFill>
                <a:latin typeface="Courier"/>
              </a:rPr>
              <a:t>B, </a:t>
            </a:r>
            <a:r>
              <a:rPr lang="en-US" sz="1800" dirty="0">
                <a:solidFill>
                  <a:srgbClr val="0027F1"/>
                </a:solidFill>
                <a:latin typeface="CourierNewPSMT"/>
              </a:rPr>
              <a:t>double</a:t>
            </a:r>
            <a:r>
              <a:rPr lang="en-US" sz="1800" dirty="0">
                <a:solidFill>
                  <a:prstClr val="black"/>
                </a:solidFill>
                <a:latin typeface="Courier"/>
              </a:rPr>
              <a:t> </a:t>
            </a:r>
            <a:r>
              <a:rPr lang="en-US" sz="1800" dirty="0">
                <a:solidFill>
                  <a:srgbClr val="00072E"/>
                </a:solidFill>
                <a:latin typeface="CourierNewPSMT"/>
              </a:rPr>
              <a:t>*</a:t>
            </a:r>
            <a:r>
              <a:rPr lang="en-US" sz="1800" dirty="0">
                <a:solidFill>
                  <a:prstClr val="black"/>
                </a:solidFill>
                <a:latin typeface="Courier"/>
              </a:rPr>
              <a:t>O,</a:t>
            </a:r>
            <a:endParaRPr lang="en-US" sz="1800" dirty="0">
              <a:solidFill>
                <a:prstClr val="black"/>
              </a:solidFill>
              <a:latin typeface="CourierNewPSMT"/>
            </a:endParaRPr>
          </a:p>
          <a:p>
            <a:pPr marL="0" indent="0">
              <a:lnSpc>
                <a:spcPct val="80000"/>
              </a:lnSpc>
              <a:buNone/>
            </a:pPr>
            <a:r>
              <a:rPr lang="fr-FR" sz="1800" dirty="0">
                <a:solidFill>
                  <a:prstClr val="black"/>
                </a:solidFill>
                <a:latin typeface="Courier"/>
              </a:rPr>
              <a:t>        </a:t>
            </a:r>
            <a:r>
              <a:rPr lang="fr-FR" sz="1800" dirty="0" err="1">
                <a:solidFill>
                  <a:srgbClr val="0027F1"/>
                </a:solidFill>
                <a:latin typeface="CourierNewPSMT"/>
              </a:rPr>
              <a:t>int</a:t>
            </a:r>
            <a:r>
              <a:rPr lang="fr-FR" sz="1800" dirty="0">
                <a:solidFill>
                  <a:prstClr val="black"/>
                </a:solidFill>
                <a:latin typeface="Courier"/>
              </a:rPr>
              <a:t> </a:t>
            </a:r>
            <a:r>
              <a:rPr lang="fr-FR" sz="1800" dirty="0" err="1">
                <a:solidFill>
                  <a:prstClr val="black"/>
                </a:solidFill>
                <a:latin typeface="Courier"/>
              </a:rPr>
              <a:t>rows</a:t>
            </a:r>
            <a:r>
              <a:rPr lang="fr-FR" sz="1800" dirty="0">
                <a:solidFill>
                  <a:prstClr val="black"/>
                </a:solidFill>
                <a:latin typeface="Courier"/>
              </a:rPr>
              <a:t>, </a:t>
            </a:r>
            <a:r>
              <a:rPr lang="fr-FR" sz="1800" dirty="0" err="1">
                <a:solidFill>
                  <a:srgbClr val="0027F1"/>
                </a:solidFill>
                <a:latin typeface="CourierNewPSMT"/>
              </a:rPr>
              <a:t>int</a:t>
            </a:r>
            <a:r>
              <a:rPr lang="fr-FR" sz="1800" dirty="0">
                <a:solidFill>
                  <a:prstClr val="black"/>
                </a:solidFill>
                <a:latin typeface="Courier"/>
              </a:rPr>
              <a:t> cols, </a:t>
            </a:r>
            <a:r>
              <a:rPr lang="fr-FR" sz="1800" dirty="0" err="1">
                <a:solidFill>
                  <a:srgbClr val="0027F1"/>
                </a:solidFill>
                <a:latin typeface="CourierNewPSMT"/>
              </a:rPr>
              <a:t>int</a:t>
            </a:r>
            <a:r>
              <a:rPr lang="fr-FR" sz="1800" dirty="0">
                <a:solidFill>
                  <a:prstClr val="black"/>
                </a:solidFill>
                <a:latin typeface="Courier"/>
              </a:rPr>
              <a:t> </a:t>
            </a:r>
            <a:r>
              <a:rPr lang="fr-FR" sz="1800" dirty="0" err="1">
                <a:solidFill>
                  <a:prstClr val="black"/>
                </a:solidFill>
                <a:latin typeface="Courier"/>
              </a:rPr>
              <a:t>len</a:t>
            </a:r>
            <a:r>
              <a:rPr lang="fr-FR" sz="1800" dirty="0">
                <a:solidFill>
                  <a:srgbClr val="29691A"/>
                </a:solidFill>
                <a:latin typeface="CourierNewPSMT"/>
              </a:rPr>
              <a:t>)</a:t>
            </a:r>
            <a:r>
              <a:rPr lang="fr-FR" sz="1800" dirty="0">
                <a:solidFill>
                  <a:prstClr val="black"/>
                </a:solidFill>
                <a:latin typeface="Courier"/>
              </a:rPr>
              <a:t> </a:t>
            </a:r>
            <a:r>
              <a:rPr lang="fr-FR" sz="1800" dirty="0">
                <a:solidFill>
                  <a:srgbClr val="29691A"/>
                </a:solidFill>
                <a:latin typeface="CourierNewPSMT"/>
              </a:rPr>
              <a:t>{</a:t>
            </a:r>
            <a:endParaRPr lang="fr-FR" sz="1800" dirty="0">
              <a:solidFill>
                <a:prstClr val="black"/>
              </a:solidFill>
              <a:latin typeface="CourierNewPSMT"/>
            </a:endParaRPr>
          </a:p>
          <a:p>
            <a:pPr marL="0" indent="0">
              <a:lnSpc>
                <a:spcPct val="80000"/>
              </a:lnSpc>
              <a:buNone/>
            </a:pPr>
            <a:r>
              <a:rPr lang="da-DK" sz="1800" dirty="0">
                <a:solidFill>
                  <a:prstClr val="black"/>
                </a:solidFill>
                <a:latin typeface="Courier"/>
              </a:rPr>
              <a:t>  </a:t>
            </a:r>
            <a:r>
              <a:rPr lang="da-DK" sz="1800" dirty="0" err="1">
                <a:solidFill>
                  <a:srgbClr val="0027F1"/>
                </a:solidFill>
                <a:latin typeface="CourierNewPSMT"/>
              </a:rPr>
              <a:t>int</a:t>
            </a:r>
            <a:r>
              <a:rPr lang="da-DK" sz="1800" dirty="0">
                <a:solidFill>
                  <a:prstClr val="black"/>
                </a:solidFill>
                <a:latin typeface="Courier"/>
              </a:rPr>
              <a:t> i, j, k</a:t>
            </a:r>
            <a:r>
              <a:rPr lang="da-DK" sz="1800" dirty="0">
                <a:solidFill>
                  <a:srgbClr val="256B6C"/>
                </a:solidFill>
                <a:latin typeface="CourierNewPSMT"/>
              </a:rPr>
              <a:t>;</a:t>
            </a:r>
            <a:endParaRPr lang="da-DK" sz="1800" dirty="0">
              <a:solidFill>
                <a:prstClr val="black"/>
              </a:solidFill>
              <a:latin typeface="CourierNewPSMT"/>
            </a:endParaRPr>
          </a:p>
          <a:p>
            <a:pPr marL="0" indent="0">
              <a:lnSpc>
                <a:spcPct val="80000"/>
              </a:lnSpc>
              <a:buNone/>
            </a:pPr>
            <a:r>
              <a:rPr lang="pl-PL" sz="1800" dirty="0">
                <a:solidFill>
                  <a:prstClr val="black"/>
                </a:solidFill>
                <a:latin typeface="Courier"/>
              </a:rPr>
              <a:t>  </a:t>
            </a:r>
            <a:r>
              <a:rPr lang="pl-PL" sz="1800" dirty="0">
                <a:solidFill>
                  <a:srgbClr val="0027F1"/>
                </a:solidFill>
                <a:latin typeface="CourierNewPSMT"/>
              </a:rPr>
              <a:t>for</a:t>
            </a:r>
            <a:r>
              <a:rPr lang="pl-PL" sz="1800" dirty="0">
                <a:solidFill>
                  <a:prstClr val="black"/>
                </a:solidFill>
                <a:latin typeface="Courier"/>
              </a:rPr>
              <a:t> </a:t>
            </a:r>
            <a:r>
              <a:rPr lang="pl-PL" sz="1800" dirty="0">
                <a:solidFill>
                  <a:srgbClr val="29691A"/>
                </a:solidFill>
                <a:latin typeface="CourierNewPSMT"/>
              </a:rPr>
              <a:t>(</a:t>
            </a:r>
            <a:r>
              <a:rPr lang="pl-PL" sz="1800" dirty="0">
                <a:solidFill>
                  <a:prstClr val="black"/>
                </a:solidFill>
                <a:latin typeface="Courier"/>
              </a:rPr>
              <a:t>i </a:t>
            </a:r>
            <a:r>
              <a:rPr lang="pl-PL" sz="1800" dirty="0">
                <a:solidFill>
                  <a:srgbClr val="001067"/>
                </a:solidFill>
                <a:latin typeface="CourierNewPSMT"/>
              </a:rPr>
              <a:t>=</a:t>
            </a:r>
            <a:r>
              <a:rPr lang="pl-PL" sz="1800" dirty="0">
                <a:solidFill>
                  <a:prstClr val="black"/>
                </a:solidFill>
                <a:latin typeface="Courier"/>
              </a:rPr>
              <a:t> </a:t>
            </a:r>
            <a:r>
              <a:rPr lang="pl-PL" sz="1800" dirty="0">
                <a:solidFill>
                  <a:srgbClr val="0020C9"/>
                </a:solidFill>
                <a:latin typeface="CourierNewPSMT"/>
              </a:rPr>
              <a:t>0</a:t>
            </a:r>
            <a:r>
              <a:rPr lang="pl-PL" sz="1800" dirty="0">
                <a:solidFill>
                  <a:srgbClr val="256B6C"/>
                </a:solidFill>
                <a:latin typeface="CourierNewPSMT"/>
              </a:rPr>
              <a:t>;</a:t>
            </a:r>
            <a:r>
              <a:rPr lang="pl-PL" sz="1800" dirty="0">
                <a:solidFill>
                  <a:prstClr val="black"/>
                </a:solidFill>
                <a:latin typeface="Courier"/>
              </a:rPr>
              <a:t> i </a:t>
            </a:r>
            <a:r>
              <a:rPr lang="pl-PL" sz="1800" dirty="0">
                <a:solidFill>
                  <a:srgbClr val="001067"/>
                </a:solidFill>
                <a:latin typeface="CourierNewPSMT"/>
              </a:rPr>
              <a:t>&lt;</a:t>
            </a:r>
            <a:r>
              <a:rPr lang="pl-PL" sz="1800" dirty="0">
                <a:solidFill>
                  <a:prstClr val="black"/>
                </a:solidFill>
                <a:latin typeface="Courier"/>
              </a:rPr>
              <a:t> </a:t>
            </a:r>
            <a:r>
              <a:rPr lang="pl-PL" sz="1800" dirty="0" err="1">
                <a:solidFill>
                  <a:prstClr val="black"/>
                </a:solidFill>
                <a:latin typeface="Courier"/>
              </a:rPr>
              <a:t>rows</a:t>
            </a:r>
            <a:r>
              <a:rPr lang="pl-PL" sz="1800" dirty="0">
                <a:solidFill>
                  <a:srgbClr val="256B6C"/>
                </a:solidFill>
                <a:latin typeface="CourierNewPSMT"/>
              </a:rPr>
              <a:t>;</a:t>
            </a:r>
            <a:r>
              <a:rPr lang="pl-PL" sz="1800" dirty="0">
                <a:solidFill>
                  <a:prstClr val="black"/>
                </a:solidFill>
                <a:latin typeface="Courier"/>
              </a:rPr>
              <a:t> </a:t>
            </a:r>
            <a:r>
              <a:rPr lang="pl-PL" sz="1800" dirty="0">
                <a:solidFill>
                  <a:srgbClr val="00072E"/>
                </a:solidFill>
                <a:latin typeface="CourierNewPSMT"/>
              </a:rPr>
              <a:t>++</a:t>
            </a:r>
            <a:r>
              <a:rPr lang="pl-PL" sz="1800" dirty="0">
                <a:solidFill>
                  <a:prstClr val="black"/>
                </a:solidFill>
                <a:latin typeface="Courier"/>
              </a:rPr>
              <a:t>i</a:t>
            </a:r>
            <a:r>
              <a:rPr lang="pl-PL" sz="1800" dirty="0">
                <a:solidFill>
                  <a:srgbClr val="29691A"/>
                </a:solidFill>
                <a:latin typeface="CourierNewPSMT"/>
              </a:rPr>
              <a:t>)</a:t>
            </a:r>
            <a:r>
              <a:rPr lang="pl-PL" sz="1800" dirty="0">
                <a:solidFill>
                  <a:prstClr val="black"/>
                </a:solidFill>
                <a:latin typeface="Courier"/>
              </a:rPr>
              <a:t> </a:t>
            </a:r>
            <a:r>
              <a:rPr lang="pl-PL" sz="1800" dirty="0">
                <a:solidFill>
                  <a:srgbClr val="29691A"/>
                </a:solidFill>
                <a:latin typeface="CourierNewPSMT"/>
              </a:rPr>
              <a:t>{</a:t>
            </a:r>
            <a:endParaRPr lang="pl-PL" sz="1800" dirty="0">
              <a:solidFill>
                <a:prstClr val="black"/>
              </a:solidFill>
              <a:latin typeface="CourierNewPSMT"/>
            </a:endParaRPr>
          </a:p>
          <a:p>
            <a:pPr marL="0" indent="0">
              <a:lnSpc>
                <a:spcPct val="80000"/>
              </a:lnSpc>
              <a:buNone/>
            </a:pPr>
            <a:r>
              <a:rPr lang="da-DK" sz="1800" dirty="0">
                <a:solidFill>
                  <a:prstClr val="black"/>
                </a:solidFill>
                <a:latin typeface="Courier"/>
              </a:rPr>
              <a:t>    </a:t>
            </a:r>
            <a:r>
              <a:rPr lang="da-DK" sz="1800" dirty="0">
                <a:solidFill>
                  <a:srgbClr val="0027F1"/>
                </a:solidFill>
                <a:latin typeface="CourierNewPSMT"/>
              </a:rPr>
              <a:t>for</a:t>
            </a:r>
            <a:r>
              <a:rPr lang="da-DK" sz="1800" dirty="0">
                <a:solidFill>
                  <a:prstClr val="black"/>
                </a:solidFill>
                <a:latin typeface="Courier"/>
              </a:rPr>
              <a:t> </a:t>
            </a:r>
            <a:r>
              <a:rPr lang="da-DK" sz="1800" dirty="0">
                <a:solidFill>
                  <a:srgbClr val="29691A"/>
                </a:solidFill>
                <a:latin typeface="CourierNewPSMT"/>
              </a:rPr>
              <a:t>(</a:t>
            </a:r>
            <a:r>
              <a:rPr lang="da-DK" sz="1800" dirty="0">
                <a:solidFill>
                  <a:prstClr val="black"/>
                </a:solidFill>
                <a:latin typeface="Courier"/>
              </a:rPr>
              <a:t>j </a:t>
            </a:r>
            <a:r>
              <a:rPr lang="da-DK" sz="1800" dirty="0">
                <a:solidFill>
                  <a:srgbClr val="001067"/>
                </a:solidFill>
                <a:latin typeface="CourierNewPSMT"/>
              </a:rPr>
              <a:t>=</a:t>
            </a:r>
            <a:r>
              <a:rPr lang="da-DK" sz="1800" dirty="0">
                <a:solidFill>
                  <a:prstClr val="black"/>
                </a:solidFill>
                <a:latin typeface="Courier"/>
              </a:rPr>
              <a:t> </a:t>
            </a:r>
            <a:r>
              <a:rPr lang="da-DK" sz="1800" dirty="0">
                <a:solidFill>
                  <a:srgbClr val="0020C9"/>
                </a:solidFill>
                <a:latin typeface="CourierNewPSMT"/>
              </a:rPr>
              <a:t>0</a:t>
            </a:r>
            <a:r>
              <a:rPr lang="da-DK" sz="1800" dirty="0">
                <a:solidFill>
                  <a:srgbClr val="256B6C"/>
                </a:solidFill>
                <a:latin typeface="CourierNewPSMT"/>
              </a:rPr>
              <a:t>;</a:t>
            </a:r>
            <a:r>
              <a:rPr lang="da-DK" sz="1800" dirty="0">
                <a:solidFill>
                  <a:prstClr val="black"/>
                </a:solidFill>
                <a:latin typeface="Courier"/>
              </a:rPr>
              <a:t> j </a:t>
            </a:r>
            <a:r>
              <a:rPr lang="da-DK" sz="1800" dirty="0">
                <a:solidFill>
                  <a:srgbClr val="001067"/>
                </a:solidFill>
                <a:latin typeface="CourierNewPSMT"/>
              </a:rPr>
              <a:t>&lt;</a:t>
            </a:r>
            <a:r>
              <a:rPr lang="da-DK" sz="1800" dirty="0">
                <a:solidFill>
                  <a:prstClr val="black"/>
                </a:solidFill>
                <a:latin typeface="Courier"/>
              </a:rPr>
              <a:t> </a:t>
            </a:r>
            <a:r>
              <a:rPr lang="da-DK" sz="1800" dirty="0" err="1">
                <a:solidFill>
                  <a:prstClr val="black"/>
                </a:solidFill>
                <a:latin typeface="Courier"/>
              </a:rPr>
              <a:t>cols</a:t>
            </a:r>
            <a:r>
              <a:rPr lang="da-DK" sz="1800" dirty="0">
                <a:solidFill>
                  <a:srgbClr val="256B6C"/>
                </a:solidFill>
                <a:latin typeface="CourierNewPSMT"/>
              </a:rPr>
              <a:t>;</a:t>
            </a:r>
            <a:r>
              <a:rPr lang="da-DK" sz="1800" dirty="0">
                <a:solidFill>
                  <a:prstClr val="black"/>
                </a:solidFill>
                <a:latin typeface="Courier"/>
              </a:rPr>
              <a:t> </a:t>
            </a:r>
            <a:r>
              <a:rPr lang="da-DK" sz="1800" dirty="0">
                <a:solidFill>
                  <a:srgbClr val="00072E"/>
                </a:solidFill>
                <a:latin typeface="CourierNewPSMT"/>
              </a:rPr>
              <a:t>++</a:t>
            </a:r>
            <a:r>
              <a:rPr lang="da-DK" sz="1800" dirty="0">
                <a:solidFill>
                  <a:prstClr val="black"/>
                </a:solidFill>
                <a:latin typeface="Courier"/>
              </a:rPr>
              <a:t>j</a:t>
            </a:r>
            <a:r>
              <a:rPr lang="da-DK" sz="1800" dirty="0">
                <a:solidFill>
                  <a:srgbClr val="29691A"/>
                </a:solidFill>
                <a:latin typeface="CourierNewPSMT"/>
              </a:rPr>
              <a:t>)</a:t>
            </a:r>
            <a:r>
              <a:rPr lang="da-DK" sz="1800" dirty="0">
                <a:solidFill>
                  <a:prstClr val="black"/>
                </a:solidFill>
                <a:latin typeface="Courier"/>
              </a:rPr>
              <a:t> </a:t>
            </a:r>
            <a:r>
              <a:rPr lang="da-DK" sz="1800" dirty="0">
                <a:solidFill>
                  <a:srgbClr val="29691A"/>
                </a:solidFill>
                <a:latin typeface="CourierNewPSMT"/>
              </a:rPr>
              <a:t>{</a:t>
            </a:r>
            <a:endParaRPr lang="da-DK" sz="1800" dirty="0">
              <a:solidFill>
                <a:prstClr val="black"/>
              </a:solidFill>
              <a:latin typeface="CourierNewPSMT"/>
            </a:endParaRPr>
          </a:p>
          <a:p>
            <a:pPr marL="0" indent="0">
              <a:lnSpc>
                <a:spcPct val="80000"/>
              </a:lnSpc>
              <a:buNone/>
            </a:pPr>
            <a:r>
              <a:rPr lang="en-US" sz="1800" dirty="0">
                <a:solidFill>
                  <a:prstClr val="black"/>
                </a:solidFill>
                <a:latin typeface="Courier"/>
              </a:rPr>
              <a:t>      O</a:t>
            </a:r>
            <a:r>
              <a:rPr lang="en-US" sz="1800" dirty="0">
                <a:solidFill>
                  <a:srgbClr val="29691A"/>
                </a:solidFill>
                <a:latin typeface="CourierNewPSMT"/>
              </a:rPr>
              <a:t>[</a:t>
            </a:r>
            <a:r>
              <a:rPr lang="en-US" sz="1800" dirty="0" err="1">
                <a:solidFill>
                  <a:prstClr val="black"/>
                </a:solidFill>
                <a:latin typeface="Courier"/>
              </a:rPr>
              <a:t>i</a:t>
            </a:r>
            <a:r>
              <a:rPr lang="en-US" sz="1800" dirty="0">
                <a:solidFill>
                  <a:srgbClr val="00072E"/>
                </a:solidFill>
                <a:latin typeface="CourierNewPSMT"/>
              </a:rPr>
              <a:t>*</a:t>
            </a:r>
            <a:r>
              <a:rPr lang="en-US" sz="1800" dirty="0">
                <a:solidFill>
                  <a:prstClr val="black"/>
                </a:solidFill>
                <a:latin typeface="Courier"/>
              </a:rPr>
              <a:t>cols </a:t>
            </a:r>
            <a:r>
              <a:rPr lang="en-US" sz="1800" dirty="0">
                <a:solidFill>
                  <a:srgbClr val="00072E"/>
                </a:solidFill>
                <a:latin typeface="CourierNewPSMT"/>
              </a:rPr>
              <a:t>+</a:t>
            </a:r>
            <a:r>
              <a:rPr lang="en-US" sz="1800" dirty="0">
                <a:solidFill>
                  <a:prstClr val="black"/>
                </a:solidFill>
                <a:latin typeface="Courier"/>
              </a:rPr>
              <a:t> j</a:t>
            </a:r>
            <a:r>
              <a:rPr lang="en-US" sz="1800" dirty="0">
                <a:solidFill>
                  <a:srgbClr val="29691A"/>
                </a:solidFill>
                <a:latin typeface="CourierNewPSMT"/>
              </a:rPr>
              <a:t>]</a:t>
            </a:r>
            <a:r>
              <a:rPr lang="en-US" sz="1800" dirty="0">
                <a:solidFill>
                  <a:prstClr val="black"/>
                </a:solidFill>
                <a:latin typeface="Courier"/>
              </a:rPr>
              <a:t> </a:t>
            </a:r>
            <a:r>
              <a:rPr lang="en-US" sz="1800" dirty="0">
                <a:solidFill>
                  <a:srgbClr val="001067"/>
                </a:solidFill>
                <a:latin typeface="CourierNewPSMT"/>
              </a:rPr>
              <a:t>=</a:t>
            </a:r>
            <a:r>
              <a:rPr lang="en-US" sz="1800" dirty="0">
                <a:solidFill>
                  <a:prstClr val="black"/>
                </a:solidFill>
                <a:latin typeface="Courier"/>
              </a:rPr>
              <a:t> </a:t>
            </a:r>
            <a:r>
              <a:rPr lang="en-US" sz="1800" dirty="0">
                <a:solidFill>
                  <a:srgbClr val="621768"/>
                </a:solidFill>
                <a:latin typeface="CourierNewPSMT"/>
              </a:rPr>
              <a:t>0.0</a:t>
            </a:r>
            <a:r>
              <a:rPr lang="en-US" sz="1800" dirty="0">
                <a:solidFill>
                  <a:srgbClr val="256B6C"/>
                </a:solidFill>
                <a:latin typeface="CourierNewPSMT"/>
              </a:rPr>
              <a:t>;</a:t>
            </a:r>
            <a:endParaRPr lang="en-US" sz="1800" dirty="0">
              <a:solidFill>
                <a:prstClr val="black"/>
              </a:solidFill>
              <a:latin typeface="CourierNewPSMT"/>
            </a:endParaRPr>
          </a:p>
          <a:p>
            <a:pPr marL="0" indent="0">
              <a:lnSpc>
                <a:spcPct val="80000"/>
              </a:lnSpc>
              <a:buNone/>
            </a:pPr>
            <a:r>
              <a:rPr lang="cs-CZ" sz="1800" dirty="0">
                <a:solidFill>
                  <a:prstClr val="black"/>
                </a:solidFill>
                <a:latin typeface="Courier"/>
              </a:rPr>
              <a:t>      </a:t>
            </a:r>
            <a:r>
              <a:rPr lang="cs-CZ" sz="1800" dirty="0" err="1">
                <a:solidFill>
                  <a:srgbClr val="0027F1"/>
                </a:solidFill>
                <a:latin typeface="CourierNewPSMT"/>
              </a:rPr>
              <a:t>for</a:t>
            </a:r>
            <a:r>
              <a:rPr lang="cs-CZ" sz="1800" dirty="0">
                <a:solidFill>
                  <a:prstClr val="black"/>
                </a:solidFill>
                <a:latin typeface="Courier"/>
              </a:rPr>
              <a:t> </a:t>
            </a:r>
            <a:r>
              <a:rPr lang="cs-CZ" sz="1800" dirty="0">
                <a:solidFill>
                  <a:srgbClr val="29691A"/>
                </a:solidFill>
                <a:latin typeface="CourierNewPSMT"/>
              </a:rPr>
              <a:t>(</a:t>
            </a:r>
            <a:r>
              <a:rPr lang="cs-CZ" sz="1800" dirty="0">
                <a:solidFill>
                  <a:prstClr val="black"/>
                </a:solidFill>
                <a:latin typeface="Courier"/>
              </a:rPr>
              <a:t>k </a:t>
            </a:r>
            <a:r>
              <a:rPr lang="cs-CZ" sz="1800" dirty="0">
                <a:solidFill>
                  <a:srgbClr val="001067"/>
                </a:solidFill>
                <a:latin typeface="CourierNewPSMT"/>
              </a:rPr>
              <a:t>=</a:t>
            </a:r>
            <a:r>
              <a:rPr lang="cs-CZ" sz="1800" dirty="0">
                <a:solidFill>
                  <a:prstClr val="black"/>
                </a:solidFill>
                <a:latin typeface="Courier"/>
              </a:rPr>
              <a:t> </a:t>
            </a:r>
            <a:r>
              <a:rPr lang="cs-CZ" sz="1800" dirty="0">
                <a:solidFill>
                  <a:srgbClr val="0020C9"/>
                </a:solidFill>
                <a:latin typeface="CourierNewPSMT"/>
              </a:rPr>
              <a:t>0</a:t>
            </a:r>
            <a:r>
              <a:rPr lang="cs-CZ" sz="1800" dirty="0">
                <a:solidFill>
                  <a:srgbClr val="256B6C"/>
                </a:solidFill>
                <a:latin typeface="CourierNewPSMT"/>
              </a:rPr>
              <a:t>;</a:t>
            </a:r>
            <a:r>
              <a:rPr lang="cs-CZ" sz="1800" dirty="0">
                <a:solidFill>
                  <a:prstClr val="black"/>
                </a:solidFill>
                <a:latin typeface="Courier"/>
              </a:rPr>
              <a:t> k </a:t>
            </a:r>
            <a:r>
              <a:rPr lang="cs-CZ" sz="1800" dirty="0">
                <a:solidFill>
                  <a:srgbClr val="001067"/>
                </a:solidFill>
                <a:latin typeface="CourierNewPSMT"/>
              </a:rPr>
              <a:t>&lt;</a:t>
            </a:r>
            <a:r>
              <a:rPr lang="cs-CZ" sz="1800" dirty="0">
                <a:solidFill>
                  <a:prstClr val="black"/>
                </a:solidFill>
                <a:latin typeface="Courier"/>
              </a:rPr>
              <a:t> len</a:t>
            </a:r>
            <a:r>
              <a:rPr lang="cs-CZ" sz="1800" dirty="0">
                <a:solidFill>
                  <a:srgbClr val="256B6C"/>
                </a:solidFill>
                <a:latin typeface="CourierNewPSMT"/>
              </a:rPr>
              <a:t>;</a:t>
            </a:r>
            <a:r>
              <a:rPr lang="cs-CZ" sz="1800" dirty="0">
                <a:solidFill>
                  <a:prstClr val="black"/>
                </a:solidFill>
                <a:latin typeface="Courier"/>
              </a:rPr>
              <a:t> </a:t>
            </a:r>
            <a:r>
              <a:rPr lang="cs-CZ" sz="1800" dirty="0">
                <a:solidFill>
                  <a:srgbClr val="00072E"/>
                </a:solidFill>
                <a:latin typeface="CourierNewPSMT"/>
              </a:rPr>
              <a:t>++</a:t>
            </a:r>
            <a:r>
              <a:rPr lang="cs-CZ" sz="1800" dirty="0">
                <a:solidFill>
                  <a:prstClr val="black"/>
                </a:solidFill>
                <a:latin typeface="Courier"/>
              </a:rPr>
              <a:t>k</a:t>
            </a:r>
            <a:r>
              <a:rPr lang="cs-CZ" sz="1800" dirty="0">
                <a:solidFill>
                  <a:srgbClr val="29691A"/>
                </a:solidFill>
                <a:latin typeface="CourierNewPSMT"/>
              </a:rPr>
              <a:t>)</a:t>
            </a:r>
            <a:r>
              <a:rPr lang="cs-CZ" sz="1800" dirty="0">
                <a:solidFill>
                  <a:prstClr val="black"/>
                </a:solidFill>
                <a:latin typeface="Courier"/>
              </a:rPr>
              <a:t> </a:t>
            </a:r>
            <a:r>
              <a:rPr lang="cs-CZ" sz="1800" dirty="0">
                <a:solidFill>
                  <a:srgbClr val="29691A"/>
                </a:solidFill>
                <a:latin typeface="CourierNewPSMT"/>
              </a:rPr>
              <a:t>{</a:t>
            </a:r>
            <a:endParaRPr lang="cs-CZ" sz="1800" dirty="0">
              <a:solidFill>
                <a:prstClr val="black"/>
              </a:solidFill>
              <a:latin typeface="CourierNewPSMT"/>
            </a:endParaRPr>
          </a:p>
          <a:p>
            <a:pPr marL="0" indent="0">
              <a:lnSpc>
                <a:spcPct val="80000"/>
              </a:lnSpc>
              <a:buNone/>
            </a:pPr>
            <a:r>
              <a:rPr lang="en-US" sz="1800" dirty="0">
                <a:solidFill>
                  <a:prstClr val="black"/>
                </a:solidFill>
                <a:latin typeface="Courier"/>
              </a:rPr>
              <a:t>        O</a:t>
            </a:r>
            <a:r>
              <a:rPr lang="en-US" sz="1800" dirty="0">
                <a:solidFill>
                  <a:srgbClr val="29691A"/>
                </a:solidFill>
                <a:latin typeface="CourierNewPSMT"/>
              </a:rPr>
              <a:t>[</a:t>
            </a:r>
            <a:r>
              <a:rPr lang="en-US" sz="1800" dirty="0" err="1">
                <a:solidFill>
                  <a:prstClr val="black"/>
                </a:solidFill>
                <a:latin typeface="Courier"/>
              </a:rPr>
              <a:t>i</a:t>
            </a:r>
            <a:r>
              <a:rPr lang="en-US" sz="1800" dirty="0">
                <a:solidFill>
                  <a:srgbClr val="00072E"/>
                </a:solidFill>
                <a:latin typeface="CourierNewPSMT"/>
              </a:rPr>
              <a:t>*</a:t>
            </a:r>
            <a:r>
              <a:rPr lang="en-US" sz="1800" dirty="0">
                <a:solidFill>
                  <a:prstClr val="black"/>
                </a:solidFill>
                <a:latin typeface="Courier"/>
              </a:rPr>
              <a:t>cols </a:t>
            </a:r>
            <a:r>
              <a:rPr lang="en-US" sz="1800" dirty="0">
                <a:solidFill>
                  <a:srgbClr val="00072E"/>
                </a:solidFill>
                <a:latin typeface="CourierNewPSMT"/>
              </a:rPr>
              <a:t>+</a:t>
            </a:r>
            <a:r>
              <a:rPr lang="en-US" sz="1800" dirty="0">
                <a:solidFill>
                  <a:prstClr val="black"/>
                </a:solidFill>
                <a:latin typeface="Courier"/>
              </a:rPr>
              <a:t> j</a:t>
            </a:r>
            <a:r>
              <a:rPr lang="en-US" sz="1800" dirty="0">
                <a:solidFill>
                  <a:srgbClr val="29691A"/>
                </a:solidFill>
                <a:latin typeface="CourierNewPSMT"/>
              </a:rPr>
              <a:t>]</a:t>
            </a:r>
            <a:r>
              <a:rPr lang="en-US" sz="1800" dirty="0">
                <a:solidFill>
                  <a:prstClr val="black"/>
                </a:solidFill>
                <a:latin typeface="Courier"/>
              </a:rPr>
              <a:t> </a:t>
            </a:r>
            <a:r>
              <a:rPr lang="en-US" sz="1800" dirty="0">
                <a:solidFill>
                  <a:srgbClr val="00072E"/>
                </a:solidFill>
                <a:latin typeface="CourierNewPSMT"/>
              </a:rPr>
              <a:t>+</a:t>
            </a:r>
            <a:r>
              <a:rPr lang="en-US" sz="1800" dirty="0">
                <a:solidFill>
                  <a:srgbClr val="001067"/>
                </a:solidFill>
                <a:latin typeface="CourierNewPSMT"/>
              </a:rPr>
              <a:t>=</a:t>
            </a:r>
            <a:r>
              <a:rPr lang="en-US" sz="1800" dirty="0">
                <a:solidFill>
                  <a:prstClr val="black"/>
                </a:solidFill>
                <a:latin typeface="Courier"/>
              </a:rPr>
              <a:t> A</a:t>
            </a:r>
            <a:r>
              <a:rPr lang="en-US" sz="1800" dirty="0">
                <a:solidFill>
                  <a:srgbClr val="29691A"/>
                </a:solidFill>
                <a:latin typeface="CourierNewPSMT"/>
              </a:rPr>
              <a:t>[</a:t>
            </a:r>
            <a:r>
              <a:rPr lang="en-US" sz="1800" dirty="0" err="1">
                <a:solidFill>
                  <a:prstClr val="black"/>
                </a:solidFill>
                <a:latin typeface="Courier"/>
              </a:rPr>
              <a:t>i</a:t>
            </a:r>
            <a:r>
              <a:rPr lang="en-US" sz="1800" dirty="0">
                <a:solidFill>
                  <a:srgbClr val="00072E"/>
                </a:solidFill>
                <a:latin typeface="CourierNewPSMT"/>
              </a:rPr>
              <a:t>*</a:t>
            </a:r>
            <a:r>
              <a:rPr lang="en-US" sz="1800" dirty="0" err="1">
                <a:solidFill>
                  <a:prstClr val="black"/>
                </a:solidFill>
                <a:latin typeface="Courier"/>
              </a:rPr>
              <a:t>len</a:t>
            </a:r>
            <a:r>
              <a:rPr lang="en-US" sz="1800" dirty="0">
                <a:solidFill>
                  <a:prstClr val="black"/>
                </a:solidFill>
                <a:latin typeface="Courier"/>
              </a:rPr>
              <a:t> </a:t>
            </a:r>
            <a:r>
              <a:rPr lang="en-US" sz="1800" dirty="0">
                <a:solidFill>
                  <a:srgbClr val="00072E"/>
                </a:solidFill>
                <a:latin typeface="CourierNewPSMT"/>
              </a:rPr>
              <a:t>+</a:t>
            </a:r>
            <a:r>
              <a:rPr lang="en-US" sz="1800" dirty="0">
                <a:solidFill>
                  <a:prstClr val="black"/>
                </a:solidFill>
                <a:latin typeface="Courier"/>
              </a:rPr>
              <a:t> k</a:t>
            </a:r>
            <a:r>
              <a:rPr lang="en-US" sz="1800" dirty="0">
                <a:solidFill>
                  <a:srgbClr val="29691A"/>
                </a:solidFill>
                <a:latin typeface="CourierNewPSMT"/>
              </a:rPr>
              <a:t>]</a:t>
            </a:r>
            <a:r>
              <a:rPr lang="en-US" sz="1800" dirty="0">
                <a:solidFill>
                  <a:prstClr val="black"/>
                </a:solidFill>
                <a:latin typeface="Courier"/>
              </a:rPr>
              <a:t> </a:t>
            </a:r>
            <a:r>
              <a:rPr lang="en-US" sz="1800" dirty="0" smtClean="0">
                <a:solidFill>
                  <a:srgbClr val="00072E"/>
                </a:solidFill>
                <a:latin typeface="CourierNewPSMT"/>
              </a:rPr>
              <a:t>*</a:t>
            </a:r>
            <a:r>
              <a:rPr lang="en-US" sz="1800" dirty="0" smtClean="0">
                <a:solidFill>
                  <a:prstClr val="black"/>
                </a:solidFill>
                <a:latin typeface="Courier"/>
              </a:rPr>
              <a:t> </a:t>
            </a:r>
            <a:r>
              <a:rPr lang="en-US" sz="1800" dirty="0">
                <a:solidFill>
                  <a:prstClr val="black"/>
                </a:solidFill>
                <a:latin typeface="Courier"/>
              </a:rPr>
              <a:t>B</a:t>
            </a:r>
            <a:r>
              <a:rPr lang="en-US" sz="1800" dirty="0">
                <a:solidFill>
                  <a:srgbClr val="29691A"/>
                </a:solidFill>
                <a:latin typeface="CourierNewPSMT"/>
              </a:rPr>
              <a:t>[</a:t>
            </a:r>
            <a:r>
              <a:rPr lang="en-US" sz="1800" dirty="0">
                <a:solidFill>
                  <a:prstClr val="black"/>
                </a:solidFill>
                <a:latin typeface="Courier"/>
              </a:rPr>
              <a:t>j </a:t>
            </a:r>
            <a:r>
              <a:rPr lang="en-US" sz="1800" dirty="0">
                <a:solidFill>
                  <a:srgbClr val="00072E"/>
                </a:solidFill>
                <a:latin typeface="CourierNewPSMT"/>
              </a:rPr>
              <a:t>+</a:t>
            </a:r>
            <a:r>
              <a:rPr lang="en-US" sz="1800" dirty="0">
                <a:solidFill>
                  <a:prstClr val="black"/>
                </a:solidFill>
                <a:latin typeface="Courier"/>
              </a:rPr>
              <a:t> k</a:t>
            </a:r>
            <a:r>
              <a:rPr lang="en-US" sz="1800" dirty="0">
                <a:solidFill>
                  <a:srgbClr val="00072E"/>
                </a:solidFill>
                <a:latin typeface="CourierNewPSMT"/>
              </a:rPr>
              <a:t>*</a:t>
            </a:r>
            <a:r>
              <a:rPr lang="en-US" sz="1800" dirty="0" err="1">
                <a:solidFill>
                  <a:prstClr val="black"/>
                </a:solidFill>
                <a:latin typeface="Courier"/>
              </a:rPr>
              <a:t>len</a:t>
            </a:r>
            <a:r>
              <a:rPr lang="en-US" sz="1800" dirty="0">
                <a:solidFill>
                  <a:srgbClr val="29691A"/>
                </a:solidFill>
                <a:latin typeface="CourierNewPSMT"/>
              </a:rPr>
              <a:t>]</a:t>
            </a:r>
            <a:r>
              <a:rPr lang="en-US" sz="1800" dirty="0" smtClean="0">
                <a:solidFill>
                  <a:srgbClr val="256B6C"/>
                </a:solidFill>
                <a:latin typeface="CourierNewPSMT"/>
              </a:rPr>
              <a:t>;</a:t>
            </a:r>
          </a:p>
          <a:p>
            <a:pPr marL="0" indent="0">
              <a:lnSpc>
                <a:spcPct val="80000"/>
              </a:lnSpc>
              <a:buNone/>
            </a:pPr>
            <a:r>
              <a:rPr lang="en-US" sz="1800" dirty="0" smtClean="0">
                <a:solidFill>
                  <a:srgbClr val="256B6C"/>
                </a:solidFill>
                <a:latin typeface="CourierNewPSMT"/>
              </a:rPr>
              <a:t>}}}}</a:t>
            </a:r>
            <a:endParaRPr lang="en-US" sz="1800" dirty="0"/>
          </a:p>
        </p:txBody>
      </p:sp>
    </p:spTree>
    <p:extLst>
      <p:ext uri="{BB962C8B-B14F-4D97-AF65-F5344CB8AC3E}">
        <p14:creationId xmlns:p14="http://schemas.microsoft.com/office/powerpoint/2010/main" val="3296941222"/>
      </p:ext>
    </p:extLst>
  </p:cSld>
  <p:clrMapOvr>
    <a:masterClrMapping/>
  </p:clrMapOvr>
  <p:timing>
    <p:tnLst>
      <p:par>
        <p:cTn xmlns:p14="http://schemas.microsoft.com/office/powerpoint/2010/mai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t>
            </a:r>
            <a:r>
              <a:rPr lang="en-US" dirty="0" smtClean="0"/>
              <a:t>iled C Matrix Multiply</a:t>
            </a:r>
            <a:endParaRPr lang="en-US" dirty="0"/>
          </a:p>
        </p:txBody>
      </p:sp>
      <p:sp>
        <p:nvSpPr>
          <p:cNvPr id="3" name="Content Placeholder 2"/>
          <p:cNvSpPr>
            <a:spLocks noGrp="1"/>
          </p:cNvSpPr>
          <p:nvPr>
            <p:ph idx="1"/>
          </p:nvPr>
        </p:nvSpPr>
        <p:spPr/>
        <p:txBody>
          <a:bodyPr>
            <a:normAutofit/>
          </a:bodyPr>
          <a:lstStyle/>
          <a:p>
            <a:pPr marL="0" indent="0">
              <a:lnSpc>
                <a:spcPct val="80000"/>
              </a:lnSpc>
              <a:buNone/>
            </a:pPr>
            <a:r>
              <a:rPr lang="en-US" sz="1600" dirty="0" err="1">
                <a:solidFill>
                  <a:srgbClr val="3100FF"/>
                </a:solidFill>
                <a:latin typeface="Courier New"/>
                <a:ea typeface="Courier New"/>
                <a:cs typeface="Courier New"/>
              </a:rPr>
              <a:t>int</a:t>
            </a:r>
            <a:r>
              <a:rPr lang="en-US" sz="1600" dirty="0">
                <a:solidFill>
                  <a:srgbClr val="000000"/>
                </a:solidFill>
                <a:latin typeface="Courier"/>
                <a:ea typeface="Courier"/>
                <a:cs typeface="Courier"/>
              </a:rPr>
              <a:t> it, </a:t>
            </a:r>
            <a:r>
              <a:rPr lang="en-US" sz="1600" dirty="0" err="1">
                <a:solidFill>
                  <a:srgbClr val="000000"/>
                </a:solidFill>
                <a:latin typeface="Courier"/>
                <a:ea typeface="Courier"/>
                <a:cs typeface="Courier"/>
              </a:rPr>
              <a:t>jt</a:t>
            </a:r>
            <a:r>
              <a:rPr lang="en-US" sz="1600" dirty="0">
                <a:solidFill>
                  <a:srgbClr val="000000"/>
                </a:solidFill>
                <a:latin typeface="Courier"/>
                <a:ea typeface="Courier"/>
                <a:cs typeface="Courier"/>
              </a:rPr>
              <a:t>, </a:t>
            </a:r>
            <a:r>
              <a:rPr lang="en-US" sz="1600" dirty="0" err="1">
                <a:solidFill>
                  <a:srgbClr val="000000"/>
                </a:solidFill>
                <a:latin typeface="Courier"/>
                <a:ea typeface="Courier"/>
                <a:cs typeface="Courier"/>
              </a:rPr>
              <a:t>kt</a:t>
            </a:r>
            <a:r>
              <a:rPr lang="en-US" sz="1600" dirty="0">
                <a:solidFill>
                  <a:srgbClr val="000000"/>
                </a:solidFill>
                <a:latin typeface="Courier"/>
                <a:ea typeface="Courier"/>
                <a:cs typeface="Courier"/>
              </a:rPr>
              <a:t>, </a:t>
            </a:r>
            <a:r>
              <a:rPr lang="en-US" sz="1600" dirty="0" err="1">
                <a:solidFill>
                  <a:srgbClr val="000000"/>
                </a:solidFill>
                <a:latin typeface="Courier"/>
                <a:ea typeface="Courier"/>
                <a:cs typeface="Courier"/>
              </a:rPr>
              <a:t>i</a:t>
            </a:r>
            <a:r>
              <a:rPr lang="en-US" sz="1600" dirty="0">
                <a:solidFill>
                  <a:srgbClr val="000000"/>
                </a:solidFill>
                <a:latin typeface="Courier"/>
                <a:ea typeface="Courier"/>
                <a:cs typeface="Courier"/>
              </a:rPr>
              <a:t>, j, k</a:t>
            </a:r>
            <a:r>
              <a:rPr lang="en-US" sz="1600" dirty="0">
                <a:solidFill>
                  <a:srgbClr val="008080"/>
                </a:solidFill>
                <a:latin typeface="Courier New"/>
                <a:ea typeface="Courier New"/>
                <a:cs typeface="Courier New"/>
              </a:rPr>
              <a:t>;</a:t>
            </a:r>
            <a:endParaRPr lang="en-US" sz="1600" dirty="0">
              <a:solidFill>
                <a:srgbClr val="000000"/>
              </a:solidFill>
              <a:latin typeface="Courier New"/>
              <a:ea typeface="Courier New"/>
              <a:cs typeface="Courier New"/>
            </a:endParaRPr>
          </a:p>
          <a:p>
            <a:pPr marL="0" indent="0">
              <a:lnSpc>
                <a:spcPct val="80000"/>
              </a:lnSpc>
              <a:buNone/>
            </a:pPr>
            <a:r>
              <a:rPr lang="en-US" sz="1600" dirty="0">
                <a:solidFill>
                  <a:srgbClr val="3100FF"/>
                </a:solidFill>
                <a:latin typeface="Courier New"/>
                <a:ea typeface="Courier New"/>
                <a:cs typeface="Courier New"/>
              </a:rPr>
              <a:t>for</a:t>
            </a:r>
            <a:r>
              <a:rPr lang="en-US" sz="1600" dirty="0">
                <a:solidFill>
                  <a:srgbClr val="000000"/>
                </a:solidFill>
                <a:latin typeface="Courier"/>
                <a:ea typeface="Courier"/>
                <a:cs typeface="Courier"/>
              </a:rPr>
              <a:t> </a:t>
            </a:r>
            <a:r>
              <a:rPr lang="en-US" sz="1600" dirty="0">
                <a:solidFill>
                  <a:srgbClr val="028000"/>
                </a:solidFill>
                <a:latin typeface="Courier New"/>
                <a:ea typeface="Courier New"/>
                <a:cs typeface="Courier New"/>
              </a:rPr>
              <a:t>(</a:t>
            </a:r>
            <a:r>
              <a:rPr lang="en-US" sz="1600" dirty="0">
                <a:solidFill>
                  <a:srgbClr val="000000"/>
                </a:solidFill>
                <a:latin typeface="Courier"/>
                <a:ea typeface="Courier"/>
                <a:cs typeface="Courier"/>
              </a:rPr>
              <a:t>it </a:t>
            </a:r>
            <a:r>
              <a:rPr lang="en-US" sz="1600" dirty="0">
                <a:solidFill>
                  <a:srgbClr val="13008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2900DD"/>
                </a:solidFill>
                <a:latin typeface="Courier New"/>
                <a:ea typeface="Courier New"/>
                <a:cs typeface="Courier New"/>
              </a:rPr>
              <a:t>0</a:t>
            </a:r>
            <a:r>
              <a:rPr lang="en-US" sz="1600" dirty="0">
                <a:solidFill>
                  <a:srgbClr val="008080"/>
                </a:solidFill>
                <a:latin typeface="Courier New"/>
                <a:ea typeface="Courier New"/>
                <a:cs typeface="Courier New"/>
              </a:rPr>
              <a:t>;</a:t>
            </a:r>
            <a:r>
              <a:rPr lang="en-US" sz="1600" dirty="0">
                <a:solidFill>
                  <a:srgbClr val="000000"/>
                </a:solidFill>
                <a:latin typeface="Courier"/>
                <a:ea typeface="Courier"/>
                <a:cs typeface="Courier"/>
              </a:rPr>
              <a:t> it </a:t>
            </a:r>
            <a:r>
              <a:rPr lang="en-US" sz="1600" dirty="0">
                <a:solidFill>
                  <a:srgbClr val="130080"/>
                </a:solidFill>
                <a:latin typeface="Courier New"/>
                <a:ea typeface="Courier New"/>
                <a:cs typeface="Courier New"/>
              </a:rPr>
              <a:t>&lt;</a:t>
            </a:r>
            <a:r>
              <a:rPr lang="en-US" sz="1600" dirty="0">
                <a:solidFill>
                  <a:srgbClr val="000000"/>
                </a:solidFill>
                <a:latin typeface="Courier"/>
                <a:ea typeface="Courier"/>
                <a:cs typeface="Courier"/>
              </a:rPr>
              <a:t> rows </a:t>
            </a:r>
            <a:r>
              <a:rPr lang="en-US" sz="1600" dirty="0">
                <a:solidFill>
                  <a:srgbClr val="05003F"/>
                </a:solidFill>
                <a:latin typeface="Courier New"/>
                <a:ea typeface="Courier New"/>
                <a:cs typeface="Courier New"/>
              </a:rPr>
              <a:t>/</a:t>
            </a:r>
            <a:r>
              <a:rPr lang="en-US" sz="1600" dirty="0">
                <a:solidFill>
                  <a:srgbClr val="000000"/>
                </a:solidFill>
                <a:latin typeface="Courier"/>
                <a:ea typeface="Courier"/>
                <a:cs typeface="Courier"/>
              </a:rPr>
              <a:t> TILELEN</a:t>
            </a:r>
            <a:r>
              <a:rPr lang="en-US" sz="1600" dirty="0">
                <a:solidFill>
                  <a:srgbClr val="00808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05003F"/>
                </a:solidFill>
                <a:latin typeface="Courier New"/>
                <a:ea typeface="Courier New"/>
                <a:cs typeface="Courier New"/>
              </a:rPr>
              <a:t>++</a:t>
            </a:r>
            <a:r>
              <a:rPr lang="en-US" sz="1600" dirty="0">
                <a:solidFill>
                  <a:srgbClr val="000000"/>
                </a:solidFill>
                <a:latin typeface="Courier"/>
                <a:ea typeface="Courier"/>
                <a:cs typeface="Courier"/>
              </a:rPr>
              <a:t>it</a:t>
            </a:r>
            <a:r>
              <a:rPr lang="en-US" sz="1600" dirty="0">
                <a:solidFill>
                  <a:srgbClr val="02800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028000"/>
                </a:solidFill>
                <a:latin typeface="Courier New"/>
                <a:ea typeface="Courier New"/>
                <a:cs typeface="Courier New"/>
              </a:rPr>
              <a:t>{</a:t>
            </a:r>
            <a:endParaRPr lang="en-US" sz="1600" dirty="0">
              <a:solidFill>
                <a:srgbClr val="000000"/>
              </a:solidFill>
              <a:latin typeface="Courier New"/>
              <a:ea typeface="Courier New"/>
              <a:cs typeface="Courier New"/>
            </a:endParaRPr>
          </a:p>
          <a:p>
            <a:pPr marL="0" indent="0">
              <a:lnSpc>
                <a:spcPct val="80000"/>
              </a:lnSpc>
              <a:buNone/>
            </a:pPr>
            <a:r>
              <a:rPr lang="en-US" sz="1600" dirty="0">
                <a:solidFill>
                  <a:srgbClr val="000000"/>
                </a:solidFill>
                <a:latin typeface="Courier"/>
                <a:ea typeface="Courier"/>
                <a:cs typeface="Courier"/>
              </a:rPr>
              <a:t>  </a:t>
            </a:r>
            <a:r>
              <a:rPr lang="en-US" sz="1600" dirty="0">
                <a:solidFill>
                  <a:srgbClr val="3100FF"/>
                </a:solidFill>
                <a:latin typeface="Courier New"/>
                <a:ea typeface="Courier New"/>
                <a:cs typeface="Courier New"/>
              </a:rPr>
              <a:t>for</a:t>
            </a:r>
            <a:r>
              <a:rPr lang="en-US" sz="1600" dirty="0">
                <a:solidFill>
                  <a:srgbClr val="000000"/>
                </a:solidFill>
                <a:latin typeface="Courier"/>
                <a:ea typeface="Courier"/>
                <a:cs typeface="Courier"/>
              </a:rPr>
              <a:t> </a:t>
            </a:r>
            <a:r>
              <a:rPr lang="en-US" sz="1600" dirty="0">
                <a:solidFill>
                  <a:srgbClr val="028000"/>
                </a:solidFill>
                <a:latin typeface="Courier New"/>
                <a:ea typeface="Courier New"/>
                <a:cs typeface="Courier New"/>
              </a:rPr>
              <a:t>(</a:t>
            </a:r>
            <a:r>
              <a:rPr lang="en-US" sz="1600" dirty="0" err="1">
                <a:solidFill>
                  <a:srgbClr val="000000"/>
                </a:solidFill>
                <a:latin typeface="Courier"/>
                <a:ea typeface="Courier"/>
                <a:cs typeface="Courier"/>
              </a:rPr>
              <a:t>jt</a:t>
            </a:r>
            <a:r>
              <a:rPr lang="en-US" sz="1600" dirty="0">
                <a:solidFill>
                  <a:srgbClr val="000000"/>
                </a:solidFill>
                <a:latin typeface="Courier"/>
                <a:ea typeface="Courier"/>
                <a:cs typeface="Courier"/>
              </a:rPr>
              <a:t> </a:t>
            </a:r>
            <a:r>
              <a:rPr lang="en-US" sz="1600" dirty="0">
                <a:solidFill>
                  <a:srgbClr val="13008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2900DD"/>
                </a:solidFill>
                <a:latin typeface="Courier New"/>
                <a:ea typeface="Courier New"/>
                <a:cs typeface="Courier New"/>
              </a:rPr>
              <a:t>0</a:t>
            </a:r>
            <a:r>
              <a:rPr lang="en-US" sz="1600" dirty="0">
                <a:solidFill>
                  <a:srgbClr val="00808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err="1">
                <a:solidFill>
                  <a:srgbClr val="000000"/>
                </a:solidFill>
                <a:latin typeface="Courier"/>
                <a:ea typeface="Courier"/>
                <a:cs typeface="Courier"/>
              </a:rPr>
              <a:t>jt</a:t>
            </a:r>
            <a:r>
              <a:rPr lang="en-US" sz="1600" dirty="0">
                <a:solidFill>
                  <a:srgbClr val="000000"/>
                </a:solidFill>
                <a:latin typeface="Courier"/>
                <a:ea typeface="Courier"/>
                <a:cs typeface="Courier"/>
              </a:rPr>
              <a:t> </a:t>
            </a:r>
            <a:r>
              <a:rPr lang="en-US" sz="1600" dirty="0">
                <a:solidFill>
                  <a:srgbClr val="130080"/>
                </a:solidFill>
                <a:latin typeface="Courier New"/>
                <a:ea typeface="Courier New"/>
                <a:cs typeface="Courier New"/>
              </a:rPr>
              <a:t>&lt;</a:t>
            </a:r>
            <a:r>
              <a:rPr lang="en-US" sz="1600" dirty="0">
                <a:solidFill>
                  <a:srgbClr val="000000"/>
                </a:solidFill>
                <a:latin typeface="Courier"/>
                <a:ea typeface="Courier"/>
                <a:cs typeface="Courier"/>
              </a:rPr>
              <a:t> cols </a:t>
            </a:r>
            <a:r>
              <a:rPr lang="en-US" sz="1600" dirty="0">
                <a:solidFill>
                  <a:srgbClr val="05003F"/>
                </a:solidFill>
                <a:latin typeface="Courier New"/>
                <a:ea typeface="Courier New"/>
                <a:cs typeface="Courier New"/>
              </a:rPr>
              <a:t>/</a:t>
            </a:r>
            <a:r>
              <a:rPr lang="en-US" sz="1600" dirty="0">
                <a:solidFill>
                  <a:srgbClr val="000000"/>
                </a:solidFill>
                <a:latin typeface="Courier"/>
                <a:ea typeface="Courier"/>
                <a:cs typeface="Courier"/>
              </a:rPr>
              <a:t> TILELEN</a:t>
            </a:r>
            <a:r>
              <a:rPr lang="en-US" sz="1600" dirty="0">
                <a:solidFill>
                  <a:srgbClr val="00808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05003F"/>
                </a:solidFill>
                <a:latin typeface="Courier New"/>
                <a:ea typeface="Courier New"/>
                <a:cs typeface="Courier New"/>
              </a:rPr>
              <a:t>++</a:t>
            </a:r>
            <a:r>
              <a:rPr lang="en-US" sz="1600" dirty="0" err="1">
                <a:solidFill>
                  <a:srgbClr val="000000"/>
                </a:solidFill>
                <a:latin typeface="Courier"/>
                <a:ea typeface="Courier"/>
                <a:cs typeface="Courier"/>
              </a:rPr>
              <a:t>jt</a:t>
            </a:r>
            <a:r>
              <a:rPr lang="en-US" sz="1600" dirty="0">
                <a:solidFill>
                  <a:srgbClr val="02800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028000"/>
                </a:solidFill>
                <a:latin typeface="Courier New"/>
                <a:ea typeface="Courier New"/>
                <a:cs typeface="Courier New"/>
              </a:rPr>
              <a:t>{</a:t>
            </a:r>
            <a:endParaRPr lang="en-US" sz="1600" dirty="0">
              <a:solidFill>
                <a:srgbClr val="000000"/>
              </a:solidFill>
              <a:latin typeface="Courier New"/>
              <a:ea typeface="Courier New"/>
              <a:cs typeface="Courier New"/>
            </a:endParaRPr>
          </a:p>
          <a:p>
            <a:pPr marL="0" indent="0">
              <a:lnSpc>
                <a:spcPct val="80000"/>
              </a:lnSpc>
              <a:buNone/>
            </a:pPr>
            <a:r>
              <a:rPr lang="en-US" sz="1600" dirty="0">
                <a:solidFill>
                  <a:srgbClr val="000000"/>
                </a:solidFill>
                <a:latin typeface="Courier"/>
                <a:ea typeface="Courier"/>
                <a:cs typeface="Courier"/>
              </a:rPr>
              <a:t>    </a:t>
            </a:r>
            <a:r>
              <a:rPr lang="en-US" sz="1600" dirty="0">
                <a:solidFill>
                  <a:srgbClr val="3100FF"/>
                </a:solidFill>
                <a:latin typeface="Courier New"/>
                <a:ea typeface="Courier New"/>
                <a:cs typeface="Courier New"/>
              </a:rPr>
              <a:t>for</a:t>
            </a:r>
            <a:r>
              <a:rPr lang="en-US" sz="1600" dirty="0">
                <a:solidFill>
                  <a:srgbClr val="000000"/>
                </a:solidFill>
                <a:latin typeface="Courier"/>
                <a:ea typeface="Courier"/>
                <a:cs typeface="Courier"/>
              </a:rPr>
              <a:t> </a:t>
            </a:r>
            <a:r>
              <a:rPr lang="en-US" sz="1600" dirty="0">
                <a:solidFill>
                  <a:srgbClr val="028000"/>
                </a:solidFill>
                <a:latin typeface="Courier New"/>
                <a:ea typeface="Courier New"/>
                <a:cs typeface="Courier New"/>
              </a:rPr>
              <a:t>(</a:t>
            </a:r>
            <a:r>
              <a:rPr lang="en-US" sz="1600" dirty="0" err="1">
                <a:solidFill>
                  <a:srgbClr val="000000"/>
                </a:solidFill>
                <a:latin typeface="Courier"/>
                <a:ea typeface="Courier"/>
                <a:cs typeface="Courier"/>
              </a:rPr>
              <a:t>kt</a:t>
            </a:r>
            <a:r>
              <a:rPr lang="en-US" sz="1600" dirty="0">
                <a:solidFill>
                  <a:srgbClr val="000000"/>
                </a:solidFill>
                <a:latin typeface="Courier"/>
                <a:ea typeface="Courier"/>
                <a:cs typeface="Courier"/>
              </a:rPr>
              <a:t> </a:t>
            </a:r>
            <a:r>
              <a:rPr lang="en-US" sz="1600" dirty="0">
                <a:solidFill>
                  <a:srgbClr val="13008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2900DD"/>
                </a:solidFill>
                <a:latin typeface="Courier New"/>
                <a:ea typeface="Courier New"/>
                <a:cs typeface="Courier New"/>
              </a:rPr>
              <a:t>0</a:t>
            </a:r>
            <a:r>
              <a:rPr lang="en-US" sz="1600" dirty="0">
                <a:solidFill>
                  <a:srgbClr val="00808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err="1">
                <a:solidFill>
                  <a:srgbClr val="000000"/>
                </a:solidFill>
                <a:latin typeface="Courier"/>
                <a:ea typeface="Courier"/>
                <a:cs typeface="Courier"/>
              </a:rPr>
              <a:t>kt</a:t>
            </a:r>
            <a:r>
              <a:rPr lang="en-US" sz="1600" dirty="0">
                <a:solidFill>
                  <a:srgbClr val="000000"/>
                </a:solidFill>
                <a:latin typeface="Courier"/>
                <a:ea typeface="Courier"/>
                <a:cs typeface="Courier"/>
              </a:rPr>
              <a:t> </a:t>
            </a:r>
            <a:r>
              <a:rPr lang="en-US" sz="1600" dirty="0">
                <a:solidFill>
                  <a:srgbClr val="130080"/>
                </a:solidFill>
                <a:latin typeface="Courier New"/>
                <a:ea typeface="Courier New"/>
                <a:cs typeface="Courier New"/>
              </a:rPr>
              <a:t>&lt;</a:t>
            </a:r>
            <a:r>
              <a:rPr lang="en-US" sz="1600" dirty="0">
                <a:solidFill>
                  <a:srgbClr val="000000"/>
                </a:solidFill>
                <a:latin typeface="Courier"/>
                <a:ea typeface="Courier"/>
                <a:cs typeface="Courier"/>
              </a:rPr>
              <a:t> </a:t>
            </a:r>
            <a:r>
              <a:rPr lang="en-US" sz="1600" dirty="0" err="1">
                <a:solidFill>
                  <a:srgbClr val="000000"/>
                </a:solidFill>
                <a:latin typeface="Courier"/>
                <a:ea typeface="Courier"/>
                <a:cs typeface="Courier"/>
              </a:rPr>
              <a:t>len</a:t>
            </a:r>
            <a:r>
              <a:rPr lang="en-US" sz="1600" dirty="0">
                <a:solidFill>
                  <a:srgbClr val="000000"/>
                </a:solidFill>
                <a:latin typeface="Courier"/>
                <a:ea typeface="Courier"/>
                <a:cs typeface="Courier"/>
              </a:rPr>
              <a:t> </a:t>
            </a:r>
            <a:r>
              <a:rPr lang="en-US" sz="1600" dirty="0">
                <a:solidFill>
                  <a:srgbClr val="05003F"/>
                </a:solidFill>
                <a:latin typeface="Courier New"/>
                <a:ea typeface="Courier New"/>
                <a:cs typeface="Courier New"/>
              </a:rPr>
              <a:t>/</a:t>
            </a:r>
            <a:r>
              <a:rPr lang="en-US" sz="1600" dirty="0">
                <a:solidFill>
                  <a:srgbClr val="000000"/>
                </a:solidFill>
                <a:latin typeface="Courier"/>
                <a:ea typeface="Courier"/>
                <a:cs typeface="Courier"/>
              </a:rPr>
              <a:t> TILELEN</a:t>
            </a:r>
            <a:r>
              <a:rPr lang="en-US" sz="1600" dirty="0">
                <a:solidFill>
                  <a:srgbClr val="00808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05003F"/>
                </a:solidFill>
                <a:latin typeface="Courier New"/>
                <a:ea typeface="Courier New"/>
                <a:cs typeface="Courier New"/>
              </a:rPr>
              <a:t>++</a:t>
            </a:r>
            <a:r>
              <a:rPr lang="en-US" sz="1600" dirty="0" err="1">
                <a:solidFill>
                  <a:srgbClr val="000000"/>
                </a:solidFill>
                <a:latin typeface="Courier"/>
                <a:ea typeface="Courier"/>
                <a:cs typeface="Courier"/>
              </a:rPr>
              <a:t>kt</a:t>
            </a:r>
            <a:r>
              <a:rPr lang="en-US" sz="1600" dirty="0">
                <a:solidFill>
                  <a:srgbClr val="02800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028000"/>
                </a:solidFill>
                <a:latin typeface="Courier New"/>
                <a:ea typeface="Courier New"/>
                <a:cs typeface="Courier New"/>
              </a:rPr>
              <a:t>{</a:t>
            </a:r>
            <a:endParaRPr lang="en-US" sz="1600" dirty="0">
              <a:solidFill>
                <a:srgbClr val="000000"/>
              </a:solidFill>
              <a:latin typeface="Courier New"/>
              <a:ea typeface="Courier New"/>
              <a:cs typeface="Courier New"/>
            </a:endParaRPr>
          </a:p>
          <a:p>
            <a:pPr marL="0" indent="0">
              <a:lnSpc>
                <a:spcPct val="80000"/>
              </a:lnSpc>
              <a:buNone/>
            </a:pPr>
            <a:r>
              <a:rPr lang="en-US" sz="1600" dirty="0">
                <a:solidFill>
                  <a:srgbClr val="000000"/>
                </a:solidFill>
                <a:latin typeface="Courier"/>
                <a:ea typeface="Courier"/>
                <a:cs typeface="Courier"/>
              </a:rPr>
              <a:t>      </a:t>
            </a:r>
            <a:r>
              <a:rPr lang="en-US" sz="1600" dirty="0">
                <a:solidFill>
                  <a:srgbClr val="3100FF"/>
                </a:solidFill>
                <a:latin typeface="Courier New"/>
                <a:ea typeface="Courier New"/>
                <a:cs typeface="Courier New"/>
              </a:rPr>
              <a:t>for</a:t>
            </a:r>
            <a:r>
              <a:rPr lang="en-US" sz="1600" dirty="0">
                <a:solidFill>
                  <a:srgbClr val="000000"/>
                </a:solidFill>
                <a:latin typeface="Courier"/>
                <a:ea typeface="Courier"/>
                <a:cs typeface="Courier"/>
              </a:rPr>
              <a:t> </a:t>
            </a:r>
            <a:r>
              <a:rPr lang="en-US" sz="1600" dirty="0">
                <a:solidFill>
                  <a:srgbClr val="028000"/>
                </a:solidFill>
                <a:latin typeface="Courier New"/>
                <a:ea typeface="Courier New"/>
                <a:cs typeface="Courier New"/>
              </a:rPr>
              <a:t>(</a:t>
            </a:r>
            <a:r>
              <a:rPr lang="en-US" sz="1600" dirty="0" err="1">
                <a:solidFill>
                  <a:srgbClr val="000000"/>
                </a:solidFill>
                <a:latin typeface="Courier"/>
                <a:ea typeface="Courier"/>
                <a:cs typeface="Courier"/>
              </a:rPr>
              <a:t>i</a:t>
            </a:r>
            <a:r>
              <a:rPr lang="en-US" sz="1600" dirty="0">
                <a:solidFill>
                  <a:srgbClr val="000000"/>
                </a:solidFill>
                <a:latin typeface="Courier"/>
                <a:ea typeface="Courier"/>
                <a:cs typeface="Courier"/>
              </a:rPr>
              <a:t> </a:t>
            </a:r>
            <a:r>
              <a:rPr lang="en-US" sz="1600" dirty="0">
                <a:solidFill>
                  <a:srgbClr val="13008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2900DD"/>
                </a:solidFill>
                <a:latin typeface="Courier New"/>
                <a:ea typeface="Courier New"/>
                <a:cs typeface="Courier New"/>
              </a:rPr>
              <a:t>0</a:t>
            </a:r>
            <a:r>
              <a:rPr lang="en-US" sz="1600" dirty="0">
                <a:solidFill>
                  <a:srgbClr val="00808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err="1">
                <a:solidFill>
                  <a:srgbClr val="000000"/>
                </a:solidFill>
                <a:latin typeface="Courier"/>
                <a:ea typeface="Courier"/>
                <a:cs typeface="Courier"/>
              </a:rPr>
              <a:t>i</a:t>
            </a:r>
            <a:r>
              <a:rPr lang="en-US" sz="1600" dirty="0">
                <a:solidFill>
                  <a:srgbClr val="000000"/>
                </a:solidFill>
                <a:latin typeface="Courier"/>
                <a:ea typeface="Courier"/>
                <a:cs typeface="Courier"/>
              </a:rPr>
              <a:t> </a:t>
            </a:r>
            <a:r>
              <a:rPr lang="en-US" sz="1600" dirty="0">
                <a:solidFill>
                  <a:srgbClr val="130080"/>
                </a:solidFill>
                <a:latin typeface="Courier New"/>
                <a:ea typeface="Courier New"/>
                <a:cs typeface="Courier New"/>
              </a:rPr>
              <a:t>&lt;</a:t>
            </a:r>
            <a:r>
              <a:rPr lang="en-US" sz="1600" dirty="0">
                <a:solidFill>
                  <a:srgbClr val="000000"/>
                </a:solidFill>
                <a:latin typeface="Courier"/>
                <a:ea typeface="Courier"/>
                <a:cs typeface="Courier"/>
              </a:rPr>
              <a:t> it </a:t>
            </a:r>
            <a:r>
              <a:rPr lang="en-US" sz="1600" dirty="0">
                <a:solidFill>
                  <a:srgbClr val="05003F"/>
                </a:solidFill>
                <a:latin typeface="Courier New"/>
                <a:ea typeface="Courier New"/>
                <a:cs typeface="Courier New"/>
              </a:rPr>
              <a:t>+</a:t>
            </a:r>
            <a:r>
              <a:rPr lang="en-US" sz="1600" dirty="0">
                <a:solidFill>
                  <a:srgbClr val="000000"/>
                </a:solidFill>
                <a:latin typeface="Courier"/>
                <a:ea typeface="Courier"/>
                <a:cs typeface="Courier"/>
              </a:rPr>
              <a:t> TILELEN</a:t>
            </a:r>
            <a:r>
              <a:rPr lang="en-US" sz="1600" dirty="0">
                <a:solidFill>
                  <a:srgbClr val="00808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05003F"/>
                </a:solidFill>
                <a:latin typeface="Courier New"/>
                <a:ea typeface="Courier New"/>
                <a:cs typeface="Courier New"/>
              </a:rPr>
              <a:t>++</a:t>
            </a:r>
            <a:r>
              <a:rPr lang="en-US" sz="1600" dirty="0" err="1">
                <a:solidFill>
                  <a:srgbClr val="000000"/>
                </a:solidFill>
                <a:latin typeface="Courier"/>
                <a:ea typeface="Courier"/>
                <a:cs typeface="Courier"/>
              </a:rPr>
              <a:t>i</a:t>
            </a:r>
            <a:r>
              <a:rPr lang="en-US" sz="1600" dirty="0">
                <a:solidFill>
                  <a:srgbClr val="02800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028000"/>
                </a:solidFill>
                <a:latin typeface="Courier New"/>
                <a:ea typeface="Courier New"/>
                <a:cs typeface="Courier New"/>
              </a:rPr>
              <a:t>{</a:t>
            </a:r>
            <a:endParaRPr lang="en-US" sz="1600" dirty="0">
              <a:solidFill>
                <a:srgbClr val="000000"/>
              </a:solidFill>
              <a:latin typeface="Courier New"/>
              <a:ea typeface="Courier New"/>
              <a:cs typeface="Courier New"/>
            </a:endParaRPr>
          </a:p>
          <a:p>
            <a:pPr marL="0" indent="0">
              <a:lnSpc>
                <a:spcPct val="80000"/>
              </a:lnSpc>
              <a:buNone/>
            </a:pPr>
            <a:r>
              <a:rPr lang="en-US" sz="1600" dirty="0">
                <a:solidFill>
                  <a:srgbClr val="000000"/>
                </a:solidFill>
                <a:latin typeface="Courier"/>
                <a:ea typeface="Courier"/>
                <a:cs typeface="Courier"/>
              </a:rPr>
              <a:t>        </a:t>
            </a:r>
            <a:r>
              <a:rPr lang="en-US" sz="1600" dirty="0">
                <a:solidFill>
                  <a:srgbClr val="3100FF"/>
                </a:solidFill>
                <a:latin typeface="Courier New"/>
                <a:ea typeface="Courier New"/>
                <a:cs typeface="Courier New"/>
              </a:rPr>
              <a:t>for</a:t>
            </a:r>
            <a:r>
              <a:rPr lang="en-US" sz="1600" dirty="0">
                <a:solidFill>
                  <a:srgbClr val="000000"/>
                </a:solidFill>
                <a:latin typeface="Courier"/>
                <a:ea typeface="Courier"/>
                <a:cs typeface="Courier"/>
              </a:rPr>
              <a:t> </a:t>
            </a:r>
            <a:r>
              <a:rPr lang="en-US" sz="1600" dirty="0">
                <a:solidFill>
                  <a:srgbClr val="028000"/>
                </a:solidFill>
                <a:latin typeface="Courier New"/>
                <a:ea typeface="Courier New"/>
                <a:cs typeface="Courier New"/>
              </a:rPr>
              <a:t>(</a:t>
            </a:r>
            <a:r>
              <a:rPr lang="en-US" sz="1600" dirty="0">
                <a:solidFill>
                  <a:srgbClr val="000000"/>
                </a:solidFill>
                <a:latin typeface="Courier"/>
                <a:ea typeface="Courier"/>
                <a:cs typeface="Courier"/>
              </a:rPr>
              <a:t>j </a:t>
            </a:r>
            <a:r>
              <a:rPr lang="en-US" sz="1600" dirty="0">
                <a:solidFill>
                  <a:srgbClr val="13008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2900DD"/>
                </a:solidFill>
                <a:latin typeface="Courier New"/>
                <a:ea typeface="Courier New"/>
                <a:cs typeface="Courier New"/>
              </a:rPr>
              <a:t>0</a:t>
            </a:r>
            <a:r>
              <a:rPr lang="en-US" sz="1600" dirty="0">
                <a:solidFill>
                  <a:srgbClr val="008080"/>
                </a:solidFill>
                <a:latin typeface="Courier New"/>
                <a:ea typeface="Courier New"/>
                <a:cs typeface="Courier New"/>
              </a:rPr>
              <a:t>;</a:t>
            </a:r>
            <a:r>
              <a:rPr lang="en-US" sz="1600" dirty="0">
                <a:solidFill>
                  <a:srgbClr val="000000"/>
                </a:solidFill>
                <a:latin typeface="Courier"/>
                <a:ea typeface="Courier"/>
                <a:cs typeface="Courier"/>
              </a:rPr>
              <a:t> j </a:t>
            </a:r>
            <a:r>
              <a:rPr lang="en-US" sz="1600" dirty="0">
                <a:solidFill>
                  <a:srgbClr val="130080"/>
                </a:solidFill>
                <a:latin typeface="Courier New"/>
                <a:ea typeface="Courier New"/>
                <a:cs typeface="Courier New"/>
              </a:rPr>
              <a:t>&lt;</a:t>
            </a:r>
            <a:r>
              <a:rPr lang="en-US" sz="1600" dirty="0">
                <a:solidFill>
                  <a:srgbClr val="000000"/>
                </a:solidFill>
                <a:latin typeface="Courier"/>
                <a:ea typeface="Courier"/>
                <a:cs typeface="Courier"/>
              </a:rPr>
              <a:t> </a:t>
            </a:r>
            <a:r>
              <a:rPr lang="en-US" sz="1600" dirty="0" err="1">
                <a:solidFill>
                  <a:srgbClr val="000000"/>
                </a:solidFill>
                <a:latin typeface="Courier"/>
                <a:ea typeface="Courier"/>
                <a:cs typeface="Courier"/>
              </a:rPr>
              <a:t>jt</a:t>
            </a:r>
            <a:r>
              <a:rPr lang="en-US" sz="1600" dirty="0">
                <a:solidFill>
                  <a:srgbClr val="000000"/>
                </a:solidFill>
                <a:latin typeface="Courier"/>
                <a:ea typeface="Courier"/>
                <a:cs typeface="Courier"/>
              </a:rPr>
              <a:t> </a:t>
            </a:r>
            <a:r>
              <a:rPr lang="en-US" sz="1600" dirty="0">
                <a:solidFill>
                  <a:srgbClr val="05003F"/>
                </a:solidFill>
                <a:latin typeface="Courier New"/>
                <a:ea typeface="Courier New"/>
                <a:cs typeface="Courier New"/>
              </a:rPr>
              <a:t>+</a:t>
            </a:r>
            <a:r>
              <a:rPr lang="en-US" sz="1600" dirty="0">
                <a:solidFill>
                  <a:srgbClr val="000000"/>
                </a:solidFill>
                <a:latin typeface="Courier"/>
                <a:ea typeface="Courier"/>
                <a:cs typeface="Courier"/>
              </a:rPr>
              <a:t> TILELEN</a:t>
            </a:r>
            <a:r>
              <a:rPr lang="en-US" sz="1600" dirty="0">
                <a:solidFill>
                  <a:srgbClr val="00808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05003F"/>
                </a:solidFill>
                <a:latin typeface="Courier New"/>
                <a:ea typeface="Courier New"/>
                <a:cs typeface="Courier New"/>
              </a:rPr>
              <a:t>++</a:t>
            </a:r>
            <a:r>
              <a:rPr lang="en-US" sz="1600" dirty="0">
                <a:solidFill>
                  <a:srgbClr val="000000"/>
                </a:solidFill>
                <a:latin typeface="Courier"/>
                <a:ea typeface="Courier"/>
                <a:cs typeface="Courier"/>
              </a:rPr>
              <a:t>j</a:t>
            </a:r>
            <a:r>
              <a:rPr lang="en-US" sz="1600" dirty="0">
                <a:solidFill>
                  <a:srgbClr val="02800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028000"/>
                </a:solidFill>
                <a:latin typeface="Courier New"/>
                <a:ea typeface="Courier New"/>
                <a:cs typeface="Courier New"/>
              </a:rPr>
              <a:t>{</a:t>
            </a:r>
            <a:endParaRPr lang="en-US" sz="1600" dirty="0">
              <a:solidFill>
                <a:srgbClr val="000000"/>
              </a:solidFill>
              <a:latin typeface="Courier New"/>
              <a:ea typeface="Courier New"/>
              <a:cs typeface="Courier New"/>
            </a:endParaRPr>
          </a:p>
          <a:p>
            <a:pPr marL="0" indent="0">
              <a:lnSpc>
                <a:spcPct val="80000"/>
              </a:lnSpc>
              <a:buNone/>
            </a:pPr>
            <a:r>
              <a:rPr lang="en-US" sz="1600" dirty="0">
                <a:solidFill>
                  <a:srgbClr val="000000"/>
                </a:solidFill>
                <a:latin typeface="Courier"/>
                <a:ea typeface="Courier"/>
                <a:cs typeface="Courier"/>
              </a:rPr>
              <a:t>          O</a:t>
            </a:r>
            <a:r>
              <a:rPr lang="en-US" sz="1600" dirty="0">
                <a:solidFill>
                  <a:srgbClr val="028000"/>
                </a:solidFill>
                <a:latin typeface="Courier New"/>
                <a:ea typeface="Courier New"/>
                <a:cs typeface="Courier New"/>
              </a:rPr>
              <a:t>[</a:t>
            </a:r>
            <a:r>
              <a:rPr lang="en-US" sz="1600" dirty="0" err="1">
                <a:solidFill>
                  <a:srgbClr val="000000"/>
                </a:solidFill>
                <a:latin typeface="Courier"/>
                <a:ea typeface="Courier"/>
                <a:cs typeface="Courier"/>
              </a:rPr>
              <a:t>i</a:t>
            </a:r>
            <a:r>
              <a:rPr lang="en-US" sz="1600" dirty="0">
                <a:solidFill>
                  <a:srgbClr val="05003F"/>
                </a:solidFill>
                <a:latin typeface="Courier New"/>
                <a:ea typeface="Courier New"/>
                <a:cs typeface="Courier New"/>
              </a:rPr>
              <a:t>*</a:t>
            </a:r>
            <a:r>
              <a:rPr lang="en-US" sz="1600" dirty="0">
                <a:solidFill>
                  <a:srgbClr val="000000"/>
                </a:solidFill>
                <a:latin typeface="Courier"/>
                <a:ea typeface="Courier"/>
                <a:cs typeface="Courier"/>
              </a:rPr>
              <a:t>cols </a:t>
            </a:r>
            <a:r>
              <a:rPr lang="en-US" sz="1600" dirty="0">
                <a:solidFill>
                  <a:srgbClr val="05003F"/>
                </a:solidFill>
                <a:latin typeface="Courier New"/>
                <a:ea typeface="Courier New"/>
                <a:cs typeface="Courier New"/>
              </a:rPr>
              <a:t>+</a:t>
            </a:r>
            <a:r>
              <a:rPr lang="en-US" sz="1600" dirty="0">
                <a:solidFill>
                  <a:srgbClr val="000000"/>
                </a:solidFill>
                <a:latin typeface="Courier"/>
                <a:ea typeface="Courier"/>
                <a:cs typeface="Courier"/>
              </a:rPr>
              <a:t> j</a:t>
            </a:r>
            <a:r>
              <a:rPr lang="en-US" sz="1600" dirty="0">
                <a:solidFill>
                  <a:srgbClr val="02800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13008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800080"/>
                </a:solidFill>
                <a:latin typeface="Courier New"/>
                <a:ea typeface="Courier New"/>
                <a:cs typeface="Courier New"/>
              </a:rPr>
              <a:t>0.0</a:t>
            </a:r>
            <a:r>
              <a:rPr lang="en-US" sz="1600" dirty="0">
                <a:solidFill>
                  <a:srgbClr val="008080"/>
                </a:solidFill>
                <a:latin typeface="Courier New"/>
                <a:ea typeface="Courier New"/>
                <a:cs typeface="Courier New"/>
              </a:rPr>
              <a:t>;</a:t>
            </a:r>
            <a:endParaRPr lang="en-US" sz="1600" dirty="0">
              <a:solidFill>
                <a:srgbClr val="000000"/>
              </a:solidFill>
              <a:latin typeface="Courier New"/>
              <a:ea typeface="Courier New"/>
              <a:cs typeface="Courier New"/>
            </a:endParaRPr>
          </a:p>
          <a:p>
            <a:pPr marL="0" indent="0">
              <a:lnSpc>
                <a:spcPct val="80000"/>
              </a:lnSpc>
              <a:buNone/>
            </a:pPr>
            <a:r>
              <a:rPr lang="en-US" sz="1600" dirty="0">
                <a:solidFill>
                  <a:srgbClr val="000000"/>
                </a:solidFill>
                <a:latin typeface="Courier"/>
                <a:ea typeface="Courier"/>
                <a:cs typeface="Courier"/>
              </a:rPr>
              <a:t>          </a:t>
            </a:r>
            <a:r>
              <a:rPr lang="en-US" sz="1600" dirty="0">
                <a:solidFill>
                  <a:srgbClr val="3100FF"/>
                </a:solidFill>
                <a:latin typeface="Courier New"/>
                <a:ea typeface="Courier New"/>
                <a:cs typeface="Courier New"/>
              </a:rPr>
              <a:t>for</a:t>
            </a:r>
            <a:r>
              <a:rPr lang="en-US" sz="1600" dirty="0">
                <a:solidFill>
                  <a:srgbClr val="000000"/>
                </a:solidFill>
                <a:latin typeface="Courier"/>
                <a:ea typeface="Courier"/>
                <a:cs typeface="Courier"/>
              </a:rPr>
              <a:t> </a:t>
            </a:r>
            <a:r>
              <a:rPr lang="en-US" sz="1600" dirty="0">
                <a:solidFill>
                  <a:srgbClr val="028000"/>
                </a:solidFill>
                <a:latin typeface="Courier New"/>
                <a:ea typeface="Courier New"/>
                <a:cs typeface="Courier New"/>
              </a:rPr>
              <a:t>(</a:t>
            </a:r>
            <a:r>
              <a:rPr lang="en-US" sz="1600" dirty="0">
                <a:solidFill>
                  <a:srgbClr val="000000"/>
                </a:solidFill>
                <a:latin typeface="Courier"/>
                <a:ea typeface="Courier"/>
                <a:cs typeface="Courier"/>
              </a:rPr>
              <a:t>k </a:t>
            </a:r>
            <a:r>
              <a:rPr lang="en-US" sz="1600" dirty="0">
                <a:solidFill>
                  <a:srgbClr val="13008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2900DD"/>
                </a:solidFill>
                <a:latin typeface="Courier New"/>
                <a:ea typeface="Courier New"/>
                <a:cs typeface="Courier New"/>
              </a:rPr>
              <a:t>0</a:t>
            </a:r>
            <a:r>
              <a:rPr lang="en-US" sz="1600" dirty="0">
                <a:solidFill>
                  <a:srgbClr val="008080"/>
                </a:solidFill>
                <a:latin typeface="Courier New"/>
                <a:ea typeface="Courier New"/>
                <a:cs typeface="Courier New"/>
              </a:rPr>
              <a:t>;</a:t>
            </a:r>
            <a:r>
              <a:rPr lang="en-US" sz="1600" dirty="0">
                <a:solidFill>
                  <a:srgbClr val="000000"/>
                </a:solidFill>
                <a:latin typeface="Courier"/>
                <a:ea typeface="Courier"/>
                <a:cs typeface="Courier"/>
              </a:rPr>
              <a:t> k </a:t>
            </a:r>
            <a:r>
              <a:rPr lang="en-US" sz="1600" dirty="0">
                <a:solidFill>
                  <a:srgbClr val="130080"/>
                </a:solidFill>
                <a:latin typeface="Courier New"/>
                <a:ea typeface="Courier New"/>
                <a:cs typeface="Courier New"/>
              </a:rPr>
              <a:t>&lt;</a:t>
            </a:r>
            <a:r>
              <a:rPr lang="en-US" sz="1600" dirty="0">
                <a:solidFill>
                  <a:srgbClr val="000000"/>
                </a:solidFill>
                <a:latin typeface="Courier"/>
                <a:ea typeface="Courier"/>
                <a:cs typeface="Courier"/>
              </a:rPr>
              <a:t> </a:t>
            </a:r>
            <a:r>
              <a:rPr lang="en-US" sz="1600" dirty="0" err="1">
                <a:solidFill>
                  <a:srgbClr val="000000"/>
                </a:solidFill>
                <a:latin typeface="Courier"/>
                <a:ea typeface="Courier"/>
                <a:cs typeface="Courier"/>
              </a:rPr>
              <a:t>kt</a:t>
            </a:r>
            <a:r>
              <a:rPr lang="en-US" sz="1600" dirty="0">
                <a:solidFill>
                  <a:srgbClr val="000000"/>
                </a:solidFill>
                <a:latin typeface="Courier"/>
                <a:ea typeface="Courier"/>
                <a:cs typeface="Courier"/>
              </a:rPr>
              <a:t> </a:t>
            </a:r>
            <a:r>
              <a:rPr lang="en-US" sz="1600" dirty="0">
                <a:solidFill>
                  <a:srgbClr val="05003F"/>
                </a:solidFill>
                <a:latin typeface="Courier New"/>
                <a:ea typeface="Courier New"/>
                <a:cs typeface="Courier New"/>
              </a:rPr>
              <a:t>+</a:t>
            </a:r>
            <a:r>
              <a:rPr lang="en-US" sz="1600" dirty="0">
                <a:solidFill>
                  <a:srgbClr val="000000"/>
                </a:solidFill>
                <a:latin typeface="Courier"/>
                <a:ea typeface="Courier"/>
                <a:cs typeface="Courier"/>
              </a:rPr>
              <a:t> TILELEN</a:t>
            </a:r>
            <a:r>
              <a:rPr lang="en-US" sz="1600" dirty="0">
                <a:solidFill>
                  <a:srgbClr val="00808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05003F"/>
                </a:solidFill>
                <a:latin typeface="Courier New"/>
                <a:ea typeface="Courier New"/>
                <a:cs typeface="Courier New"/>
              </a:rPr>
              <a:t>++</a:t>
            </a:r>
            <a:r>
              <a:rPr lang="en-US" sz="1600" dirty="0">
                <a:solidFill>
                  <a:srgbClr val="000000"/>
                </a:solidFill>
                <a:latin typeface="Courier"/>
                <a:ea typeface="Courier"/>
                <a:cs typeface="Courier"/>
              </a:rPr>
              <a:t>k</a:t>
            </a:r>
            <a:r>
              <a:rPr lang="en-US" sz="1600" dirty="0">
                <a:solidFill>
                  <a:srgbClr val="02800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028000"/>
                </a:solidFill>
                <a:latin typeface="Courier New"/>
                <a:ea typeface="Courier New"/>
                <a:cs typeface="Courier New"/>
              </a:rPr>
              <a:t>{</a:t>
            </a:r>
            <a:endParaRPr lang="en-US" sz="1600" dirty="0">
              <a:solidFill>
                <a:srgbClr val="000000"/>
              </a:solidFill>
              <a:latin typeface="Courier New"/>
              <a:ea typeface="Courier New"/>
              <a:cs typeface="Courier New"/>
            </a:endParaRPr>
          </a:p>
          <a:p>
            <a:pPr marL="0" indent="0">
              <a:lnSpc>
                <a:spcPct val="80000"/>
              </a:lnSpc>
              <a:buNone/>
            </a:pPr>
            <a:r>
              <a:rPr lang="en-US" sz="1600" dirty="0">
                <a:solidFill>
                  <a:srgbClr val="000000"/>
                </a:solidFill>
                <a:latin typeface="Courier"/>
                <a:ea typeface="Courier"/>
                <a:cs typeface="Courier"/>
              </a:rPr>
              <a:t>            O</a:t>
            </a:r>
            <a:r>
              <a:rPr lang="en-US" sz="1600" dirty="0">
                <a:solidFill>
                  <a:srgbClr val="028000"/>
                </a:solidFill>
                <a:latin typeface="Courier New"/>
                <a:ea typeface="Courier New"/>
                <a:cs typeface="Courier New"/>
              </a:rPr>
              <a:t>[</a:t>
            </a:r>
            <a:r>
              <a:rPr lang="en-US" sz="1600" dirty="0" err="1">
                <a:solidFill>
                  <a:srgbClr val="000000"/>
                </a:solidFill>
                <a:latin typeface="Courier"/>
                <a:ea typeface="Courier"/>
                <a:cs typeface="Courier"/>
              </a:rPr>
              <a:t>i</a:t>
            </a:r>
            <a:r>
              <a:rPr lang="en-US" sz="1600" dirty="0">
                <a:solidFill>
                  <a:srgbClr val="05003F"/>
                </a:solidFill>
                <a:latin typeface="Courier New"/>
                <a:ea typeface="Courier New"/>
                <a:cs typeface="Courier New"/>
              </a:rPr>
              <a:t>*</a:t>
            </a:r>
            <a:r>
              <a:rPr lang="en-US" sz="1600" dirty="0">
                <a:solidFill>
                  <a:srgbClr val="000000"/>
                </a:solidFill>
                <a:latin typeface="Courier"/>
                <a:ea typeface="Courier"/>
                <a:cs typeface="Courier"/>
              </a:rPr>
              <a:t>cols </a:t>
            </a:r>
            <a:r>
              <a:rPr lang="en-US" sz="1600" dirty="0">
                <a:solidFill>
                  <a:srgbClr val="05003F"/>
                </a:solidFill>
                <a:latin typeface="Courier New"/>
                <a:ea typeface="Courier New"/>
                <a:cs typeface="Courier New"/>
              </a:rPr>
              <a:t>+</a:t>
            </a:r>
            <a:r>
              <a:rPr lang="en-US" sz="1600" dirty="0">
                <a:solidFill>
                  <a:srgbClr val="000000"/>
                </a:solidFill>
                <a:latin typeface="Courier"/>
                <a:ea typeface="Courier"/>
                <a:cs typeface="Courier"/>
              </a:rPr>
              <a:t> j</a:t>
            </a:r>
            <a:r>
              <a:rPr lang="en-US" sz="1600" dirty="0">
                <a:solidFill>
                  <a:srgbClr val="02800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a:solidFill>
                  <a:srgbClr val="05003F"/>
                </a:solidFill>
                <a:latin typeface="Courier New"/>
                <a:ea typeface="Courier New"/>
                <a:cs typeface="Courier New"/>
              </a:rPr>
              <a:t>+</a:t>
            </a:r>
            <a:r>
              <a:rPr lang="en-US" sz="1600" dirty="0">
                <a:solidFill>
                  <a:srgbClr val="130080"/>
                </a:solidFill>
                <a:latin typeface="Courier New"/>
                <a:ea typeface="Courier New"/>
                <a:cs typeface="Courier New"/>
              </a:rPr>
              <a:t>=</a:t>
            </a:r>
            <a:r>
              <a:rPr lang="en-US" sz="1600" dirty="0">
                <a:solidFill>
                  <a:srgbClr val="000000"/>
                </a:solidFill>
                <a:latin typeface="Courier"/>
                <a:ea typeface="Courier"/>
                <a:cs typeface="Courier"/>
              </a:rPr>
              <a:t> A</a:t>
            </a:r>
            <a:r>
              <a:rPr lang="en-US" sz="1600" dirty="0">
                <a:solidFill>
                  <a:srgbClr val="028000"/>
                </a:solidFill>
                <a:latin typeface="Courier New"/>
                <a:ea typeface="Courier New"/>
                <a:cs typeface="Courier New"/>
              </a:rPr>
              <a:t>[</a:t>
            </a:r>
            <a:r>
              <a:rPr lang="en-US" sz="1600" dirty="0" err="1">
                <a:solidFill>
                  <a:srgbClr val="000000"/>
                </a:solidFill>
                <a:latin typeface="Courier"/>
                <a:ea typeface="Courier"/>
                <a:cs typeface="Courier"/>
              </a:rPr>
              <a:t>i</a:t>
            </a:r>
            <a:r>
              <a:rPr lang="en-US" sz="1600" dirty="0">
                <a:solidFill>
                  <a:srgbClr val="05003F"/>
                </a:solidFill>
                <a:latin typeface="Courier New"/>
                <a:ea typeface="Courier New"/>
                <a:cs typeface="Courier New"/>
              </a:rPr>
              <a:t>*</a:t>
            </a:r>
            <a:r>
              <a:rPr lang="en-US" sz="1600" dirty="0" err="1">
                <a:solidFill>
                  <a:srgbClr val="000000"/>
                </a:solidFill>
                <a:latin typeface="Courier"/>
                <a:ea typeface="Courier"/>
                <a:cs typeface="Courier"/>
              </a:rPr>
              <a:t>len</a:t>
            </a:r>
            <a:r>
              <a:rPr lang="en-US" sz="1600" dirty="0">
                <a:solidFill>
                  <a:srgbClr val="000000"/>
                </a:solidFill>
                <a:latin typeface="Courier"/>
                <a:ea typeface="Courier"/>
                <a:cs typeface="Courier"/>
              </a:rPr>
              <a:t> </a:t>
            </a:r>
            <a:r>
              <a:rPr lang="en-US" sz="1600" dirty="0">
                <a:solidFill>
                  <a:srgbClr val="05003F"/>
                </a:solidFill>
                <a:latin typeface="Courier New"/>
                <a:ea typeface="Courier New"/>
                <a:cs typeface="Courier New"/>
              </a:rPr>
              <a:t>+</a:t>
            </a:r>
            <a:r>
              <a:rPr lang="en-US" sz="1600" dirty="0">
                <a:solidFill>
                  <a:srgbClr val="000000"/>
                </a:solidFill>
                <a:latin typeface="Courier"/>
                <a:ea typeface="Courier"/>
                <a:cs typeface="Courier"/>
              </a:rPr>
              <a:t> k</a:t>
            </a:r>
            <a:r>
              <a:rPr lang="en-US" sz="1600" dirty="0">
                <a:solidFill>
                  <a:srgbClr val="028000"/>
                </a:solidFill>
                <a:latin typeface="Courier New"/>
                <a:ea typeface="Courier New"/>
                <a:cs typeface="Courier New"/>
              </a:rPr>
              <a:t>]</a:t>
            </a:r>
            <a:r>
              <a:rPr lang="en-US" sz="1600" dirty="0">
                <a:solidFill>
                  <a:srgbClr val="000000"/>
                </a:solidFill>
                <a:latin typeface="Courier"/>
                <a:ea typeface="Courier"/>
                <a:cs typeface="Courier"/>
              </a:rPr>
              <a:t> </a:t>
            </a:r>
            <a:r>
              <a:rPr lang="en-US" sz="1600" dirty="0" smtClean="0">
                <a:solidFill>
                  <a:srgbClr val="05003F"/>
                </a:solidFill>
                <a:latin typeface="Courier New"/>
                <a:ea typeface="Courier New"/>
                <a:cs typeface="Courier New"/>
              </a:rPr>
              <a:t>*</a:t>
            </a:r>
            <a:r>
              <a:rPr lang="en-US" sz="1600" dirty="0" smtClean="0">
                <a:solidFill>
                  <a:srgbClr val="000000"/>
                </a:solidFill>
                <a:latin typeface="Courier"/>
                <a:ea typeface="Courier"/>
                <a:cs typeface="Courier"/>
              </a:rPr>
              <a:t> </a:t>
            </a:r>
            <a:r>
              <a:rPr lang="en-US" sz="1600" dirty="0">
                <a:solidFill>
                  <a:srgbClr val="000000"/>
                </a:solidFill>
                <a:latin typeface="Courier"/>
                <a:ea typeface="Courier"/>
                <a:cs typeface="Courier"/>
              </a:rPr>
              <a:t>B</a:t>
            </a:r>
            <a:r>
              <a:rPr lang="en-US" sz="1600" dirty="0">
                <a:solidFill>
                  <a:srgbClr val="028000"/>
                </a:solidFill>
                <a:latin typeface="Courier New"/>
                <a:ea typeface="Courier New"/>
                <a:cs typeface="Courier New"/>
              </a:rPr>
              <a:t>[</a:t>
            </a:r>
            <a:r>
              <a:rPr lang="en-US" sz="1600" dirty="0">
                <a:solidFill>
                  <a:srgbClr val="000000"/>
                </a:solidFill>
                <a:latin typeface="Courier"/>
                <a:ea typeface="Courier"/>
                <a:cs typeface="Courier"/>
              </a:rPr>
              <a:t>j </a:t>
            </a:r>
            <a:r>
              <a:rPr lang="en-US" sz="1600" dirty="0">
                <a:solidFill>
                  <a:srgbClr val="05003F"/>
                </a:solidFill>
                <a:latin typeface="Courier New"/>
                <a:ea typeface="Courier New"/>
                <a:cs typeface="Courier New"/>
              </a:rPr>
              <a:t>+</a:t>
            </a:r>
            <a:r>
              <a:rPr lang="en-US" sz="1600" dirty="0">
                <a:solidFill>
                  <a:srgbClr val="000000"/>
                </a:solidFill>
                <a:latin typeface="Courier"/>
                <a:ea typeface="Courier"/>
                <a:cs typeface="Courier"/>
              </a:rPr>
              <a:t> k</a:t>
            </a:r>
            <a:r>
              <a:rPr lang="en-US" sz="1600" dirty="0">
                <a:solidFill>
                  <a:srgbClr val="05003F"/>
                </a:solidFill>
                <a:latin typeface="Courier New"/>
                <a:ea typeface="Courier New"/>
                <a:cs typeface="Courier New"/>
              </a:rPr>
              <a:t>*</a:t>
            </a:r>
            <a:r>
              <a:rPr lang="en-US" sz="1600" dirty="0" err="1">
                <a:solidFill>
                  <a:srgbClr val="000000"/>
                </a:solidFill>
                <a:latin typeface="Courier"/>
                <a:ea typeface="Courier"/>
                <a:cs typeface="Courier"/>
              </a:rPr>
              <a:t>len</a:t>
            </a:r>
            <a:r>
              <a:rPr lang="en-US" sz="1600" dirty="0">
                <a:solidFill>
                  <a:srgbClr val="028000"/>
                </a:solidFill>
                <a:latin typeface="Courier New"/>
                <a:ea typeface="Courier New"/>
                <a:cs typeface="Courier New"/>
              </a:rPr>
              <a:t>]</a:t>
            </a:r>
            <a:r>
              <a:rPr lang="en-US" sz="1600" dirty="0">
                <a:solidFill>
                  <a:srgbClr val="008080"/>
                </a:solidFill>
                <a:latin typeface="Courier New"/>
                <a:ea typeface="Courier New"/>
                <a:cs typeface="Courier New"/>
              </a:rPr>
              <a:t>;</a:t>
            </a:r>
            <a:endParaRPr lang="en-US" sz="1600" dirty="0">
              <a:solidFill>
                <a:srgbClr val="000000"/>
              </a:solidFill>
              <a:latin typeface="Courier New"/>
              <a:ea typeface="Courier New"/>
              <a:cs typeface="Courier New"/>
            </a:endParaRPr>
          </a:p>
          <a:p>
            <a:pPr marL="0" indent="0">
              <a:lnSpc>
                <a:spcPct val="80000"/>
              </a:lnSpc>
              <a:buNone/>
            </a:pPr>
            <a:r>
              <a:rPr lang="en-US" sz="1600" dirty="0">
                <a:solidFill>
                  <a:srgbClr val="028000"/>
                </a:solidFill>
                <a:latin typeface="Courier New"/>
                <a:ea typeface="Courier New"/>
                <a:cs typeface="Courier New"/>
              </a:rPr>
              <a:t>}}}}}}</a:t>
            </a:r>
            <a:endParaRPr lang="en-US" sz="1600" dirty="0"/>
          </a:p>
        </p:txBody>
      </p:sp>
    </p:spTree>
    <p:extLst>
      <p:ext uri="{BB962C8B-B14F-4D97-AF65-F5344CB8AC3E}">
        <p14:creationId xmlns:p14="http://schemas.microsoft.com/office/powerpoint/2010/main" val="4446691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Adverbs</a:t>
            </a:r>
            <a:endParaRPr lang="en-US" dirty="0"/>
          </a:p>
        </p:txBody>
      </p:sp>
      <p:sp>
        <p:nvSpPr>
          <p:cNvPr id="3" name="Content Placeholder 2"/>
          <p:cNvSpPr>
            <a:spLocks noGrp="1"/>
          </p:cNvSpPr>
          <p:nvPr>
            <p:ph idx="1"/>
          </p:nvPr>
        </p:nvSpPr>
        <p:spPr/>
        <p:txBody>
          <a:bodyPr>
            <a:normAutofit lnSpcReduction="10000"/>
          </a:bodyPr>
          <a:lstStyle/>
          <a:p>
            <a:r>
              <a:rPr lang="en-US" dirty="0" smtClean="0"/>
              <a:t>Parakeet supports three classical adverbs: map, reduce, and scan, and </a:t>
            </a:r>
            <a:r>
              <a:rPr lang="en-US" dirty="0" err="1" smtClean="0"/>
              <a:t>allpairs</a:t>
            </a:r>
            <a:r>
              <a:rPr lang="en-US" dirty="0" smtClean="0"/>
              <a:t> (two nested maps)</a:t>
            </a:r>
          </a:p>
          <a:p>
            <a:r>
              <a:rPr lang="en-US" dirty="0" smtClean="0"/>
              <a:t>Adverbs can be used explicitly or implicitly via library functions or broadcasting semantics</a:t>
            </a:r>
          </a:p>
          <a:p>
            <a:r>
              <a:rPr lang="en-US" b="1" dirty="0" smtClean="0">
                <a:latin typeface="Andale Mono"/>
                <a:cs typeface="Andale Mono"/>
              </a:rPr>
              <a:t>map</a:t>
            </a:r>
            <a:r>
              <a:rPr lang="en-US" dirty="0" smtClean="0">
                <a:latin typeface="Andale Mono"/>
                <a:cs typeface="Andale Mono"/>
              </a:rPr>
              <a:t>(transform, a, …, z, axes = axes)</a:t>
            </a:r>
          </a:p>
          <a:p>
            <a:r>
              <a:rPr lang="en-US" b="1" dirty="0" smtClean="0">
                <a:latin typeface="Andale Mono"/>
                <a:cs typeface="Andale Mono"/>
              </a:rPr>
              <a:t>reduce</a:t>
            </a:r>
            <a:r>
              <a:rPr lang="en-US" dirty="0" smtClean="0">
                <a:latin typeface="Andale Mono"/>
                <a:cs typeface="Andale Mono"/>
              </a:rPr>
              <a:t>(combine, x, axes = axes,</a:t>
            </a:r>
            <a:br>
              <a:rPr lang="en-US" dirty="0" smtClean="0">
                <a:latin typeface="Andale Mono"/>
                <a:cs typeface="Andale Mono"/>
              </a:rPr>
            </a:br>
            <a:r>
              <a:rPr lang="en-US" dirty="0" smtClean="0">
                <a:latin typeface="Andale Mono"/>
                <a:cs typeface="Andale Mono"/>
              </a:rPr>
              <a:t>       </a:t>
            </a:r>
            <a:r>
              <a:rPr lang="en-US" dirty="0" err="1" smtClean="0">
                <a:latin typeface="Andale Mono"/>
                <a:cs typeface="Andale Mono"/>
              </a:rPr>
              <a:t>init</a:t>
            </a:r>
            <a:r>
              <a:rPr lang="en-US" dirty="0" smtClean="0">
                <a:latin typeface="Andale Mono"/>
                <a:cs typeface="Andale Mono"/>
              </a:rPr>
              <a:t> = </a:t>
            </a:r>
            <a:r>
              <a:rPr lang="en-US" dirty="0" err="1" smtClean="0">
                <a:latin typeface="Andale Mono"/>
                <a:cs typeface="Andale Mono"/>
              </a:rPr>
              <a:t>init</a:t>
            </a:r>
            <a:r>
              <a:rPr lang="en-US" dirty="0" smtClean="0">
                <a:latin typeface="Andale Mono"/>
                <a:cs typeface="Andale Mono"/>
              </a:rPr>
              <a:t>)</a:t>
            </a:r>
          </a:p>
          <a:p>
            <a:r>
              <a:rPr lang="en-US" b="1" dirty="0" smtClean="0">
                <a:latin typeface="Andale Mono"/>
                <a:cs typeface="Andale Mono"/>
              </a:rPr>
              <a:t>scan</a:t>
            </a:r>
            <a:r>
              <a:rPr lang="en-US" dirty="0" smtClean="0">
                <a:latin typeface="Andale Mono"/>
                <a:cs typeface="Andale Mono"/>
              </a:rPr>
              <a:t>(combine, x, axes = axes,</a:t>
            </a:r>
            <a:br>
              <a:rPr lang="en-US" dirty="0" smtClean="0">
                <a:latin typeface="Andale Mono"/>
                <a:cs typeface="Andale Mono"/>
              </a:rPr>
            </a:br>
            <a:r>
              <a:rPr lang="en-US" dirty="0" smtClean="0">
                <a:latin typeface="Andale Mono"/>
                <a:cs typeface="Andale Mono"/>
              </a:rPr>
              <a:t>     </a:t>
            </a:r>
            <a:r>
              <a:rPr lang="en-US" dirty="0" err="1" smtClean="0">
                <a:latin typeface="Andale Mono"/>
                <a:cs typeface="Andale Mono"/>
              </a:rPr>
              <a:t>init</a:t>
            </a:r>
            <a:r>
              <a:rPr lang="en-US" dirty="0" smtClean="0">
                <a:latin typeface="Andale Mono"/>
                <a:cs typeface="Andale Mono"/>
              </a:rPr>
              <a:t> = </a:t>
            </a:r>
            <a:r>
              <a:rPr lang="en-US" dirty="0" err="1" smtClean="0">
                <a:latin typeface="Andale Mono"/>
                <a:cs typeface="Andale Mono"/>
              </a:rPr>
              <a:t>init</a:t>
            </a:r>
            <a:r>
              <a:rPr lang="en-US" dirty="0" smtClean="0">
                <a:latin typeface="Andale Mono"/>
                <a:cs typeface="Andale Mono"/>
              </a:rPr>
              <a:t>)</a:t>
            </a:r>
            <a:endParaRPr lang="en-US" b="1" dirty="0" smtClean="0">
              <a:latin typeface="Andale Mono"/>
              <a:cs typeface="Andale Mono"/>
            </a:endParaRPr>
          </a:p>
          <a:p>
            <a:endParaRPr lang="en-US" dirty="0"/>
          </a:p>
        </p:txBody>
      </p:sp>
    </p:spTree>
    <p:extLst>
      <p:ext uri="{BB962C8B-B14F-4D97-AF65-F5344CB8AC3E}">
        <p14:creationId xmlns:p14="http://schemas.microsoft.com/office/powerpoint/2010/main" val="3186917755"/>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4166</TotalTime>
  <Words>2236</Words>
  <Application>Microsoft Macintosh PowerPoint</Application>
  <PresentationFormat>On-screen Show (4:3)</PresentationFormat>
  <Paragraphs>433</Paragraphs>
  <Slides>88</Slides>
  <Notes>0</Notes>
  <HiddenSlides>0</HiddenSlides>
  <MMClips>0</MMClips>
  <ScaleCrop>false</ScaleCrop>
  <HeadingPairs>
    <vt:vector size="4" baseType="variant">
      <vt:variant>
        <vt:lpstr>Theme</vt:lpstr>
      </vt:variant>
      <vt:variant>
        <vt:i4>1</vt:i4>
      </vt:variant>
      <vt:variant>
        <vt:lpstr>Slide Titles</vt:lpstr>
      </vt:variant>
      <vt:variant>
        <vt:i4>88</vt:i4>
      </vt:variant>
    </vt:vector>
  </HeadingPairs>
  <TitlesOfParts>
    <vt:vector size="89" baseType="lpstr">
      <vt:lpstr>Breeze</vt:lpstr>
      <vt:lpstr>Locality Optimization for Data Parallel Programs</vt:lpstr>
      <vt:lpstr>Talk Outline</vt:lpstr>
      <vt:lpstr>Motivation</vt:lpstr>
      <vt:lpstr>Data Parallelism</vt:lpstr>
      <vt:lpstr>The NumPy Approach</vt:lpstr>
      <vt:lpstr>Problems with NumPy Approach</vt:lpstr>
      <vt:lpstr>Our Solution: Parakeet</vt:lpstr>
      <vt:lpstr>Example Parakeet Program</vt:lpstr>
      <vt:lpstr>Adverbs</vt:lpstr>
      <vt:lpstr>Tiling</vt:lpstr>
      <vt:lpstr>Sum Rows Cache Behavior</vt:lpstr>
      <vt:lpstr>Sum Rows Cache Behavior</vt:lpstr>
      <vt:lpstr>Sum Rows Cache Behavior</vt:lpstr>
      <vt:lpstr>Sum Rows Cache Behavior</vt:lpstr>
      <vt:lpstr>Sum Rows Cache Behavior</vt:lpstr>
      <vt:lpstr>Sum Rows Cache Behavior</vt:lpstr>
      <vt:lpstr>Sum Rows Cache Behavior</vt:lpstr>
      <vt:lpstr>Sum Rows Cache Behavior</vt:lpstr>
      <vt:lpstr>Sum Rows Cache Behavior</vt:lpstr>
      <vt:lpstr>Tiled Sum Rows</vt:lpstr>
      <vt:lpstr>Tiled Sum Rows</vt:lpstr>
      <vt:lpstr>Tiled Sum Rows</vt:lpstr>
      <vt:lpstr>Tiled Sum Rows</vt:lpstr>
      <vt:lpstr>Column-Major Row Sums Runtimes</vt:lpstr>
      <vt:lpstr>Tiling State of the Art</vt:lpstr>
      <vt:lpstr>Why we did something new</vt:lpstr>
      <vt:lpstr>Tiled Adverbs</vt:lpstr>
      <vt:lpstr>Tiled Adverbs</vt:lpstr>
      <vt:lpstr>Tiling Sum Rows</vt:lpstr>
      <vt:lpstr>Tiling Sum Rows</vt:lpstr>
      <vt:lpstr>Tiling Sum Rows</vt:lpstr>
      <vt:lpstr>Tiling Sum Rows</vt:lpstr>
      <vt:lpstr>Tiling Sum Rows</vt:lpstr>
      <vt:lpstr>Tiling Sum Rows</vt:lpstr>
      <vt:lpstr>Tiling Sum Rows</vt:lpstr>
      <vt:lpstr>Tiling Sum Rows</vt:lpstr>
      <vt:lpstr>Tiling Sum Rows</vt:lpstr>
      <vt:lpstr>What Changes</vt:lpstr>
      <vt:lpstr>Overall Algorithm</vt:lpstr>
      <vt:lpstr>Parakeet Sum Rows</vt:lpstr>
      <vt:lpstr>Tiled Parakeet Sum Rows</vt:lpstr>
      <vt:lpstr>Tiled Variable Expansions</vt:lpstr>
      <vt:lpstr>Lifted Combine Function</vt:lpstr>
      <vt:lpstr>Lifted Combine Function</vt:lpstr>
      <vt:lpstr>Tiled Parakeet Sum Rows</vt:lpstr>
      <vt:lpstr>Limitations of Algorithm</vt:lpstr>
      <vt:lpstr>General Algorithm Additions</vt:lpstr>
      <vt:lpstr>Selecting Cache Tile Sizes</vt:lpstr>
      <vt:lpstr>Searching for Tile Sizes</vt:lpstr>
      <vt:lpstr>Tiling MM, Bad Layout</vt:lpstr>
      <vt:lpstr>Tiling MM, Good Layout</vt:lpstr>
      <vt:lpstr>MM Cache and Reg Tiling</vt:lpstr>
      <vt:lpstr>K-Means Runtimes</vt:lpstr>
      <vt:lpstr>Autotuner Evaluation</vt:lpstr>
      <vt:lpstr>Comparison with other Compilers</vt:lpstr>
      <vt:lpstr>Compilation Times</vt:lpstr>
      <vt:lpstr>Conclusion</vt:lpstr>
      <vt:lpstr>Questions</vt:lpstr>
      <vt:lpstr>PowerPoint Presentation</vt:lpstr>
      <vt:lpstr>Safety Slides</vt:lpstr>
      <vt:lpstr>Gaussian Blur Runtimes</vt:lpstr>
      <vt:lpstr>Adverb Untyped Representations</vt:lpstr>
      <vt:lpstr>Untiled Row Sums C Code</vt:lpstr>
      <vt:lpstr>Tiled Row Sums C Code</vt:lpstr>
      <vt:lpstr>Adverb Tiling Algorithm</vt:lpstr>
      <vt:lpstr>Non-Simple Adverb Nesting</vt:lpstr>
      <vt:lpstr>Extensions for non-adverb statements</vt:lpstr>
      <vt:lpstr>Tiled Parakeet Sum Rows</vt:lpstr>
      <vt:lpstr>Local to Global Axes</vt:lpstr>
      <vt:lpstr>Tiling Sum Rows</vt:lpstr>
      <vt:lpstr>Extensions for non-adverb statements</vt:lpstr>
      <vt:lpstr>Untiled Matrix Multiply</vt:lpstr>
      <vt:lpstr>Untiled Matrix Multiply</vt:lpstr>
      <vt:lpstr>Untiled Matrix Multiply</vt:lpstr>
      <vt:lpstr>Untiled Matrix Multiply</vt:lpstr>
      <vt:lpstr>Untiled Matrix Multiply</vt:lpstr>
      <vt:lpstr>Untiled Matrix Multiply</vt:lpstr>
      <vt:lpstr>Untiled Matrix Multiply</vt:lpstr>
      <vt:lpstr>Untiled Matrix Multiply</vt:lpstr>
      <vt:lpstr>Tiled Matrix Multiply</vt:lpstr>
      <vt:lpstr>Tiled Matrix Multiply</vt:lpstr>
      <vt:lpstr>Tiled Matrix Multiply</vt:lpstr>
      <vt:lpstr>Tiled Matrix Multiply</vt:lpstr>
      <vt:lpstr>Tiled Matrix Multiply</vt:lpstr>
      <vt:lpstr>Tiled Matrix Multiply</vt:lpstr>
      <vt:lpstr>Tiled Matrix Multiply</vt:lpstr>
      <vt:lpstr>Untiled C Matrix Multiply</vt:lpstr>
      <vt:lpstr>Tiled C Matrix Multiply</vt:lpstr>
    </vt:vector>
  </TitlesOfParts>
  <Company>Pantsville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Locality Optimization for Data Parallel Programs</dc:title>
  <dc:creator>Your Mom</dc:creator>
  <cp:lastModifiedBy>Your Mom</cp:lastModifiedBy>
  <cp:revision>218</cp:revision>
  <dcterms:created xsi:type="dcterms:W3CDTF">2013-02-04T15:37:33Z</dcterms:created>
  <dcterms:modified xsi:type="dcterms:W3CDTF">2013-02-07T13:03:40Z</dcterms:modified>
</cp:coreProperties>
</file>