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Default Extension="jpeg" ContentType="image/jpeg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Override PartName="/ppt/slides/slide30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31.xml" ContentType="application/vnd.openxmlformats-officedocument.presentationml.slide+xml"/>
  <Default Extension="gif" ContentType="image/gif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33"/>
  </p:notesMasterIdLst>
  <p:sldIdLst>
    <p:sldId id="256" r:id="rId2"/>
    <p:sldId id="282" r:id="rId3"/>
    <p:sldId id="288" r:id="rId4"/>
    <p:sldId id="257" r:id="rId5"/>
    <p:sldId id="258" r:id="rId6"/>
    <p:sldId id="260" r:id="rId7"/>
    <p:sldId id="284" r:id="rId8"/>
    <p:sldId id="259" r:id="rId9"/>
    <p:sldId id="261" r:id="rId10"/>
    <p:sldId id="262" r:id="rId11"/>
    <p:sldId id="263" r:id="rId12"/>
    <p:sldId id="285" r:id="rId13"/>
    <p:sldId id="264" r:id="rId14"/>
    <p:sldId id="265" r:id="rId15"/>
    <p:sldId id="266" r:id="rId16"/>
    <p:sldId id="267" r:id="rId17"/>
    <p:sldId id="286" r:id="rId18"/>
    <p:sldId id="268" r:id="rId19"/>
    <p:sldId id="269" r:id="rId20"/>
    <p:sldId id="271" r:id="rId21"/>
    <p:sldId id="274" r:id="rId22"/>
    <p:sldId id="283" r:id="rId23"/>
    <p:sldId id="275" r:id="rId24"/>
    <p:sldId id="276" r:id="rId25"/>
    <p:sldId id="277" r:id="rId26"/>
    <p:sldId id="278" r:id="rId27"/>
    <p:sldId id="287" r:id="rId28"/>
    <p:sldId id="279" r:id="rId29"/>
    <p:sldId id="280" r:id="rId30"/>
    <p:sldId id="289" r:id="rId31"/>
    <p:sldId id="281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EDFD5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-75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1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notesMaster" Target="notesMasters/notesMaster1.xml"/><Relationship Id="rId34" Type="http://schemas.openxmlformats.org/officeDocument/2006/relationships/printerSettings" Target="printerSettings/printerSettings1.bin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6F851F-68D8-4961-835F-53147390B3A8}" type="datetimeFigureOut">
              <a:rPr lang="en-US" smtClean="0"/>
              <a:pPr/>
              <a:t>3/12/13</a:t>
            </a:fld>
            <a:endParaRPr 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7D2E4D-1E4D-4A45-9CFE-961453AB54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7D2E4D-1E4D-4A45-9CFE-961453AB5489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67534-6BA7-4540-A33A-A30AE9439CDD}" type="datetimeFigureOut">
              <a:rPr lang="en-US" smtClean="0"/>
              <a:pPr/>
              <a:t>3/12/13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C2998-C749-4E79-B8C0-572374A5BC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67534-6BA7-4540-A33A-A30AE9439CDD}" type="datetimeFigureOut">
              <a:rPr lang="en-US" smtClean="0"/>
              <a:pPr/>
              <a:t>3/12/13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C2998-C749-4E79-B8C0-572374A5BC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67534-6BA7-4540-A33A-A30AE9439CDD}" type="datetimeFigureOut">
              <a:rPr lang="en-US" smtClean="0"/>
              <a:pPr/>
              <a:t>3/12/13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C2998-C749-4E79-B8C0-572374A5BC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67534-6BA7-4540-A33A-A30AE9439CDD}" type="datetimeFigureOut">
              <a:rPr lang="en-US" smtClean="0"/>
              <a:pPr/>
              <a:t>3/12/13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C2998-C749-4E79-B8C0-572374A5BC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67534-6BA7-4540-A33A-A30AE9439CDD}" type="datetimeFigureOut">
              <a:rPr lang="en-US" smtClean="0"/>
              <a:pPr/>
              <a:t>3/12/13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C2998-C749-4E79-B8C0-572374A5BC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67534-6BA7-4540-A33A-A30AE9439CDD}" type="datetimeFigureOut">
              <a:rPr lang="en-US" smtClean="0"/>
              <a:pPr/>
              <a:t>3/12/13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C2998-C749-4E79-B8C0-572374A5BC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67534-6BA7-4540-A33A-A30AE9439CDD}" type="datetimeFigureOut">
              <a:rPr lang="en-US" smtClean="0"/>
              <a:pPr/>
              <a:t>3/12/13</a:t>
            </a:fld>
            <a:endParaRPr 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C2998-C749-4E79-B8C0-572374A5BC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67534-6BA7-4540-A33A-A30AE9439CDD}" type="datetimeFigureOut">
              <a:rPr lang="en-US" smtClean="0"/>
              <a:pPr/>
              <a:t>3/12/13</a:t>
            </a:fld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C2998-C749-4E79-B8C0-572374A5BC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67534-6BA7-4540-A33A-A30AE9439CDD}" type="datetimeFigureOut">
              <a:rPr lang="en-US" smtClean="0"/>
              <a:pPr/>
              <a:t>3/12/13</a:t>
            </a:fld>
            <a:endParaRPr 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C2998-C749-4E79-B8C0-572374A5BC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67534-6BA7-4540-A33A-A30AE9439CDD}" type="datetimeFigureOut">
              <a:rPr lang="en-US" smtClean="0"/>
              <a:pPr/>
              <a:t>3/12/13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C2998-C749-4E79-B8C0-572374A5BC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67534-6BA7-4540-A33A-A30AE9439CDD}" type="datetimeFigureOut">
              <a:rPr lang="en-US" smtClean="0"/>
              <a:pPr/>
              <a:t>3/12/13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C2998-C749-4E79-B8C0-572374A5BC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67534-6BA7-4540-A33A-A30AE9439CDD}" type="datetimeFigureOut">
              <a:rPr lang="en-US" smtClean="0"/>
              <a:pPr/>
              <a:t>3/12/13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4C2998-C749-4E79-B8C0-572374A5BC8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3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Relationship Id="rId3" Type="http://schemas.openxmlformats.org/officeDocument/2006/relationships/image" Target="../media/image16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Relationship Id="rId3" Type="http://schemas.openxmlformats.org/officeDocument/2006/relationships/image" Target="../media/image18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Relationship Id="rId3" Type="http://schemas.openxmlformats.org/officeDocument/2006/relationships/image" Target="../media/image18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Relationship Id="rId3" Type="http://schemas.openxmlformats.org/officeDocument/2006/relationships/image" Target="../media/image19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png"/><Relationship Id="rId3" Type="http://schemas.openxmlformats.org/officeDocument/2006/relationships/image" Target="../media/image21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Relationship Id="rId3" Type="http://schemas.openxmlformats.org/officeDocument/2006/relationships/image" Target="../media/image22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.png"/><Relationship Id="rId3" Type="http://schemas.openxmlformats.org/officeDocument/2006/relationships/image" Target="../media/image24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3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3" Type="http://schemas.openxmlformats.org/officeDocument/2006/relationships/image" Target="../media/image3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AppSleuth</a:t>
            </a:r>
            <a:r>
              <a:rPr lang="en-US" dirty="0" smtClean="0"/>
              <a:t>: a Tool for Database Tuning at the Application Level</a:t>
            </a:r>
            <a:endParaRPr 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Wei Cao, </a:t>
            </a:r>
            <a:r>
              <a:rPr lang="en-US" dirty="0" err="1" smtClean="0"/>
              <a:t>Renmin</a:t>
            </a:r>
            <a:r>
              <a:rPr lang="en-US" dirty="0" smtClean="0"/>
              <a:t> University of China</a:t>
            </a:r>
          </a:p>
          <a:p>
            <a:r>
              <a:rPr lang="en-US" dirty="0" smtClean="0"/>
              <a:t>Dennis </a:t>
            </a:r>
            <a:r>
              <a:rPr lang="en-US" dirty="0" err="1" smtClean="0"/>
              <a:t>Shasha</a:t>
            </a:r>
            <a:r>
              <a:rPr lang="en-US" dirty="0" smtClean="0"/>
              <a:t>, New </a:t>
            </a:r>
            <a:r>
              <a:rPr lang="en-US" smtClean="0"/>
              <a:t>York University</a:t>
            </a:r>
            <a:endParaRPr lang="en-US"/>
          </a:p>
        </p:txBody>
      </p:sp>
      <p:pic>
        <p:nvPicPr>
          <p:cNvPr id="8" name="图片 7" descr="http://img.costumecraze.com/images/vendors/forum/25190-Sherlock-Holmes-Magnifying-Glass-large.jpg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292EEF">
                <a:tint val="45000"/>
                <a:satMod val="400000"/>
              </a:srgbClr>
            </a:duotone>
            <a:lum bright="10000" contrast="20000"/>
          </a:blip>
          <a:srcRect/>
          <a:stretch>
            <a:fillRect/>
          </a:stretch>
        </p:blipFill>
        <p:spPr bwMode="auto">
          <a:xfrm>
            <a:off x="7239000" y="4343400"/>
            <a:ext cx="22098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WordArt 3"/>
          <p:cNvSpPr>
            <a:spLocks noChangeArrowheads="1" noChangeShapeType="1" noTextEdit="1"/>
          </p:cNvSpPr>
          <p:nvPr/>
        </p:nvSpPr>
        <p:spPr bwMode="auto">
          <a:xfrm rot="5137598">
            <a:off x="7657973" y="6024483"/>
            <a:ext cx="957310" cy="33834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 rtl="0"/>
            <a:r>
              <a:rPr lang="en-US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dist="28398" dir="1593903" algn="ctr" rotWithShape="0">
                    <a:srgbClr val="868686"/>
                  </a:outerShdw>
                </a:effectLst>
                <a:latin typeface="Gisha"/>
                <a:cs typeface="Gisha"/>
              </a:rPr>
              <a:t>AppSleuth</a:t>
            </a:r>
            <a:endParaRPr lang="en-US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C00000"/>
              </a:solidFill>
              <a:effectLst>
                <a:outerShdw dist="28398" dir="1593903" algn="ctr" rotWithShape="0">
                  <a:srgbClr val="868686"/>
                </a:outerShdw>
              </a:effectLst>
              <a:latin typeface="Gisha"/>
              <a:cs typeface="Gish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Delinquent Design Patterns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conditions vs. where clauses</a:t>
            </a:r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2362200"/>
            <a:ext cx="401955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19650" y="2590800"/>
            <a:ext cx="40957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右箭头 6"/>
          <p:cNvSpPr/>
          <p:nvPr/>
        </p:nvSpPr>
        <p:spPr>
          <a:xfrm>
            <a:off x="4114800" y="3048000"/>
            <a:ext cx="609600" cy="228600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dirty="0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19600" y="4495800"/>
            <a:ext cx="4648200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下箭头 8"/>
          <p:cNvSpPr/>
          <p:nvPr/>
        </p:nvSpPr>
        <p:spPr>
          <a:xfrm>
            <a:off x="6781800" y="3810000"/>
            <a:ext cx="228600" cy="609600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191000" y="27432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× 6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162800" y="38862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× 3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04800" y="4495800"/>
            <a:ext cx="3505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one-record-at-a-time way consumes nearly 300 minutes on the </a:t>
            </a:r>
            <a:r>
              <a:rPr lang="en-US" i="1" dirty="0" smtClean="0"/>
              <a:t>reservation</a:t>
            </a:r>
            <a:r>
              <a:rPr lang="en-US" dirty="0" smtClean="0"/>
              <a:t> table with 145,000 records. </a:t>
            </a:r>
          </a:p>
          <a:p>
            <a:r>
              <a:rPr lang="en-US" dirty="0" smtClean="0"/>
              <a:t>Using one update statement gets 500 times of improvement with proper index built on the involved table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Delinquent Design Patterns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Denormalized</a:t>
            </a:r>
            <a:r>
              <a:rPr lang="en-US" dirty="0" smtClean="0"/>
              <a:t> schema design</a:t>
            </a:r>
          </a:p>
          <a:p>
            <a:pPr lvl="1"/>
            <a:r>
              <a:rPr lang="en-US" dirty="0" smtClean="0"/>
              <a:t>Convenient for some queries</a:t>
            </a:r>
          </a:p>
          <a:p>
            <a:pPr lvl="1"/>
            <a:r>
              <a:rPr lang="en-US" dirty="0" smtClean="0"/>
              <a:t>May hurt the update performance</a:t>
            </a:r>
            <a:endParaRPr lang="en-US" dirty="0" smtClean="0"/>
          </a:p>
          <a:p>
            <a:r>
              <a:rPr lang="en-US" dirty="0" smtClean="0"/>
              <a:t>T</a:t>
            </a:r>
            <a:r>
              <a:rPr lang="en-US" dirty="0" smtClean="0"/>
              <a:t>he </a:t>
            </a:r>
            <a:r>
              <a:rPr lang="en-US" dirty="0" smtClean="0"/>
              <a:t>delinquent design patterns occur together</a:t>
            </a:r>
            <a:endParaRPr lang="en-US" dirty="0" smtClean="0"/>
          </a:p>
          <a:p>
            <a:pPr lvl="1"/>
            <a:r>
              <a:rPr lang="en-US" dirty="0" err="1" smtClean="0"/>
              <a:t>D</a:t>
            </a:r>
            <a:r>
              <a:rPr lang="en-US" dirty="0" err="1" smtClean="0"/>
              <a:t>enormalization</a:t>
            </a:r>
            <a:r>
              <a:rPr lang="en-US" dirty="0" smtClean="0"/>
              <a:t>, record-at-a-time processing, poor use of indexes and excessive use of  </a:t>
            </a:r>
            <a:r>
              <a:rPr lang="en-US" dirty="0" err="1" smtClean="0"/>
              <a:t>subqueries</a:t>
            </a:r>
            <a:endParaRPr lang="en-US" dirty="0" smtClean="0"/>
          </a:p>
          <a:p>
            <a:pPr lvl="1"/>
            <a:r>
              <a:rPr lang="en-US" dirty="0" smtClean="0"/>
              <a:t>Copying makes this worse</a:t>
            </a:r>
          </a:p>
          <a:p>
            <a:pPr lvl="1"/>
            <a:r>
              <a:rPr lang="en-US" dirty="0" smtClean="0"/>
              <a:t>Detect through trace files – WITHOUT LOOKING AT SOURCE FILES!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Background and motivation</a:t>
            </a:r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Delinquent design patterns</a:t>
            </a:r>
          </a:p>
          <a:p>
            <a:r>
              <a:rPr lang="en-US" dirty="0" smtClean="0"/>
              <a:t>The proposed tool: </a:t>
            </a:r>
            <a:r>
              <a:rPr lang="en-US" dirty="0" err="1" smtClean="0"/>
              <a:t>AppSleuth</a:t>
            </a:r>
            <a:endParaRPr lang="en-US" dirty="0" smtClean="0"/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A case study</a:t>
            </a:r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Conclusion and future work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proposed tool: </a:t>
            </a:r>
            <a:r>
              <a:rPr lang="en-US" dirty="0" err="1" smtClean="0"/>
              <a:t>AppSleuth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600200"/>
            <a:ext cx="8119898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800600" y="4953000"/>
            <a:ext cx="2057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(Oracle, SQL Server, etc)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AppSleuth</a:t>
            </a:r>
            <a:r>
              <a:rPr lang="en-US" dirty="0" smtClean="0"/>
              <a:t> static code analysis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Code parser: </a:t>
            </a:r>
            <a:r>
              <a:rPr lang="en-US" dirty="0" err="1" smtClean="0"/>
              <a:t>Lexer</a:t>
            </a:r>
            <a:r>
              <a:rPr lang="en-US" dirty="0" smtClean="0"/>
              <a:t> (flex) and parser (bison)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Code </a:t>
            </a:r>
            <a:r>
              <a:rPr lang="en-US" dirty="0" smtClean="0"/>
              <a:t>analyzer (of SQL code only):</a:t>
            </a:r>
            <a:endParaRPr lang="en-US" dirty="0" smtClean="0"/>
          </a:p>
          <a:p>
            <a:pPr lvl="1">
              <a:lnSpc>
                <a:spcPct val="150000"/>
              </a:lnSpc>
            </a:pPr>
            <a:r>
              <a:rPr lang="en-US" dirty="0" smtClean="0"/>
              <a:t>Loops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Subprogram calls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Performance related features (number of SQL statements, unused variables and arguments etc.)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AppSleuth</a:t>
            </a:r>
            <a:r>
              <a:rPr lang="en-US" dirty="0" smtClean="0"/>
              <a:t> Trace File analyzer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Goal: get insight of </a:t>
            </a:r>
            <a:r>
              <a:rPr lang="en-US" i="1" dirty="0" smtClean="0"/>
              <a:t>delinquent design patterns </a:t>
            </a:r>
            <a:r>
              <a:rPr lang="en-US" dirty="0" smtClean="0"/>
              <a:t>of app. through profiling information of subprogram calls and SQL statements (#executions, duration, etc. ) </a:t>
            </a:r>
          </a:p>
          <a:p>
            <a:r>
              <a:rPr lang="en-US" dirty="0" smtClean="0"/>
              <a:t>Oracle</a:t>
            </a:r>
          </a:p>
          <a:p>
            <a:pPr lvl="1"/>
            <a:r>
              <a:rPr lang="en-US" dirty="0" smtClean="0"/>
              <a:t>Hierarchical profiler</a:t>
            </a:r>
          </a:p>
          <a:p>
            <a:pPr lvl="1"/>
            <a:r>
              <a:rPr lang="en-US" dirty="0" smtClean="0"/>
              <a:t>SQL trace (relating delinquent design patterns to sp’s or applications)</a:t>
            </a:r>
          </a:p>
          <a:p>
            <a:r>
              <a:rPr lang="en-US" dirty="0" smtClean="0"/>
              <a:t>SQL Server</a:t>
            </a:r>
          </a:p>
          <a:p>
            <a:pPr lvl="1"/>
            <a:r>
              <a:rPr lang="en-US" dirty="0" smtClean="0"/>
              <a:t>Different traced events</a:t>
            </a:r>
          </a:p>
          <a:p>
            <a:pPr lvl="1"/>
            <a:r>
              <a:rPr lang="en-US" dirty="0" err="1" smtClean="0"/>
              <a:t>fn_trace_gettable</a:t>
            </a:r>
            <a:r>
              <a:rPr lang="en-US" dirty="0" smtClean="0"/>
              <a:t>()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452420"/>
            <a:ext cx="5562600" cy="5457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Background and motivation</a:t>
            </a:r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Delinquent design patterns</a:t>
            </a:r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The proposed tool: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AppSleuth</a:t>
            </a:r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dirty="0" smtClean="0"/>
              <a:t>A case study</a:t>
            </a:r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Conclusion and future work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case study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web-based multi-lingual travel agency</a:t>
            </a:r>
          </a:p>
          <a:p>
            <a:pPr lvl="1"/>
            <a:r>
              <a:rPr lang="en-US" dirty="0" smtClean="0"/>
              <a:t>Hotels (~2000), </a:t>
            </a:r>
            <a:r>
              <a:rPr lang="en-US" dirty="0" err="1" smtClean="0"/>
              <a:t>room_types</a:t>
            </a:r>
            <a:r>
              <a:rPr lang="en-US" dirty="0" smtClean="0"/>
              <a:t> (~1500)</a:t>
            </a:r>
          </a:p>
          <a:p>
            <a:pPr lvl="1"/>
            <a:r>
              <a:rPr lang="en-US" dirty="0" smtClean="0"/>
              <a:t>Customers reservations (</a:t>
            </a:r>
            <a:r>
              <a:rPr lang="en-US" dirty="0" err="1" smtClean="0"/>
              <a:t>sku</a:t>
            </a:r>
            <a:r>
              <a:rPr lang="en-US" dirty="0" smtClean="0"/>
              <a:t> – some </a:t>
            </a:r>
            <a:r>
              <a:rPr lang="en-US" dirty="0" err="1" smtClean="0"/>
              <a:t>roomtype</a:t>
            </a:r>
            <a:r>
              <a:rPr lang="en-US" dirty="0" smtClean="0"/>
              <a:t>, some hotel, on a given date - ~250,000)</a:t>
            </a:r>
          </a:p>
          <a:p>
            <a:pPr lvl="1"/>
            <a:r>
              <a:rPr lang="en-US" dirty="0" smtClean="0"/>
              <a:t>11 languages supported (English as the base language)</a:t>
            </a:r>
          </a:p>
          <a:p>
            <a:pPr lvl="1"/>
            <a:r>
              <a:rPr lang="en-US" dirty="0" smtClean="0"/>
              <a:t>Every </a:t>
            </a:r>
            <a:r>
              <a:rPr lang="en-US" dirty="0" err="1" smtClean="0"/>
              <a:t>roomtype</a:t>
            </a:r>
            <a:r>
              <a:rPr lang="en-US" dirty="0" smtClean="0"/>
              <a:t> in every hotel has a literal description in English and MUST be translated to other 10 languages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case study: schema information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676400"/>
            <a:ext cx="4913586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791200" y="1828800"/>
            <a:ext cx="3124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stores the dictionary of translations for all descriptions in all languages. PK (</a:t>
            </a:r>
            <a:r>
              <a:rPr lang="en-US" dirty="0" err="1" smtClean="0"/>
              <a:t>desc_id</a:t>
            </a:r>
            <a:r>
              <a:rPr lang="en-US" dirty="0" smtClean="0"/>
              <a:t>, </a:t>
            </a:r>
            <a:r>
              <a:rPr lang="en-US" dirty="0" err="1" smtClean="0"/>
              <a:t>lang</a:t>
            </a:r>
            <a:r>
              <a:rPr lang="en-US" dirty="0" smtClean="0"/>
              <a:t>), index on (</a:t>
            </a:r>
            <a:r>
              <a:rPr lang="en-US" dirty="0" err="1" smtClean="0"/>
              <a:t>desc_id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3733800"/>
            <a:ext cx="4876800" cy="1986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791200" y="4038600"/>
            <a:ext cx="3124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stores all the already</a:t>
            </a:r>
          </a:p>
          <a:p>
            <a:r>
              <a:rPr lang="en-US" dirty="0" smtClean="0"/>
              <a:t>translated descriptions for the </a:t>
            </a:r>
            <a:r>
              <a:rPr lang="en-US" dirty="0" err="1" smtClean="0"/>
              <a:t>skus</a:t>
            </a:r>
            <a:r>
              <a:rPr lang="en-US" dirty="0" smtClean="0"/>
              <a:t>. PK (</a:t>
            </a:r>
            <a:r>
              <a:rPr lang="en-US" dirty="0" err="1" smtClean="0"/>
              <a:t>sku_id</a:t>
            </a:r>
            <a:r>
              <a:rPr lang="en-US" dirty="0" smtClean="0"/>
              <a:t>, </a:t>
            </a:r>
            <a:r>
              <a:rPr lang="en-US" dirty="0" err="1" smtClean="0"/>
              <a:t>lang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Background and motivation</a:t>
            </a:r>
          </a:p>
          <a:p>
            <a:r>
              <a:rPr lang="en-US" dirty="0" smtClean="0"/>
              <a:t>Delinquent design patterns</a:t>
            </a:r>
          </a:p>
          <a:p>
            <a:r>
              <a:rPr lang="en-US" dirty="0" smtClean="0"/>
              <a:t>The proposed tool: </a:t>
            </a:r>
            <a:r>
              <a:rPr lang="en-US" dirty="0" err="1" smtClean="0"/>
              <a:t>AppSleuth</a:t>
            </a:r>
            <a:endParaRPr lang="en-US" dirty="0" smtClean="0"/>
          </a:p>
          <a:p>
            <a:r>
              <a:rPr lang="en-US" dirty="0" smtClean="0"/>
              <a:t>A case study</a:t>
            </a:r>
          </a:p>
          <a:p>
            <a:r>
              <a:rPr lang="en-US" dirty="0" smtClean="0"/>
              <a:t>Conclusion and </a:t>
            </a:r>
            <a:r>
              <a:rPr lang="en-US" smtClean="0"/>
              <a:t>future work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case study: core procedures  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Other tables involved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362200"/>
            <a:ext cx="4395788" cy="1751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257800" y="2743201"/>
            <a:ext cx="33398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records descriptions in English for</a:t>
            </a:r>
          </a:p>
          <a:p>
            <a:r>
              <a:rPr lang="en-US" dirty="0" smtClean="0"/>
              <a:t>hotel-</a:t>
            </a:r>
            <a:r>
              <a:rPr lang="en-US" dirty="0" err="1" smtClean="0"/>
              <a:t>roomtype</a:t>
            </a:r>
            <a:r>
              <a:rPr lang="en-US" dirty="0" smtClean="0"/>
              <a:t> pairs. </a:t>
            </a:r>
          </a:p>
          <a:p>
            <a:r>
              <a:rPr lang="en-US" dirty="0" smtClean="0"/>
              <a:t>PK (</a:t>
            </a:r>
            <a:r>
              <a:rPr lang="en-US" dirty="0" err="1" smtClean="0"/>
              <a:t>hotel_id</a:t>
            </a:r>
            <a:r>
              <a:rPr lang="en-US" dirty="0" smtClean="0"/>
              <a:t>, </a:t>
            </a:r>
            <a:r>
              <a:rPr lang="en-US" dirty="0" err="1" smtClean="0"/>
              <a:t>room_type_id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4419599"/>
            <a:ext cx="42672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208358" y="4724400"/>
            <a:ext cx="37070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records the mapping from all the</a:t>
            </a:r>
          </a:p>
          <a:p>
            <a:r>
              <a:rPr lang="en-US" dirty="0" smtClean="0"/>
              <a:t>generated </a:t>
            </a:r>
            <a:r>
              <a:rPr lang="en-US" dirty="0" err="1" smtClean="0"/>
              <a:t>skus</a:t>
            </a:r>
            <a:r>
              <a:rPr lang="en-US" dirty="0" smtClean="0"/>
              <a:t> to hotel – </a:t>
            </a:r>
            <a:r>
              <a:rPr lang="en-US" dirty="0" err="1" smtClean="0"/>
              <a:t>roomtype</a:t>
            </a:r>
            <a:r>
              <a:rPr lang="en-US" dirty="0" smtClean="0"/>
              <a:t> </a:t>
            </a:r>
          </a:p>
          <a:p>
            <a:r>
              <a:rPr lang="en-US" dirty="0" smtClean="0"/>
              <a:t>pairs. PK(</a:t>
            </a:r>
            <a:r>
              <a:rPr lang="en-US" dirty="0" err="1" smtClean="0"/>
              <a:t>Sku_id</a:t>
            </a:r>
            <a:r>
              <a:rPr lang="en-US" dirty="0" smtClean="0"/>
              <a:t>), index on (</a:t>
            </a:r>
            <a:r>
              <a:rPr lang="en-US" dirty="0" err="1" smtClean="0"/>
              <a:t>hotel_id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room_type_id</a:t>
            </a:r>
            <a:r>
              <a:rPr lang="en-US" dirty="0" smtClean="0"/>
              <a:t>, </a:t>
            </a:r>
            <a:r>
              <a:rPr lang="en-US" dirty="0" err="1" smtClean="0"/>
              <a:t>sku_id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case study: core procedures </a:t>
            </a:r>
            <a:endParaRPr 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1155424"/>
            <a:ext cx="2590800" cy="5111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1295400"/>
            <a:ext cx="1905000" cy="4841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case study: core procedures </a:t>
            </a:r>
            <a:endParaRPr 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lum bright="40000" contrast="-30000"/>
          </a:blip>
          <a:srcRect/>
          <a:stretch>
            <a:fillRect/>
          </a:stretch>
        </p:blipFill>
        <p:spPr bwMode="auto">
          <a:xfrm>
            <a:off x="1600200" y="1155424"/>
            <a:ext cx="2590800" cy="5111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lum bright="40000" contrast="-30000"/>
          </a:blip>
          <a:srcRect/>
          <a:stretch>
            <a:fillRect/>
          </a:stretch>
        </p:blipFill>
        <p:spPr bwMode="auto">
          <a:xfrm>
            <a:off x="4800600" y="1295400"/>
            <a:ext cx="1905000" cy="4841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57200" y="5525869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INSERT INTO SKU_TRANSLATED(SKU_ID, TRANSLATED, LANG) VALUES(:B3 , :B2 , :B1 )</a:t>
            </a:r>
          </a:p>
          <a:p>
            <a:r>
              <a:rPr lang="en-US" dirty="0" smtClean="0"/>
              <a:t>appears 11748 times in </a:t>
            </a:r>
            <a:r>
              <a:rPr lang="en-US" dirty="0" err="1" smtClean="0"/>
              <a:t>sql</a:t>
            </a:r>
            <a:r>
              <a:rPr lang="en-US" dirty="0" smtClean="0"/>
              <a:t> trace.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case study: first optimization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dirty="0" smtClean="0"/>
              <a:t>Alter table </a:t>
            </a:r>
            <a:r>
              <a:rPr lang="en-US" i="1" dirty="0" err="1" smtClean="0"/>
              <a:t>hotel_desc</a:t>
            </a:r>
            <a:r>
              <a:rPr lang="en-US" dirty="0" smtClean="0"/>
              <a:t> by replacing </a:t>
            </a:r>
            <a:r>
              <a:rPr lang="en-US" i="1" dirty="0" err="1" smtClean="0"/>
              <a:t>descriptioninEN</a:t>
            </a:r>
            <a:r>
              <a:rPr lang="en-US" i="1" dirty="0" smtClean="0"/>
              <a:t> by </a:t>
            </a:r>
            <a:r>
              <a:rPr lang="en-US" i="1" dirty="0" err="1" smtClean="0"/>
              <a:t>desc_id</a:t>
            </a:r>
            <a:endParaRPr lang="en-US" i="1" dirty="0" smtClean="0"/>
          </a:p>
          <a:p>
            <a:endParaRPr lang="en-US" i="1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3200400"/>
            <a:ext cx="4016396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190875"/>
            <a:ext cx="3752850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右箭头 5"/>
          <p:cNvSpPr/>
          <p:nvPr/>
        </p:nvSpPr>
        <p:spPr>
          <a:xfrm>
            <a:off x="4191000" y="3886200"/>
            <a:ext cx="838200" cy="228600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case study: first optimization and performance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9" y="2286000"/>
            <a:ext cx="4778783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1600200"/>
            <a:ext cx="2514600" cy="3764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5181600" y="5562601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200 × performance improvement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case study: second optimization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Denormalize</a:t>
            </a:r>
            <a:r>
              <a:rPr lang="en-US" dirty="0" smtClean="0"/>
              <a:t> table </a:t>
            </a:r>
            <a:r>
              <a:rPr lang="en-US" i="1" dirty="0" err="1" smtClean="0"/>
              <a:t>sku_def</a:t>
            </a:r>
            <a:endParaRPr lang="en-US" i="1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048001"/>
            <a:ext cx="3793067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2819400"/>
            <a:ext cx="3781425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右箭头 5"/>
          <p:cNvSpPr/>
          <p:nvPr/>
        </p:nvSpPr>
        <p:spPr>
          <a:xfrm>
            <a:off x="4114800" y="3657600"/>
            <a:ext cx="838200" cy="228600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case study: second optimization and performance</a:t>
            </a:r>
            <a:endParaRPr lang="en-US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609850"/>
            <a:ext cx="4419600" cy="1596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10200" y="1676400"/>
            <a:ext cx="2667000" cy="3716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953000" y="5715000"/>
            <a:ext cx="358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300 × improvement over the original design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Background and motivation</a:t>
            </a:r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Delinquent design patterns</a:t>
            </a:r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The proposed tool: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AppSleuth</a:t>
            </a:r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A case study</a:t>
            </a:r>
          </a:p>
          <a:p>
            <a:r>
              <a:rPr lang="en-US" dirty="0" smtClean="0"/>
              <a:t>Conclusion and future work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 and future work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AppSleuth</a:t>
            </a:r>
            <a:r>
              <a:rPr lang="en-US" dirty="0" smtClean="0"/>
              <a:t> parses database engine source code and the trace log.</a:t>
            </a:r>
            <a:endParaRPr lang="en-US" dirty="0" smtClean="0"/>
          </a:p>
          <a:p>
            <a:pPr lvl="1"/>
            <a:r>
              <a:rPr lang="en-US" dirty="0" smtClean="0"/>
              <a:t>Trace log reveals problems in Java/C/PHP …</a:t>
            </a:r>
          </a:p>
          <a:p>
            <a:pPr lvl="1"/>
            <a:r>
              <a:rPr lang="en-US" dirty="0" smtClean="0"/>
              <a:t>the first global application code analyzer for database tuning ever built.</a:t>
            </a:r>
          </a:p>
          <a:p>
            <a:pPr lvl="1"/>
            <a:r>
              <a:rPr lang="en-US" dirty="0" smtClean="0"/>
              <a:t>focused on misuse of loops and other tuning bugs</a:t>
            </a:r>
          </a:p>
          <a:p>
            <a:pPr lvl="1"/>
            <a:r>
              <a:rPr lang="en-US" dirty="0" smtClean="0"/>
              <a:t>Interactions with physical design tools (</a:t>
            </a:r>
            <a:r>
              <a:rPr lang="en-US" dirty="0" err="1" smtClean="0"/>
              <a:t>AppSleuth</a:t>
            </a:r>
            <a:r>
              <a:rPr lang="en-US" dirty="0" smtClean="0"/>
              <a:t> for Oracle currently)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 and future work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</a:p>
          <a:p>
            <a:pPr lvl="1"/>
            <a:r>
              <a:rPr lang="en-US" dirty="0" smtClean="0"/>
              <a:t>Generalizing the tool to discover other delinquents </a:t>
            </a:r>
          </a:p>
          <a:p>
            <a:pPr lvl="1"/>
            <a:r>
              <a:rPr lang="en-US" dirty="0" smtClean="0"/>
              <a:t>Exploiting the synergy between </a:t>
            </a:r>
            <a:r>
              <a:rPr lang="en-US" dirty="0" err="1" smtClean="0"/>
              <a:t>AppSleuth</a:t>
            </a:r>
            <a:r>
              <a:rPr lang="en-US" dirty="0" smtClean="0"/>
              <a:t> and other tools</a:t>
            </a:r>
          </a:p>
          <a:p>
            <a:pPr lvl="1"/>
            <a:r>
              <a:rPr lang="en-US" dirty="0" smtClean="0"/>
              <a:t>Going beyond the detection of delinquents to suggestions to fix them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Background and motivation</a:t>
            </a:r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Delinquent design patterns</a:t>
            </a:r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The proposed tool: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AppSleuth</a:t>
            </a:r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A case study</a:t>
            </a:r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Conclusion and future work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+mj-lt"/>
              <a:buAutoNum type="arabicPeriod"/>
            </a:pPr>
            <a:r>
              <a:rPr lang="en-US" sz="1200" dirty="0" err="1" smtClean="0"/>
              <a:t>Arjun</a:t>
            </a:r>
            <a:r>
              <a:rPr lang="en-US" sz="1200" dirty="0" smtClean="0"/>
              <a:t> </a:t>
            </a:r>
            <a:r>
              <a:rPr lang="en-US" sz="1200" dirty="0" err="1" smtClean="0"/>
              <a:t>Dasgupta</a:t>
            </a:r>
            <a:r>
              <a:rPr lang="en-US" sz="1200" dirty="0" smtClean="0"/>
              <a:t>, </a:t>
            </a:r>
            <a:r>
              <a:rPr lang="en-US" sz="1200" dirty="0" err="1" smtClean="0"/>
              <a:t>Vivek</a:t>
            </a:r>
            <a:r>
              <a:rPr lang="en-US" sz="1200" dirty="0" smtClean="0"/>
              <a:t> </a:t>
            </a:r>
            <a:r>
              <a:rPr lang="en-US" sz="1200" dirty="0" err="1" smtClean="0"/>
              <a:t>Narasayya</a:t>
            </a:r>
            <a:r>
              <a:rPr lang="en-US" sz="1200" dirty="0" smtClean="0"/>
              <a:t>, </a:t>
            </a:r>
            <a:r>
              <a:rPr lang="en-US" sz="1200" dirty="0" err="1" smtClean="0"/>
              <a:t>Manoj</a:t>
            </a:r>
            <a:r>
              <a:rPr lang="en-US" sz="1200" dirty="0" smtClean="0"/>
              <a:t> </a:t>
            </a:r>
            <a:r>
              <a:rPr lang="en-US" sz="1200" dirty="0" err="1" smtClean="0"/>
              <a:t>Syamala</a:t>
            </a:r>
            <a:r>
              <a:rPr lang="en-US" sz="1200" dirty="0" smtClean="0"/>
              <a:t>, A Static Analysis Framework for Database Applications, ICDE '09 Proceedings of the 2009 IEEE International Conference on Data Engineering, pp 1403-1414</a:t>
            </a:r>
          </a:p>
          <a:p>
            <a:pPr>
              <a:buFont typeface="+mj-lt"/>
              <a:buAutoNum type="arabicPeriod"/>
            </a:pPr>
            <a:r>
              <a:rPr lang="en-US" sz="1200" dirty="0" err="1" smtClean="0"/>
              <a:t>Surajit</a:t>
            </a:r>
            <a:r>
              <a:rPr lang="en-US" sz="1200" dirty="0" smtClean="0"/>
              <a:t> </a:t>
            </a:r>
            <a:r>
              <a:rPr lang="en-US" sz="1200" dirty="0" err="1" smtClean="0"/>
              <a:t>Chaudhuri</a:t>
            </a:r>
            <a:r>
              <a:rPr lang="en-US" sz="1200" dirty="0" smtClean="0"/>
              <a:t>, </a:t>
            </a:r>
            <a:r>
              <a:rPr lang="en-US" sz="1200" dirty="0" err="1" smtClean="0"/>
              <a:t>Vivek</a:t>
            </a:r>
            <a:r>
              <a:rPr lang="en-US" sz="1200" dirty="0" smtClean="0"/>
              <a:t> </a:t>
            </a:r>
            <a:r>
              <a:rPr lang="en-US" sz="1200" dirty="0" err="1" smtClean="0"/>
              <a:t>Narasayya</a:t>
            </a:r>
            <a:r>
              <a:rPr lang="en-US" sz="1200" dirty="0" smtClean="0"/>
              <a:t>, and </a:t>
            </a:r>
            <a:r>
              <a:rPr lang="en-US" sz="1200" dirty="0" err="1" smtClean="0"/>
              <a:t>Manoj</a:t>
            </a:r>
            <a:r>
              <a:rPr lang="en-US" sz="1200" dirty="0" smtClean="0"/>
              <a:t> </a:t>
            </a:r>
            <a:r>
              <a:rPr lang="en-US" sz="1200" dirty="0" err="1" smtClean="0"/>
              <a:t>Syamala</a:t>
            </a:r>
            <a:r>
              <a:rPr lang="en-US" sz="1200" dirty="0" smtClean="0"/>
              <a:t>, Bridging the Application and DBMS Profiling Divide for Database Application Developers, VLDB '07 Proceedings of the 33rd international conference on Very large data bases, pp 1252-1262</a:t>
            </a:r>
          </a:p>
          <a:p>
            <a:pPr>
              <a:buFont typeface="+mj-lt"/>
              <a:buAutoNum type="arabicPeriod"/>
            </a:pPr>
            <a:r>
              <a:rPr lang="en-US" sz="1200" dirty="0" smtClean="0"/>
              <a:t>Cheung, A., Arden, O, Madden, S., Myers, A., Automatic Partitioning of Database Applications</a:t>
            </a:r>
            <a:r>
              <a:rPr lang="en-US" sz="1200" i="1" dirty="0" smtClean="0"/>
              <a:t>. In Proceedings of</a:t>
            </a:r>
            <a:r>
              <a:rPr lang="en-US" sz="1200" dirty="0" smtClean="0"/>
              <a:t> </a:t>
            </a:r>
            <a:r>
              <a:rPr lang="en-US" sz="1200" i="1" dirty="0" smtClean="0"/>
              <a:t>the 38</a:t>
            </a:r>
            <a:r>
              <a:rPr lang="en-US" sz="1200" i="1" baseline="30000" dirty="0" smtClean="0"/>
              <a:t>th</a:t>
            </a:r>
            <a:r>
              <a:rPr lang="en-US" sz="1200" i="1" dirty="0" smtClean="0"/>
              <a:t> International Conference on Very Large Data Bases (VLDB’12) </a:t>
            </a:r>
            <a:r>
              <a:rPr lang="en-US" sz="1200" dirty="0" smtClean="0"/>
              <a:t>(Istanbul, Turkey, August 27th – 31st, 2012). Morgan Kaufmann, San Francisco, CA, 2012, pp 1471-1482</a:t>
            </a:r>
          </a:p>
          <a:p>
            <a:pPr>
              <a:buFont typeface="+mj-lt"/>
              <a:buAutoNum type="arabicPeriod"/>
            </a:pPr>
            <a:r>
              <a:rPr lang="en-US" sz="1200" dirty="0" err="1" smtClean="0"/>
              <a:t>Dageville</a:t>
            </a:r>
            <a:r>
              <a:rPr lang="en-US" sz="1200" dirty="0" smtClean="0"/>
              <a:t>, B., Das, D., Dias, K., </a:t>
            </a:r>
            <a:r>
              <a:rPr lang="en-US" sz="1200" dirty="0" err="1" smtClean="0"/>
              <a:t>Yagoub</a:t>
            </a:r>
            <a:r>
              <a:rPr lang="en-US" sz="1200" dirty="0" smtClean="0"/>
              <a:t>, K., </a:t>
            </a:r>
            <a:r>
              <a:rPr lang="en-US" sz="1200" dirty="0" err="1" smtClean="0"/>
              <a:t>Zait</a:t>
            </a:r>
            <a:r>
              <a:rPr lang="en-US" sz="1200" dirty="0" smtClean="0"/>
              <a:t>, M., </a:t>
            </a:r>
            <a:r>
              <a:rPr lang="en-US" sz="1200" dirty="0" err="1" smtClean="0"/>
              <a:t>Ziauddin</a:t>
            </a:r>
            <a:r>
              <a:rPr lang="en-US" sz="1200" dirty="0" smtClean="0"/>
              <a:t>, M. Automatic SQL tuning in Oracle 10g. In </a:t>
            </a:r>
            <a:r>
              <a:rPr lang="en-US" sz="1200" i="1" dirty="0" smtClean="0"/>
              <a:t>Proceedings of the 30</a:t>
            </a:r>
            <a:r>
              <a:rPr lang="en-US" sz="1200" i="1" baseline="30000" dirty="0" smtClean="0"/>
              <a:t>th</a:t>
            </a:r>
            <a:r>
              <a:rPr lang="en-US" sz="1200" i="1" dirty="0" smtClean="0"/>
              <a:t> International Conference on Very Large Data Bases (VLDB ‘04)</a:t>
            </a:r>
            <a:r>
              <a:rPr lang="en-US" sz="1200" dirty="0" smtClean="0"/>
              <a:t> (Toronto, Canada, August 31 – September 3, 2004). Morgan Kaufmann, San Francisco, CA, 2004, pp 1110 – 1121. </a:t>
            </a:r>
          </a:p>
          <a:p>
            <a:pPr>
              <a:buFont typeface="+mj-lt"/>
              <a:buAutoNum type="arabicPeriod"/>
            </a:pPr>
            <a:r>
              <a:rPr lang="en-US" sz="1200" dirty="0" smtClean="0"/>
              <a:t>Quest Software. Toad: SQL Tuning, Database Development &amp; Administration Software. (2012), DOI =  http://www.quest.com/toad/, 2012.</a:t>
            </a:r>
          </a:p>
          <a:p>
            <a:pPr>
              <a:buFont typeface="+mj-lt"/>
              <a:buAutoNum type="arabicPeriod"/>
            </a:pPr>
            <a:r>
              <a:rPr lang="en-US" sz="1200" dirty="0" err="1" smtClean="0"/>
              <a:t>Zilio</a:t>
            </a:r>
            <a:r>
              <a:rPr lang="en-US" sz="1200" dirty="0" smtClean="0"/>
              <a:t>, D., </a:t>
            </a:r>
            <a:r>
              <a:rPr lang="en-US" sz="1200" dirty="0" err="1" smtClean="0"/>
              <a:t>Rao</a:t>
            </a:r>
            <a:r>
              <a:rPr lang="en-US" sz="1200" dirty="0" smtClean="0"/>
              <a:t>, J., </a:t>
            </a:r>
            <a:r>
              <a:rPr lang="en-US" sz="1200" dirty="0" err="1" smtClean="0"/>
              <a:t>Lightstone</a:t>
            </a:r>
            <a:r>
              <a:rPr lang="en-US" sz="1200" dirty="0" smtClean="0"/>
              <a:t>, S., </a:t>
            </a:r>
            <a:r>
              <a:rPr lang="en-US" sz="1200" dirty="0" err="1" smtClean="0"/>
              <a:t>Lohman</a:t>
            </a:r>
            <a:r>
              <a:rPr lang="en-US" sz="1200" dirty="0" smtClean="0"/>
              <a:t>, G., Storm, A. J., Garcia-Arellano, C., and Fadden, S. DB2 Design Advisor: integrated automatic physical database design. . In </a:t>
            </a:r>
            <a:r>
              <a:rPr lang="en-US" sz="1200" i="1" dirty="0" smtClean="0"/>
              <a:t>Proceedings of the 30</a:t>
            </a:r>
            <a:r>
              <a:rPr lang="en-US" sz="1200" i="1" baseline="30000" dirty="0" smtClean="0"/>
              <a:t>th</a:t>
            </a:r>
            <a:r>
              <a:rPr lang="en-US" sz="1200" i="1" dirty="0" smtClean="0"/>
              <a:t> International Conference on Very Large Data Bases (VLDB ‘04)</a:t>
            </a:r>
            <a:r>
              <a:rPr lang="en-US" sz="1200" dirty="0" smtClean="0"/>
              <a:t> (Toronto, Canada, August 31 – September 3, 2004). Morgan Kaufmann, San Francisco, CA, 2004, pp 1110 – 1121.</a:t>
            </a:r>
          </a:p>
          <a:p>
            <a:pPr>
              <a:buFont typeface="+mj-lt"/>
              <a:buAutoNum type="arabicPeriod"/>
            </a:pPr>
            <a:r>
              <a:rPr lang="en-US" sz="1200" dirty="0" err="1" smtClean="0"/>
              <a:t>Agrawal</a:t>
            </a:r>
            <a:r>
              <a:rPr lang="en-US" sz="1200" dirty="0" smtClean="0"/>
              <a:t>, S., </a:t>
            </a:r>
            <a:r>
              <a:rPr lang="en-US" sz="1200" dirty="0" err="1" smtClean="0"/>
              <a:t>Chaudhuri</a:t>
            </a:r>
            <a:r>
              <a:rPr lang="en-US" sz="1200" dirty="0" smtClean="0"/>
              <a:t>, S., Koll{\’a}r, L., </a:t>
            </a:r>
            <a:r>
              <a:rPr lang="en-US" sz="1200" dirty="0" err="1" smtClean="0"/>
              <a:t>Mathare</a:t>
            </a:r>
            <a:r>
              <a:rPr lang="en-US" sz="1200" dirty="0" smtClean="0"/>
              <a:t>, A. P., </a:t>
            </a:r>
            <a:r>
              <a:rPr lang="en-US" sz="1200" dirty="0" err="1" smtClean="0"/>
              <a:t>Narasayya</a:t>
            </a:r>
            <a:r>
              <a:rPr lang="en-US" sz="1200" dirty="0" smtClean="0"/>
              <a:t>, V. R., and </a:t>
            </a:r>
            <a:r>
              <a:rPr lang="en-US" sz="1200" dirty="0" err="1" smtClean="0"/>
              <a:t>Syamala</a:t>
            </a:r>
            <a:r>
              <a:rPr lang="en-US" sz="1200" dirty="0" smtClean="0"/>
              <a:t>, M. Database Tuning Advisor for Microsoft SQL Server 2005. In </a:t>
            </a:r>
            <a:r>
              <a:rPr lang="en-US" sz="1200" i="1" dirty="0" smtClean="0"/>
              <a:t>Proceedings of the 30</a:t>
            </a:r>
            <a:r>
              <a:rPr lang="en-US" sz="1200" i="1" baseline="30000" dirty="0" smtClean="0"/>
              <a:t>th</a:t>
            </a:r>
            <a:r>
              <a:rPr lang="en-US" sz="1200" i="1" dirty="0" smtClean="0"/>
              <a:t> International Conference on Very Large Data Bases (VLDB ‘04)</a:t>
            </a:r>
            <a:r>
              <a:rPr lang="en-US" sz="1200" dirty="0" smtClean="0"/>
              <a:t> (Toronto, Canada, August 31 – September 3, 2004). Morgan Kaufmann, San Francisco, CA, 2004, pp 1110 – 1121. </a:t>
            </a:r>
          </a:p>
          <a:p>
            <a:pPr>
              <a:buFont typeface="+mj-lt"/>
              <a:buAutoNum type="arabicPeriod"/>
            </a:pPr>
            <a:r>
              <a:rPr lang="en-US" sz="1200" dirty="0" smtClean="0"/>
              <a:t>Oracle Corporation. Performance tuning using the SQL Access Advisor. </a:t>
            </a:r>
            <a:r>
              <a:rPr lang="en-US" sz="1200" i="1" dirty="0" smtClean="0"/>
              <a:t>Oracle White Paper. </a:t>
            </a:r>
            <a:r>
              <a:rPr lang="en-US" sz="1200" dirty="0" smtClean="0"/>
              <a:t>(2007), DOI = </a:t>
            </a:r>
            <a:r>
              <a:rPr lang="en-US" sz="1200" i="1" dirty="0" smtClean="0"/>
              <a:t> </a:t>
            </a:r>
            <a:r>
              <a:rPr lang="en-US" sz="1200" dirty="0" smtClean="0"/>
              <a:t>http://otn.oracle.com.</a:t>
            </a:r>
          </a:p>
          <a:p>
            <a:pPr>
              <a:buFont typeface="+mj-lt"/>
              <a:buAutoNum type="arabicPeriod"/>
            </a:pPr>
            <a:r>
              <a:rPr lang="en-US" sz="1200" dirty="0" err="1" smtClean="0"/>
              <a:t>Agrawal</a:t>
            </a:r>
            <a:r>
              <a:rPr lang="en-US" sz="1200" dirty="0" smtClean="0"/>
              <a:t>, S., </a:t>
            </a:r>
            <a:r>
              <a:rPr lang="en-US" sz="1200" dirty="0" err="1" smtClean="0"/>
              <a:t>Chaudhuri</a:t>
            </a:r>
            <a:r>
              <a:rPr lang="en-US" sz="1200" dirty="0" smtClean="0"/>
              <a:t>, S., </a:t>
            </a:r>
            <a:r>
              <a:rPr lang="en-US" sz="1200" dirty="0" err="1" smtClean="0"/>
              <a:t>Narasayya</a:t>
            </a:r>
            <a:r>
              <a:rPr lang="en-US" sz="1200" dirty="0" smtClean="0"/>
              <a:t>, V. R. Automated selection of materialized views and indexes in SQL databases. In </a:t>
            </a:r>
            <a:r>
              <a:rPr lang="en-US" sz="1200" i="1" dirty="0" smtClean="0"/>
              <a:t>Proceedings of the 26</a:t>
            </a:r>
            <a:r>
              <a:rPr lang="en-US" sz="1200" i="1" baseline="30000" dirty="0" smtClean="0"/>
              <a:t>nd</a:t>
            </a:r>
            <a:r>
              <a:rPr lang="en-US" sz="1200" i="1" dirty="0" smtClean="0"/>
              <a:t> International Conference on Very Large Data Bases (VLDB’00) </a:t>
            </a:r>
            <a:r>
              <a:rPr lang="en-US" sz="1200" dirty="0" smtClean="0"/>
              <a:t>(Cairo, Egypt, September 10 – 14, 2000). Morgan Kaufmann, San Francisco, CA, 2000, pp 496 – 505. </a:t>
            </a:r>
          </a:p>
          <a:p>
            <a:pPr>
              <a:buFont typeface="+mj-lt"/>
              <a:buAutoNum type="arabicPeriod"/>
            </a:pPr>
            <a:r>
              <a:rPr lang="en-US" sz="1200" dirty="0" err="1" smtClean="0"/>
              <a:t>Shasha</a:t>
            </a:r>
            <a:r>
              <a:rPr lang="en-US" sz="1200" dirty="0" smtClean="0"/>
              <a:t>, D., and Bonnet, P. </a:t>
            </a:r>
            <a:r>
              <a:rPr lang="en-US" sz="1200" i="1" dirty="0" smtClean="0"/>
              <a:t>Database Tuning: principles, experiments and troubleshooting techniques.</a:t>
            </a:r>
            <a:r>
              <a:rPr lang="en-US" sz="1200" dirty="0" smtClean="0"/>
              <a:t> Morgan Kaufmann, San Francisco, CA, 2002.</a:t>
            </a:r>
          </a:p>
          <a:p>
            <a:pPr>
              <a:buFont typeface="+mj-lt"/>
              <a:buAutoNum type="arabicPeriod"/>
            </a:pPr>
            <a:r>
              <a:rPr lang="en-US" sz="1200" dirty="0" smtClean="0"/>
              <a:t>Storm, A. J., Garcia-Arellano, C., </a:t>
            </a:r>
            <a:r>
              <a:rPr lang="en-US" sz="1200" dirty="0" err="1" smtClean="0"/>
              <a:t>Lightstone</a:t>
            </a:r>
            <a:r>
              <a:rPr lang="en-US" sz="1200" dirty="0" smtClean="0"/>
              <a:t>, S., </a:t>
            </a:r>
            <a:r>
              <a:rPr lang="en-US" sz="1200" dirty="0" err="1" smtClean="0"/>
              <a:t>Diao</a:t>
            </a:r>
            <a:r>
              <a:rPr lang="en-US" sz="1200" dirty="0" smtClean="0"/>
              <a:t>, Y., and </a:t>
            </a:r>
            <a:r>
              <a:rPr lang="en-US" sz="1200" dirty="0" err="1" smtClean="0"/>
              <a:t>Surendra</a:t>
            </a:r>
            <a:r>
              <a:rPr lang="en-US" sz="1200" dirty="0" smtClean="0"/>
              <a:t>, M. Adaptive self-tuning memory in DB2. In </a:t>
            </a:r>
            <a:r>
              <a:rPr lang="en-US" sz="1200" i="1" dirty="0" smtClean="0"/>
              <a:t>Proceedings of the 32</a:t>
            </a:r>
            <a:r>
              <a:rPr lang="en-US" sz="1200" i="1" baseline="30000" dirty="0" smtClean="0"/>
              <a:t>nd</a:t>
            </a:r>
            <a:r>
              <a:rPr lang="en-US" sz="1200" i="1" dirty="0" smtClean="0"/>
              <a:t> International Conference on Very Large Data Bases (VLDB’06)</a:t>
            </a:r>
            <a:r>
              <a:rPr lang="en-US" sz="1200" dirty="0" smtClean="0"/>
              <a:t> (Seoul Korea, September 12 – 15, 2006). VLDB Endowment, pp 1081-1092. </a:t>
            </a:r>
          </a:p>
          <a:p>
            <a:pPr>
              <a:buFont typeface="+mj-lt"/>
              <a:buAutoNum type="arabicPeriod"/>
            </a:pPr>
            <a:r>
              <a:rPr lang="en-US" sz="1200" dirty="0" err="1" smtClean="0"/>
              <a:t>Dageville</a:t>
            </a:r>
            <a:r>
              <a:rPr lang="en-US" sz="1200" dirty="0" smtClean="0"/>
              <a:t>, B., and  </a:t>
            </a:r>
            <a:r>
              <a:rPr lang="en-US" sz="1200" dirty="0" err="1" smtClean="0"/>
              <a:t>Zait</a:t>
            </a:r>
            <a:r>
              <a:rPr lang="en-US" sz="1200" dirty="0" smtClean="0"/>
              <a:t>, M. SQL memory management in Oracle 9i. In </a:t>
            </a:r>
            <a:r>
              <a:rPr lang="en-US" sz="1200" i="1" dirty="0" smtClean="0"/>
              <a:t>Proceedings of the 28</a:t>
            </a:r>
            <a:r>
              <a:rPr lang="en-US" sz="1200" i="1" baseline="30000" dirty="0" smtClean="0"/>
              <a:t>nd</a:t>
            </a:r>
            <a:r>
              <a:rPr lang="en-US" sz="1200" i="1" dirty="0" smtClean="0"/>
              <a:t> International Conference on Very Large Data Bases (VLDB’02)</a:t>
            </a:r>
            <a:r>
              <a:rPr lang="en-US" sz="1200" dirty="0" smtClean="0"/>
              <a:t> (Hong Kong China, August 20 – 23, 2002). VLDB Endowment, pp 962- 973.</a:t>
            </a:r>
          </a:p>
          <a:p>
            <a:pPr>
              <a:buFont typeface="+mj-lt"/>
              <a:buAutoNum type="arabicPeriod"/>
            </a:pPr>
            <a:r>
              <a:rPr lang="en-US" sz="1200" dirty="0" smtClean="0"/>
              <a:t>Microsoft Corporation. SQL Server 2005 books online: Dynamic memory management. </a:t>
            </a:r>
            <a:r>
              <a:rPr lang="en-US" sz="1200" i="1" dirty="0" smtClean="0"/>
              <a:t>SQL Server product documentation. </a:t>
            </a:r>
            <a:r>
              <a:rPr lang="en-US" sz="1200" dirty="0" smtClean="0"/>
              <a:t>(September 2007), </a:t>
            </a:r>
            <a:r>
              <a:rPr lang="en-US" sz="1200" i="1" dirty="0" smtClean="0"/>
              <a:t> </a:t>
            </a:r>
            <a:r>
              <a:rPr lang="en-US" sz="1200" dirty="0" smtClean="0"/>
              <a:t>DOI =  http://msdn.microsoft.com/en-us/library/ms178145 (SQL.90).</a:t>
            </a:r>
            <a:r>
              <a:rPr lang="en-US" sz="1200" dirty="0" err="1" smtClean="0"/>
              <a:t>aspx</a:t>
            </a:r>
            <a:r>
              <a:rPr lang="en-US" sz="1200" dirty="0" smtClean="0"/>
              <a:t>.</a:t>
            </a:r>
          </a:p>
          <a:p>
            <a:pPr>
              <a:spcBef>
                <a:spcPts val="0"/>
              </a:spcBef>
              <a:buFont typeface="+mj-lt"/>
              <a:buAutoNum type="arabicPeriod"/>
            </a:pPr>
            <a:r>
              <a:rPr lang="en-US" sz="1200" dirty="0" smtClean="0"/>
              <a:t>D. F. </a:t>
            </a:r>
            <a:r>
              <a:rPr lang="en-US" sz="1200" dirty="0" err="1" smtClean="0"/>
              <a:t>Lieuwen</a:t>
            </a:r>
            <a:r>
              <a:rPr lang="en-US" sz="1200" dirty="0" smtClean="0"/>
              <a:t> and D. J. DeWitt. A transformation-based approach to optimizing loops in database programming languages. In SIGMOD ’92: </a:t>
            </a:r>
            <a:r>
              <a:rPr lang="en-US" sz="1200" dirty="0" err="1" smtClean="0"/>
              <a:t>poceedings</a:t>
            </a:r>
            <a:r>
              <a:rPr lang="en-US" sz="1200" dirty="0" smtClean="0"/>
              <a:t> of the 1992 ACM SIGMOD international conference on Management of data, pages 91–100, New York, NY, USA, 1992. ACM.</a:t>
            </a:r>
          </a:p>
          <a:p>
            <a:pPr>
              <a:buFont typeface="+mj-lt"/>
              <a:buAutoNum type="arabicPeriod"/>
            </a:pP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矩形 4"/>
          <p:cNvSpPr/>
          <p:nvPr/>
        </p:nvSpPr>
        <p:spPr>
          <a:xfrm>
            <a:off x="2438400" y="4953000"/>
            <a:ext cx="4457699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32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Thank you for your attention!</a:t>
            </a:r>
            <a:endParaRPr lang="zh-CN" altLang="en-US" sz="32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15363" name="Picture 3" descr="C:\Users\wcao\AppData\Local\Microsoft\Windows\Temporary Internet Files\Content.IE5\64KK90JG\MC900434842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38800" y="5486400"/>
            <a:ext cx="685800" cy="685800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3276600" y="2667000"/>
            <a:ext cx="259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Any questions</a:t>
            </a:r>
            <a:endParaRPr lang="en-US" sz="2800" dirty="0"/>
          </a:p>
        </p:txBody>
      </p:sp>
      <p:grpSp>
        <p:nvGrpSpPr>
          <p:cNvPr id="15371" name="Group 11"/>
          <p:cNvGrpSpPr>
            <a:grpSpLocks noChangeAspect="1"/>
          </p:cNvGrpSpPr>
          <p:nvPr/>
        </p:nvGrpSpPr>
        <p:grpSpPr bwMode="auto">
          <a:xfrm>
            <a:off x="5181600" y="2362200"/>
            <a:ext cx="849313" cy="987425"/>
            <a:chOff x="3408" y="1728"/>
            <a:chExt cx="535" cy="622"/>
          </a:xfrm>
        </p:grpSpPr>
        <p:sp>
          <p:nvSpPr>
            <p:cNvPr id="15370" name="AutoShape 10"/>
            <p:cNvSpPr>
              <a:spLocks noChangeAspect="1" noChangeArrowheads="1" noTextEdit="1"/>
            </p:cNvSpPr>
            <p:nvPr/>
          </p:nvSpPr>
          <p:spPr bwMode="auto">
            <a:xfrm>
              <a:off x="3408" y="1728"/>
              <a:ext cx="535" cy="6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73" name="Freeform 13"/>
            <p:cNvSpPr>
              <a:spLocks/>
            </p:cNvSpPr>
            <p:nvPr/>
          </p:nvSpPr>
          <p:spPr bwMode="auto">
            <a:xfrm>
              <a:off x="3581" y="2266"/>
              <a:ext cx="125" cy="84"/>
            </a:xfrm>
            <a:custGeom>
              <a:avLst/>
              <a:gdLst/>
              <a:ahLst/>
              <a:cxnLst>
                <a:cxn ang="0">
                  <a:pos x="254" y="300"/>
                </a:cxn>
                <a:cxn ang="0">
                  <a:pos x="204" y="291"/>
                </a:cxn>
                <a:cxn ang="0">
                  <a:pos x="156" y="275"/>
                </a:cxn>
                <a:cxn ang="0">
                  <a:pos x="115" y="251"/>
                </a:cxn>
                <a:cxn ang="0">
                  <a:pos x="79" y="221"/>
                </a:cxn>
                <a:cxn ang="0">
                  <a:pos x="52" y="187"/>
                </a:cxn>
                <a:cxn ang="0">
                  <a:pos x="32" y="147"/>
                </a:cxn>
                <a:cxn ang="0">
                  <a:pos x="22" y="104"/>
                </a:cxn>
                <a:cxn ang="0">
                  <a:pos x="22" y="60"/>
                </a:cxn>
                <a:cxn ang="0">
                  <a:pos x="31" y="19"/>
                </a:cxn>
                <a:cxn ang="0">
                  <a:pos x="31" y="13"/>
                </a:cxn>
                <a:cxn ang="0">
                  <a:pos x="17" y="40"/>
                </a:cxn>
                <a:cxn ang="0">
                  <a:pos x="7" y="69"/>
                </a:cxn>
                <a:cxn ang="0">
                  <a:pos x="2" y="99"/>
                </a:cxn>
                <a:cxn ang="0">
                  <a:pos x="2" y="138"/>
                </a:cxn>
                <a:cxn ang="0">
                  <a:pos x="12" y="181"/>
                </a:cxn>
                <a:cxn ang="0">
                  <a:pos x="32" y="220"/>
                </a:cxn>
                <a:cxn ang="0">
                  <a:pos x="59" y="255"/>
                </a:cxn>
                <a:cxn ang="0">
                  <a:pos x="95" y="285"/>
                </a:cxn>
                <a:cxn ang="0">
                  <a:pos x="136" y="309"/>
                </a:cxn>
                <a:cxn ang="0">
                  <a:pos x="184" y="325"/>
                </a:cxn>
                <a:cxn ang="0">
                  <a:pos x="234" y="334"/>
                </a:cxn>
                <a:cxn ang="0">
                  <a:pos x="280" y="334"/>
                </a:cxn>
                <a:cxn ang="0">
                  <a:pos x="319" y="329"/>
                </a:cxn>
                <a:cxn ang="0">
                  <a:pos x="355" y="319"/>
                </a:cxn>
                <a:cxn ang="0">
                  <a:pos x="391" y="305"/>
                </a:cxn>
                <a:cxn ang="0">
                  <a:pos x="422" y="286"/>
                </a:cxn>
                <a:cxn ang="0">
                  <a:pos x="450" y="265"/>
                </a:cxn>
                <a:cxn ang="0">
                  <a:pos x="473" y="238"/>
                </a:cxn>
                <a:cxn ang="0">
                  <a:pos x="492" y="211"/>
                </a:cxn>
                <a:cxn ang="0">
                  <a:pos x="491" y="207"/>
                </a:cxn>
                <a:cxn ang="0">
                  <a:pos x="471" y="230"/>
                </a:cxn>
                <a:cxn ang="0">
                  <a:pos x="447" y="248"/>
                </a:cxn>
                <a:cxn ang="0">
                  <a:pos x="422" y="265"/>
                </a:cxn>
                <a:cxn ang="0">
                  <a:pos x="393" y="279"/>
                </a:cxn>
                <a:cxn ang="0">
                  <a:pos x="363" y="290"/>
                </a:cxn>
                <a:cxn ang="0">
                  <a:pos x="332" y="297"/>
                </a:cxn>
                <a:cxn ang="0">
                  <a:pos x="298" y="301"/>
                </a:cxn>
              </a:cxnLst>
              <a:rect l="0" t="0" r="r" b="b"/>
              <a:pathLst>
                <a:path w="500" h="335">
                  <a:moveTo>
                    <a:pt x="280" y="301"/>
                  </a:moveTo>
                  <a:lnTo>
                    <a:pt x="254" y="300"/>
                  </a:lnTo>
                  <a:lnTo>
                    <a:pt x="227" y="296"/>
                  </a:lnTo>
                  <a:lnTo>
                    <a:pt x="204" y="291"/>
                  </a:lnTo>
                  <a:lnTo>
                    <a:pt x="180" y="284"/>
                  </a:lnTo>
                  <a:lnTo>
                    <a:pt x="156" y="275"/>
                  </a:lnTo>
                  <a:lnTo>
                    <a:pt x="135" y="263"/>
                  </a:lnTo>
                  <a:lnTo>
                    <a:pt x="115" y="251"/>
                  </a:lnTo>
                  <a:lnTo>
                    <a:pt x="97" y="237"/>
                  </a:lnTo>
                  <a:lnTo>
                    <a:pt x="79" y="221"/>
                  </a:lnTo>
                  <a:lnTo>
                    <a:pt x="64" y="205"/>
                  </a:lnTo>
                  <a:lnTo>
                    <a:pt x="52" y="187"/>
                  </a:lnTo>
                  <a:lnTo>
                    <a:pt x="41" y="167"/>
                  </a:lnTo>
                  <a:lnTo>
                    <a:pt x="32" y="147"/>
                  </a:lnTo>
                  <a:lnTo>
                    <a:pt x="26" y="125"/>
                  </a:lnTo>
                  <a:lnTo>
                    <a:pt x="22" y="104"/>
                  </a:lnTo>
                  <a:lnTo>
                    <a:pt x="20" y="82"/>
                  </a:lnTo>
                  <a:lnTo>
                    <a:pt x="22" y="60"/>
                  </a:lnTo>
                  <a:lnTo>
                    <a:pt x="26" y="39"/>
                  </a:lnTo>
                  <a:lnTo>
                    <a:pt x="31" y="19"/>
                  </a:lnTo>
                  <a:lnTo>
                    <a:pt x="39" y="0"/>
                  </a:lnTo>
                  <a:lnTo>
                    <a:pt x="31" y="13"/>
                  </a:lnTo>
                  <a:lnTo>
                    <a:pt x="23" y="26"/>
                  </a:lnTo>
                  <a:lnTo>
                    <a:pt x="17" y="40"/>
                  </a:lnTo>
                  <a:lnTo>
                    <a:pt x="10" y="54"/>
                  </a:lnTo>
                  <a:lnTo>
                    <a:pt x="7" y="69"/>
                  </a:lnTo>
                  <a:lnTo>
                    <a:pt x="3" y="84"/>
                  </a:lnTo>
                  <a:lnTo>
                    <a:pt x="2" y="99"/>
                  </a:lnTo>
                  <a:lnTo>
                    <a:pt x="0" y="115"/>
                  </a:lnTo>
                  <a:lnTo>
                    <a:pt x="2" y="138"/>
                  </a:lnTo>
                  <a:lnTo>
                    <a:pt x="5" y="159"/>
                  </a:lnTo>
                  <a:lnTo>
                    <a:pt x="12" y="181"/>
                  </a:lnTo>
                  <a:lnTo>
                    <a:pt x="20" y="201"/>
                  </a:lnTo>
                  <a:lnTo>
                    <a:pt x="32" y="220"/>
                  </a:lnTo>
                  <a:lnTo>
                    <a:pt x="44" y="238"/>
                  </a:lnTo>
                  <a:lnTo>
                    <a:pt x="59" y="255"/>
                  </a:lnTo>
                  <a:lnTo>
                    <a:pt x="77" y="270"/>
                  </a:lnTo>
                  <a:lnTo>
                    <a:pt x="95" y="285"/>
                  </a:lnTo>
                  <a:lnTo>
                    <a:pt x="115" y="297"/>
                  </a:lnTo>
                  <a:lnTo>
                    <a:pt x="136" y="309"/>
                  </a:lnTo>
                  <a:lnTo>
                    <a:pt x="160" y="317"/>
                  </a:lnTo>
                  <a:lnTo>
                    <a:pt x="184" y="325"/>
                  </a:lnTo>
                  <a:lnTo>
                    <a:pt x="207" y="330"/>
                  </a:lnTo>
                  <a:lnTo>
                    <a:pt x="234" y="334"/>
                  </a:lnTo>
                  <a:lnTo>
                    <a:pt x="260" y="335"/>
                  </a:lnTo>
                  <a:lnTo>
                    <a:pt x="280" y="334"/>
                  </a:lnTo>
                  <a:lnTo>
                    <a:pt x="300" y="332"/>
                  </a:lnTo>
                  <a:lnTo>
                    <a:pt x="319" y="329"/>
                  </a:lnTo>
                  <a:lnTo>
                    <a:pt x="338" y="325"/>
                  </a:lnTo>
                  <a:lnTo>
                    <a:pt x="355" y="319"/>
                  </a:lnTo>
                  <a:lnTo>
                    <a:pt x="373" y="312"/>
                  </a:lnTo>
                  <a:lnTo>
                    <a:pt x="391" y="305"/>
                  </a:lnTo>
                  <a:lnTo>
                    <a:pt x="407" y="296"/>
                  </a:lnTo>
                  <a:lnTo>
                    <a:pt x="422" y="286"/>
                  </a:lnTo>
                  <a:lnTo>
                    <a:pt x="436" y="276"/>
                  </a:lnTo>
                  <a:lnTo>
                    <a:pt x="450" y="265"/>
                  </a:lnTo>
                  <a:lnTo>
                    <a:pt x="462" y="252"/>
                  </a:lnTo>
                  <a:lnTo>
                    <a:pt x="473" y="238"/>
                  </a:lnTo>
                  <a:lnTo>
                    <a:pt x="483" y="225"/>
                  </a:lnTo>
                  <a:lnTo>
                    <a:pt x="492" y="211"/>
                  </a:lnTo>
                  <a:lnTo>
                    <a:pt x="500" y="196"/>
                  </a:lnTo>
                  <a:lnTo>
                    <a:pt x="491" y="207"/>
                  </a:lnTo>
                  <a:lnTo>
                    <a:pt x="481" y="218"/>
                  </a:lnTo>
                  <a:lnTo>
                    <a:pt x="471" y="230"/>
                  </a:lnTo>
                  <a:lnTo>
                    <a:pt x="460" y="240"/>
                  </a:lnTo>
                  <a:lnTo>
                    <a:pt x="447" y="248"/>
                  </a:lnTo>
                  <a:lnTo>
                    <a:pt x="434" y="257"/>
                  </a:lnTo>
                  <a:lnTo>
                    <a:pt x="422" y="265"/>
                  </a:lnTo>
                  <a:lnTo>
                    <a:pt x="408" y="272"/>
                  </a:lnTo>
                  <a:lnTo>
                    <a:pt x="393" y="279"/>
                  </a:lnTo>
                  <a:lnTo>
                    <a:pt x="378" y="285"/>
                  </a:lnTo>
                  <a:lnTo>
                    <a:pt x="363" y="290"/>
                  </a:lnTo>
                  <a:lnTo>
                    <a:pt x="348" y="294"/>
                  </a:lnTo>
                  <a:lnTo>
                    <a:pt x="332" y="297"/>
                  </a:lnTo>
                  <a:lnTo>
                    <a:pt x="314" y="299"/>
                  </a:lnTo>
                  <a:lnTo>
                    <a:pt x="298" y="301"/>
                  </a:lnTo>
                  <a:lnTo>
                    <a:pt x="280" y="30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74" name="Freeform 14"/>
            <p:cNvSpPr>
              <a:spLocks/>
            </p:cNvSpPr>
            <p:nvPr/>
          </p:nvSpPr>
          <p:spPr bwMode="auto">
            <a:xfrm>
              <a:off x="3591" y="2232"/>
              <a:ext cx="125" cy="83"/>
            </a:xfrm>
            <a:custGeom>
              <a:avLst/>
              <a:gdLst/>
              <a:ahLst/>
              <a:cxnLst>
                <a:cxn ang="0">
                  <a:pos x="247" y="35"/>
                </a:cxn>
                <a:cxn ang="0">
                  <a:pos x="298" y="44"/>
                </a:cxn>
                <a:cxn ang="0">
                  <a:pos x="344" y="60"/>
                </a:cxn>
                <a:cxn ang="0">
                  <a:pos x="385" y="84"/>
                </a:cxn>
                <a:cxn ang="0">
                  <a:pos x="421" y="114"/>
                </a:cxn>
                <a:cxn ang="0">
                  <a:pos x="448" y="148"/>
                </a:cxn>
                <a:cxn ang="0">
                  <a:pos x="468" y="188"/>
                </a:cxn>
                <a:cxn ang="0">
                  <a:pos x="478" y="231"/>
                </a:cxn>
                <a:cxn ang="0">
                  <a:pos x="478" y="274"/>
                </a:cxn>
                <a:cxn ang="0">
                  <a:pos x="469" y="315"/>
                </a:cxn>
                <a:cxn ang="0">
                  <a:pos x="469" y="321"/>
                </a:cxn>
                <a:cxn ang="0">
                  <a:pos x="483" y="294"/>
                </a:cxn>
                <a:cxn ang="0">
                  <a:pos x="493" y="265"/>
                </a:cxn>
                <a:cxn ang="0">
                  <a:pos x="498" y="235"/>
                </a:cxn>
                <a:cxn ang="0">
                  <a:pos x="498" y="197"/>
                </a:cxn>
                <a:cxn ang="0">
                  <a:pos x="488" y="154"/>
                </a:cxn>
                <a:cxn ang="0">
                  <a:pos x="468" y="114"/>
                </a:cxn>
                <a:cxn ang="0">
                  <a:pos x="441" y="80"/>
                </a:cxn>
                <a:cxn ang="0">
                  <a:pos x="405" y="50"/>
                </a:cxn>
                <a:cxn ang="0">
                  <a:pos x="364" y="26"/>
                </a:cxn>
                <a:cxn ang="0">
                  <a:pos x="318" y="10"/>
                </a:cxn>
                <a:cxn ang="0">
                  <a:pos x="267" y="1"/>
                </a:cxn>
                <a:cxn ang="0">
                  <a:pos x="221" y="1"/>
                </a:cxn>
                <a:cxn ang="0">
                  <a:pos x="182" y="6"/>
                </a:cxn>
                <a:cxn ang="0">
                  <a:pos x="145" y="16"/>
                </a:cxn>
                <a:cxn ang="0">
                  <a:pos x="109" y="30"/>
                </a:cxn>
                <a:cxn ang="0">
                  <a:pos x="78" y="49"/>
                </a:cxn>
                <a:cxn ang="0">
                  <a:pos x="50" y="70"/>
                </a:cxn>
                <a:cxn ang="0">
                  <a:pos x="27" y="95"/>
                </a:cxn>
                <a:cxn ang="0">
                  <a:pos x="8" y="123"/>
                </a:cxn>
                <a:cxn ang="0">
                  <a:pos x="9" y="127"/>
                </a:cxn>
                <a:cxn ang="0">
                  <a:pos x="29" y="105"/>
                </a:cxn>
                <a:cxn ang="0">
                  <a:pos x="53" y="87"/>
                </a:cxn>
                <a:cxn ang="0">
                  <a:pos x="79" y="69"/>
                </a:cxn>
                <a:cxn ang="0">
                  <a:pos x="107" y="56"/>
                </a:cxn>
                <a:cxn ang="0">
                  <a:pos x="138" y="45"/>
                </a:cxn>
                <a:cxn ang="0">
                  <a:pos x="170" y="38"/>
                </a:cxn>
                <a:cxn ang="0">
                  <a:pos x="204" y="34"/>
                </a:cxn>
              </a:cxnLst>
              <a:rect l="0" t="0" r="r" b="b"/>
              <a:pathLst>
                <a:path w="500" h="334">
                  <a:moveTo>
                    <a:pt x="221" y="34"/>
                  </a:moveTo>
                  <a:lnTo>
                    <a:pt x="247" y="35"/>
                  </a:lnTo>
                  <a:lnTo>
                    <a:pt x="273" y="39"/>
                  </a:lnTo>
                  <a:lnTo>
                    <a:pt x="298" y="44"/>
                  </a:lnTo>
                  <a:lnTo>
                    <a:pt x="321" y="51"/>
                  </a:lnTo>
                  <a:lnTo>
                    <a:pt x="344" y="60"/>
                  </a:lnTo>
                  <a:lnTo>
                    <a:pt x="365" y="72"/>
                  </a:lnTo>
                  <a:lnTo>
                    <a:pt x="385" y="84"/>
                  </a:lnTo>
                  <a:lnTo>
                    <a:pt x="403" y="98"/>
                  </a:lnTo>
                  <a:lnTo>
                    <a:pt x="421" y="114"/>
                  </a:lnTo>
                  <a:lnTo>
                    <a:pt x="436" y="130"/>
                  </a:lnTo>
                  <a:lnTo>
                    <a:pt x="448" y="148"/>
                  </a:lnTo>
                  <a:lnTo>
                    <a:pt x="459" y="168"/>
                  </a:lnTo>
                  <a:lnTo>
                    <a:pt x="468" y="188"/>
                  </a:lnTo>
                  <a:lnTo>
                    <a:pt x="474" y="210"/>
                  </a:lnTo>
                  <a:lnTo>
                    <a:pt x="478" y="231"/>
                  </a:lnTo>
                  <a:lnTo>
                    <a:pt x="479" y="253"/>
                  </a:lnTo>
                  <a:lnTo>
                    <a:pt x="478" y="274"/>
                  </a:lnTo>
                  <a:lnTo>
                    <a:pt x="474" y="295"/>
                  </a:lnTo>
                  <a:lnTo>
                    <a:pt x="469" y="315"/>
                  </a:lnTo>
                  <a:lnTo>
                    <a:pt x="461" y="334"/>
                  </a:lnTo>
                  <a:lnTo>
                    <a:pt x="469" y="321"/>
                  </a:lnTo>
                  <a:lnTo>
                    <a:pt x="477" y="307"/>
                  </a:lnTo>
                  <a:lnTo>
                    <a:pt x="483" y="294"/>
                  </a:lnTo>
                  <a:lnTo>
                    <a:pt x="490" y="280"/>
                  </a:lnTo>
                  <a:lnTo>
                    <a:pt x="493" y="265"/>
                  </a:lnTo>
                  <a:lnTo>
                    <a:pt x="497" y="250"/>
                  </a:lnTo>
                  <a:lnTo>
                    <a:pt x="498" y="235"/>
                  </a:lnTo>
                  <a:lnTo>
                    <a:pt x="500" y="220"/>
                  </a:lnTo>
                  <a:lnTo>
                    <a:pt x="498" y="197"/>
                  </a:lnTo>
                  <a:lnTo>
                    <a:pt x="495" y="176"/>
                  </a:lnTo>
                  <a:lnTo>
                    <a:pt x="488" y="154"/>
                  </a:lnTo>
                  <a:lnTo>
                    <a:pt x="479" y="134"/>
                  </a:lnTo>
                  <a:lnTo>
                    <a:pt x="468" y="114"/>
                  </a:lnTo>
                  <a:lnTo>
                    <a:pt x="456" y="97"/>
                  </a:lnTo>
                  <a:lnTo>
                    <a:pt x="441" y="80"/>
                  </a:lnTo>
                  <a:lnTo>
                    <a:pt x="423" y="64"/>
                  </a:lnTo>
                  <a:lnTo>
                    <a:pt x="405" y="50"/>
                  </a:lnTo>
                  <a:lnTo>
                    <a:pt x="385" y="38"/>
                  </a:lnTo>
                  <a:lnTo>
                    <a:pt x="364" y="26"/>
                  </a:lnTo>
                  <a:lnTo>
                    <a:pt x="342" y="18"/>
                  </a:lnTo>
                  <a:lnTo>
                    <a:pt x="318" y="10"/>
                  </a:lnTo>
                  <a:lnTo>
                    <a:pt x="293" y="5"/>
                  </a:lnTo>
                  <a:lnTo>
                    <a:pt x="267" y="1"/>
                  </a:lnTo>
                  <a:lnTo>
                    <a:pt x="241" y="0"/>
                  </a:lnTo>
                  <a:lnTo>
                    <a:pt x="221" y="1"/>
                  </a:lnTo>
                  <a:lnTo>
                    <a:pt x="201" y="3"/>
                  </a:lnTo>
                  <a:lnTo>
                    <a:pt x="182" y="6"/>
                  </a:lnTo>
                  <a:lnTo>
                    <a:pt x="163" y="10"/>
                  </a:lnTo>
                  <a:lnTo>
                    <a:pt x="145" y="16"/>
                  </a:lnTo>
                  <a:lnTo>
                    <a:pt x="127" y="23"/>
                  </a:lnTo>
                  <a:lnTo>
                    <a:pt x="109" y="30"/>
                  </a:lnTo>
                  <a:lnTo>
                    <a:pt x="94" y="39"/>
                  </a:lnTo>
                  <a:lnTo>
                    <a:pt x="78" y="49"/>
                  </a:lnTo>
                  <a:lnTo>
                    <a:pt x="64" y="59"/>
                  </a:lnTo>
                  <a:lnTo>
                    <a:pt x="50" y="70"/>
                  </a:lnTo>
                  <a:lnTo>
                    <a:pt x="38" y="83"/>
                  </a:lnTo>
                  <a:lnTo>
                    <a:pt x="27" y="95"/>
                  </a:lnTo>
                  <a:lnTo>
                    <a:pt x="17" y="109"/>
                  </a:lnTo>
                  <a:lnTo>
                    <a:pt x="8" y="123"/>
                  </a:lnTo>
                  <a:lnTo>
                    <a:pt x="0" y="138"/>
                  </a:lnTo>
                  <a:lnTo>
                    <a:pt x="9" y="127"/>
                  </a:lnTo>
                  <a:lnTo>
                    <a:pt x="19" y="115"/>
                  </a:lnTo>
                  <a:lnTo>
                    <a:pt x="29" y="105"/>
                  </a:lnTo>
                  <a:lnTo>
                    <a:pt x="40" y="95"/>
                  </a:lnTo>
                  <a:lnTo>
                    <a:pt x="53" y="87"/>
                  </a:lnTo>
                  <a:lnTo>
                    <a:pt x="66" y="78"/>
                  </a:lnTo>
                  <a:lnTo>
                    <a:pt x="79" y="69"/>
                  </a:lnTo>
                  <a:lnTo>
                    <a:pt x="93" y="63"/>
                  </a:lnTo>
                  <a:lnTo>
                    <a:pt x="107" y="56"/>
                  </a:lnTo>
                  <a:lnTo>
                    <a:pt x="122" y="50"/>
                  </a:lnTo>
                  <a:lnTo>
                    <a:pt x="138" y="45"/>
                  </a:lnTo>
                  <a:lnTo>
                    <a:pt x="153" y="41"/>
                  </a:lnTo>
                  <a:lnTo>
                    <a:pt x="170" y="38"/>
                  </a:lnTo>
                  <a:lnTo>
                    <a:pt x="187" y="36"/>
                  </a:lnTo>
                  <a:lnTo>
                    <a:pt x="204" y="34"/>
                  </a:lnTo>
                  <a:lnTo>
                    <a:pt x="221" y="3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75" name="Freeform 15"/>
            <p:cNvSpPr>
              <a:spLocks/>
            </p:cNvSpPr>
            <p:nvPr/>
          </p:nvSpPr>
          <p:spPr bwMode="auto">
            <a:xfrm>
              <a:off x="3505" y="1739"/>
              <a:ext cx="303" cy="162"/>
            </a:xfrm>
            <a:custGeom>
              <a:avLst/>
              <a:gdLst/>
              <a:ahLst/>
              <a:cxnLst>
                <a:cxn ang="0">
                  <a:pos x="405" y="207"/>
                </a:cxn>
                <a:cxn ang="0">
                  <a:pos x="474" y="322"/>
                </a:cxn>
                <a:cxn ang="0">
                  <a:pos x="466" y="512"/>
                </a:cxn>
                <a:cxn ang="0">
                  <a:pos x="397" y="598"/>
                </a:cxn>
                <a:cxn ang="0">
                  <a:pos x="294" y="642"/>
                </a:cxn>
                <a:cxn ang="0">
                  <a:pos x="180" y="642"/>
                </a:cxn>
                <a:cxn ang="0">
                  <a:pos x="80" y="598"/>
                </a:cxn>
                <a:cxn ang="0">
                  <a:pos x="13" y="511"/>
                </a:cxn>
                <a:cxn ang="0">
                  <a:pos x="0" y="408"/>
                </a:cxn>
                <a:cxn ang="0">
                  <a:pos x="23" y="297"/>
                </a:cxn>
                <a:cxn ang="0">
                  <a:pos x="100" y="184"/>
                </a:cxn>
                <a:cxn ang="0">
                  <a:pos x="245" y="85"/>
                </a:cxn>
                <a:cxn ang="0">
                  <a:pos x="479" y="19"/>
                </a:cxn>
                <a:cxn ang="0">
                  <a:pos x="697" y="0"/>
                </a:cxn>
                <a:cxn ang="0">
                  <a:pos x="711" y="0"/>
                </a:cxn>
                <a:cxn ang="0">
                  <a:pos x="726" y="0"/>
                </a:cxn>
                <a:cxn ang="0">
                  <a:pos x="787" y="1"/>
                </a:cxn>
                <a:cxn ang="0">
                  <a:pos x="876" y="7"/>
                </a:cxn>
                <a:cxn ang="0">
                  <a:pos x="971" y="21"/>
                </a:cxn>
                <a:cxn ang="0">
                  <a:pos x="1063" y="46"/>
                </a:cxn>
                <a:cxn ang="0">
                  <a:pos x="1154" y="83"/>
                </a:cxn>
                <a:cxn ang="0">
                  <a:pos x="1209" y="114"/>
                </a:cxn>
                <a:cxn ang="0">
                  <a:pos x="1174" y="103"/>
                </a:cxn>
                <a:cxn ang="0">
                  <a:pos x="1101" y="81"/>
                </a:cxn>
                <a:cxn ang="0">
                  <a:pos x="999" y="58"/>
                </a:cxn>
                <a:cxn ang="0">
                  <a:pos x="876" y="39"/>
                </a:cxn>
                <a:cxn ang="0">
                  <a:pos x="740" y="30"/>
                </a:cxn>
                <a:cxn ang="0">
                  <a:pos x="722" y="30"/>
                </a:cxn>
                <a:cxn ang="0">
                  <a:pos x="705" y="31"/>
                </a:cxn>
                <a:cxn ang="0">
                  <a:pos x="610" y="36"/>
                </a:cxn>
                <a:cxn ang="0">
                  <a:pos x="395" y="78"/>
                </a:cxn>
                <a:cxn ang="0">
                  <a:pos x="229" y="149"/>
                </a:cxn>
                <a:cxn ang="0">
                  <a:pos x="116" y="246"/>
                </a:cxn>
                <a:cxn ang="0">
                  <a:pos x="61" y="359"/>
                </a:cxn>
                <a:cxn ang="0">
                  <a:pos x="65" y="480"/>
                </a:cxn>
                <a:cxn ang="0">
                  <a:pos x="111" y="557"/>
                </a:cxn>
                <a:cxn ang="0">
                  <a:pos x="184" y="592"/>
                </a:cxn>
                <a:cxn ang="0">
                  <a:pos x="269" y="593"/>
                </a:cxn>
                <a:cxn ang="0">
                  <a:pos x="347" y="570"/>
                </a:cxn>
                <a:cxn ang="0">
                  <a:pos x="405" y="528"/>
                </a:cxn>
                <a:cxn ang="0">
                  <a:pos x="441" y="449"/>
                </a:cxn>
                <a:cxn ang="0">
                  <a:pos x="442" y="327"/>
                </a:cxn>
                <a:cxn ang="0">
                  <a:pos x="380" y="183"/>
                </a:cxn>
              </a:cxnLst>
              <a:rect l="0" t="0" r="r" b="b"/>
              <a:pathLst>
                <a:path w="1211" h="647">
                  <a:moveTo>
                    <a:pt x="380" y="183"/>
                  </a:moveTo>
                  <a:lnTo>
                    <a:pt x="387" y="189"/>
                  </a:lnTo>
                  <a:lnTo>
                    <a:pt x="405" y="207"/>
                  </a:lnTo>
                  <a:lnTo>
                    <a:pt x="429" y="236"/>
                  </a:lnTo>
                  <a:lnTo>
                    <a:pt x="454" y="275"/>
                  </a:lnTo>
                  <a:lnTo>
                    <a:pt x="474" y="322"/>
                  </a:lnTo>
                  <a:lnTo>
                    <a:pt x="486" y="379"/>
                  </a:lnTo>
                  <a:lnTo>
                    <a:pt x="485" y="443"/>
                  </a:lnTo>
                  <a:lnTo>
                    <a:pt x="466" y="512"/>
                  </a:lnTo>
                  <a:lnTo>
                    <a:pt x="449" y="546"/>
                  </a:lnTo>
                  <a:lnTo>
                    <a:pt x="425" y="575"/>
                  </a:lnTo>
                  <a:lnTo>
                    <a:pt x="397" y="598"/>
                  </a:lnTo>
                  <a:lnTo>
                    <a:pt x="365" y="618"/>
                  </a:lnTo>
                  <a:lnTo>
                    <a:pt x="331" y="634"/>
                  </a:lnTo>
                  <a:lnTo>
                    <a:pt x="294" y="642"/>
                  </a:lnTo>
                  <a:lnTo>
                    <a:pt x="257" y="647"/>
                  </a:lnTo>
                  <a:lnTo>
                    <a:pt x="218" y="647"/>
                  </a:lnTo>
                  <a:lnTo>
                    <a:pt x="180" y="642"/>
                  </a:lnTo>
                  <a:lnTo>
                    <a:pt x="145" y="634"/>
                  </a:lnTo>
                  <a:lnTo>
                    <a:pt x="111" y="618"/>
                  </a:lnTo>
                  <a:lnTo>
                    <a:pt x="80" y="598"/>
                  </a:lnTo>
                  <a:lnTo>
                    <a:pt x="52" y="575"/>
                  </a:lnTo>
                  <a:lnTo>
                    <a:pt x="31" y="544"/>
                  </a:lnTo>
                  <a:lnTo>
                    <a:pt x="13" y="511"/>
                  </a:lnTo>
                  <a:lnTo>
                    <a:pt x="3" y="470"/>
                  </a:lnTo>
                  <a:lnTo>
                    <a:pt x="0" y="440"/>
                  </a:lnTo>
                  <a:lnTo>
                    <a:pt x="0" y="408"/>
                  </a:lnTo>
                  <a:lnTo>
                    <a:pt x="3" y="371"/>
                  </a:lnTo>
                  <a:lnTo>
                    <a:pt x="11" y="335"/>
                  </a:lnTo>
                  <a:lnTo>
                    <a:pt x="23" y="297"/>
                  </a:lnTo>
                  <a:lnTo>
                    <a:pt x="42" y="258"/>
                  </a:lnTo>
                  <a:lnTo>
                    <a:pt x="67" y="221"/>
                  </a:lnTo>
                  <a:lnTo>
                    <a:pt x="100" y="184"/>
                  </a:lnTo>
                  <a:lnTo>
                    <a:pt x="139" y="148"/>
                  </a:lnTo>
                  <a:lnTo>
                    <a:pt x="188" y="115"/>
                  </a:lnTo>
                  <a:lnTo>
                    <a:pt x="245" y="85"/>
                  </a:lnTo>
                  <a:lnTo>
                    <a:pt x="313" y="59"/>
                  </a:lnTo>
                  <a:lnTo>
                    <a:pt x="391" y="36"/>
                  </a:lnTo>
                  <a:lnTo>
                    <a:pt x="479" y="19"/>
                  </a:lnTo>
                  <a:lnTo>
                    <a:pt x="580" y="6"/>
                  </a:lnTo>
                  <a:lnTo>
                    <a:pt x="693" y="0"/>
                  </a:lnTo>
                  <a:lnTo>
                    <a:pt x="697" y="0"/>
                  </a:lnTo>
                  <a:lnTo>
                    <a:pt x="702" y="0"/>
                  </a:lnTo>
                  <a:lnTo>
                    <a:pt x="707" y="0"/>
                  </a:lnTo>
                  <a:lnTo>
                    <a:pt x="711" y="0"/>
                  </a:lnTo>
                  <a:lnTo>
                    <a:pt x="716" y="0"/>
                  </a:lnTo>
                  <a:lnTo>
                    <a:pt x="721" y="0"/>
                  </a:lnTo>
                  <a:lnTo>
                    <a:pt x="726" y="0"/>
                  </a:lnTo>
                  <a:lnTo>
                    <a:pt x="731" y="0"/>
                  </a:lnTo>
                  <a:lnTo>
                    <a:pt x="759" y="0"/>
                  </a:lnTo>
                  <a:lnTo>
                    <a:pt x="787" y="1"/>
                  </a:lnTo>
                  <a:lnTo>
                    <a:pt x="816" y="2"/>
                  </a:lnTo>
                  <a:lnTo>
                    <a:pt x="846" y="5"/>
                  </a:lnTo>
                  <a:lnTo>
                    <a:pt x="876" y="7"/>
                  </a:lnTo>
                  <a:lnTo>
                    <a:pt x="908" y="11"/>
                  </a:lnTo>
                  <a:lnTo>
                    <a:pt x="939" y="16"/>
                  </a:lnTo>
                  <a:lnTo>
                    <a:pt x="971" y="21"/>
                  </a:lnTo>
                  <a:lnTo>
                    <a:pt x="1002" y="29"/>
                  </a:lnTo>
                  <a:lnTo>
                    <a:pt x="1033" y="36"/>
                  </a:lnTo>
                  <a:lnTo>
                    <a:pt x="1063" y="46"/>
                  </a:lnTo>
                  <a:lnTo>
                    <a:pt x="1095" y="56"/>
                  </a:lnTo>
                  <a:lnTo>
                    <a:pt x="1125" y="69"/>
                  </a:lnTo>
                  <a:lnTo>
                    <a:pt x="1154" y="83"/>
                  </a:lnTo>
                  <a:lnTo>
                    <a:pt x="1184" y="98"/>
                  </a:lnTo>
                  <a:lnTo>
                    <a:pt x="1211" y="115"/>
                  </a:lnTo>
                  <a:lnTo>
                    <a:pt x="1209" y="114"/>
                  </a:lnTo>
                  <a:lnTo>
                    <a:pt x="1201" y="112"/>
                  </a:lnTo>
                  <a:lnTo>
                    <a:pt x="1190" y="108"/>
                  </a:lnTo>
                  <a:lnTo>
                    <a:pt x="1174" y="103"/>
                  </a:lnTo>
                  <a:lnTo>
                    <a:pt x="1152" y="97"/>
                  </a:lnTo>
                  <a:lnTo>
                    <a:pt x="1129" y="89"/>
                  </a:lnTo>
                  <a:lnTo>
                    <a:pt x="1101" y="81"/>
                  </a:lnTo>
                  <a:lnTo>
                    <a:pt x="1070" y="74"/>
                  </a:lnTo>
                  <a:lnTo>
                    <a:pt x="1036" y="65"/>
                  </a:lnTo>
                  <a:lnTo>
                    <a:pt x="999" y="58"/>
                  </a:lnTo>
                  <a:lnTo>
                    <a:pt x="960" y="51"/>
                  </a:lnTo>
                  <a:lnTo>
                    <a:pt x="920" y="44"/>
                  </a:lnTo>
                  <a:lnTo>
                    <a:pt x="876" y="39"/>
                  </a:lnTo>
                  <a:lnTo>
                    <a:pt x="833" y="34"/>
                  </a:lnTo>
                  <a:lnTo>
                    <a:pt x="786" y="31"/>
                  </a:lnTo>
                  <a:lnTo>
                    <a:pt x="740" y="30"/>
                  </a:lnTo>
                  <a:lnTo>
                    <a:pt x="733" y="30"/>
                  </a:lnTo>
                  <a:lnTo>
                    <a:pt x="728" y="30"/>
                  </a:lnTo>
                  <a:lnTo>
                    <a:pt x="722" y="30"/>
                  </a:lnTo>
                  <a:lnTo>
                    <a:pt x="717" y="30"/>
                  </a:lnTo>
                  <a:lnTo>
                    <a:pt x="711" y="31"/>
                  </a:lnTo>
                  <a:lnTo>
                    <a:pt x="705" y="31"/>
                  </a:lnTo>
                  <a:lnTo>
                    <a:pt x="700" y="31"/>
                  </a:lnTo>
                  <a:lnTo>
                    <a:pt x="693" y="31"/>
                  </a:lnTo>
                  <a:lnTo>
                    <a:pt x="610" y="36"/>
                  </a:lnTo>
                  <a:lnTo>
                    <a:pt x="533" y="46"/>
                  </a:lnTo>
                  <a:lnTo>
                    <a:pt x="461" y="60"/>
                  </a:lnTo>
                  <a:lnTo>
                    <a:pt x="395" y="78"/>
                  </a:lnTo>
                  <a:lnTo>
                    <a:pt x="333" y="98"/>
                  </a:lnTo>
                  <a:lnTo>
                    <a:pt x="278" y="123"/>
                  </a:lnTo>
                  <a:lnTo>
                    <a:pt x="229" y="149"/>
                  </a:lnTo>
                  <a:lnTo>
                    <a:pt x="185" y="179"/>
                  </a:lnTo>
                  <a:lnTo>
                    <a:pt x="148" y="211"/>
                  </a:lnTo>
                  <a:lnTo>
                    <a:pt x="116" y="246"/>
                  </a:lnTo>
                  <a:lnTo>
                    <a:pt x="91" y="282"/>
                  </a:lnTo>
                  <a:lnTo>
                    <a:pt x="74" y="320"/>
                  </a:lnTo>
                  <a:lnTo>
                    <a:pt x="61" y="359"/>
                  </a:lnTo>
                  <a:lnTo>
                    <a:pt x="56" y="399"/>
                  </a:lnTo>
                  <a:lnTo>
                    <a:pt x="57" y="439"/>
                  </a:lnTo>
                  <a:lnTo>
                    <a:pt x="65" y="480"/>
                  </a:lnTo>
                  <a:lnTo>
                    <a:pt x="76" y="511"/>
                  </a:lnTo>
                  <a:lnTo>
                    <a:pt x="92" y="537"/>
                  </a:lnTo>
                  <a:lnTo>
                    <a:pt x="111" y="557"/>
                  </a:lnTo>
                  <a:lnTo>
                    <a:pt x="134" y="573"/>
                  </a:lnTo>
                  <a:lnTo>
                    <a:pt x="158" y="585"/>
                  </a:lnTo>
                  <a:lnTo>
                    <a:pt x="184" y="592"/>
                  </a:lnTo>
                  <a:lnTo>
                    <a:pt x="212" y="596"/>
                  </a:lnTo>
                  <a:lnTo>
                    <a:pt x="240" y="596"/>
                  </a:lnTo>
                  <a:lnTo>
                    <a:pt x="269" y="593"/>
                  </a:lnTo>
                  <a:lnTo>
                    <a:pt x="297" y="588"/>
                  </a:lnTo>
                  <a:lnTo>
                    <a:pt x="323" y="580"/>
                  </a:lnTo>
                  <a:lnTo>
                    <a:pt x="347" y="570"/>
                  </a:lnTo>
                  <a:lnTo>
                    <a:pt x="370" y="557"/>
                  </a:lnTo>
                  <a:lnTo>
                    <a:pt x="388" y="543"/>
                  </a:lnTo>
                  <a:lnTo>
                    <a:pt x="405" y="528"/>
                  </a:lnTo>
                  <a:lnTo>
                    <a:pt x="416" y="512"/>
                  </a:lnTo>
                  <a:lnTo>
                    <a:pt x="430" y="483"/>
                  </a:lnTo>
                  <a:lnTo>
                    <a:pt x="441" y="449"/>
                  </a:lnTo>
                  <a:lnTo>
                    <a:pt x="447" y="411"/>
                  </a:lnTo>
                  <a:lnTo>
                    <a:pt x="449" y="371"/>
                  </a:lnTo>
                  <a:lnTo>
                    <a:pt x="442" y="327"/>
                  </a:lnTo>
                  <a:lnTo>
                    <a:pt x="430" y="281"/>
                  </a:lnTo>
                  <a:lnTo>
                    <a:pt x="410" y="233"/>
                  </a:lnTo>
                  <a:lnTo>
                    <a:pt x="380" y="18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76" name="Freeform 16"/>
            <p:cNvSpPr>
              <a:spLocks/>
            </p:cNvSpPr>
            <p:nvPr/>
          </p:nvSpPr>
          <p:spPr bwMode="auto">
            <a:xfrm>
              <a:off x="3585" y="1773"/>
              <a:ext cx="221" cy="262"/>
            </a:xfrm>
            <a:custGeom>
              <a:avLst/>
              <a:gdLst/>
              <a:ahLst/>
              <a:cxnLst>
                <a:cxn ang="0">
                  <a:pos x="3" y="147"/>
                </a:cxn>
                <a:cxn ang="0">
                  <a:pos x="22" y="129"/>
                </a:cxn>
                <a:cxn ang="0">
                  <a:pos x="58" y="99"/>
                </a:cxn>
                <a:cxn ang="0">
                  <a:pos x="113" y="65"/>
                </a:cxn>
                <a:cxn ang="0">
                  <a:pos x="186" y="33"/>
                </a:cxn>
                <a:cxn ang="0">
                  <a:pos x="274" y="9"/>
                </a:cxn>
                <a:cxn ang="0">
                  <a:pos x="379" y="0"/>
                </a:cxn>
                <a:cxn ang="0">
                  <a:pos x="499" y="12"/>
                </a:cxn>
                <a:cxn ang="0">
                  <a:pos x="630" y="53"/>
                </a:cxn>
                <a:cxn ang="0">
                  <a:pos x="733" y="118"/>
                </a:cxn>
                <a:cxn ang="0">
                  <a:pos x="806" y="199"/>
                </a:cxn>
                <a:cxn ang="0">
                  <a:pos x="852" y="294"/>
                </a:cxn>
                <a:cxn ang="0">
                  <a:pos x="878" y="391"/>
                </a:cxn>
                <a:cxn ang="0">
                  <a:pos x="886" y="488"/>
                </a:cxn>
                <a:cxn ang="0">
                  <a:pos x="881" y="577"/>
                </a:cxn>
                <a:cxn ang="0">
                  <a:pos x="866" y="652"/>
                </a:cxn>
                <a:cxn ang="0">
                  <a:pos x="843" y="715"/>
                </a:cxn>
                <a:cxn ang="0">
                  <a:pos x="802" y="782"/>
                </a:cxn>
                <a:cxn ang="0">
                  <a:pos x="744" y="846"/>
                </a:cxn>
                <a:cxn ang="0">
                  <a:pos x="670" y="906"/>
                </a:cxn>
                <a:cxn ang="0">
                  <a:pos x="579" y="960"/>
                </a:cxn>
                <a:cxn ang="0">
                  <a:pos x="469" y="1002"/>
                </a:cxn>
                <a:cxn ang="0">
                  <a:pos x="344" y="1033"/>
                </a:cxn>
                <a:cxn ang="0">
                  <a:pos x="201" y="1048"/>
                </a:cxn>
                <a:cxn ang="0">
                  <a:pos x="129" y="1048"/>
                </a:cxn>
                <a:cxn ang="0">
                  <a:pos x="173" y="1041"/>
                </a:cxn>
                <a:cxn ang="0">
                  <a:pos x="251" y="1029"/>
                </a:cxn>
                <a:cxn ang="0">
                  <a:pos x="351" y="1004"/>
                </a:cxn>
                <a:cxn ang="0">
                  <a:pos x="464" y="965"/>
                </a:cxn>
                <a:cxn ang="0">
                  <a:pos x="576" y="910"/>
                </a:cxn>
                <a:cxn ang="0">
                  <a:pos x="679" y="832"/>
                </a:cxn>
                <a:cxn ang="0">
                  <a:pos x="759" y="733"/>
                </a:cxn>
                <a:cxn ang="0">
                  <a:pos x="808" y="612"/>
                </a:cxn>
                <a:cxn ang="0">
                  <a:pos x="828" y="497"/>
                </a:cxn>
                <a:cxn ang="0">
                  <a:pos x="824" y="389"/>
                </a:cxn>
                <a:cxn ang="0">
                  <a:pos x="797" y="291"/>
                </a:cxn>
                <a:cxn ang="0">
                  <a:pos x="748" y="207"/>
                </a:cxn>
                <a:cxn ang="0">
                  <a:pos x="680" y="137"/>
                </a:cxn>
                <a:cxn ang="0">
                  <a:pos x="595" y="84"/>
                </a:cxn>
                <a:cxn ang="0">
                  <a:pos x="493" y="49"/>
                </a:cxn>
                <a:cxn ang="0">
                  <a:pos x="394" y="38"/>
                </a:cxn>
                <a:cxn ang="0">
                  <a:pos x="313" y="40"/>
                </a:cxn>
                <a:cxn ang="0">
                  <a:pos x="235" y="54"/>
                </a:cxn>
                <a:cxn ang="0">
                  <a:pos x="165" y="74"/>
                </a:cxn>
                <a:cxn ang="0">
                  <a:pos x="104" y="97"/>
                </a:cxn>
                <a:cxn ang="0">
                  <a:pos x="55" y="119"/>
                </a:cxn>
                <a:cxn ang="0">
                  <a:pos x="22" y="137"/>
                </a:cxn>
                <a:cxn ang="0">
                  <a:pos x="3" y="148"/>
                </a:cxn>
              </a:cxnLst>
              <a:rect l="0" t="0" r="r" b="b"/>
              <a:pathLst>
                <a:path w="886" h="1048">
                  <a:moveTo>
                    <a:pt x="0" y="149"/>
                  </a:moveTo>
                  <a:lnTo>
                    <a:pt x="3" y="147"/>
                  </a:lnTo>
                  <a:lnTo>
                    <a:pt x="10" y="139"/>
                  </a:lnTo>
                  <a:lnTo>
                    <a:pt x="22" y="129"/>
                  </a:lnTo>
                  <a:lnTo>
                    <a:pt x="38" y="115"/>
                  </a:lnTo>
                  <a:lnTo>
                    <a:pt x="58" y="99"/>
                  </a:lnTo>
                  <a:lnTo>
                    <a:pt x="83" y="83"/>
                  </a:lnTo>
                  <a:lnTo>
                    <a:pt x="113" y="65"/>
                  </a:lnTo>
                  <a:lnTo>
                    <a:pt x="147" y="48"/>
                  </a:lnTo>
                  <a:lnTo>
                    <a:pt x="186" y="33"/>
                  </a:lnTo>
                  <a:lnTo>
                    <a:pt x="227" y="19"/>
                  </a:lnTo>
                  <a:lnTo>
                    <a:pt x="274" y="9"/>
                  </a:lnTo>
                  <a:lnTo>
                    <a:pt x="325" y="1"/>
                  </a:lnTo>
                  <a:lnTo>
                    <a:pt x="379" y="0"/>
                  </a:lnTo>
                  <a:lnTo>
                    <a:pt x="438" y="2"/>
                  </a:lnTo>
                  <a:lnTo>
                    <a:pt x="499" y="12"/>
                  </a:lnTo>
                  <a:lnTo>
                    <a:pt x="566" y="29"/>
                  </a:lnTo>
                  <a:lnTo>
                    <a:pt x="630" y="53"/>
                  </a:lnTo>
                  <a:lnTo>
                    <a:pt x="685" y="83"/>
                  </a:lnTo>
                  <a:lnTo>
                    <a:pt x="733" y="118"/>
                  </a:lnTo>
                  <a:lnTo>
                    <a:pt x="773" y="157"/>
                  </a:lnTo>
                  <a:lnTo>
                    <a:pt x="806" y="199"/>
                  </a:lnTo>
                  <a:lnTo>
                    <a:pt x="832" y="246"/>
                  </a:lnTo>
                  <a:lnTo>
                    <a:pt x="852" y="294"/>
                  </a:lnTo>
                  <a:lnTo>
                    <a:pt x="868" y="342"/>
                  </a:lnTo>
                  <a:lnTo>
                    <a:pt x="878" y="391"/>
                  </a:lnTo>
                  <a:lnTo>
                    <a:pt x="883" y="440"/>
                  </a:lnTo>
                  <a:lnTo>
                    <a:pt x="886" y="488"/>
                  </a:lnTo>
                  <a:lnTo>
                    <a:pt x="885" y="534"/>
                  </a:lnTo>
                  <a:lnTo>
                    <a:pt x="881" y="577"/>
                  </a:lnTo>
                  <a:lnTo>
                    <a:pt x="875" y="617"/>
                  </a:lnTo>
                  <a:lnTo>
                    <a:pt x="866" y="652"/>
                  </a:lnTo>
                  <a:lnTo>
                    <a:pt x="857" y="682"/>
                  </a:lnTo>
                  <a:lnTo>
                    <a:pt x="843" y="715"/>
                  </a:lnTo>
                  <a:lnTo>
                    <a:pt x="824" y="748"/>
                  </a:lnTo>
                  <a:lnTo>
                    <a:pt x="802" y="782"/>
                  </a:lnTo>
                  <a:lnTo>
                    <a:pt x="775" y="814"/>
                  </a:lnTo>
                  <a:lnTo>
                    <a:pt x="744" y="846"/>
                  </a:lnTo>
                  <a:lnTo>
                    <a:pt x="709" y="877"/>
                  </a:lnTo>
                  <a:lnTo>
                    <a:pt x="670" y="906"/>
                  </a:lnTo>
                  <a:lnTo>
                    <a:pt x="626" y="933"/>
                  </a:lnTo>
                  <a:lnTo>
                    <a:pt x="579" y="960"/>
                  </a:lnTo>
                  <a:lnTo>
                    <a:pt x="526" y="982"/>
                  </a:lnTo>
                  <a:lnTo>
                    <a:pt x="469" y="1002"/>
                  </a:lnTo>
                  <a:lnTo>
                    <a:pt x="408" y="1019"/>
                  </a:lnTo>
                  <a:lnTo>
                    <a:pt x="344" y="1033"/>
                  </a:lnTo>
                  <a:lnTo>
                    <a:pt x="274" y="1041"/>
                  </a:lnTo>
                  <a:lnTo>
                    <a:pt x="201" y="1048"/>
                  </a:lnTo>
                  <a:lnTo>
                    <a:pt x="123" y="1048"/>
                  </a:lnTo>
                  <a:lnTo>
                    <a:pt x="129" y="1048"/>
                  </a:lnTo>
                  <a:lnTo>
                    <a:pt x="147" y="1045"/>
                  </a:lnTo>
                  <a:lnTo>
                    <a:pt x="173" y="1041"/>
                  </a:lnTo>
                  <a:lnTo>
                    <a:pt x="208" y="1036"/>
                  </a:lnTo>
                  <a:lnTo>
                    <a:pt x="251" y="1029"/>
                  </a:lnTo>
                  <a:lnTo>
                    <a:pt x="300" y="1017"/>
                  </a:lnTo>
                  <a:lnTo>
                    <a:pt x="351" y="1004"/>
                  </a:lnTo>
                  <a:lnTo>
                    <a:pt x="407" y="986"/>
                  </a:lnTo>
                  <a:lnTo>
                    <a:pt x="464" y="965"/>
                  </a:lnTo>
                  <a:lnTo>
                    <a:pt x="521" y="940"/>
                  </a:lnTo>
                  <a:lnTo>
                    <a:pt x="576" y="910"/>
                  </a:lnTo>
                  <a:lnTo>
                    <a:pt x="630" y="873"/>
                  </a:lnTo>
                  <a:lnTo>
                    <a:pt x="679" y="832"/>
                  </a:lnTo>
                  <a:lnTo>
                    <a:pt x="723" y="785"/>
                  </a:lnTo>
                  <a:lnTo>
                    <a:pt x="759" y="733"/>
                  </a:lnTo>
                  <a:lnTo>
                    <a:pt x="788" y="672"/>
                  </a:lnTo>
                  <a:lnTo>
                    <a:pt x="808" y="612"/>
                  </a:lnTo>
                  <a:lnTo>
                    <a:pt x="822" y="553"/>
                  </a:lnTo>
                  <a:lnTo>
                    <a:pt x="828" y="497"/>
                  </a:lnTo>
                  <a:lnTo>
                    <a:pt x="829" y="442"/>
                  </a:lnTo>
                  <a:lnTo>
                    <a:pt x="824" y="389"/>
                  </a:lnTo>
                  <a:lnTo>
                    <a:pt x="813" y="339"/>
                  </a:lnTo>
                  <a:lnTo>
                    <a:pt x="797" y="291"/>
                  </a:lnTo>
                  <a:lnTo>
                    <a:pt x="775" y="247"/>
                  </a:lnTo>
                  <a:lnTo>
                    <a:pt x="748" y="207"/>
                  </a:lnTo>
                  <a:lnTo>
                    <a:pt x="716" y="169"/>
                  </a:lnTo>
                  <a:lnTo>
                    <a:pt x="680" y="137"/>
                  </a:lnTo>
                  <a:lnTo>
                    <a:pt x="640" y="108"/>
                  </a:lnTo>
                  <a:lnTo>
                    <a:pt x="595" y="84"/>
                  </a:lnTo>
                  <a:lnTo>
                    <a:pt x="546" y="64"/>
                  </a:lnTo>
                  <a:lnTo>
                    <a:pt x="493" y="49"/>
                  </a:lnTo>
                  <a:lnTo>
                    <a:pt x="437" y="40"/>
                  </a:lnTo>
                  <a:lnTo>
                    <a:pt x="394" y="38"/>
                  </a:lnTo>
                  <a:lnTo>
                    <a:pt x="353" y="38"/>
                  </a:lnTo>
                  <a:lnTo>
                    <a:pt x="313" y="40"/>
                  </a:lnTo>
                  <a:lnTo>
                    <a:pt x="272" y="46"/>
                  </a:lnTo>
                  <a:lnTo>
                    <a:pt x="235" y="54"/>
                  </a:lnTo>
                  <a:lnTo>
                    <a:pt x="198" y="63"/>
                  </a:lnTo>
                  <a:lnTo>
                    <a:pt x="165" y="74"/>
                  </a:lnTo>
                  <a:lnTo>
                    <a:pt x="133" y="85"/>
                  </a:lnTo>
                  <a:lnTo>
                    <a:pt x="104" y="97"/>
                  </a:lnTo>
                  <a:lnTo>
                    <a:pt x="78" y="108"/>
                  </a:lnTo>
                  <a:lnTo>
                    <a:pt x="55" y="119"/>
                  </a:lnTo>
                  <a:lnTo>
                    <a:pt x="37" y="128"/>
                  </a:lnTo>
                  <a:lnTo>
                    <a:pt x="22" y="137"/>
                  </a:lnTo>
                  <a:lnTo>
                    <a:pt x="10" y="143"/>
                  </a:lnTo>
                  <a:lnTo>
                    <a:pt x="3" y="148"/>
                  </a:lnTo>
                  <a:lnTo>
                    <a:pt x="0" y="1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77" name="Freeform 17"/>
            <p:cNvSpPr>
              <a:spLocks/>
            </p:cNvSpPr>
            <p:nvPr/>
          </p:nvSpPr>
          <p:spPr bwMode="auto">
            <a:xfrm>
              <a:off x="3624" y="2022"/>
              <a:ext cx="11" cy="173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40" y="94"/>
                </a:cxn>
                <a:cxn ang="0">
                  <a:pos x="43" y="307"/>
                </a:cxn>
                <a:cxn ang="0">
                  <a:pos x="42" y="541"/>
                </a:cxn>
                <a:cxn ang="0">
                  <a:pos x="31" y="690"/>
                </a:cxn>
                <a:cxn ang="0">
                  <a:pos x="28" y="669"/>
                </a:cxn>
                <a:cxn ang="0">
                  <a:pos x="21" y="612"/>
                </a:cxn>
                <a:cxn ang="0">
                  <a:pos x="12" y="527"/>
                </a:cxn>
                <a:cxn ang="0">
                  <a:pos x="5" y="424"/>
                </a:cxn>
                <a:cxn ang="0">
                  <a:pos x="0" y="310"/>
                </a:cxn>
                <a:cxn ang="0">
                  <a:pos x="2" y="196"/>
                </a:cxn>
                <a:cxn ang="0">
                  <a:pos x="13" y="90"/>
                </a:cxn>
                <a:cxn ang="0">
                  <a:pos x="37" y="0"/>
                </a:cxn>
              </a:cxnLst>
              <a:rect l="0" t="0" r="r" b="b"/>
              <a:pathLst>
                <a:path w="43" h="690">
                  <a:moveTo>
                    <a:pt x="37" y="0"/>
                  </a:moveTo>
                  <a:lnTo>
                    <a:pt x="40" y="94"/>
                  </a:lnTo>
                  <a:lnTo>
                    <a:pt x="43" y="307"/>
                  </a:lnTo>
                  <a:lnTo>
                    <a:pt x="42" y="541"/>
                  </a:lnTo>
                  <a:lnTo>
                    <a:pt x="31" y="690"/>
                  </a:lnTo>
                  <a:lnTo>
                    <a:pt x="28" y="669"/>
                  </a:lnTo>
                  <a:lnTo>
                    <a:pt x="21" y="612"/>
                  </a:lnTo>
                  <a:lnTo>
                    <a:pt x="12" y="527"/>
                  </a:lnTo>
                  <a:lnTo>
                    <a:pt x="5" y="424"/>
                  </a:lnTo>
                  <a:lnTo>
                    <a:pt x="0" y="310"/>
                  </a:lnTo>
                  <a:lnTo>
                    <a:pt x="2" y="196"/>
                  </a:lnTo>
                  <a:lnTo>
                    <a:pt x="13" y="9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78" name="Freeform 18"/>
            <p:cNvSpPr>
              <a:spLocks/>
            </p:cNvSpPr>
            <p:nvPr/>
          </p:nvSpPr>
          <p:spPr bwMode="auto">
            <a:xfrm>
              <a:off x="3620" y="2187"/>
              <a:ext cx="64" cy="6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2" y="12"/>
                </a:cxn>
                <a:cxn ang="0">
                  <a:pos x="10" y="10"/>
                </a:cxn>
                <a:cxn ang="0">
                  <a:pos x="20" y="9"/>
                </a:cxn>
                <a:cxn ang="0">
                  <a:pos x="35" y="8"/>
                </a:cxn>
                <a:cxn ang="0">
                  <a:pos x="53" y="7"/>
                </a:cxn>
                <a:cxn ang="0">
                  <a:pos x="71" y="4"/>
                </a:cxn>
                <a:cxn ang="0">
                  <a:pos x="93" y="3"/>
                </a:cxn>
                <a:cxn ang="0">
                  <a:pos x="114" y="2"/>
                </a:cxn>
                <a:cxn ang="0">
                  <a:pos x="137" y="0"/>
                </a:cxn>
                <a:cxn ang="0">
                  <a:pos x="158" y="0"/>
                </a:cxn>
                <a:cxn ang="0">
                  <a:pos x="179" y="0"/>
                </a:cxn>
                <a:cxn ang="0">
                  <a:pos x="199" y="0"/>
                </a:cxn>
                <a:cxn ang="0">
                  <a:pos x="217" y="2"/>
                </a:cxn>
                <a:cxn ang="0">
                  <a:pos x="232" y="4"/>
                </a:cxn>
                <a:cxn ang="0">
                  <a:pos x="245" y="8"/>
                </a:cxn>
                <a:cxn ang="0">
                  <a:pos x="252" y="12"/>
                </a:cxn>
                <a:cxn ang="0">
                  <a:pos x="255" y="17"/>
                </a:cxn>
                <a:cxn ang="0">
                  <a:pos x="251" y="19"/>
                </a:cxn>
                <a:cxn ang="0">
                  <a:pos x="242" y="23"/>
                </a:cxn>
                <a:cxn ang="0">
                  <a:pos x="228" y="24"/>
                </a:cxn>
                <a:cxn ang="0">
                  <a:pos x="212" y="25"/>
                </a:cxn>
                <a:cxn ang="0">
                  <a:pos x="192" y="27"/>
                </a:cxn>
                <a:cxn ang="0">
                  <a:pos x="169" y="27"/>
                </a:cxn>
                <a:cxn ang="0">
                  <a:pos x="147" y="25"/>
                </a:cxn>
                <a:cxn ang="0">
                  <a:pos x="122" y="25"/>
                </a:cxn>
                <a:cxn ang="0">
                  <a:pos x="98" y="23"/>
                </a:cxn>
                <a:cxn ang="0">
                  <a:pos x="75" y="22"/>
                </a:cxn>
                <a:cxn ang="0">
                  <a:pos x="54" y="20"/>
                </a:cxn>
                <a:cxn ang="0">
                  <a:pos x="35" y="18"/>
                </a:cxn>
                <a:cxn ang="0">
                  <a:pos x="19" y="15"/>
                </a:cxn>
                <a:cxn ang="0">
                  <a:pos x="7" y="14"/>
                </a:cxn>
                <a:cxn ang="0">
                  <a:pos x="0" y="12"/>
                </a:cxn>
              </a:cxnLst>
              <a:rect l="0" t="0" r="r" b="b"/>
              <a:pathLst>
                <a:path w="255" h="27">
                  <a:moveTo>
                    <a:pt x="0" y="12"/>
                  </a:moveTo>
                  <a:lnTo>
                    <a:pt x="2" y="12"/>
                  </a:lnTo>
                  <a:lnTo>
                    <a:pt x="10" y="10"/>
                  </a:lnTo>
                  <a:lnTo>
                    <a:pt x="20" y="9"/>
                  </a:lnTo>
                  <a:lnTo>
                    <a:pt x="35" y="8"/>
                  </a:lnTo>
                  <a:lnTo>
                    <a:pt x="53" y="7"/>
                  </a:lnTo>
                  <a:lnTo>
                    <a:pt x="71" y="4"/>
                  </a:lnTo>
                  <a:lnTo>
                    <a:pt x="93" y="3"/>
                  </a:lnTo>
                  <a:lnTo>
                    <a:pt x="114" y="2"/>
                  </a:lnTo>
                  <a:lnTo>
                    <a:pt x="137" y="0"/>
                  </a:lnTo>
                  <a:lnTo>
                    <a:pt x="158" y="0"/>
                  </a:lnTo>
                  <a:lnTo>
                    <a:pt x="179" y="0"/>
                  </a:lnTo>
                  <a:lnTo>
                    <a:pt x="199" y="0"/>
                  </a:lnTo>
                  <a:lnTo>
                    <a:pt x="217" y="2"/>
                  </a:lnTo>
                  <a:lnTo>
                    <a:pt x="232" y="4"/>
                  </a:lnTo>
                  <a:lnTo>
                    <a:pt x="245" y="8"/>
                  </a:lnTo>
                  <a:lnTo>
                    <a:pt x="252" y="12"/>
                  </a:lnTo>
                  <a:lnTo>
                    <a:pt x="255" y="17"/>
                  </a:lnTo>
                  <a:lnTo>
                    <a:pt x="251" y="19"/>
                  </a:lnTo>
                  <a:lnTo>
                    <a:pt x="242" y="23"/>
                  </a:lnTo>
                  <a:lnTo>
                    <a:pt x="228" y="24"/>
                  </a:lnTo>
                  <a:lnTo>
                    <a:pt x="212" y="25"/>
                  </a:lnTo>
                  <a:lnTo>
                    <a:pt x="192" y="27"/>
                  </a:lnTo>
                  <a:lnTo>
                    <a:pt x="169" y="27"/>
                  </a:lnTo>
                  <a:lnTo>
                    <a:pt x="147" y="25"/>
                  </a:lnTo>
                  <a:lnTo>
                    <a:pt x="122" y="25"/>
                  </a:lnTo>
                  <a:lnTo>
                    <a:pt x="98" y="23"/>
                  </a:lnTo>
                  <a:lnTo>
                    <a:pt x="75" y="22"/>
                  </a:lnTo>
                  <a:lnTo>
                    <a:pt x="54" y="20"/>
                  </a:lnTo>
                  <a:lnTo>
                    <a:pt x="35" y="18"/>
                  </a:lnTo>
                  <a:lnTo>
                    <a:pt x="19" y="15"/>
                  </a:lnTo>
                  <a:lnTo>
                    <a:pt x="7" y="14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79" name="Freeform 19"/>
            <p:cNvSpPr>
              <a:spLocks/>
            </p:cNvSpPr>
            <p:nvPr/>
          </p:nvSpPr>
          <p:spPr bwMode="auto">
            <a:xfrm>
              <a:off x="3668" y="2081"/>
              <a:ext cx="10" cy="123"/>
            </a:xfrm>
            <a:custGeom>
              <a:avLst/>
              <a:gdLst/>
              <a:ahLst/>
              <a:cxnLst>
                <a:cxn ang="0">
                  <a:pos x="15" y="492"/>
                </a:cxn>
                <a:cxn ang="0">
                  <a:pos x="11" y="426"/>
                </a:cxn>
                <a:cxn ang="0">
                  <a:pos x="3" y="274"/>
                </a:cxn>
                <a:cxn ang="0">
                  <a:pos x="0" y="108"/>
                </a:cxn>
                <a:cxn ang="0">
                  <a:pos x="9" y="0"/>
                </a:cxn>
                <a:cxn ang="0">
                  <a:pos x="11" y="16"/>
                </a:cxn>
                <a:cxn ang="0">
                  <a:pos x="19" y="58"/>
                </a:cxn>
                <a:cxn ang="0">
                  <a:pos x="28" y="121"/>
                </a:cxn>
                <a:cxn ang="0">
                  <a:pos x="35" y="195"/>
                </a:cxn>
                <a:cxn ang="0">
                  <a:pos x="40" y="278"/>
                </a:cxn>
                <a:cxn ang="0">
                  <a:pos x="40" y="358"/>
                </a:cxn>
                <a:cxn ang="0">
                  <a:pos x="33" y="432"/>
                </a:cxn>
                <a:cxn ang="0">
                  <a:pos x="15" y="492"/>
                </a:cxn>
              </a:cxnLst>
              <a:rect l="0" t="0" r="r" b="b"/>
              <a:pathLst>
                <a:path w="40" h="492">
                  <a:moveTo>
                    <a:pt x="15" y="492"/>
                  </a:moveTo>
                  <a:lnTo>
                    <a:pt x="11" y="426"/>
                  </a:lnTo>
                  <a:lnTo>
                    <a:pt x="3" y="274"/>
                  </a:lnTo>
                  <a:lnTo>
                    <a:pt x="0" y="108"/>
                  </a:lnTo>
                  <a:lnTo>
                    <a:pt x="9" y="0"/>
                  </a:lnTo>
                  <a:lnTo>
                    <a:pt x="11" y="16"/>
                  </a:lnTo>
                  <a:lnTo>
                    <a:pt x="19" y="58"/>
                  </a:lnTo>
                  <a:lnTo>
                    <a:pt x="28" y="121"/>
                  </a:lnTo>
                  <a:lnTo>
                    <a:pt x="35" y="195"/>
                  </a:lnTo>
                  <a:lnTo>
                    <a:pt x="40" y="278"/>
                  </a:lnTo>
                  <a:lnTo>
                    <a:pt x="40" y="358"/>
                  </a:lnTo>
                  <a:lnTo>
                    <a:pt x="33" y="432"/>
                  </a:lnTo>
                  <a:lnTo>
                    <a:pt x="15" y="49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80" name="Freeform 20"/>
            <p:cNvSpPr>
              <a:spLocks/>
            </p:cNvSpPr>
            <p:nvPr/>
          </p:nvSpPr>
          <p:spPr bwMode="auto">
            <a:xfrm>
              <a:off x="3655" y="1786"/>
              <a:ext cx="241" cy="314"/>
            </a:xfrm>
            <a:custGeom>
              <a:avLst/>
              <a:gdLst/>
              <a:ahLst/>
              <a:cxnLst>
                <a:cxn ang="0">
                  <a:pos x="2" y="1254"/>
                </a:cxn>
                <a:cxn ang="0">
                  <a:pos x="17" y="1252"/>
                </a:cxn>
                <a:cxn ang="0">
                  <a:pos x="44" y="1250"/>
                </a:cxn>
                <a:cxn ang="0">
                  <a:pos x="82" y="1246"/>
                </a:cxn>
                <a:cxn ang="0">
                  <a:pos x="130" y="1240"/>
                </a:cxn>
                <a:cxn ang="0">
                  <a:pos x="185" y="1231"/>
                </a:cxn>
                <a:cxn ang="0">
                  <a:pos x="248" y="1218"/>
                </a:cxn>
                <a:cxn ang="0">
                  <a:pos x="314" y="1202"/>
                </a:cxn>
                <a:cxn ang="0">
                  <a:pos x="383" y="1181"/>
                </a:cxn>
                <a:cxn ang="0">
                  <a:pos x="455" y="1156"/>
                </a:cxn>
                <a:cxn ang="0">
                  <a:pos x="526" y="1124"/>
                </a:cxn>
                <a:cxn ang="0">
                  <a:pos x="595" y="1088"/>
                </a:cxn>
                <a:cxn ang="0">
                  <a:pos x="660" y="1045"/>
                </a:cxn>
                <a:cxn ang="0">
                  <a:pos x="720" y="995"/>
                </a:cxn>
                <a:cxn ang="0">
                  <a:pos x="774" y="937"/>
                </a:cxn>
                <a:cxn ang="0">
                  <a:pos x="821" y="872"/>
                </a:cxn>
                <a:cxn ang="0">
                  <a:pos x="870" y="765"/>
                </a:cxn>
                <a:cxn ang="0">
                  <a:pos x="906" y="629"/>
                </a:cxn>
                <a:cxn ang="0">
                  <a:pos x="914" y="498"/>
                </a:cxn>
                <a:cxn ang="0">
                  <a:pos x="899" y="378"/>
                </a:cxn>
                <a:cxn ang="0">
                  <a:pos x="866" y="269"/>
                </a:cxn>
                <a:cxn ang="0">
                  <a:pos x="821" y="173"/>
                </a:cxn>
                <a:cxn ang="0">
                  <a:pos x="769" y="92"/>
                </a:cxn>
                <a:cxn ang="0">
                  <a:pos x="717" y="26"/>
                </a:cxn>
                <a:cxn ang="0">
                  <a:pos x="695" y="3"/>
                </a:cxn>
                <a:cxn ang="0">
                  <a:pos x="718" y="20"/>
                </a:cxn>
                <a:cxn ang="0">
                  <a:pos x="757" y="55"/>
                </a:cxn>
                <a:cxn ang="0">
                  <a:pos x="805" y="107"/>
                </a:cxn>
                <a:cxn ang="0">
                  <a:pos x="856" y="177"/>
                </a:cxn>
                <a:cxn ang="0">
                  <a:pos x="904" y="264"/>
                </a:cxn>
                <a:cxn ang="0">
                  <a:pos x="941" y="368"/>
                </a:cxn>
                <a:cxn ang="0">
                  <a:pos x="961" y="488"/>
                </a:cxn>
                <a:cxn ang="0">
                  <a:pos x="959" y="605"/>
                </a:cxn>
                <a:cxn ang="0">
                  <a:pos x="941" y="712"/>
                </a:cxn>
                <a:cxn ang="0">
                  <a:pos x="910" y="816"/>
                </a:cxn>
                <a:cxn ang="0">
                  <a:pos x="866" y="903"/>
                </a:cxn>
                <a:cxn ang="0">
                  <a:pos x="812" y="977"/>
                </a:cxn>
                <a:cxn ang="0">
                  <a:pos x="748" y="1040"/>
                </a:cxn>
                <a:cxn ang="0">
                  <a:pos x="677" y="1093"/>
                </a:cxn>
                <a:cxn ang="0">
                  <a:pos x="601" y="1137"/>
                </a:cxn>
                <a:cxn ang="0">
                  <a:pos x="522" y="1172"/>
                </a:cxn>
                <a:cxn ang="0">
                  <a:pos x="442" y="1200"/>
                </a:cxn>
                <a:cxn ang="0">
                  <a:pos x="363" y="1220"/>
                </a:cxn>
                <a:cxn ang="0">
                  <a:pos x="288" y="1235"/>
                </a:cxn>
                <a:cxn ang="0">
                  <a:pos x="216" y="1245"/>
                </a:cxn>
                <a:cxn ang="0">
                  <a:pos x="151" y="1251"/>
                </a:cxn>
                <a:cxn ang="0">
                  <a:pos x="96" y="1254"/>
                </a:cxn>
                <a:cxn ang="0">
                  <a:pos x="51" y="1255"/>
                </a:cxn>
                <a:cxn ang="0">
                  <a:pos x="19" y="1255"/>
                </a:cxn>
                <a:cxn ang="0">
                  <a:pos x="3" y="1254"/>
                </a:cxn>
              </a:cxnLst>
              <a:rect l="0" t="0" r="r" b="b"/>
              <a:pathLst>
                <a:path w="963" h="1255">
                  <a:moveTo>
                    <a:pt x="0" y="1254"/>
                  </a:moveTo>
                  <a:lnTo>
                    <a:pt x="2" y="1254"/>
                  </a:lnTo>
                  <a:lnTo>
                    <a:pt x="8" y="1254"/>
                  </a:lnTo>
                  <a:lnTo>
                    <a:pt x="17" y="1252"/>
                  </a:lnTo>
                  <a:lnTo>
                    <a:pt x="29" y="1252"/>
                  </a:lnTo>
                  <a:lnTo>
                    <a:pt x="44" y="1250"/>
                  </a:lnTo>
                  <a:lnTo>
                    <a:pt x="62" y="1249"/>
                  </a:lnTo>
                  <a:lnTo>
                    <a:pt x="82" y="1246"/>
                  </a:lnTo>
                  <a:lnTo>
                    <a:pt x="105" y="1243"/>
                  </a:lnTo>
                  <a:lnTo>
                    <a:pt x="130" y="1240"/>
                  </a:lnTo>
                  <a:lnTo>
                    <a:pt x="157" y="1236"/>
                  </a:lnTo>
                  <a:lnTo>
                    <a:pt x="185" y="1231"/>
                  </a:lnTo>
                  <a:lnTo>
                    <a:pt x="216" y="1225"/>
                  </a:lnTo>
                  <a:lnTo>
                    <a:pt x="248" y="1218"/>
                  </a:lnTo>
                  <a:lnTo>
                    <a:pt x="280" y="1211"/>
                  </a:lnTo>
                  <a:lnTo>
                    <a:pt x="314" y="1202"/>
                  </a:lnTo>
                  <a:lnTo>
                    <a:pt x="349" y="1192"/>
                  </a:lnTo>
                  <a:lnTo>
                    <a:pt x="383" y="1181"/>
                  </a:lnTo>
                  <a:lnTo>
                    <a:pt x="419" y="1169"/>
                  </a:lnTo>
                  <a:lnTo>
                    <a:pt x="455" y="1156"/>
                  </a:lnTo>
                  <a:lnTo>
                    <a:pt x="491" y="1141"/>
                  </a:lnTo>
                  <a:lnTo>
                    <a:pt x="526" y="1124"/>
                  </a:lnTo>
                  <a:lnTo>
                    <a:pt x="560" y="1107"/>
                  </a:lnTo>
                  <a:lnTo>
                    <a:pt x="595" y="1088"/>
                  </a:lnTo>
                  <a:lnTo>
                    <a:pt x="628" y="1067"/>
                  </a:lnTo>
                  <a:lnTo>
                    <a:pt x="660" y="1045"/>
                  </a:lnTo>
                  <a:lnTo>
                    <a:pt x="692" y="1020"/>
                  </a:lnTo>
                  <a:lnTo>
                    <a:pt x="720" y="995"/>
                  </a:lnTo>
                  <a:lnTo>
                    <a:pt x="749" y="967"/>
                  </a:lnTo>
                  <a:lnTo>
                    <a:pt x="774" y="937"/>
                  </a:lnTo>
                  <a:lnTo>
                    <a:pt x="798" y="906"/>
                  </a:lnTo>
                  <a:lnTo>
                    <a:pt x="821" y="872"/>
                  </a:lnTo>
                  <a:lnTo>
                    <a:pt x="840" y="837"/>
                  </a:lnTo>
                  <a:lnTo>
                    <a:pt x="870" y="765"/>
                  </a:lnTo>
                  <a:lnTo>
                    <a:pt x="892" y="696"/>
                  </a:lnTo>
                  <a:lnTo>
                    <a:pt x="906" y="629"/>
                  </a:lnTo>
                  <a:lnTo>
                    <a:pt x="912" y="562"/>
                  </a:lnTo>
                  <a:lnTo>
                    <a:pt x="914" y="498"/>
                  </a:lnTo>
                  <a:lnTo>
                    <a:pt x="909" y="437"/>
                  </a:lnTo>
                  <a:lnTo>
                    <a:pt x="899" y="378"/>
                  </a:lnTo>
                  <a:lnTo>
                    <a:pt x="884" y="323"/>
                  </a:lnTo>
                  <a:lnTo>
                    <a:pt x="866" y="269"/>
                  </a:lnTo>
                  <a:lnTo>
                    <a:pt x="845" y="220"/>
                  </a:lnTo>
                  <a:lnTo>
                    <a:pt x="821" y="173"/>
                  </a:lnTo>
                  <a:lnTo>
                    <a:pt x="796" y="131"/>
                  </a:lnTo>
                  <a:lnTo>
                    <a:pt x="769" y="92"/>
                  </a:lnTo>
                  <a:lnTo>
                    <a:pt x="743" y="57"/>
                  </a:lnTo>
                  <a:lnTo>
                    <a:pt x="717" y="26"/>
                  </a:lnTo>
                  <a:lnTo>
                    <a:pt x="692" y="0"/>
                  </a:lnTo>
                  <a:lnTo>
                    <a:pt x="695" y="3"/>
                  </a:lnTo>
                  <a:lnTo>
                    <a:pt x="704" y="9"/>
                  </a:lnTo>
                  <a:lnTo>
                    <a:pt x="718" y="20"/>
                  </a:lnTo>
                  <a:lnTo>
                    <a:pt x="736" y="35"/>
                  </a:lnTo>
                  <a:lnTo>
                    <a:pt x="757" y="55"/>
                  </a:lnTo>
                  <a:lnTo>
                    <a:pt x="779" y="79"/>
                  </a:lnTo>
                  <a:lnTo>
                    <a:pt x="805" y="107"/>
                  </a:lnTo>
                  <a:lnTo>
                    <a:pt x="831" y="139"/>
                  </a:lnTo>
                  <a:lnTo>
                    <a:pt x="856" y="177"/>
                  </a:lnTo>
                  <a:lnTo>
                    <a:pt x="881" y="218"/>
                  </a:lnTo>
                  <a:lnTo>
                    <a:pt x="904" y="264"/>
                  </a:lnTo>
                  <a:lnTo>
                    <a:pt x="924" y="314"/>
                  </a:lnTo>
                  <a:lnTo>
                    <a:pt x="941" y="368"/>
                  </a:lnTo>
                  <a:lnTo>
                    <a:pt x="954" y="425"/>
                  </a:lnTo>
                  <a:lnTo>
                    <a:pt x="961" y="488"/>
                  </a:lnTo>
                  <a:lnTo>
                    <a:pt x="963" y="555"/>
                  </a:lnTo>
                  <a:lnTo>
                    <a:pt x="959" y="605"/>
                  </a:lnTo>
                  <a:lnTo>
                    <a:pt x="953" y="658"/>
                  </a:lnTo>
                  <a:lnTo>
                    <a:pt x="941" y="712"/>
                  </a:lnTo>
                  <a:lnTo>
                    <a:pt x="926" y="768"/>
                  </a:lnTo>
                  <a:lnTo>
                    <a:pt x="910" y="816"/>
                  </a:lnTo>
                  <a:lnTo>
                    <a:pt x="889" y="861"/>
                  </a:lnTo>
                  <a:lnTo>
                    <a:pt x="866" y="903"/>
                  </a:lnTo>
                  <a:lnTo>
                    <a:pt x="840" y="941"/>
                  </a:lnTo>
                  <a:lnTo>
                    <a:pt x="812" y="977"/>
                  </a:lnTo>
                  <a:lnTo>
                    <a:pt x="781" y="1010"/>
                  </a:lnTo>
                  <a:lnTo>
                    <a:pt x="748" y="1040"/>
                  </a:lnTo>
                  <a:lnTo>
                    <a:pt x="713" y="1068"/>
                  </a:lnTo>
                  <a:lnTo>
                    <a:pt x="677" y="1093"/>
                  </a:lnTo>
                  <a:lnTo>
                    <a:pt x="640" y="1117"/>
                  </a:lnTo>
                  <a:lnTo>
                    <a:pt x="601" y="1137"/>
                  </a:lnTo>
                  <a:lnTo>
                    <a:pt x="562" y="1156"/>
                  </a:lnTo>
                  <a:lnTo>
                    <a:pt x="522" y="1172"/>
                  </a:lnTo>
                  <a:lnTo>
                    <a:pt x="482" y="1186"/>
                  </a:lnTo>
                  <a:lnTo>
                    <a:pt x="442" y="1200"/>
                  </a:lnTo>
                  <a:lnTo>
                    <a:pt x="403" y="1210"/>
                  </a:lnTo>
                  <a:lnTo>
                    <a:pt x="363" y="1220"/>
                  </a:lnTo>
                  <a:lnTo>
                    <a:pt x="325" y="1228"/>
                  </a:lnTo>
                  <a:lnTo>
                    <a:pt x="288" y="1235"/>
                  </a:lnTo>
                  <a:lnTo>
                    <a:pt x="250" y="1240"/>
                  </a:lnTo>
                  <a:lnTo>
                    <a:pt x="216" y="1245"/>
                  </a:lnTo>
                  <a:lnTo>
                    <a:pt x="182" y="1249"/>
                  </a:lnTo>
                  <a:lnTo>
                    <a:pt x="151" y="1251"/>
                  </a:lnTo>
                  <a:lnTo>
                    <a:pt x="122" y="1252"/>
                  </a:lnTo>
                  <a:lnTo>
                    <a:pt x="96" y="1254"/>
                  </a:lnTo>
                  <a:lnTo>
                    <a:pt x="72" y="1255"/>
                  </a:lnTo>
                  <a:lnTo>
                    <a:pt x="51" y="1255"/>
                  </a:lnTo>
                  <a:lnTo>
                    <a:pt x="33" y="1255"/>
                  </a:lnTo>
                  <a:lnTo>
                    <a:pt x="19" y="1255"/>
                  </a:lnTo>
                  <a:lnTo>
                    <a:pt x="9" y="1254"/>
                  </a:lnTo>
                  <a:lnTo>
                    <a:pt x="3" y="1254"/>
                  </a:lnTo>
                  <a:lnTo>
                    <a:pt x="0" y="125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</a:t>
            </a:r>
            <a:endParaRPr lang="en-US" dirty="0"/>
          </a:p>
        </p:txBody>
      </p:sp>
      <p:pic>
        <p:nvPicPr>
          <p:cNvPr id="1026" name="Picture 2" descr="http://www.smallbiztechnology.com/media/harddis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5562600"/>
            <a:ext cx="685800" cy="625449"/>
          </a:xfrm>
          <a:prstGeom prst="rect">
            <a:avLst/>
          </a:prstGeom>
          <a:noFill/>
        </p:spPr>
      </p:pic>
      <p:pic>
        <p:nvPicPr>
          <p:cNvPr id="1028" name="Picture 4" descr="http://managedflash.com/home/s702532_asic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5562600"/>
            <a:ext cx="762000" cy="692502"/>
          </a:xfrm>
          <a:prstGeom prst="rect">
            <a:avLst/>
          </a:prstGeom>
          <a:noFill/>
        </p:spPr>
      </p:pic>
      <p:sp>
        <p:nvSpPr>
          <p:cNvPr id="8" name="圆角矩形 7"/>
          <p:cNvSpPr/>
          <p:nvPr/>
        </p:nvSpPr>
        <p:spPr>
          <a:xfrm>
            <a:off x="2362200" y="4495800"/>
            <a:ext cx="2514600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File system/caching/…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2" name="直接连接符 11"/>
          <p:cNvCxnSpPr>
            <a:stCxn id="9" idx="1"/>
            <a:endCxn id="9" idx="3"/>
          </p:cNvCxnSpPr>
          <p:nvPr/>
        </p:nvCxnSpPr>
        <p:spPr>
          <a:xfrm>
            <a:off x="2209800" y="3695700"/>
            <a:ext cx="2819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>
            <a:stCxn id="9" idx="2"/>
            <a:endCxn id="9" idx="0"/>
          </p:cNvCxnSpPr>
          <p:nvPr/>
        </p:nvCxnSpPr>
        <p:spPr>
          <a:xfrm flipV="1">
            <a:off x="3619500" y="3200400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组合 39"/>
          <p:cNvGrpSpPr/>
          <p:nvPr/>
        </p:nvGrpSpPr>
        <p:grpSpPr>
          <a:xfrm>
            <a:off x="2209800" y="3200400"/>
            <a:ext cx="3429000" cy="990600"/>
            <a:chOff x="2514600" y="3352800"/>
            <a:chExt cx="3429000" cy="990600"/>
          </a:xfrm>
        </p:grpSpPr>
        <p:sp>
          <p:nvSpPr>
            <p:cNvPr id="9" name="圆角矩形 8"/>
            <p:cNvSpPr/>
            <p:nvPr/>
          </p:nvSpPr>
          <p:spPr>
            <a:xfrm>
              <a:off x="2514600" y="3352800"/>
              <a:ext cx="2819400" cy="9906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t" anchorCtr="0"/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SQL Tuning         Tr. Mgmt</a:t>
              </a:r>
            </a:p>
            <a:p>
              <a:endParaRPr lang="en-US" dirty="0" smtClean="0">
                <a:solidFill>
                  <a:schemeClr val="tx1"/>
                </a:solidFill>
              </a:endParaRPr>
            </a:p>
            <a:p>
              <a:r>
                <a:rPr lang="en-US" dirty="0" smtClean="0">
                  <a:solidFill>
                    <a:schemeClr val="tx1"/>
                  </a:solidFill>
                </a:rPr>
                <a:t>Index Tuning</a:t>
              </a:r>
              <a:endParaRPr lang="en-US" sz="1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854824" y="3810000"/>
              <a:ext cx="208877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Data Buffer                                   Management etc.</a:t>
              </a:r>
            </a:p>
          </p:txBody>
        </p:sp>
      </p:grpSp>
      <p:sp>
        <p:nvSpPr>
          <p:cNvPr id="22" name="圆角矩形 21"/>
          <p:cNvSpPr/>
          <p:nvPr/>
        </p:nvSpPr>
        <p:spPr>
          <a:xfrm>
            <a:off x="2209800" y="1981200"/>
            <a:ext cx="2819400" cy="914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C/C++/Java … programs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PL/SQL, TSQL etc. codes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圆柱形 22"/>
          <p:cNvSpPr/>
          <p:nvPr/>
        </p:nvSpPr>
        <p:spPr>
          <a:xfrm>
            <a:off x="2133600" y="5334000"/>
            <a:ext cx="2971800" cy="990600"/>
          </a:xfrm>
          <a:prstGeom prst="ca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直接连接符 25"/>
          <p:cNvCxnSpPr/>
          <p:nvPr/>
        </p:nvCxnSpPr>
        <p:spPr>
          <a:xfrm>
            <a:off x="6019800" y="57912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781800" y="55626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Device level</a:t>
            </a:r>
            <a:endParaRPr lang="en-US" dirty="0"/>
          </a:p>
        </p:txBody>
      </p:sp>
      <p:cxnSp>
        <p:nvCxnSpPr>
          <p:cNvPr id="28" name="直接连接符 27"/>
          <p:cNvCxnSpPr/>
          <p:nvPr/>
        </p:nvCxnSpPr>
        <p:spPr>
          <a:xfrm>
            <a:off x="6019800" y="47244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781800" y="44958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OS level</a:t>
            </a:r>
            <a:endParaRPr lang="en-US" dirty="0"/>
          </a:p>
        </p:txBody>
      </p:sp>
      <p:cxnSp>
        <p:nvCxnSpPr>
          <p:cNvPr id="30" name="直接连接符 29"/>
          <p:cNvCxnSpPr/>
          <p:nvPr/>
        </p:nvCxnSpPr>
        <p:spPr>
          <a:xfrm>
            <a:off x="6019800" y="37338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781800" y="35052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DBMS level</a:t>
            </a:r>
            <a:endParaRPr lang="en-US" dirty="0"/>
          </a:p>
        </p:txBody>
      </p:sp>
      <p:cxnSp>
        <p:nvCxnSpPr>
          <p:cNvPr id="32" name="直接连接符 31"/>
          <p:cNvCxnSpPr/>
          <p:nvPr/>
        </p:nvCxnSpPr>
        <p:spPr>
          <a:xfrm>
            <a:off x="6019800" y="2297668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6781800" y="2069068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Application level</a:t>
            </a:r>
            <a:endParaRPr lang="en-US" dirty="0"/>
          </a:p>
        </p:txBody>
      </p:sp>
      <p:cxnSp>
        <p:nvCxnSpPr>
          <p:cNvPr id="35" name="直接连接符 34"/>
          <p:cNvCxnSpPr>
            <a:stCxn id="8" idx="2"/>
            <a:endCxn id="23" idx="1"/>
          </p:cNvCxnSpPr>
          <p:nvPr/>
        </p:nvCxnSpPr>
        <p:spPr>
          <a:xfrm>
            <a:off x="3619500" y="5029200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接连接符 36"/>
          <p:cNvCxnSpPr>
            <a:stCxn id="8" idx="0"/>
            <a:endCxn id="9" idx="2"/>
          </p:cNvCxnSpPr>
          <p:nvPr/>
        </p:nvCxnSpPr>
        <p:spPr>
          <a:xfrm flipV="1">
            <a:off x="3619500" y="4191000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连接符 41"/>
          <p:cNvCxnSpPr>
            <a:stCxn id="9" idx="0"/>
            <a:endCxn id="22" idx="2"/>
          </p:cNvCxnSpPr>
          <p:nvPr/>
        </p:nvCxnSpPr>
        <p:spPr>
          <a:xfrm flipV="1">
            <a:off x="3619500" y="2895600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圆角矩形 43"/>
          <p:cNvSpPr/>
          <p:nvPr/>
        </p:nvSpPr>
        <p:spPr>
          <a:xfrm>
            <a:off x="2133600" y="1371600"/>
            <a:ext cx="2971800" cy="381000"/>
          </a:xfrm>
          <a:prstGeom prst="roundRect">
            <a:avLst/>
          </a:prstGeom>
          <a:solidFill>
            <a:srgbClr val="EDFD51">
              <a:alpha val="5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Users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46" name="直接连接符 45"/>
          <p:cNvCxnSpPr>
            <a:stCxn id="22" idx="0"/>
            <a:endCxn id="44" idx="2"/>
          </p:cNvCxnSpPr>
          <p:nvPr/>
        </p:nvCxnSpPr>
        <p:spPr>
          <a:xfrm flipV="1">
            <a:off x="3619500" y="17526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Many excellent tools exist, but why </a:t>
            </a:r>
            <a:r>
              <a:rPr lang="en-US" dirty="0" err="1" smtClean="0"/>
              <a:t>AppSleuth</a:t>
            </a:r>
            <a:r>
              <a:rPr lang="en-US" dirty="0" smtClean="0"/>
              <a:t>…</a:t>
            </a:r>
            <a:endParaRPr lang="en-US" dirty="0"/>
          </a:p>
        </p:txBody>
      </p:sp>
      <p:cxnSp>
        <p:nvCxnSpPr>
          <p:cNvPr id="7" name="直接连接符 6"/>
          <p:cNvCxnSpPr>
            <a:stCxn id="10" idx="1"/>
            <a:endCxn id="10" idx="3"/>
          </p:cNvCxnSpPr>
          <p:nvPr/>
        </p:nvCxnSpPr>
        <p:spPr>
          <a:xfrm>
            <a:off x="2209800" y="4152900"/>
            <a:ext cx="2819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>
            <a:stCxn id="10" idx="2"/>
            <a:endCxn id="10" idx="0"/>
          </p:cNvCxnSpPr>
          <p:nvPr/>
        </p:nvCxnSpPr>
        <p:spPr>
          <a:xfrm flipV="1">
            <a:off x="3619500" y="3657600"/>
            <a:ext cx="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组合 8"/>
          <p:cNvGrpSpPr/>
          <p:nvPr/>
        </p:nvGrpSpPr>
        <p:grpSpPr>
          <a:xfrm>
            <a:off x="2209800" y="3657600"/>
            <a:ext cx="3429000" cy="990600"/>
            <a:chOff x="2514600" y="3352800"/>
            <a:chExt cx="3429000" cy="990600"/>
          </a:xfrm>
        </p:grpSpPr>
        <p:sp>
          <p:nvSpPr>
            <p:cNvPr id="10" name="圆角矩形 9"/>
            <p:cNvSpPr/>
            <p:nvPr/>
          </p:nvSpPr>
          <p:spPr>
            <a:xfrm>
              <a:off x="2514600" y="3352800"/>
              <a:ext cx="2819400" cy="9906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t" anchorCtr="0"/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SQL Tuning         </a:t>
              </a:r>
              <a:r>
                <a:rPr lang="en-US" dirty="0" err="1" smtClean="0">
                  <a:solidFill>
                    <a:schemeClr val="tx1"/>
                  </a:solidFill>
                </a:rPr>
                <a:t>Tx</a:t>
              </a:r>
              <a:r>
                <a:rPr lang="en-US" dirty="0" smtClean="0">
                  <a:solidFill>
                    <a:schemeClr val="tx1"/>
                  </a:solidFill>
                </a:rPr>
                <a:t>. Mgmt</a:t>
              </a:r>
            </a:p>
            <a:p>
              <a:endParaRPr lang="en-US" dirty="0" smtClean="0">
                <a:solidFill>
                  <a:schemeClr val="tx1"/>
                </a:solidFill>
              </a:endParaRPr>
            </a:p>
            <a:p>
              <a:r>
                <a:rPr lang="en-US" dirty="0" smtClean="0">
                  <a:solidFill>
                    <a:schemeClr val="tx1"/>
                  </a:solidFill>
                </a:rPr>
                <a:t>Index Tuning</a:t>
              </a:r>
              <a:endParaRPr lang="en-US" sz="1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854824" y="3810000"/>
              <a:ext cx="208877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Data Buffer                                   Management etc.</a:t>
              </a:r>
            </a:p>
          </p:txBody>
        </p:sp>
      </p:grpSp>
      <p:sp>
        <p:nvSpPr>
          <p:cNvPr id="12" name="圆角矩形 11"/>
          <p:cNvSpPr/>
          <p:nvPr/>
        </p:nvSpPr>
        <p:spPr>
          <a:xfrm>
            <a:off x="2209800" y="2438400"/>
            <a:ext cx="2819400" cy="914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C/C++/Java … programs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PL/SQL, TSQL etc. codes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8" name="直接连接符 17"/>
          <p:cNvCxnSpPr/>
          <p:nvPr/>
        </p:nvCxnSpPr>
        <p:spPr>
          <a:xfrm>
            <a:off x="6019800" y="4191000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781800" y="39624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DBMS level</a:t>
            </a:r>
            <a:endParaRPr lang="en-US" dirty="0"/>
          </a:p>
        </p:txBody>
      </p:sp>
      <p:cxnSp>
        <p:nvCxnSpPr>
          <p:cNvPr id="20" name="直接连接符 19"/>
          <p:cNvCxnSpPr/>
          <p:nvPr/>
        </p:nvCxnSpPr>
        <p:spPr>
          <a:xfrm>
            <a:off x="6019800" y="2754868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781800" y="2526268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Application level</a:t>
            </a:r>
            <a:endParaRPr lang="en-US" dirty="0"/>
          </a:p>
        </p:txBody>
      </p:sp>
      <p:cxnSp>
        <p:nvCxnSpPr>
          <p:cNvPr id="24" name="直接连接符 23"/>
          <p:cNvCxnSpPr>
            <a:stCxn id="10" idx="0"/>
            <a:endCxn id="12" idx="2"/>
          </p:cNvCxnSpPr>
          <p:nvPr/>
        </p:nvCxnSpPr>
        <p:spPr>
          <a:xfrm flipV="1">
            <a:off x="3619500" y="3352800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圆角矩形 24"/>
          <p:cNvSpPr/>
          <p:nvPr/>
        </p:nvSpPr>
        <p:spPr>
          <a:xfrm>
            <a:off x="2133600" y="1828800"/>
            <a:ext cx="2971800" cy="381000"/>
          </a:xfrm>
          <a:prstGeom prst="roundRect">
            <a:avLst/>
          </a:prstGeom>
          <a:solidFill>
            <a:srgbClr val="EDFD51">
              <a:alpha val="5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Users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6" name="直接连接符 25"/>
          <p:cNvCxnSpPr>
            <a:stCxn id="12" idx="0"/>
            <a:endCxn id="25" idx="2"/>
          </p:cNvCxnSpPr>
          <p:nvPr/>
        </p:nvCxnSpPr>
        <p:spPr>
          <a:xfrm flipV="1">
            <a:off x="3619500" y="22098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矩形标注 32"/>
          <p:cNvSpPr/>
          <p:nvPr/>
        </p:nvSpPr>
        <p:spPr>
          <a:xfrm>
            <a:off x="228600" y="4114800"/>
            <a:ext cx="1447800" cy="1143000"/>
          </a:xfrm>
          <a:prstGeom prst="wedgeRectCallout">
            <a:avLst>
              <a:gd name="adj1" fmla="val 106453"/>
              <a:gd name="adj2" fmla="val -12152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smtClean="0">
                <a:solidFill>
                  <a:schemeClr val="tx1"/>
                </a:solidFill>
              </a:rPr>
              <a:t>Automatic physical DB configuration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Tools</a:t>
            </a:r>
            <a:r>
              <a:rPr lang="en-US" baseline="30000" dirty="0" smtClean="0">
                <a:solidFill>
                  <a:schemeClr val="tx1"/>
                </a:solidFill>
              </a:rPr>
              <a:t>[6-9]</a:t>
            </a:r>
            <a:endParaRPr lang="en-US" baseline="30000" dirty="0">
              <a:solidFill>
                <a:schemeClr val="tx1"/>
              </a:solidFill>
            </a:endParaRPr>
          </a:p>
        </p:txBody>
      </p:sp>
      <p:sp>
        <p:nvSpPr>
          <p:cNvPr id="34" name="矩形标注 33"/>
          <p:cNvSpPr/>
          <p:nvPr/>
        </p:nvSpPr>
        <p:spPr>
          <a:xfrm>
            <a:off x="0" y="2743200"/>
            <a:ext cx="1828800" cy="1143000"/>
          </a:xfrm>
          <a:prstGeom prst="wedgeRectCallout">
            <a:avLst>
              <a:gd name="adj1" fmla="val 80616"/>
              <a:gd name="adj2" fmla="val 5373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smtClean="0">
                <a:solidFill>
                  <a:schemeClr val="tx1"/>
                </a:solidFill>
              </a:rPr>
              <a:t>E.g. Oracle’s SQL tuning advisor</a:t>
            </a:r>
            <a:r>
              <a:rPr lang="en-US" baseline="30000" dirty="0" smtClean="0">
                <a:solidFill>
                  <a:schemeClr val="tx1"/>
                </a:solidFill>
              </a:rPr>
              <a:t>[4]</a:t>
            </a:r>
            <a:r>
              <a:rPr lang="en-US" dirty="0" smtClean="0">
                <a:solidFill>
                  <a:schemeClr val="tx1"/>
                </a:solidFill>
              </a:rPr>
              <a:t>,  Toad’s </a:t>
            </a:r>
            <a:r>
              <a:rPr lang="en-US" dirty="0" err="1" smtClean="0">
                <a:solidFill>
                  <a:schemeClr val="tx1"/>
                </a:solidFill>
              </a:rPr>
              <a:t>codeXpert</a:t>
            </a:r>
            <a:r>
              <a:rPr lang="en-US" baseline="30000" dirty="0" smtClean="0">
                <a:solidFill>
                  <a:schemeClr val="tx1"/>
                </a:solidFill>
              </a:rPr>
              <a:t>[5]</a:t>
            </a:r>
            <a:endParaRPr lang="en-US" baseline="30000" dirty="0">
              <a:solidFill>
                <a:schemeClr val="tx1"/>
              </a:solidFill>
            </a:endParaRPr>
          </a:p>
        </p:txBody>
      </p:sp>
      <p:sp>
        <p:nvSpPr>
          <p:cNvPr id="35" name="矩形标注 34"/>
          <p:cNvSpPr/>
          <p:nvPr/>
        </p:nvSpPr>
        <p:spPr>
          <a:xfrm>
            <a:off x="6019800" y="4572000"/>
            <a:ext cx="2209800" cy="838200"/>
          </a:xfrm>
          <a:prstGeom prst="wedgeRectCallout">
            <a:avLst>
              <a:gd name="adj1" fmla="val -125304"/>
              <a:gd name="adj2" fmla="val -4498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smtClean="0">
                <a:solidFill>
                  <a:schemeClr val="tx1"/>
                </a:solidFill>
              </a:rPr>
              <a:t>Endeavors to make memory mgmt. self-adaptive</a:t>
            </a:r>
            <a:r>
              <a:rPr lang="en-US" baseline="30000" dirty="0" smtClean="0">
                <a:solidFill>
                  <a:schemeClr val="tx1"/>
                </a:solidFill>
              </a:rPr>
              <a:t> [11-13]</a:t>
            </a:r>
            <a:endParaRPr lang="en-US" baseline="30000" dirty="0">
              <a:solidFill>
                <a:schemeClr val="tx1"/>
              </a:solidFill>
            </a:endParaRPr>
          </a:p>
        </p:txBody>
      </p:sp>
      <p:sp>
        <p:nvSpPr>
          <p:cNvPr id="36" name="矩形标注 35"/>
          <p:cNvSpPr/>
          <p:nvPr/>
        </p:nvSpPr>
        <p:spPr>
          <a:xfrm>
            <a:off x="6172200" y="3048000"/>
            <a:ext cx="2438400" cy="838200"/>
          </a:xfrm>
          <a:prstGeom prst="wedgeRectCallout">
            <a:avLst>
              <a:gd name="adj1" fmla="val -107657"/>
              <a:gd name="adj2" fmla="val 4966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smtClean="0">
                <a:solidFill>
                  <a:schemeClr val="tx1"/>
                </a:solidFill>
              </a:rPr>
              <a:t>Tuning isolation levels, chopping long </a:t>
            </a:r>
            <a:r>
              <a:rPr lang="en-US" dirty="0" err="1" smtClean="0">
                <a:solidFill>
                  <a:schemeClr val="tx1"/>
                </a:solidFill>
              </a:rPr>
              <a:t>tx’s</a:t>
            </a:r>
            <a:r>
              <a:rPr lang="en-US" dirty="0" smtClean="0">
                <a:solidFill>
                  <a:schemeClr val="tx1"/>
                </a:solidFill>
              </a:rPr>
              <a:t> to shorter ones</a:t>
            </a:r>
            <a:r>
              <a:rPr lang="en-US" baseline="30000" dirty="0" smtClean="0">
                <a:solidFill>
                  <a:schemeClr val="tx1"/>
                </a:solidFill>
              </a:rPr>
              <a:t>[10]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矩形标注 21"/>
          <p:cNvSpPr/>
          <p:nvPr/>
        </p:nvSpPr>
        <p:spPr>
          <a:xfrm>
            <a:off x="5715000" y="1447800"/>
            <a:ext cx="2819400" cy="990600"/>
          </a:xfrm>
          <a:prstGeom prst="wedgeRectCallout">
            <a:avLst>
              <a:gd name="adj1" fmla="val -91810"/>
              <a:gd name="adj2" fmla="val 6355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smtClean="0">
                <a:solidFill>
                  <a:schemeClr val="tx1"/>
                </a:solidFill>
              </a:rPr>
              <a:t>Partitioning programs code to different servers to reduce roundtrips (</a:t>
            </a:r>
            <a:r>
              <a:rPr lang="en-US" dirty="0" err="1" smtClean="0">
                <a:solidFill>
                  <a:schemeClr val="tx1"/>
                </a:solidFill>
              </a:rPr>
              <a:t>Pyxis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r>
              <a:rPr lang="en-US" baseline="30000" dirty="0" smtClean="0">
                <a:solidFill>
                  <a:schemeClr val="tx1"/>
                </a:solidFill>
              </a:rPr>
              <a:t>[3]</a:t>
            </a:r>
            <a:endParaRPr lang="en-US" baseline="30000" dirty="0">
              <a:solidFill>
                <a:schemeClr val="tx1"/>
              </a:solidFill>
            </a:endParaRPr>
          </a:p>
        </p:txBody>
      </p:sp>
      <p:sp>
        <p:nvSpPr>
          <p:cNvPr id="23" name="圆角矩形标注 22"/>
          <p:cNvSpPr/>
          <p:nvPr/>
        </p:nvSpPr>
        <p:spPr>
          <a:xfrm>
            <a:off x="0" y="1676400"/>
            <a:ext cx="1905000" cy="762000"/>
          </a:xfrm>
          <a:prstGeom prst="wedgeRoundRectCallout">
            <a:avLst>
              <a:gd name="adj1" fmla="val 91299"/>
              <a:gd name="adj2" fmla="val 68971"/>
              <a:gd name="adj3" fmla="val 16667"/>
            </a:avLst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400" dirty="0" smtClean="0">
                <a:solidFill>
                  <a:schemeClr val="tx1"/>
                </a:solidFill>
              </a:rPr>
              <a:t>Statically, make the program compilers more DBMS-friendly[</a:t>
            </a:r>
            <a:r>
              <a:rPr lang="en-US" sz="1400" baseline="30000" dirty="0" smtClean="0">
                <a:solidFill>
                  <a:schemeClr val="tx1"/>
                </a:solidFill>
              </a:rPr>
              <a:t>1]</a:t>
            </a:r>
            <a:endParaRPr lang="en-US" sz="1400" baseline="30000" dirty="0">
              <a:solidFill>
                <a:schemeClr val="tx1"/>
              </a:solidFill>
            </a:endParaRPr>
          </a:p>
        </p:txBody>
      </p:sp>
      <p:sp>
        <p:nvSpPr>
          <p:cNvPr id="27" name="圆角矩形标注 26"/>
          <p:cNvSpPr/>
          <p:nvPr/>
        </p:nvSpPr>
        <p:spPr>
          <a:xfrm>
            <a:off x="2209800" y="1295400"/>
            <a:ext cx="3124200" cy="533400"/>
          </a:xfrm>
          <a:prstGeom prst="wedgeRoundRectCallout">
            <a:avLst>
              <a:gd name="adj1" fmla="val -28114"/>
              <a:gd name="adj2" fmla="val 174370"/>
              <a:gd name="adj3" fmla="val 16667"/>
            </a:avLst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400" dirty="0" smtClean="0">
                <a:solidFill>
                  <a:schemeClr val="tx1"/>
                </a:solidFill>
              </a:rPr>
              <a:t>Correlating  the application and </a:t>
            </a:r>
            <a:r>
              <a:rPr lang="en-US" sz="1400" dirty="0" err="1" smtClean="0">
                <a:solidFill>
                  <a:schemeClr val="tx1"/>
                </a:solidFill>
              </a:rPr>
              <a:t>dbms</a:t>
            </a:r>
            <a:r>
              <a:rPr lang="en-US" sz="1400" dirty="0" smtClean="0">
                <a:solidFill>
                  <a:schemeClr val="tx1"/>
                </a:solidFill>
              </a:rPr>
              <a:t> profiling  to give tuning suggestions</a:t>
            </a:r>
            <a:r>
              <a:rPr lang="en-US" sz="1400" baseline="30000" dirty="0" smtClean="0">
                <a:solidFill>
                  <a:schemeClr val="tx1"/>
                </a:solidFill>
              </a:rPr>
              <a:t>[2]</a:t>
            </a:r>
            <a:endParaRPr lang="en-US" sz="1400" baseline="30000" dirty="0">
              <a:solidFill>
                <a:schemeClr val="tx1"/>
              </a:solidFill>
            </a:endParaRPr>
          </a:p>
        </p:txBody>
      </p:sp>
      <p:pic>
        <p:nvPicPr>
          <p:cNvPr id="29" name="Picture 2" descr="http://www.smallbiztechnology.com/media/harddisk.jpg"/>
          <p:cNvPicPr>
            <a:picLocks noChangeAspect="1" noChangeArrowheads="1"/>
          </p:cNvPicPr>
          <p:nvPr/>
        </p:nvPicPr>
        <p:blipFill>
          <a:blip r:embed="rId2" cstate="print">
            <a:lum bright="30000" contrast="-40000"/>
          </a:blip>
          <a:srcRect/>
          <a:stretch>
            <a:fillRect/>
          </a:stretch>
        </p:blipFill>
        <p:spPr bwMode="auto">
          <a:xfrm>
            <a:off x="2667000" y="6019800"/>
            <a:ext cx="685800" cy="625449"/>
          </a:xfrm>
          <a:prstGeom prst="rect">
            <a:avLst/>
          </a:prstGeom>
          <a:noFill/>
        </p:spPr>
      </p:pic>
      <p:pic>
        <p:nvPicPr>
          <p:cNvPr id="30" name="Picture 4" descr="http://managedflash.com/home/s702532_asic.gif"/>
          <p:cNvPicPr>
            <a:picLocks noChangeAspect="1" noChangeArrowheads="1"/>
          </p:cNvPicPr>
          <p:nvPr/>
        </p:nvPicPr>
        <p:blipFill>
          <a:blip r:embed="rId3" cstate="print">
            <a:lum bright="30000" contrast="-30000"/>
          </a:blip>
          <a:srcRect/>
          <a:stretch>
            <a:fillRect/>
          </a:stretch>
        </p:blipFill>
        <p:spPr bwMode="auto">
          <a:xfrm>
            <a:off x="3657600" y="6019800"/>
            <a:ext cx="762000" cy="692502"/>
          </a:xfrm>
          <a:prstGeom prst="rect">
            <a:avLst/>
          </a:prstGeom>
          <a:noFill/>
        </p:spPr>
      </p:pic>
      <p:sp>
        <p:nvSpPr>
          <p:cNvPr id="31" name="圆角矩形 30"/>
          <p:cNvSpPr/>
          <p:nvPr/>
        </p:nvSpPr>
        <p:spPr>
          <a:xfrm>
            <a:off x="2362200" y="4953000"/>
            <a:ext cx="2514600" cy="533400"/>
          </a:xfrm>
          <a:prstGeom prst="round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File system/caching/…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2" name="圆柱形 31"/>
          <p:cNvSpPr/>
          <p:nvPr/>
        </p:nvSpPr>
        <p:spPr>
          <a:xfrm>
            <a:off x="2133600" y="5791200"/>
            <a:ext cx="2971800" cy="990600"/>
          </a:xfrm>
          <a:prstGeom prst="can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cxnSp>
        <p:nvCxnSpPr>
          <p:cNvPr id="37" name="直接连接符 36"/>
          <p:cNvCxnSpPr>
            <a:stCxn id="31" idx="2"/>
            <a:endCxn id="32" idx="1"/>
          </p:cNvCxnSpPr>
          <p:nvPr/>
        </p:nvCxnSpPr>
        <p:spPr>
          <a:xfrm>
            <a:off x="3619500" y="5486400"/>
            <a:ext cx="0" cy="30480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连接符 37"/>
          <p:cNvCxnSpPr>
            <a:stCxn id="31" idx="0"/>
          </p:cNvCxnSpPr>
          <p:nvPr/>
        </p:nvCxnSpPr>
        <p:spPr>
          <a:xfrm flipV="1">
            <a:off x="3619500" y="4648200"/>
            <a:ext cx="0" cy="30480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5" grpId="0" animBg="1"/>
      <p:bldP spid="36" grpId="0" animBg="1"/>
      <p:bldP spid="22" grpId="0" animBg="1"/>
      <p:bldP spid="23" grpId="0" animBg="1"/>
      <p:bldP spid="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Many excellent tools exist, but why </a:t>
            </a:r>
            <a:r>
              <a:rPr lang="en-US" dirty="0" err="1" smtClean="0"/>
              <a:t>AppSleuth</a:t>
            </a:r>
            <a:r>
              <a:rPr lang="en-US" dirty="0" smtClean="0"/>
              <a:t>…</a:t>
            </a:r>
            <a:endParaRPr lang="en-US" dirty="0"/>
          </a:p>
        </p:txBody>
      </p:sp>
      <p:cxnSp>
        <p:nvCxnSpPr>
          <p:cNvPr id="7" name="直接连接符 6"/>
          <p:cNvCxnSpPr>
            <a:stCxn id="10" idx="1"/>
            <a:endCxn id="10" idx="3"/>
          </p:cNvCxnSpPr>
          <p:nvPr/>
        </p:nvCxnSpPr>
        <p:spPr>
          <a:xfrm>
            <a:off x="2209800" y="4610100"/>
            <a:ext cx="2819400" cy="0"/>
          </a:xfrm>
          <a:prstGeom prst="line">
            <a:avLst/>
          </a:prstGeom>
          <a:ln>
            <a:solidFill>
              <a:schemeClr val="bg1">
                <a:lumMod val="65000"/>
                <a:alpha val="3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>
            <a:stCxn id="10" idx="2"/>
            <a:endCxn id="10" idx="0"/>
          </p:cNvCxnSpPr>
          <p:nvPr/>
        </p:nvCxnSpPr>
        <p:spPr>
          <a:xfrm flipV="1">
            <a:off x="3619500" y="4114800"/>
            <a:ext cx="0" cy="990600"/>
          </a:xfrm>
          <a:prstGeom prst="line">
            <a:avLst/>
          </a:prstGeom>
          <a:ln>
            <a:solidFill>
              <a:schemeClr val="bg1">
                <a:lumMod val="65000"/>
                <a:alpha val="3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组合 8"/>
          <p:cNvGrpSpPr/>
          <p:nvPr/>
        </p:nvGrpSpPr>
        <p:grpSpPr>
          <a:xfrm>
            <a:off x="2209800" y="4114800"/>
            <a:ext cx="3429000" cy="990600"/>
            <a:chOff x="2514600" y="3352800"/>
            <a:chExt cx="3429000" cy="990600"/>
          </a:xfrm>
        </p:grpSpPr>
        <p:sp>
          <p:nvSpPr>
            <p:cNvPr id="10" name="圆角矩形 9"/>
            <p:cNvSpPr/>
            <p:nvPr/>
          </p:nvSpPr>
          <p:spPr>
            <a:xfrm>
              <a:off x="2514600" y="3352800"/>
              <a:ext cx="2819400" cy="990600"/>
            </a:xfrm>
            <a:prstGeom prst="roundRect">
              <a:avLst/>
            </a:prstGeom>
            <a:noFill/>
            <a:ln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t" anchorCtr="0"/>
            <a:lstStyle/>
            <a:p>
              <a:r>
                <a:rPr lang="en-US" dirty="0" smtClean="0">
                  <a:solidFill>
                    <a:schemeClr val="bg1">
                      <a:lumMod val="95000"/>
                    </a:schemeClr>
                  </a:solidFill>
                </a:rPr>
                <a:t>SQL Tuning         </a:t>
              </a:r>
              <a:r>
                <a:rPr lang="en-US" dirty="0" err="1" smtClean="0">
                  <a:solidFill>
                    <a:schemeClr val="bg1">
                      <a:lumMod val="95000"/>
                    </a:schemeClr>
                  </a:solidFill>
                </a:rPr>
                <a:t>Tx</a:t>
              </a:r>
              <a:r>
                <a:rPr lang="en-US" dirty="0" smtClean="0">
                  <a:solidFill>
                    <a:schemeClr val="bg1">
                      <a:lumMod val="95000"/>
                    </a:schemeClr>
                  </a:solidFill>
                </a:rPr>
                <a:t>. Mgmt</a:t>
              </a:r>
            </a:p>
            <a:p>
              <a:endParaRPr lang="en-US" dirty="0" smtClean="0">
                <a:solidFill>
                  <a:schemeClr val="bg1">
                    <a:lumMod val="95000"/>
                  </a:schemeClr>
                </a:solidFill>
              </a:endParaRPr>
            </a:p>
            <a:p>
              <a:r>
                <a:rPr lang="en-US" dirty="0" smtClean="0">
                  <a:solidFill>
                    <a:schemeClr val="bg1">
                      <a:lumMod val="95000"/>
                    </a:schemeClr>
                  </a:solidFill>
                </a:rPr>
                <a:t>Index Tuning</a:t>
              </a:r>
              <a:endParaRPr lang="en-US" sz="1400" dirty="0" smtClean="0">
                <a:solidFill>
                  <a:schemeClr val="bg1">
                    <a:lumMod val="95000"/>
                  </a:schemeClr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854824" y="3810000"/>
              <a:ext cx="2088776" cy="523220"/>
            </a:xfrm>
            <a:prstGeom prst="rect">
              <a:avLst/>
            </a:prstGeom>
            <a:noFill/>
            <a:ln>
              <a:solidFill>
                <a:schemeClr val="bg1">
                  <a:lumMod val="9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solidFill>
                    <a:schemeClr val="bg1">
                      <a:lumMod val="95000"/>
                    </a:schemeClr>
                  </a:solidFill>
                </a:rPr>
                <a:t>Data Buffer                                   Management etc.</a:t>
              </a:r>
            </a:p>
          </p:txBody>
        </p:sp>
      </p:grpSp>
      <p:sp>
        <p:nvSpPr>
          <p:cNvPr id="12" name="圆角矩形 11"/>
          <p:cNvSpPr/>
          <p:nvPr/>
        </p:nvSpPr>
        <p:spPr>
          <a:xfrm>
            <a:off x="2209800" y="2895600"/>
            <a:ext cx="2819400" cy="914400"/>
          </a:xfrm>
          <a:prstGeom prst="round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C/C++/Java … programs</a:t>
            </a:r>
          </a:p>
          <a:p>
            <a:pPr algn="ctr"/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PL/SQL, TSQL etc. codes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cxnSp>
        <p:nvCxnSpPr>
          <p:cNvPr id="18" name="直接连接符 17"/>
          <p:cNvCxnSpPr/>
          <p:nvPr/>
        </p:nvCxnSpPr>
        <p:spPr>
          <a:xfrm>
            <a:off x="6248400" y="4648200"/>
            <a:ext cx="609600" cy="0"/>
          </a:xfrm>
          <a:prstGeom prst="lin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9" name="TextBox 18"/>
          <p:cNvSpPr txBox="1"/>
          <p:nvPr/>
        </p:nvSpPr>
        <p:spPr>
          <a:xfrm>
            <a:off x="7010400" y="4419600"/>
            <a:ext cx="15240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DBMS level</a:t>
            </a:r>
            <a:endParaRPr lang="en-US" dirty="0"/>
          </a:p>
        </p:txBody>
      </p:sp>
      <p:cxnSp>
        <p:nvCxnSpPr>
          <p:cNvPr id="20" name="直接连接符 19"/>
          <p:cNvCxnSpPr/>
          <p:nvPr/>
        </p:nvCxnSpPr>
        <p:spPr>
          <a:xfrm>
            <a:off x="6248400" y="3212068"/>
            <a:ext cx="609600" cy="0"/>
          </a:xfrm>
          <a:prstGeom prst="lin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1" name="TextBox 20"/>
          <p:cNvSpPr txBox="1"/>
          <p:nvPr/>
        </p:nvSpPr>
        <p:spPr>
          <a:xfrm>
            <a:off x="7010400" y="2983468"/>
            <a:ext cx="17526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Application level</a:t>
            </a:r>
            <a:endParaRPr lang="en-US" dirty="0"/>
          </a:p>
        </p:txBody>
      </p:sp>
      <p:cxnSp>
        <p:nvCxnSpPr>
          <p:cNvPr id="24" name="直接连接符 23"/>
          <p:cNvCxnSpPr>
            <a:stCxn id="10" idx="0"/>
            <a:endCxn id="12" idx="2"/>
          </p:cNvCxnSpPr>
          <p:nvPr/>
        </p:nvCxnSpPr>
        <p:spPr>
          <a:xfrm flipV="1">
            <a:off x="3619500" y="3810000"/>
            <a:ext cx="0" cy="304800"/>
          </a:xfrm>
          <a:prstGeom prst="line">
            <a:avLst/>
          </a:prstGeom>
          <a:ln>
            <a:solidFill>
              <a:schemeClr val="bg1">
                <a:lumMod val="65000"/>
                <a:alpha val="3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圆角矩形 24"/>
          <p:cNvSpPr/>
          <p:nvPr/>
        </p:nvSpPr>
        <p:spPr>
          <a:xfrm>
            <a:off x="2133600" y="2286000"/>
            <a:ext cx="2971800" cy="381000"/>
          </a:xfrm>
          <a:prstGeom prst="roundRect">
            <a:avLst/>
          </a:prstGeom>
          <a:solidFill>
            <a:srgbClr val="EDFD51">
              <a:alpha val="14000"/>
            </a:srgb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Users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cxnSp>
        <p:nvCxnSpPr>
          <p:cNvPr id="26" name="直接连接符 25"/>
          <p:cNvCxnSpPr>
            <a:stCxn id="12" idx="0"/>
            <a:endCxn id="25" idx="2"/>
          </p:cNvCxnSpPr>
          <p:nvPr/>
        </p:nvCxnSpPr>
        <p:spPr>
          <a:xfrm flipV="1">
            <a:off x="3619500" y="2667000"/>
            <a:ext cx="0" cy="228600"/>
          </a:xfrm>
          <a:prstGeom prst="line">
            <a:avLst/>
          </a:prstGeom>
          <a:ln>
            <a:solidFill>
              <a:schemeClr val="bg1">
                <a:lumMod val="65000"/>
                <a:alpha val="3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矩形标注 32"/>
          <p:cNvSpPr/>
          <p:nvPr/>
        </p:nvSpPr>
        <p:spPr>
          <a:xfrm>
            <a:off x="228600" y="4572000"/>
            <a:ext cx="1447800" cy="1143000"/>
          </a:xfrm>
          <a:prstGeom prst="wedgeRectCallout">
            <a:avLst>
              <a:gd name="adj1" fmla="val 106453"/>
              <a:gd name="adj2" fmla="val -12152"/>
            </a:avLst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Automatic physical DB configuration</a:t>
            </a:r>
          </a:p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tools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4" name="矩形标注 33"/>
          <p:cNvSpPr/>
          <p:nvPr/>
        </p:nvSpPr>
        <p:spPr>
          <a:xfrm>
            <a:off x="152400" y="3200400"/>
            <a:ext cx="1676400" cy="1143000"/>
          </a:xfrm>
          <a:prstGeom prst="wedgeRectCallout">
            <a:avLst>
              <a:gd name="adj1" fmla="val 80616"/>
              <a:gd name="adj2" fmla="val 53730"/>
            </a:avLst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E.g. Oracle’s SQL tuning advisor,  Toad’s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codeXpert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5" name="矩形标注 34"/>
          <p:cNvSpPr/>
          <p:nvPr/>
        </p:nvSpPr>
        <p:spPr>
          <a:xfrm>
            <a:off x="6019800" y="5029200"/>
            <a:ext cx="2209800" cy="838200"/>
          </a:xfrm>
          <a:prstGeom prst="wedgeRectCallout">
            <a:avLst>
              <a:gd name="adj1" fmla="val -125304"/>
              <a:gd name="adj2" fmla="val -44987"/>
            </a:avLst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Endeavors to make memory mgmt. self-adaptive [1], [3], [4]…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6" name="矩形标注 35"/>
          <p:cNvSpPr/>
          <p:nvPr/>
        </p:nvSpPr>
        <p:spPr>
          <a:xfrm>
            <a:off x="6172200" y="3505200"/>
            <a:ext cx="2209800" cy="838200"/>
          </a:xfrm>
          <a:prstGeom prst="wedgeRectCallout">
            <a:avLst>
              <a:gd name="adj1" fmla="val -107657"/>
              <a:gd name="adj2" fmla="val 49665"/>
            </a:avLst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Tuning isolation levels, chopping long 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tx’s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 to shorter ones.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2" name="矩形标注 21"/>
          <p:cNvSpPr/>
          <p:nvPr/>
        </p:nvSpPr>
        <p:spPr>
          <a:xfrm>
            <a:off x="5715000" y="1905000"/>
            <a:ext cx="2819400" cy="990600"/>
          </a:xfrm>
          <a:prstGeom prst="wedgeRectCallout">
            <a:avLst>
              <a:gd name="adj1" fmla="val -91810"/>
              <a:gd name="adj2" fmla="val 63553"/>
            </a:avLst>
          </a:prstGeom>
          <a:noFill/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Partitioning programs code to different servers to reduce roundtrips (</a:t>
            </a:r>
            <a:r>
              <a:rPr lang="en-US" dirty="0" err="1" smtClean="0">
                <a:solidFill>
                  <a:schemeClr val="bg1">
                    <a:lumMod val="95000"/>
                  </a:schemeClr>
                </a:solidFill>
              </a:rPr>
              <a:t>Pyxis</a:t>
            </a:r>
            <a:r>
              <a:rPr lang="en-US" dirty="0" smtClean="0">
                <a:solidFill>
                  <a:schemeClr val="bg1">
                    <a:lumMod val="95000"/>
                  </a:schemeClr>
                </a:solidFill>
              </a:rPr>
              <a:t>)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3" name="圆角矩形标注 22"/>
          <p:cNvSpPr/>
          <p:nvPr/>
        </p:nvSpPr>
        <p:spPr>
          <a:xfrm>
            <a:off x="0" y="2133600"/>
            <a:ext cx="1828800" cy="762000"/>
          </a:xfrm>
          <a:prstGeom prst="wedgeRoundRectCallout">
            <a:avLst>
              <a:gd name="adj1" fmla="val 91299"/>
              <a:gd name="adj2" fmla="val 68971"/>
              <a:gd name="adj3" fmla="val 16667"/>
            </a:avLst>
          </a:prstGeom>
          <a:noFill/>
          <a:ln>
            <a:solidFill>
              <a:schemeClr val="bg1">
                <a:lumMod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400" dirty="0" smtClean="0">
                <a:solidFill>
                  <a:schemeClr val="bg1">
                    <a:lumMod val="95000"/>
                  </a:schemeClr>
                </a:solidFill>
              </a:rPr>
              <a:t>Statically, make the program compilers more DBMS-friendly</a:t>
            </a:r>
            <a:endParaRPr lang="en-US" sz="1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7" name="圆角矩形标注 26"/>
          <p:cNvSpPr/>
          <p:nvPr/>
        </p:nvSpPr>
        <p:spPr>
          <a:xfrm>
            <a:off x="2209800" y="1752600"/>
            <a:ext cx="3124200" cy="533400"/>
          </a:xfrm>
          <a:prstGeom prst="wedgeRoundRectCallout">
            <a:avLst>
              <a:gd name="adj1" fmla="val -28114"/>
              <a:gd name="adj2" fmla="val 174370"/>
              <a:gd name="adj3" fmla="val 16667"/>
            </a:avLst>
          </a:prstGeom>
          <a:noFill/>
          <a:ln>
            <a:solidFill>
              <a:schemeClr val="bg1">
                <a:lumMod val="9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400" dirty="0" smtClean="0">
                <a:solidFill>
                  <a:schemeClr val="bg1">
                    <a:lumMod val="95000"/>
                  </a:schemeClr>
                </a:solidFill>
              </a:rPr>
              <a:t>Correlating  the application and </a:t>
            </a:r>
            <a:r>
              <a:rPr lang="en-US" sz="1400" dirty="0" err="1" smtClean="0">
                <a:solidFill>
                  <a:schemeClr val="bg1">
                    <a:lumMod val="95000"/>
                  </a:schemeClr>
                </a:solidFill>
              </a:rPr>
              <a:t>dbms</a:t>
            </a:r>
            <a:r>
              <a:rPr lang="en-US" sz="1400" dirty="0" smtClean="0">
                <a:solidFill>
                  <a:schemeClr val="bg1">
                    <a:lumMod val="95000"/>
                  </a:schemeClr>
                </a:solidFill>
              </a:rPr>
              <a:t> profiling  to give tuning suggestions</a:t>
            </a:r>
            <a:endParaRPr lang="en-US" sz="1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8" name="圆角矩形 27"/>
          <p:cNvSpPr/>
          <p:nvPr/>
        </p:nvSpPr>
        <p:spPr>
          <a:xfrm>
            <a:off x="1066800" y="1828800"/>
            <a:ext cx="5638800" cy="2971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 tool for performance tuning 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9" name="椭圆 28"/>
          <p:cNvSpPr/>
          <p:nvPr/>
        </p:nvSpPr>
        <p:spPr>
          <a:xfrm>
            <a:off x="2819400" y="2667000"/>
            <a:ext cx="2362200" cy="1524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Delinquent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Design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Patterns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1524000" y="2286000"/>
            <a:ext cx="762000" cy="1828800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t" anchorCtr="0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Static analysis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cross multiple </a:t>
            </a:r>
            <a:r>
              <a:rPr lang="en-US" sz="1200" dirty="0" err="1" smtClean="0">
                <a:solidFill>
                  <a:schemeClr val="tx1"/>
                </a:solidFill>
              </a:rPr>
              <a:t>sql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</a:rPr>
              <a:t>stmts</a:t>
            </a:r>
            <a:endParaRPr lang="en-US" sz="1200" dirty="0" smtClean="0">
              <a:solidFill>
                <a:schemeClr val="tx1"/>
              </a:solidFill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Multiple procedures, </a:t>
            </a:r>
            <a:r>
              <a:rPr lang="en-US" sz="1200" dirty="0" err="1" smtClean="0">
                <a:solidFill>
                  <a:schemeClr val="tx1"/>
                </a:solidFill>
              </a:rPr>
              <a:t>prgms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5562600" y="2667000"/>
            <a:ext cx="609600" cy="1981200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trace analysis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276600" y="27432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super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7" name="虚尾箭头 36"/>
          <p:cNvSpPr/>
          <p:nvPr/>
        </p:nvSpPr>
        <p:spPr>
          <a:xfrm>
            <a:off x="2286000" y="3276600"/>
            <a:ext cx="533400" cy="228600"/>
          </a:xfrm>
          <a:prstGeom prst="striped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dirty="0"/>
          </a:p>
        </p:txBody>
      </p:sp>
      <p:sp>
        <p:nvSpPr>
          <p:cNvPr id="38" name="虚尾箭头 37"/>
          <p:cNvSpPr/>
          <p:nvPr/>
        </p:nvSpPr>
        <p:spPr>
          <a:xfrm rot="10800000">
            <a:off x="5181600" y="3276600"/>
            <a:ext cx="381000" cy="228600"/>
          </a:xfrm>
          <a:prstGeom prst="striped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dirty="0"/>
          </a:p>
        </p:txBody>
      </p:sp>
      <p:sp>
        <p:nvSpPr>
          <p:cNvPr id="39" name="椭圆 38"/>
          <p:cNvSpPr/>
          <p:nvPr/>
        </p:nvSpPr>
        <p:spPr>
          <a:xfrm>
            <a:off x="2819400" y="2667000"/>
            <a:ext cx="2362200" cy="1524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Delinquent 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Design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Patterns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  <p:bldP spid="31" grpId="0" animBg="1"/>
      <p:bldP spid="37" grpId="0" animBg="1"/>
      <p:bldP spid="38" grpId="0" animBg="1"/>
      <p:bldP spid="3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Background and motivation</a:t>
            </a:r>
          </a:p>
          <a:p>
            <a:r>
              <a:rPr lang="en-US" dirty="0" smtClean="0"/>
              <a:t>Delinquent design patterns</a:t>
            </a:r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The proposed tool: </a:t>
            </a:r>
            <a:r>
              <a:rPr lang="en-US" dirty="0" err="1" smtClean="0">
                <a:solidFill>
                  <a:schemeClr val="bg1">
                    <a:lumMod val="85000"/>
                  </a:schemeClr>
                </a:solidFill>
              </a:rPr>
              <a:t>AppSleuth</a:t>
            </a:r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A case study</a:t>
            </a:r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Conclusion and future work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Delinquent Design Patterns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Insert one record at a time vs. an insert-select statement (loop-to-join transformation</a:t>
            </a:r>
            <a:r>
              <a:rPr lang="en-US" baseline="30000" dirty="0" smtClean="0"/>
              <a:t>[14]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2590800"/>
            <a:ext cx="3638550" cy="4027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191000" y="2971800"/>
            <a:ext cx="4495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The left takes 20+ minutes to finish on the </a:t>
            </a:r>
            <a:r>
              <a:rPr lang="en-US" sz="1600" i="1" dirty="0" err="1" smtClean="0"/>
              <a:t>sku_word</a:t>
            </a:r>
            <a:r>
              <a:rPr lang="en-US" sz="1600" dirty="0" smtClean="0"/>
              <a:t> table with 3 million rows and </a:t>
            </a:r>
            <a:r>
              <a:rPr lang="en-US" sz="1600" i="1" dirty="0" err="1" smtClean="0"/>
              <a:t>hotel_desc</a:t>
            </a:r>
            <a:r>
              <a:rPr lang="en-US" sz="1600" i="1" dirty="0" smtClean="0"/>
              <a:t> </a:t>
            </a:r>
            <a:r>
              <a:rPr lang="en-US" sz="1600" dirty="0" smtClean="0"/>
              <a:t>table with 220,000 rows, over 20 times slower than the following:</a:t>
            </a:r>
            <a:endParaRPr lang="en-US" sz="16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91000" y="4114800"/>
            <a:ext cx="4953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Delinquent Design Patterns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Fetch one record at a time vs. a collection-oriented processing (loop-over-query to loop-over-collection)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1" y="3352800"/>
            <a:ext cx="4114800" cy="2362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5800" y="3505200"/>
            <a:ext cx="4256552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</a:spPr>
      <a:bodyPr rtlCol="0" anchor="t" anchorCtr="0"/>
      <a:lstStyle>
        <a:defPPr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6108</TotalTime>
  <Words>1953</Words>
  <Application>Microsoft Macintosh PowerPoint</Application>
  <PresentationFormat>On-screen Show (4:3)</PresentationFormat>
  <Paragraphs>197</Paragraphs>
  <Slides>31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主题</vt:lpstr>
      <vt:lpstr>AppSleuth: a Tool for Database Tuning at the Application Level</vt:lpstr>
      <vt:lpstr>Outline</vt:lpstr>
      <vt:lpstr>Outline</vt:lpstr>
      <vt:lpstr>Background </vt:lpstr>
      <vt:lpstr>Many excellent tools exist, but why AppSleuth…</vt:lpstr>
      <vt:lpstr>Many excellent tools exist, but why AppSleuth…</vt:lpstr>
      <vt:lpstr>Outline</vt:lpstr>
      <vt:lpstr>Delinquent Design Patterns</vt:lpstr>
      <vt:lpstr>Delinquent Design Patterns</vt:lpstr>
      <vt:lpstr>Delinquent Design Patterns</vt:lpstr>
      <vt:lpstr>Delinquent Design Patterns</vt:lpstr>
      <vt:lpstr>Outline</vt:lpstr>
      <vt:lpstr>The proposed tool: AppSleuth </vt:lpstr>
      <vt:lpstr>AppSleuth static code analysis</vt:lpstr>
      <vt:lpstr>AppSleuth Trace File analyzer</vt:lpstr>
      <vt:lpstr>Slide 16</vt:lpstr>
      <vt:lpstr>Outline</vt:lpstr>
      <vt:lpstr>A case study</vt:lpstr>
      <vt:lpstr>A case study: schema information</vt:lpstr>
      <vt:lpstr>A case study: core procedures  </vt:lpstr>
      <vt:lpstr>A case study: core procedures </vt:lpstr>
      <vt:lpstr>A case study: core procedures </vt:lpstr>
      <vt:lpstr>A case study: first optimization</vt:lpstr>
      <vt:lpstr>A case study: first optimization and performance</vt:lpstr>
      <vt:lpstr>A case study: second optimization</vt:lpstr>
      <vt:lpstr>A case study: second optimization and performance</vt:lpstr>
      <vt:lpstr>Outline</vt:lpstr>
      <vt:lpstr>Conclusion and future work</vt:lpstr>
      <vt:lpstr>Conclusion and future work</vt:lpstr>
      <vt:lpstr>References</vt:lpstr>
      <vt:lpstr>Slide 31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AppSleuth: a Tool for Database Tuning at the Application Level</dc:title>
  <dc:creator>w</dc:creator>
  <cp:lastModifiedBy>Dennis Shasha</cp:lastModifiedBy>
  <cp:revision>49</cp:revision>
  <dcterms:created xsi:type="dcterms:W3CDTF">2013-03-12T11:03:32Z</dcterms:created>
  <dcterms:modified xsi:type="dcterms:W3CDTF">2013-03-12T11:12:37Z</dcterms:modified>
</cp:coreProperties>
</file>