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362" r:id="rId2"/>
    <p:sldId id="361" r:id="rId3"/>
  </p:sldIdLst>
  <p:sldSz cx="9144000" cy="5143500" type="screen16x9"/>
  <p:notesSz cx="9144000" cy="6858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邓 思嘉" initials="" lastIdx="0" clrIdx="0"/>
  <p:cmAuthor id="1" name="Shu Sun" initials="SS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7068C"/>
    <a:srgbClr val="5A2781"/>
    <a:srgbClr val="5F2987"/>
    <a:srgbClr val="652C90"/>
    <a:srgbClr val="532476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867" autoAdjust="0"/>
    <p:restoredTop sz="81756" autoAdjust="0"/>
  </p:normalViewPr>
  <p:slideViewPr>
    <p:cSldViewPr snapToGrid="0">
      <p:cViewPr varScale="1">
        <p:scale>
          <a:sx n="90" d="100"/>
          <a:sy n="90" d="100"/>
        </p:scale>
        <p:origin x="-2112" y="-104"/>
      </p:cViewPr>
      <p:guideLst>
        <p:guide orient="horz" pos="1620"/>
        <p:guide pos="2880"/>
      </p:guideLst>
    </p:cSldViewPr>
  </p:slideViewPr>
  <p:notesTextViewPr>
    <p:cViewPr>
      <p:scale>
        <a:sx n="20" d="100"/>
        <a:sy n="2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133" d="100"/>
          <a:sy n="133" d="100"/>
        </p:scale>
        <p:origin x="-2552" y="-10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handoutMaster" Target="handoutMasters/handoutMaster1.xml"/><Relationship Id="rId6" Type="http://schemas.openxmlformats.org/officeDocument/2006/relationships/printerSettings" Target="printerSettings/printerSettings1.bin"/><Relationship Id="rId7" Type="http://schemas.openxmlformats.org/officeDocument/2006/relationships/commentAuthors" Target="commentAuthors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4978826-D381-4D04-9156-43F0DC862692}" type="datetimeFigureOut">
              <a:rPr lang="en-US"/>
              <a:pPr/>
              <a:t>16-04-13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EB5B680-9913-43FF-974A-ECE363D2317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39807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A02FDA2-56F8-474D-B586-7B7B200C11B0}" type="datetimeFigureOut">
              <a:rPr lang="en-US"/>
              <a:pPr/>
              <a:t>16-04-13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86000" y="514350"/>
            <a:ext cx="4572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dirty="0" smtClean="0"/>
              <a:t>ABCD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5616AE6-92C3-43B7-BD2F-DA8414814B3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91935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/>
              <a:buChar char="•"/>
            </a:pPr>
            <a:endParaRPr lang="en-US" sz="24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616AE6-92C3-43B7-BD2F-DA8414814B31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1025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/>
              <a:buChar char="•"/>
            </a:pPr>
            <a:endParaRPr lang="en-US" sz="24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616AE6-92C3-43B7-BD2F-DA8414814B31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1025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icture Placeholder 16"/>
          <p:cNvSpPr>
            <a:spLocks noGrp="1"/>
          </p:cNvSpPr>
          <p:nvPr>
            <p:ph type="pic" sz="quarter" idx="10"/>
          </p:nvPr>
        </p:nvSpPr>
        <p:spPr>
          <a:xfrm>
            <a:off x="-9144" y="0"/>
            <a:ext cx="9153144" cy="51435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noProof="0" smtClean="0"/>
              <a:t>Drag picture to placeholder or click icon to add</a:t>
            </a:r>
            <a:endParaRPr lang="en-US" noProof="0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1"/>
          </p:nvPr>
        </p:nvSpPr>
        <p:spPr>
          <a:xfrm>
            <a:off x="227752" y="1532443"/>
            <a:ext cx="3637261" cy="1811289"/>
          </a:xfrm>
          <a:prstGeom prst="rect">
            <a:avLst/>
          </a:prstGeom>
        </p:spPr>
        <p:txBody>
          <a:bodyPr lIns="0" tIns="0" rIns="0" bIns="0" anchor="ctr" anchorCtr="0">
            <a:normAutofit/>
          </a:bodyPr>
          <a:lstStyle>
            <a:lvl1pPr marL="0">
              <a:spcBef>
                <a:spcPts val="0"/>
              </a:spcBef>
              <a:defRPr sz="3000" b="1" i="0">
                <a:solidFill>
                  <a:schemeClr val="bg1"/>
                </a:solidFill>
                <a:latin typeface="Arial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227012" y="3718898"/>
            <a:ext cx="1783159" cy="36195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>
              <a:spcBef>
                <a:spcPts val="0"/>
              </a:spcBef>
              <a:defRPr sz="1000" baseline="0">
                <a:solidFill>
                  <a:srgbClr val="FFFFFF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Titl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53525" cy="5157788"/>
          </a:xfrm>
          <a:prstGeom prst="rect">
            <a:avLst/>
          </a:prstGeom>
          <a:solidFill>
            <a:srgbClr val="57068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5" name="TextBox 4"/>
          <p:cNvSpPr txBox="1">
            <a:spLocks noChangeArrowheads="1"/>
          </p:cNvSpPr>
          <p:nvPr userDrawn="1"/>
        </p:nvSpPr>
        <p:spPr bwMode="auto">
          <a:xfrm>
            <a:off x="8315325" y="292100"/>
            <a:ext cx="184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endParaRPr lang="en-US" sz="1800" smtClean="0"/>
          </a:p>
        </p:txBody>
      </p:sp>
      <p:sp>
        <p:nvSpPr>
          <p:cNvPr id="18" name="Text Placeholder 2"/>
          <p:cNvSpPr>
            <a:spLocks noGrp="1"/>
          </p:cNvSpPr>
          <p:nvPr>
            <p:ph idx="11"/>
          </p:nvPr>
        </p:nvSpPr>
        <p:spPr>
          <a:xfrm>
            <a:off x="0" y="0"/>
            <a:ext cx="4480560" cy="5156574"/>
          </a:xfrm>
          <a:prstGeom prst="rect">
            <a:avLst/>
          </a:prstGeom>
        </p:spPr>
        <p:txBody>
          <a:bodyPr vert="horz" lIns="0" tIns="0" rIns="0" bIns="0" rtlCol="0" anchor="ctr" anchorCtr="0">
            <a:normAutofit/>
          </a:bodyPr>
          <a:lstStyle>
            <a:lvl1pPr algn="ctr">
              <a:defRPr sz="3000" b="1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4997268" y="1583857"/>
            <a:ext cx="3737844" cy="3131018"/>
          </a:xfrm>
          <a:prstGeom prst="rect">
            <a:avLst/>
          </a:prstGeom>
        </p:spPr>
        <p:txBody>
          <a:bodyPr vert="horz" lIns="0" tIns="0" rIns="0" bIns="0"/>
          <a:lstStyle>
            <a:lvl1pPr marL="0">
              <a:spcBef>
                <a:spcPts val="0"/>
              </a:spcBef>
              <a:defRPr sz="3000" b="1" i="0">
                <a:solidFill>
                  <a:srgbClr val="FFFFFF"/>
                </a:solidFill>
                <a:latin typeface="Arial"/>
                <a:cs typeface="Arial"/>
              </a:defRPr>
            </a:lvl1pPr>
            <a:lvl2pPr marL="0" indent="0">
              <a:spcBef>
                <a:spcPts val="0"/>
              </a:spcBef>
              <a:buNone/>
              <a:defRPr baseline="0">
                <a:solidFill>
                  <a:srgbClr val="FFFFFF"/>
                </a:solidFill>
              </a:defRPr>
            </a:lvl2pPr>
            <a:lvl3pPr>
              <a:defRPr>
                <a:solidFill>
                  <a:srgbClr val="FFFFFF"/>
                </a:solidFill>
              </a:defRPr>
            </a:lvl3pPr>
            <a:lvl4pPr>
              <a:defRPr>
                <a:solidFill>
                  <a:srgbClr val="FFFFFF"/>
                </a:solidFill>
              </a:defRPr>
            </a:lvl4pPr>
            <a:lvl5pPr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9638" y="238125"/>
            <a:ext cx="1487999" cy="23159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01792" y="1583857"/>
            <a:ext cx="3810941" cy="3131018"/>
          </a:xfrm>
          <a:prstGeom prst="rect">
            <a:avLst/>
          </a:prstGeom>
        </p:spPr>
        <p:txBody>
          <a:bodyPr vert="horz" lIns="0" tIns="0" rIns="0" bIns="0"/>
          <a:lstStyle>
            <a:lvl1pPr marL="0">
              <a:spcBef>
                <a:spcPts val="0"/>
              </a:spcBef>
              <a:defRPr sz="2000" b="1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idx="11"/>
          </p:nvPr>
        </p:nvSpPr>
        <p:spPr>
          <a:xfrm>
            <a:off x="4672577" y="712598"/>
            <a:ext cx="4480560" cy="4430902"/>
          </a:xfrm>
          <a:prstGeom prst="rect">
            <a:avLst/>
          </a:prstGeom>
        </p:spPr>
        <p:txBody>
          <a:bodyPr vert="horz" lIns="0" tIns="0" rIns="0" bIns="0" rtlCol="0" anchor="ctr" anchorCtr="0">
            <a:normAutofit/>
          </a:bodyPr>
          <a:lstStyle>
            <a:lvl1pPr algn="ctr">
              <a:defRPr sz="3000" b="1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6711" y="228989"/>
            <a:ext cx="2740741" cy="265113"/>
          </a:xfrm>
          <a:prstGeom prst="rect">
            <a:avLst/>
          </a:prstGeom>
        </p:spPr>
        <p:txBody>
          <a:bodyPr vert="horz" lIns="0" tIns="0" rIns="0" bIns="0"/>
          <a:lstStyle>
            <a:lvl1pPr marL="0" algn="r">
              <a:spcBef>
                <a:spcPts val="0"/>
              </a:spcBef>
              <a:defRPr sz="1400" b="1" baseline="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1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fld id="{D725B408-7AB0-4E00-83BC-B5BFE4C72E18}" type="datetime1">
              <a:rPr lang="en-US"/>
              <a:pPr/>
              <a:t>16-04-13</a:t>
            </a:fld>
            <a:endParaRPr lang="en-US"/>
          </a:p>
        </p:txBody>
      </p:sp>
      <p:sp>
        <p:nvSpPr>
          <p:cNvPr id="7" name="Slide Number Placeholder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fld id="{6D29BF23-D904-4997-9012-FE5D9322CEA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01792" y="1583857"/>
            <a:ext cx="8315553" cy="3131018"/>
          </a:xfrm>
          <a:prstGeom prst="rect">
            <a:avLst/>
          </a:prstGeom>
        </p:spPr>
        <p:txBody>
          <a:bodyPr vert="horz" lIns="0" tIns="0" rIns="0" bIns="0"/>
          <a:lstStyle>
            <a:lvl1pPr marL="0">
              <a:spcBef>
                <a:spcPts val="0"/>
              </a:spcBef>
              <a:defRPr sz="2000" b="1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6176711" y="228989"/>
            <a:ext cx="2740741" cy="265113"/>
          </a:xfrm>
          <a:prstGeom prst="rect">
            <a:avLst/>
          </a:prstGeom>
        </p:spPr>
        <p:txBody>
          <a:bodyPr vert="horz" lIns="0" tIns="0" rIns="0" bIns="0"/>
          <a:lstStyle>
            <a:lvl1pPr marL="0" algn="r">
              <a:spcBef>
                <a:spcPts val="0"/>
              </a:spcBef>
              <a:defRPr sz="1400" b="1" baseline="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fld id="{1FC86EEF-3C40-4691-A463-C40771387D1E}" type="datetime1">
              <a:rPr lang="en-US"/>
              <a:pPr/>
              <a:t>16-04-13</a:t>
            </a:fld>
            <a:endParaRPr lang="en-US"/>
          </a:p>
        </p:txBody>
      </p:sp>
      <p:sp>
        <p:nvSpPr>
          <p:cNvPr id="6" name="Slide Number Placeholder 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0C8467A1-6BA5-4C6C-BAE8-365A76A1929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E64D6-2E46-B644-B864-A9834A287438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365521"/>
            <a:ext cx="7467600" cy="720329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00151"/>
            <a:ext cx="8839200" cy="33944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629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Relationship Id="rId8" Type="http://schemas.openxmlformats.org/officeDocument/2006/relationships/image" Target="../media/image2.png"/><Relationship Id="rId9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nyu_white.png"/>
          <p:cNvPicPr>
            <a:picLocks noChangeAspect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30188" y="234950"/>
            <a:ext cx="6731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0" y="-52372"/>
            <a:ext cx="9153525" cy="765160"/>
          </a:xfrm>
          <a:prstGeom prst="rect">
            <a:avLst/>
          </a:prstGeom>
          <a:solidFill>
            <a:srgbClr val="57068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fld id="{226B092F-2576-47AC-A080-285081A73019}" type="datetime1">
              <a:rPr lang="en-US"/>
              <a:pPr/>
              <a:t>16-04-13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026929EE-D2C9-4206-94B1-199916AC9495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7907986" y="34915"/>
            <a:ext cx="599370" cy="640838"/>
          </a:xfrm>
          <a:prstGeom prst="rect">
            <a:avLst/>
          </a:prstGeom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188" y="238125"/>
            <a:ext cx="1487999" cy="23159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1" r:id="rId3"/>
    <p:sldLayoutId id="2147483702" r:id="rId4"/>
    <p:sldLayoutId id="2147483708" r:id="rId5"/>
  </p:sldLayoutIdLst>
  <p:hf hdr="0" ftr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defRPr sz="24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628650" indent="-1714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085850" indent="-1714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Courier New" pitchFamily="49" charset="0"/>
        <a:buChar char="o"/>
        <a:defRPr sz="14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114550" indent="-285750" algn="l" defTabSz="457200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Ø"/>
        <a:defRPr sz="14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E64D6-2E46-B644-B864-A9834A287438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51349" y="147417"/>
            <a:ext cx="5241301" cy="400110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Propagation Database Progress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49191" y="867728"/>
            <a:ext cx="8845616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en-US" sz="2000" b="1" dirty="0" smtClean="0"/>
              <a:t>Motivation: </a:t>
            </a:r>
            <a:r>
              <a:rPr lang="en-US" sz="2000" b="1" dirty="0"/>
              <a:t>E</a:t>
            </a:r>
            <a:r>
              <a:rPr lang="en-US" sz="2000" b="1" dirty="0" smtClean="0"/>
              <a:t>xperimental work by NYU WIRELESS produces GB of data every year</a:t>
            </a:r>
          </a:p>
          <a:p>
            <a:pPr marL="0" lvl="1"/>
            <a:endParaRPr lang="en-US" sz="2000" b="1" dirty="0"/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en-US" sz="2000" b="1" dirty="0" smtClean="0"/>
              <a:t>Contents: Raw measurement and calibration data, processed Power Delay Profiles (PDPs), per-measurement statistics (excess delay, path loss, …)</a:t>
            </a:r>
          </a:p>
          <a:p>
            <a:pPr marL="285750" lvl="1" indent="-285750">
              <a:buFont typeface="Arial" panose="020B0604020202020204" pitchFamily="34" charset="0"/>
              <a:buChar char="•"/>
            </a:pPr>
            <a:endParaRPr lang="en-US" sz="2000" b="1" dirty="0" smtClean="0"/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en-US" sz="2000" b="1" dirty="0" smtClean="0"/>
              <a:t>Progress this year: Allow each affiliate to use the interface in-house on an </a:t>
            </a:r>
            <a:r>
              <a:rPr lang="en-US" sz="2000" b="1" dirty="0" err="1" smtClean="0"/>
              <a:t>ubuntu</a:t>
            </a:r>
            <a:r>
              <a:rPr lang="en-US" sz="2000" b="1" dirty="0" smtClean="0"/>
              <a:t> (</a:t>
            </a:r>
            <a:r>
              <a:rPr lang="en-US" sz="2000" b="1" dirty="0" err="1" smtClean="0"/>
              <a:t>linux</a:t>
            </a:r>
            <a:r>
              <a:rPr lang="en-US" sz="2000" b="1" dirty="0" smtClean="0"/>
              <a:t>) server. Also improvements to the interface for querying and </a:t>
            </a:r>
            <a:r>
              <a:rPr lang="en-US" sz="2000" b="1" smtClean="0"/>
              <a:t>updating</a:t>
            </a:r>
            <a:r>
              <a:rPr lang="en-US" sz="2000" b="1" smtClean="0"/>
              <a:t>.</a:t>
            </a:r>
            <a:endParaRPr lang="en-US" sz="2000" b="1" dirty="0" smtClean="0"/>
          </a:p>
          <a:p>
            <a:pPr marL="742950" lvl="2" indent="-285750">
              <a:buFont typeface="Arial" panose="020B0604020202020204" pitchFamily="34" charset="0"/>
              <a:buChar char="•"/>
            </a:pPr>
            <a:endParaRPr lang="en-US" sz="2000" b="1" dirty="0" smtClean="0"/>
          </a:p>
        </p:txBody>
      </p:sp>
    </p:spTree>
    <p:extLst>
      <p:ext uri="{BB962C8B-B14F-4D97-AF65-F5344CB8AC3E}">
        <p14:creationId xmlns:p14="http://schemas.microsoft.com/office/powerpoint/2010/main" val="28215212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E64D6-2E46-B644-B864-A9834A287438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51349" y="147417"/>
            <a:ext cx="5241301" cy="400110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Database Interface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49191" y="867728"/>
            <a:ext cx="88456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1" indent="-285750">
              <a:buFont typeface="Arial" panose="020B0604020202020204" pitchFamily="34" charset="0"/>
              <a:buChar char="•"/>
            </a:pPr>
            <a:endParaRPr lang="en-US" sz="2000" b="1" dirty="0"/>
          </a:p>
        </p:txBody>
      </p:sp>
      <p:pic>
        <p:nvPicPr>
          <p:cNvPr id="5" name="Picture 4" descr="Screen Shot 2015-01-21 at 1.53.31 A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049" y="867728"/>
            <a:ext cx="8343900" cy="4089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9126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NYU Schools Master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21160</TotalTime>
  <Words>83</Words>
  <Application>Microsoft Macintosh PowerPoint</Application>
  <PresentationFormat>On-screen Show (16:9)</PresentationFormat>
  <Paragraphs>11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NYU Schools Master Template</vt:lpstr>
      <vt:lpstr>PowerPoint Presentation</vt:lpstr>
      <vt:lpstr>PowerPoint Presentation</vt:lpstr>
    </vt:vector>
  </TitlesOfParts>
  <Company>New York University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Jenna Bresnahan</dc:creator>
  <cp:lastModifiedBy>George</cp:lastModifiedBy>
  <cp:revision>752</cp:revision>
  <dcterms:created xsi:type="dcterms:W3CDTF">2014-02-16T13:04:33Z</dcterms:created>
  <dcterms:modified xsi:type="dcterms:W3CDTF">2016-04-13T13:54:07Z</dcterms:modified>
</cp:coreProperties>
</file>