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4" r:id="rId1"/>
  </p:sldMasterIdLst>
  <p:notesMasterIdLst>
    <p:notesMasterId r:id="rId21"/>
  </p:notesMasterIdLst>
  <p:handoutMasterIdLst>
    <p:handoutMasterId r:id="rId22"/>
  </p:handoutMasterIdLst>
  <p:sldIdLst>
    <p:sldId id="336" r:id="rId2"/>
    <p:sldId id="423" r:id="rId3"/>
    <p:sldId id="338" r:id="rId4"/>
    <p:sldId id="339" r:id="rId5"/>
    <p:sldId id="657" r:id="rId6"/>
    <p:sldId id="389" r:id="rId7"/>
    <p:sldId id="390" r:id="rId8"/>
    <p:sldId id="392" r:id="rId9"/>
    <p:sldId id="393" r:id="rId10"/>
    <p:sldId id="395" r:id="rId11"/>
    <p:sldId id="396" r:id="rId12"/>
    <p:sldId id="397" r:id="rId13"/>
    <p:sldId id="398" r:id="rId14"/>
    <p:sldId id="399" r:id="rId15"/>
    <p:sldId id="400" r:id="rId16"/>
    <p:sldId id="405" r:id="rId17"/>
    <p:sldId id="697" r:id="rId18"/>
    <p:sldId id="699" r:id="rId19"/>
    <p:sldId id="408" r:id="rId20"/>
  </p:sldIdLst>
  <p:sldSz cx="9144000" cy="6858000" type="screen4x3"/>
  <p:notesSz cx="7315200" cy="9601200"/>
  <p:defaultTextStyle>
    <a:defPPr>
      <a:defRPr lang="el-GR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>
      <p:cViewPr varScale="1">
        <p:scale>
          <a:sx n="105" d="100"/>
          <a:sy n="105" d="100"/>
        </p:scale>
        <p:origin x="184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>
            <a:extLst>
              <a:ext uri="{FF2B5EF4-FFF2-40B4-BE49-F238E27FC236}">
                <a16:creationId xmlns:a16="http://schemas.microsoft.com/office/drawing/2014/main" id="{39CA3859-D46B-C13E-F813-7823CC4A8D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40" tIns="47570" rIns="95140" bIns="47570" numCol="1" anchor="t" anchorCtr="0" compatLnSpc="1">
            <a:prstTxWarp prst="textNoShape">
              <a:avLst/>
            </a:prstTxWarp>
          </a:bodyPr>
          <a:lstStyle>
            <a:lvl1pPr defTabSz="952500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5635" name="Rectangle 3">
            <a:extLst>
              <a:ext uri="{FF2B5EF4-FFF2-40B4-BE49-F238E27FC236}">
                <a16:creationId xmlns:a16="http://schemas.microsoft.com/office/drawing/2014/main" id="{BC4FFF6A-5572-7176-1A4D-35BD443C0A7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40" tIns="47570" rIns="95140" bIns="47570" numCol="1" anchor="t" anchorCtr="0" compatLnSpc="1">
            <a:prstTxWarp prst="textNoShape">
              <a:avLst/>
            </a:prstTxWarp>
          </a:bodyPr>
          <a:lstStyle>
            <a:lvl1pPr algn="r" defTabSz="952500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5636" name="Rectangle 4">
            <a:extLst>
              <a:ext uri="{FF2B5EF4-FFF2-40B4-BE49-F238E27FC236}">
                <a16:creationId xmlns:a16="http://schemas.microsoft.com/office/drawing/2014/main" id="{450FF692-2E75-00F8-3C5D-6CBA04550E3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40" tIns="47570" rIns="95140" bIns="47570" numCol="1" anchor="b" anchorCtr="0" compatLnSpc="1">
            <a:prstTxWarp prst="textNoShape">
              <a:avLst/>
            </a:prstTxWarp>
          </a:bodyPr>
          <a:lstStyle>
            <a:lvl1pPr defTabSz="952500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5637" name="Rectangle 5">
            <a:extLst>
              <a:ext uri="{FF2B5EF4-FFF2-40B4-BE49-F238E27FC236}">
                <a16:creationId xmlns:a16="http://schemas.microsoft.com/office/drawing/2014/main" id="{E580CB97-3B7F-7022-E1D1-FE4709B0193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40" tIns="47570" rIns="95140" bIns="47570" numCol="1" anchor="b" anchorCtr="0" compatLnSpc="1">
            <a:prstTxWarp prst="textNoShape">
              <a:avLst/>
            </a:prstTxWarp>
          </a:bodyPr>
          <a:lstStyle>
            <a:lvl1pPr algn="r" defTabSz="952500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0733D1BE-91E0-E748-B8FA-666AE0E57559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318C6D14-EA5D-5CBC-81FA-43B2AD2EE63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19444853-900F-AB4A-F503-DDBE06056AA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0EC76A4-EB40-4AB1-E617-35738ABE18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A63E9188-8BCB-217D-D3A6-F84D0318D2E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Click to edit Master text styles</a:t>
            </a:r>
          </a:p>
          <a:p>
            <a:pPr lvl="1"/>
            <a:r>
              <a:rPr lang="el-GR" noProof="0"/>
              <a:t>Second level</a:t>
            </a:r>
          </a:p>
          <a:p>
            <a:pPr lvl="2"/>
            <a:r>
              <a:rPr lang="el-GR" noProof="0"/>
              <a:t>Third level</a:t>
            </a:r>
          </a:p>
          <a:p>
            <a:pPr lvl="3"/>
            <a:r>
              <a:rPr lang="el-GR" noProof="0"/>
              <a:t>Fourth level</a:t>
            </a:r>
          </a:p>
          <a:p>
            <a:pPr lvl="4"/>
            <a:r>
              <a:rPr lang="el-GR" noProof="0"/>
              <a:t>Fifth level</a:t>
            </a:r>
          </a:p>
        </p:txBody>
      </p:sp>
      <p:sp>
        <p:nvSpPr>
          <p:cNvPr id="141318" name="Rectangle 6">
            <a:extLst>
              <a:ext uri="{FF2B5EF4-FFF2-40B4-BE49-F238E27FC236}">
                <a16:creationId xmlns:a16="http://schemas.microsoft.com/office/drawing/2014/main" id="{424855BE-7DF1-595F-E1BE-56F9D4418E6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1319" name="Rectangle 7">
            <a:extLst>
              <a:ext uri="{FF2B5EF4-FFF2-40B4-BE49-F238E27FC236}">
                <a16:creationId xmlns:a16="http://schemas.microsoft.com/office/drawing/2014/main" id="{500A6641-1350-D1AB-F296-004079FE62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370973F2-642A-2942-A377-B034ABA73985}" type="slidenum">
              <a:rPr lang="el-GR" altLang="es-BH"/>
              <a:pPr/>
              <a:t>‹Nº›</a:t>
            </a:fld>
            <a:endParaRPr lang="el-GR" altLang="es-B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26E94581-5B7C-A322-5CF6-62E2C3456F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49688EE-8081-3D4E-9D05-A4FDFF4707EA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88458D0B-723B-F3FD-676E-015A8BB481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7CEC3D1D-EE5B-A2C0-ABD3-69027AA81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1A67C29B-4CA2-9F78-C623-D41B2AC39E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A616FD-E72E-A142-A49F-EF424C760868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10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C0A5EDB3-BD0C-1EE1-7BE7-78EFB4B0C8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FB766124-5DB5-FBA0-A7AA-09E2D72A2E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6EE18DBD-08F8-B8B6-F145-64A14540C3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5816C2-8B22-8A4A-B371-53C1BACF243E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11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7A8C553C-7473-1EE7-97AA-1E4F95ECEE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03671C2E-46E8-2626-FBE9-CA1F83ACD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6B70BEF4-38CA-A2D4-AD7C-E46577C064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3495132-FD45-2C44-BF01-92EE55D3DC96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12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871BD87E-B378-5C8B-2F61-A8AF0494B8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42770366-6C03-5854-805C-F9ABAA2F2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085E5A8F-3AB0-C807-6FF6-84E041337A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1BC5927-4D14-7646-8A89-B0B9FEA6B73D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13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AEF0300D-AE32-69A7-73D9-706ABB405D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19D9967A-04F0-06F0-6C42-3694C832F8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929D2069-89F7-966E-1731-410EBD410D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73DB706-8AED-D549-A653-992833EE056D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14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B30E3980-1E85-20B2-0E4A-C6ADCD9AA1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08EB425E-3E4B-97E4-D26F-6E316C6BCF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5C8C5920-45F7-488D-0F6B-246229B76F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0D56EA4-9AFC-0E4A-92CA-680D8C5F3CB6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15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D9606916-239A-5A5E-CCA1-DA97296AE1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56C56C4A-6780-83F0-5532-E747D475B9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67EE3A76-4F6B-32B6-6AC8-F378ED2294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A0C963C-A53F-5B4D-9939-C5C49ECB8CD3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16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0DF87622-612C-B54E-9A4A-D974B36FB3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3D2191A9-BBA3-B7CC-7ED2-812707E904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87BC9E05-6B3B-77E6-BEFD-ED6AAC4515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EB199B8-5BF1-6343-95E1-271D273F46FF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17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DBA1D446-6ACC-84EA-0693-823C843793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0311B07A-3EB3-E002-5EF8-B5ED770FB8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640CEF47-5721-47F9-8620-85629EB01F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288043-774A-7B4B-9513-823FAC34E477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18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C856CB18-3F7C-860A-AF18-530C80C3A6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C170A503-56A3-116C-2C8C-B4DCA93E2B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13A12DA4-7AD0-507E-625A-3B714E788A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30C06F-FF21-244E-9C84-22BE4543F794}" type="slidenum">
              <a:rPr lang="el-GR" altLang="es-BH" sz="1200">
                <a:solidFill>
                  <a:schemeClr val="tx1"/>
                </a:solidFill>
              </a:rPr>
              <a:pPr eaLnBrk="1" hangingPunct="1"/>
              <a:t>19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24D7584D-C92B-1948-AECA-814FCC0C85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D0C72DDD-50AE-3F46-F6DC-7BC311048F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10D53EB-DA19-171D-DDB6-3AF4DF7340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7D162C-14EA-4047-B80F-B164E2E1AECD}" type="slidenum">
              <a:rPr lang="el-GR" altLang="es-BH" sz="1200">
                <a:solidFill>
                  <a:schemeClr val="tx1"/>
                </a:solidFill>
              </a:rPr>
              <a:pPr eaLnBrk="1" hangingPunct="1"/>
              <a:t>2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A04F14E4-EFFC-9181-6979-8E546A5A49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252C5C9E-D0E9-2E7D-6A4E-73F480E3E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D933FEAE-944F-20E7-55A0-82C4B624A8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6250B2B-2F10-5D41-B758-647C3B7F3750}" type="slidenum">
              <a:rPr lang="el-GR" altLang="es-BH" sz="1200">
                <a:solidFill>
                  <a:schemeClr val="tx1"/>
                </a:solidFill>
              </a:rPr>
              <a:pPr eaLnBrk="1" hangingPunct="1"/>
              <a:t>3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ED4E79E-0CB3-E2DA-4559-D44F615806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CC746D75-CAAC-B217-9020-3AE2C0A8B3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2CBE3BFA-5856-8CE1-0D19-29068D434F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5EDD991-A076-964A-B5B0-D897CB1840CA}" type="slidenum">
              <a:rPr lang="el-GR" altLang="es-BH" sz="1200">
                <a:solidFill>
                  <a:schemeClr val="tx1"/>
                </a:solidFill>
              </a:rPr>
              <a:pPr eaLnBrk="1" hangingPunct="1"/>
              <a:t>4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67B56ADD-7EC6-99E7-9AE9-7380D6A84A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49108AB-D8F7-887F-014C-97A830B09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4F52C1F8-DC42-AB54-48A6-A80A67A168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98B28B1-7E13-DE4D-AF86-9D755FF95C9C}" type="slidenum">
              <a:rPr lang="el-GR" altLang="es-BH" sz="1200">
                <a:solidFill>
                  <a:schemeClr val="tx1"/>
                </a:solidFill>
              </a:rPr>
              <a:pPr eaLnBrk="1" hangingPunct="1"/>
              <a:t>5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C820F6A1-1664-C067-601C-9FBD0EC0FA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B868796-7E26-ADDA-BE9A-D202525122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32EC4EC9-D781-3679-BB86-C2FDADFED8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3A9C5D-E6C8-DD45-B540-B7E320974D8F}" type="slidenum">
              <a:rPr lang="el-GR" altLang="es-BH" sz="1200">
                <a:solidFill>
                  <a:schemeClr val="tx1"/>
                </a:solidFill>
              </a:rPr>
              <a:pPr eaLnBrk="1" hangingPunct="1"/>
              <a:t>6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E41AA307-855E-D8F4-766F-7B5B3B1907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16EA3F5D-1B97-C5BD-6DC2-90E9046D72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EF8C0A5D-200B-C145-FD71-5C760345BD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FDE039-BB35-EA4D-A769-D30ACA1E8762}" type="slidenum">
              <a:rPr lang="el-GR" altLang="es-BH" sz="1200">
                <a:solidFill>
                  <a:schemeClr val="tx1"/>
                </a:solidFill>
              </a:rPr>
              <a:pPr eaLnBrk="1" hangingPunct="1"/>
              <a:t>7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BCB307AF-8E73-140A-E1A9-153E702262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24CB5DA0-FD7E-EABF-EBAB-43B6E1CF2E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A77951EA-F87A-30B6-396F-5A9DFE8A9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2AD026-1AA0-C74C-9B3A-FE41D326AA04}" type="slidenum">
              <a:rPr lang="el-GR" altLang="es-BH" sz="1200">
                <a:solidFill>
                  <a:schemeClr val="tx1"/>
                </a:solidFill>
              </a:rPr>
              <a:pPr eaLnBrk="1" hangingPunct="1"/>
              <a:t>8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42E5B07D-BA6C-A776-0741-DCF750F860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E9A682D7-119C-7A09-6C25-0D8CB1FA1F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92B31949-EBEC-6FDC-3619-CCB11D821F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519F910-10A8-5440-B53C-796B755B07F0}" type="slidenum">
              <a:rPr lang="el-GR" altLang="es-BH" sz="1200">
                <a:solidFill>
                  <a:schemeClr val="tx1"/>
                </a:solidFill>
              </a:rPr>
              <a:pPr eaLnBrk="1" hangingPunct="1"/>
              <a:t>9</a:t>
            </a:fld>
            <a:endParaRPr lang="el-GR" altLang="es-BH" sz="1200">
              <a:solidFill>
                <a:schemeClr val="tx1"/>
              </a:solidFill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22F38E1E-6EB1-288B-760E-CC8821C066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56931DB9-FBDB-28A8-AD4F-CF11F07B98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B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2D7E80-825F-8784-E6A9-77647641D1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28A09F-4B22-73DD-815C-C7E1822CFE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BA3EF9-7693-ECC4-9AB8-087387C2F4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1EDAF-8CEF-E14C-9708-5AB21DE956C6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282243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EC283C-8C79-50E7-9B62-804C3F081B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5F30D5-DED1-6165-01B3-1A45C4F03A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E9CA69-7EEC-78AB-B8CE-EB6199965F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14049B-240D-C646-B0AD-69FD7E99AA7D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222026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EFEC5F-C80A-C513-EEFE-4CFFC01AEF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0DE5EB-BDFE-C210-8A51-BD81102BD0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DCFB1F-2FC4-C7F5-8520-28E3238939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FAEB1-BE5A-C54E-8896-B7B3A99E41A3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130236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F4CFC9-5CF9-C248-AA94-E0AD703BEA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89AB38-A82A-F6DE-B1C3-EF1293270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095386-132D-85F3-298A-3D1593A216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E7129A-A67C-0C47-B5BD-C443B8EA0A92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409384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369206-D4AC-873A-4AAF-898626C4DB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D11444-BC12-8780-DBA6-2A43B5693E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893F9-7F24-6967-FBCB-FAB525A67F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186483-57E6-824E-8B03-DEA5C9FF862A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6807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11A609-F99E-C20D-9D0A-BD0A675B06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F4192-1A40-CD8E-8981-C5E2561DDE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E7D229-DF65-B8E9-9B53-2AEC30DFF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8A2DC3-AA80-1F40-9267-5D9041924C02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181995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573E895-180B-8E41-1324-EBB7397E2E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C551D3B-33B3-D312-D463-7BA42ADCAF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66A669-E514-26EF-0906-0450DD7754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B8A524-E91D-E94A-A0C1-5DD29479D5FB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220957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32BC9B-4AD8-0F62-084E-A49B1D2348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A83001A-E915-5E2B-B296-252FD2AB9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85ADC65-C25E-5568-7F3B-CF68FA5BDB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E5F336-C23E-E349-9539-713705C0C659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222620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F03C060-9BF2-92FF-5009-097CA67503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A3EB877-4B79-A008-F3D4-F367D30F03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28339DA-07CF-6F2D-E73D-DFC98022A2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7E7E10-85DC-1A46-A7C2-5C0AEF852962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368857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BA5CA7-0305-8C85-862E-62C6182F77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EB1B65-C502-CEC6-29E0-C81B6A9089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6B574-F4B0-1E4E-BBB7-F94FA124C2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08918A-DD41-F543-BB10-B187A0C3AF94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323566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6BCD67-3E24-C21F-29A5-281829D1BE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CD2326-DDC9-C902-4BE6-0BFE35BB5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0D5482-4C00-94B2-04F2-E3B8D919ED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80E085-87C2-9845-BCBE-829584D1306D}" type="slidenum">
              <a:rPr lang="en-US" altLang="es-BH"/>
              <a:pPr/>
              <a:t>‹Nº›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32141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F39CCE3-FDDE-4875-4895-B49384E543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BH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DACE6E2-56DF-8995-CA7C-B18458DA80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BH"/>
              <a:t>Click to edit Master text styles</a:t>
            </a:r>
          </a:p>
          <a:p>
            <a:pPr lvl="1"/>
            <a:r>
              <a:rPr lang="en-US" altLang="es-BH"/>
              <a:t>Second level</a:t>
            </a:r>
          </a:p>
          <a:p>
            <a:pPr lvl="2"/>
            <a:r>
              <a:rPr lang="en-US" altLang="es-BH"/>
              <a:t>Third level</a:t>
            </a:r>
          </a:p>
          <a:p>
            <a:pPr lvl="3"/>
            <a:r>
              <a:rPr lang="en-US" altLang="es-BH"/>
              <a:t>Fourth level</a:t>
            </a:r>
          </a:p>
          <a:p>
            <a:pPr lvl="4"/>
            <a:r>
              <a:rPr lang="en-US" altLang="es-BH"/>
              <a:t>Fifth level</a:t>
            </a:r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735FD682-E2C8-30EC-ECD5-A37D1C4A9FB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9951F3BC-3F95-74B9-779A-2747D05451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/19</a:t>
            </a:r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8C591837-417B-3E84-2918-949A82C5DD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fld id="{514427D4-0803-534C-8A86-2B077BD573F5}" type="slidenum">
              <a:rPr lang="en-US" altLang="es-BH"/>
              <a:pPr/>
              <a:t>‹Nº›</a:t>
            </a:fld>
            <a:endParaRPr lang="en-US" altLang="es-B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sha@cs.ny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717F883-BB2A-2AD5-4951-83EDFA2AF2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762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s-BH" sz="4000" dirty="0"/>
              <a:t>Puzzle for Iterative Science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780C522-CF7F-71C1-1AC3-B0DF275D0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8200" y="2057400"/>
            <a:ext cx="8001000" cy="4648200"/>
          </a:xfrm>
        </p:spPr>
        <p:txBody>
          <a:bodyPr/>
          <a:lstStyle/>
          <a:p>
            <a:pPr eaLnBrk="1" hangingPunct="1"/>
            <a:r>
              <a:rPr lang="en-US" altLang="es-BH"/>
              <a:t>Dennis Shasha</a:t>
            </a:r>
          </a:p>
          <a:p>
            <a:pPr eaLnBrk="1" hangingPunct="1"/>
            <a:r>
              <a:rPr lang="en-US" altLang="es-BH"/>
              <a:t>Courant Institute, New York Univ</a:t>
            </a:r>
          </a:p>
          <a:p>
            <a:pPr eaLnBrk="1" hangingPunct="1"/>
            <a:r>
              <a:rPr lang="en-US" altLang="es-BH">
                <a:hlinkClick r:id="rId3"/>
              </a:rPr>
              <a:t>shasha@cs.nyu.edu</a:t>
            </a:r>
            <a:endParaRPr lang="en-US" altLang="es-BH"/>
          </a:p>
          <a:p>
            <a:pPr eaLnBrk="1" hangingPunct="1"/>
            <a:endParaRPr lang="en-US" altLang="es-BH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>
            <a:extLst>
              <a:ext uri="{FF2B5EF4-FFF2-40B4-BE49-F238E27FC236}">
                <a16:creationId xmlns:a16="http://schemas.microsoft.com/office/drawing/2014/main" id="{C0375433-9AFE-69E6-0458-9335BEC8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3F69B82-9315-C046-8E18-FC3FCAC462C4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461826" name="Text Box 2">
            <a:extLst>
              <a:ext uri="{FF2B5EF4-FFF2-40B4-BE49-F238E27FC236}">
                <a16:creationId xmlns:a16="http://schemas.microsoft.com/office/drawing/2014/main" id="{FB590788-6B44-D1F7-03F5-13123A5B9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89050"/>
            <a:ext cx="8501063" cy="26479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Find most important inputs in order to see their effects in more detail.</a:t>
            </a:r>
          </a:p>
          <a:p>
            <a:pPr>
              <a:spcBef>
                <a:spcPct val="0"/>
              </a:spcBef>
            </a:pP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That is, we focus our search space on those inputs that are likely to exert the most influence over outputs of interest.</a:t>
            </a:r>
          </a:p>
          <a:p>
            <a:pPr>
              <a:spcBef>
                <a:spcPct val="0"/>
              </a:spcBef>
            </a:pP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33796" name="Text Box 3">
            <a:extLst>
              <a:ext uri="{FF2B5EF4-FFF2-40B4-BE49-F238E27FC236}">
                <a16:creationId xmlns:a16="http://schemas.microsoft.com/office/drawing/2014/main" id="{BE7F6C09-B6B3-8443-6D8B-AE4595E2C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00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3333FF"/>
                </a:solidFill>
                <a:latin typeface="Comic Sans MS" panose="030F0902030302020204" pitchFamily="66" charset="0"/>
              </a:rPr>
              <a:t>Adapting to Results</a:t>
            </a: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1A961E05-8F33-DAE2-9813-DE17EEF0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2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>
            <a:extLst>
              <a:ext uri="{FF2B5EF4-FFF2-40B4-BE49-F238E27FC236}">
                <a16:creationId xmlns:a16="http://schemas.microsoft.com/office/drawing/2014/main" id="{49D6557E-B5FC-6312-5615-D2E053F7B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9EFEF8-CF6D-CD44-A73D-9A4DA357E4BB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11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462850" name="Text Box 2">
            <a:extLst>
              <a:ext uri="{FF2B5EF4-FFF2-40B4-BE49-F238E27FC236}">
                <a16:creationId xmlns:a16="http://schemas.microsoft.com/office/drawing/2014/main" id="{2F639B57-41D9-2338-DBDB-4FDA1FBD5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76400"/>
            <a:ext cx="8501063" cy="3743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Is any single factor so important that its presence determines the outcome regardless of the other contexts? (e.g. Light in context X is repressive compared with Dark in context Y for all X, Y)</a:t>
            </a:r>
          </a:p>
          <a:p>
            <a:pPr>
              <a:spcBef>
                <a:spcPct val="0"/>
              </a:spcBef>
              <a:buFontTx/>
              <a:buAutoNum type="arabicPeriod"/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Is a factor important enough that it has an effect for any particular context? (e.g. for all X, Light in context X is repressive compared with Dark in X)</a:t>
            </a:r>
          </a:p>
          <a:p>
            <a:pPr>
              <a:spcBef>
                <a:spcPct val="0"/>
              </a:spcBef>
              <a:buFontTx/>
              <a:buAutoNum type="arabicPeriod"/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Is a factor consistently important when compared with a fixed background? (e.g. for all X, is Light in context X repressive compared with background?)</a:t>
            </a:r>
          </a:p>
        </p:txBody>
      </p:sp>
      <p:sp>
        <p:nvSpPr>
          <p:cNvPr id="35844" name="Text Box 3">
            <a:extLst>
              <a:ext uri="{FF2B5EF4-FFF2-40B4-BE49-F238E27FC236}">
                <a16:creationId xmlns:a16="http://schemas.microsoft.com/office/drawing/2014/main" id="{38DDA995-1BB1-1711-E502-9DA469C22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00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3333FF"/>
                </a:solidFill>
                <a:latin typeface="Comic Sans MS" panose="030F0902030302020204" pitchFamily="66" charset="0"/>
              </a:rPr>
              <a:t>Three questions of particular interest</a:t>
            </a: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1FDCF4B5-4A2E-70A6-6E50-0065F43CA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0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>
            <a:extLst>
              <a:ext uri="{FF2B5EF4-FFF2-40B4-BE49-F238E27FC236}">
                <a16:creationId xmlns:a16="http://schemas.microsoft.com/office/drawing/2014/main" id="{785936B7-19BE-D1F9-7769-6BB4407AB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46018B7-55E6-4C47-BB16-87E2FD6E0017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12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graphicFrame>
        <p:nvGraphicFramePr>
          <p:cNvPr id="463874" name="Group 2">
            <a:extLst>
              <a:ext uri="{FF2B5EF4-FFF2-40B4-BE49-F238E27FC236}">
                <a16:creationId xmlns:a16="http://schemas.microsoft.com/office/drawing/2014/main" id="{B7A4D7C0-76EC-28C7-6F22-858AA417E81A}"/>
              </a:ext>
            </a:extLst>
          </p:cNvPr>
          <p:cNvGraphicFramePr>
            <a:graphicFrameLocks noGrp="1"/>
          </p:cNvGraphicFramePr>
          <p:nvPr/>
        </p:nvGraphicFramePr>
        <p:xfrm>
          <a:off x="881063" y="1066800"/>
          <a:ext cx="7348537" cy="2629346"/>
        </p:xfrm>
        <a:graphic>
          <a:graphicData uri="http://schemas.openxmlformats.org/drawingml/2006/table">
            <a:tbl>
              <a:tblPr/>
              <a:tblGrid>
                <a:gridCol w="846137">
                  <a:extLst>
                    <a:ext uri="{9D8B030D-6E8A-4147-A177-3AD203B41FA5}">
                      <a16:colId xmlns:a16="http://schemas.microsoft.com/office/drawing/2014/main" val="1745440119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738017183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482121086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1368506739"/>
                    </a:ext>
                  </a:extLst>
                </a:gridCol>
                <a:gridCol w="896938">
                  <a:extLst>
                    <a:ext uri="{9D8B030D-6E8A-4147-A177-3AD203B41FA5}">
                      <a16:colId xmlns:a16="http://schemas.microsoft.com/office/drawing/2014/main" val="3983840511"/>
                    </a:ext>
                  </a:extLst>
                </a:gridCol>
                <a:gridCol w="979487">
                  <a:extLst>
                    <a:ext uri="{9D8B030D-6E8A-4147-A177-3AD203B41FA5}">
                      <a16:colId xmlns:a16="http://schemas.microsoft.com/office/drawing/2014/main" val="699118984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333294156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3762302858"/>
                    </a:ext>
                  </a:extLst>
                </a:gridCol>
              </a:tblGrid>
              <a:tr h="515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EXPT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ILLUMIN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STARVE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DA31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CARBON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22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NO3NH4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GLU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GLN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595762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29991"/>
                  </a:ext>
                </a:extLst>
              </a:tr>
              <a:tr h="261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140729"/>
                  </a:ext>
                </a:extLst>
              </a:tr>
              <a:tr h="203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en-US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442770"/>
                  </a:ext>
                </a:extLst>
              </a:tr>
              <a:tr h="1889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22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782623"/>
                  </a:ext>
                </a:extLst>
              </a:tr>
              <a:tr h="3381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3152706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522795"/>
                  </a:ext>
                </a:extLst>
              </a:tr>
            </a:tbl>
          </a:graphicData>
        </a:graphic>
      </p:graphicFrame>
      <p:sp>
        <p:nvSpPr>
          <p:cNvPr id="37966" name="Text Box 77">
            <a:extLst>
              <a:ext uri="{FF2B5EF4-FFF2-40B4-BE49-F238E27FC236}">
                <a16:creationId xmlns:a16="http://schemas.microsoft.com/office/drawing/2014/main" id="{1FC6CB2B-A474-3BCC-566A-DF7573FAF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0"/>
            <a:ext cx="537845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Pivot Design 1: Start with no pivot design</a:t>
            </a:r>
          </a:p>
        </p:txBody>
      </p:sp>
      <p:sp>
        <p:nvSpPr>
          <p:cNvPr id="37967" name="Text Box 78">
            <a:extLst>
              <a:ext uri="{FF2B5EF4-FFF2-40B4-BE49-F238E27FC236}">
                <a16:creationId xmlns:a16="http://schemas.microsoft.com/office/drawing/2014/main" id="{73208889-EBCB-9E93-CC98-ED16AE5A3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" y="4191000"/>
            <a:ext cx="8747125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Create dark and light pairs by just setting Illumin to light and dark respectively.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28D9C29-3260-6118-79C7-52CCAD0B7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>
            <a:extLst>
              <a:ext uri="{FF2B5EF4-FFF2-40B4-BE49-F238E27FC236}">
                <a16:creationId xmlns:a16="http://schemas.microsoft.com/office/drawing/2014/main" id="{4E98374F-589D-4585-DF5B-ADFBA40C8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EAC64FB-2936-EA4F-A5D1-EC7227A3BD95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graphicFrame>
        <p:nvGraphicFramePr>
          <p:cNvPr id="464898" name="Group 2">
            <a:extLst>
              <a:ext uri="{FF2B5EF4-FFF2-40B4-BE49-F238E27FC236}">
                <a16:creationId xmlns:a16="http://schemas.microsoft.com/office/drawing/2014/main" id="{C7E88263-750E-305C-958B-CD78B8414289}"/>
              </a:ext>
            </a:extLst>
          </p:cNvPr>
          <p:cNvGraphicFramePr>
            <a:graphicFrameLocks noGrp="1"/>
          </p:cNvGraphicFramePr>
          <p:nvPr/>
        </p:nvGraphicFramePr>
        <p:xfrm>
          <a:off x="881063" y="1066800"/>
          <a:ext cx="7348537" cy="2629346"/>
        </p:xfrm>
        <a:graphic>
          <a:graphicData uri="http://schemas.openxmlformats.org/drawingml/2006/table">
            <a:tbl>
              <a:tblPr/>
              <a:tblGrid>
                <a:gridCol w="846137">
                  <a:extLst>
                    <a:ext uri="{9D8B030D-6E8A-4147-A177-3AD203B41FA5}">
                      <a16:colId xmlns:a16="http://schemas.microsoft.com/office/drawing/2014/main" val="3145123977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972115760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3888180658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53569188"/>
                    </a:ext>
                  </a:extLst>
                </a:gridCol>
                <a:gridCol w="896938">
                  <a:extLst>
                    <a:ext uri="{9D8B030D-6E8A-4147-A177-3AD203B41FA5}">
                      <a16:colId xmlns:a16="http://schemas.microsoft.com/office/drawing/2014/main" val="2351259634"/>
                    </a:ext>
                  </a:extLst>
                </a:gridCol>
                <a:gridCol w="979487">
                  <a:extLst>
                    <a:ext uri="{9D8B030D-6E8A-4147-A177-3AD203B41FA5}">
                      <a16:colId xmlns:a16="http://schemas.microsoft.com/office/drawing/2014/main" val="2920044930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954487615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688715691"/>
                    </a:ext>
                  </a:extLst>
                </a:gridCol>
              </a:tblGrid>
              <a:tr h="515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EXPT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ILLUMIN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STARVE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DA31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CARBON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22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NO3NH4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GLU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GLN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193135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933859"/>
                  </a:ext>
                </a:extLst>
              </a:tr>
              <a:tr h="261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110870"/>
                  </a:ext>
                </a:extLst>
              </a:tr>
              <a:tr h="203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en-US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892826"/>
                  </a:ext>
                </a:extLst>
              </a:tr>
              <a:tr h="1889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22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733052"/>
                  </a:ext>
                </a:extLst>
              </a:tr>
              <a:tr h="3381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994142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527182"/>
                  </a:ext>
                </a:extLst>
              </a:tr>
            </a:tbl>
          </a:graphicData>
        </a:graphic>
      </p:graphicFrame>
      <p:sp>
        <p:nvSpPr>
          <p:cNvPr id="40014" name="Text Box 77">
            <a:extLst>
              <a:ext uri="{FF2B5EF4-FFF2-40B4-BE49-F238E27FC236}">
                <a16:creationId xmlns:a16="http://schemas.microsoft.com/office/drawing/2014/main" id="{F766B9EE-8980-053C-D2DA-8204498AE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0"/>
            <a:ext cx="3627438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Pivot Design 2: Dark Design</a:t>
            </a:r>
          </a:p>
        </p:txBody>
      </p:sp>
      <p:sp>
        <p:nvSpPr>
          <p:cNvPr id="40015" name="Text Box 78">
            <a:extLst>
              <a:ext uri="{FF2B5EF4-FFF2-40B4-BE49-F238E27FC236}">
                <a16:creationId xmlns:a16="http://schemas.microsoft.com/office/drawing/2014/main" id="{21E432AC-5B2D-5A56-8EB5-B3494DB2B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" y="4191000"/>
            <a:ext cx="8747125" cy="1311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Exactly the same as no pivot tests but with DARK everywhere. Requires only three more experiments than in no pivot case.</a:t>
            </a:r>
          </a:p>
          <a:p>
            <a:pPr>
              <a:spcBef>
                <a:spcPct val="0"/>
              </a:spcBef>
            </a:pPr>
            <a:endParaRPr lang="en-US" altLang="es-BH" b="1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>
              <a:spcBef>
                <a:spcPct val="0"/>
              </a:spcBef>
            </a:pPr>
            <a:endParaRPr lang="en-US" altLang="es-BH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104E484-2C18-5463-5685-F33C38B28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>
            <a:extLst>
              <a:ext uri="{FF2B5EF4-FFF2-40B4-BE49-F238E27FC236}">
                <a16:creationId xmlns:a16="http://schemas.microsoft.com/office/drawing/2014/main" id="{91D0CE84-FC93-C8D1-E4B1-6B0FE4DD6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EBCCA6D-F42C-064D-9231-47A95D4C423E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14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graphicFrame>
        <p:nvGraphicFramePr>
          <p:cNvPr id="465922" name="Group 2">
            <a:extLst>
              <a:ext uri="{FF2B5EF4-FFF2-40B4-BE49-F238E27FC236}">
                <a16:creationId xmlns:a16="http://schemas.microsoft.com/office/drawing/2014/main" id="{41EB7F34-0462-8E40-47DE-7ADE629A306E}"/>
              </a:ext>
            </a:extLst>
          </p:cNvPr>
          <p:cNvGraphicFramePr>
            <a:graphicFrameLocks noGrp="1"/>
          </p:cNvGraphicFramePr>
          <p:nvPr/>
        </p:nvGraphicFramePr>
        <p:xfrm>
          <a:off x="881063" y="1066800"/>
          <a:ext cx="7348537" cy="2629346"/>
        </p:xfrm>
        <a:graphic>
          <a:graphicData uri="http://schemas.openxmlformats.org/drawingml/2006/table">
            <a:tbl>
              <a:tblPr/>
              <a:tblGrid>
                <a:gridCol w="846137">
                  <a:extLst>
                    <a:ext uri="{9D8B030D-6E8A-4147-A177-3AD203B41FA5}">
                      <a16:colId xmlns:a16="http://schemas.microsoft.com/office/drawing/2014/main" val="2456292838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545100973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762035783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331250167"/>
                    </a:ext>
                  </a:extLst>
                </a:gridCol>
                <a:gridCol w="896938">
                  <a:extLst>
                    <a:ext uri="{9D8B030D-6E8A-4147-A177-3AD203B41FA5}">
                      <a16:colId xmlns:a16="http://schemas.microsoft.com/office/drawing/2014/main" val="1388545166"/>
                    </a:ext>
                  </a:extLst>
                </a:gridCol>
                <a:gridCol w="979487">
                  <a:extLst>
                    <a:ext uri="{9D8B030D-6E8A-4147-A177-3AD203B41FA5}">
                      <a16:colId xmlns:a16="http://schemas.microsoft.com/office/drawing/2014/main" val="3615766405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386231157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688259025"/>
                    </a:ext>
                  </a:extLst>
                </a:gridCol>
              </a:tblGrid>
              <a:tr h="515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EXPT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ILLUMIN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STARVE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DA31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CARBON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22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NO3NH4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GLU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GLN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523911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4874"/>
                  </a:ext>
                </a:extLst>
              </a:tr>
              <a:tr h="261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357685"/>
                  </a:ext>
                </a:extLst>
              </a:tr>
              <a:tr h="203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en-US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56343"/>
                  </a:ext>
                </a:extLst>
              </a:tr>
              <a:tr h="1889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22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838602"/>
                  </a:ext>
                </a:extLst>
              </a:tr>
              <a:tr h="3381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37847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06798"/>
                  </a:ext>
                </a:extLst>
              </a:tr>
            </a:tbl>
          </a:graphicData>
        </a:graphic>
      </p:graphicFrame>
      <p:sp>
        <p:nvSpPr>
          <p:cNvPr id="42062" name="Text Box 77">
            <a:extLst>
              <a:ext uri="{FF2B5EF4-FFF2-40B4-BE49-F238E27FC236}">
                <a16:creationId xmlns:a16="http://schemas.microsoft.com/office/drawing/2014/main" id="{F4AFB7DD-7E1C-5C04-7DE2-2BAFFCA38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0"/>
            <a:ext cx="365601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Pivot Design 3: Light Design</a:t>
            </a:r>
          </a:p>
        </p:txBody>
      </p:sp>
      <p:sp>
        <p:nvSpPr>
          <p:cNvPr id="42063" name="Text Box 78">
            <a:extLst>
              <a:ext uri="{FF2B5EF4-FFF2-40B4-BE49-F238E27FC236}">
                <a16:creationId xmlns:a16="http://schemas.microsoft.com/office/drawing/2014/main" id="{7A57EAE7-5074-4201-793A-DCF7D0560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" y="4191000"/>
            <a:ext cx="8747125" cy="1616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Exactly the same as DARK tests but with Light everywhere. Again, three more experiments than in no pivot case.</a:t>
            </a:r>
          </a:p>
          <a:p>
            <a:pPr>
              <a:spcBef>
                <a:spcPct val="0"/>
              </a:spcBef>
            </a:pPr>
            <a:endParaRPr lang="en-US" altLang="es-BH" b="1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Important: First experiment for light = First Experiment for Dark except for Illumination itself. Differs only in pivot. Minimal pair.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E0BE41-52DE-9523-FA7E-4CD0DFAB7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>
            <a:extLst>
              <a:ext uri="{FF2B5EF4-FFF2-40B4-BE49-F238E27FC236}">
                <a16:creationId xmlns:a16="http://schemas.microsoft.com/office/drawing/2014/main" id="{E1AEE683-EAC8-403D-31D7-C2F6BBA2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84A5E0-BCDF-BE4F-9EE8-1B0846C4D72A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15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466946" name="Text Box 2">
            <a:extLst>
              <a:ext uri="{FF2B5EF4-FFF2-40B4-BE49-F238E27FC236}">
                <a16:creationId xmlns:a16="http://schemas.microsoft.com/office/drawing/2014/main" id="{EC1686D5-E952-D521-A887-A454B9642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89050"/>
            <a:ext cx="8501063" cy="41544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A set of well-spaced minimal pairs, differing only in the pivot. Suggests answers for first two questions: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Is any single factor so important that its presence determines the outcome regardless of the other contexts? (e.g. Light in context X is repressive compared with Dark in context Y for all X, Y).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F0000"/>
                </a:solidFill>
                <a:latin typeface="Comic Sans MS" panose="030F0902030302020204" pitchFamily="66" charset="0"/>
              </a:rPr>
              <a:t>Pivot design shows “NO” for this biological system.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Is a factor important enough that it has an effect for any particular context? (e.g. for all X, Light in context X is repressive compared with Dark in X)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F0000"/>
                </a:solidFill>
                <a:latin typeface="Comic Sans MS" panose="030F0902030302020204" pitchFamily="66" charset="0"/>
              </a:rPr>
              <a:t>Pivot design suggests “YES” for this biological system.</a:t>
            </a:r>
          </a:p>
        </p:txBody>
      </p:sp>
      <p:sp>
        <p:nvSpPr>
          <p:cNvPr id="44036" name="Text Box 3">
            <a:extLst>
              <a:ext uri="{FF2B5EF4-FFF2-40B4-BE49-F238E27FC236}">
                <a16:creationId xmlns:a16="http://schemas.microsoft.com/office/drawing/2014/main" id="{05799DBA-87E2-B375-22FA-3D299EC62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000"/>
            <a:ext cx="9144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3333FF"/>
                </a:solidFill>
                <a:latin typeface="Comic Sans MS" panose="030F0902030302020204" pitchFamily="66" charset="0"/>
              </a:rPr>
              <a:t>What Accomplished</a:t>
            </a: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85292-9F81-09DD-4047-F8FD45F1E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6946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3">
            <a:extLst>
              <a:ext uri="{FF2B5EF4-FFF2-40B4-BE49-F238E27FC236}">
                <a16:creationId xmlns:a16="http://schemas.microsoft.com/office/drawing/2014/main" id="{A1DE7522-91D6-0100-D9F0-89BE5619F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0B975B2-56AD-7A45-83EF-373E7AA5AE25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16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46083" name="Text Box 2">
            <a:extLst>
              <a:ext uri="{FF2B5EF4-FFF2-40B4-BE49-F238E27FC236}">
                <a16:creationId xmlns:a16="http://schemas.microsoft.com/office/drawing/2014/main" id="{8B66EEA4-22FF-25D8-44F2-6671B8F5F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2360613"/>
            <a:ext cx="1651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GB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46084" name="Text Box 3">
            <a:extLst>
              <a:ext uri="{FF2B5EF4-FFF2-40B4-BE49-F238E27FC236}">
                <a16:creationId xmlns:a16="http://schemas.microsoft.com/office/drawing/2014/main" id="{91523C9D-1D69-EB37-2624-38F308931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533400"/>
            <a:ext cx="8534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3333FF"/>
                </a:solidFill>
                <a:latin typeface="Comic Sans MS" panose="030F0902030302020204" pitchFamily="66" charset="0"/>
              </a:rPr>
              <a:t>Steps of Methodology </a:t>
            </a:r>
          </a:p>
        </p:txBody>
      </p:sp>
      <p:sp>
        <p:nvSpPr>
          <p:cNvPr id="472068" name="Text Box 4">
            <a:extLst>
              <a:ext uri="{FF2B5EF4-FFF2-40B4-BE49-F238E27FC236}">
                <a16:creationId xmlns:a16="http://schemas.microsoft.com/office/drawing/2014/main" id="{0BE4EF2B-947D-01F9-6F7F-1ECEA7F0A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1371600"/>
            <a:ext cx="8805863" cy="1917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63F1B"/>
                </a:solidFill>
                <a:latin typeface="Comic Sans MS" panose="030F0902030302020204" pitchFamily="66" charset="0"/>
              </a:rPr>
              <a:t>No Pivot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: Small set of well-spaced experiments to find most important influences on a target. Also, a good method in genomics applications to find clusters because of good spacing. Small? 10 inputs with 4 values gives a no pivot of about 30 experiments.</a:t>
            </a:r>
          </a:p>
        </p:txBody>
      </p:sp>
      <p:sp>
        <p:nvSpPr>
          <p:cNvPr id="472069" name="Text Box 5">
            <a:extLst>
              <a:ext uri="{FF2B5EF4-FFF2-40B4-BE49-F238E27FC236}">
                <a16:creationId xmlns:a16="http://schemas.microsoft.com/office/drawing/2014/main" id="{2118AB43-742A-849A-E454-B6BE40142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3505200"/>
            <a:ext cx="8805862" cy="1187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63F1B"/>
                </a:solidFill>
                <a:latin typeface="Comic Sans MS" panose="030F0902030302020204" pitchFamily="66" charset="0"/>
              </a:rPr>
              <a:t>Pivot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: Can find out whether an input is likely to have an effect regardless of context (for all X, for all Y) or for every context (for all contexts X)</a:t>
            </a:r>
          </a:p>
        </p:txBody>
      </p:sp>
      <p:sp>
        <p:nvSpPr>
          <p:cNvPr id="472071" name="Text Box 7">
            <a:extLst>
              <a:ext uri="{FF2B5EF4-FFF2-40B4-BE49-F238E27FC236}">
                <a16:creationId xmlns:a16="http://schemas.microsoft.com/office/drawing/2014/main" id="{3DE6F562-12E0-F988-FEF8-F0C1684A6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113338"/>
            <a:ext cx="9144000" cy="830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63F1B"/>
                </a:solidFill>
                <a:latin typeface="Comic Sans MS" panose="030F0902030302020204" pitchFamily="66" charset="0"/>
              </a:rPr>
              <a:t>Border Adaptation: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 Study differences between repressinve case and non-repressive one to discover fine structure.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24B61C7-E976-6EAB-67A3-747C12D67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8" grpId="0" animBg="1" autoUpdateAnimBg="0"/>
      <p:bldP spid="472069" grpId="0" animBg="1" autoUpdateAnimBg="0"/>
      <p:bldP spid="472071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>
            <a:extLst>
              <a:ext uri="{FF2B5EF4-FFF2-40B4-BE49-F238E27FC236}">
                <a16:creationId xmlns:a16="http://schemas.microsoft.com/office/drawing/2014/main" id="{BE7F6B57-2F95-2CEC-52A9-003961B83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0A4DF46-75F4-2A4D-96E2-86D974EA5CED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17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48131" name="Text Box 2">
            <a:extLst>
              <a:ext uri="{FF2B5EF4-FFF2-40B4-BE49-F238E27FC236}">
                <a16:creationId xmlns:a16="http://schemas.microsoft.com/office/drawing/2014/main" id="{A9CC11B9-B045-8ABA-837A-91A74EDE9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2360613"/>
            <a:ext cx="1651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GB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48132" name="Text Box 3">
            <a:extLst>
              <a:ext uri="{FF2B5EF4-FFF2-40B4-BE49-F238E27FC236}">
                <a16:creationId xmlns:a16="http://schemas.microsoft.com/office/drawing/2014/main" id="{126B6B7C-C412-E59D-5FA6-D54C37570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533400"/>
            <a:ext cx="8534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3333FF"/>
                </a:solidFill>
                <a:latin typeface="Comic Sans MS" panose="030F0902030302020204" pitchFamily="66" charset="0"/>
              </a:rPr>
              <a:t>Applicable to Many other Situations </a:t>
            </a:r>
          </a:p>
        </p:txBody>
      </p:sp>
      <p:sp>
        <p:nvSpPr>
          <p:cNvPr id="685060" name="Text Box 4">
            <a:extLst>
              <a:ext uri="{FF2B5EF4-FFF2-40B4-BE49-F238E27FC236}">
                <a16:creationId xmlns:a16="http://schemas.microsoft.com/office/drawing/2014/main" id="{C1D1A701-EA48-AFA8-2E2A-77172D849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1371600"/>
            <a:ext cx="8805863" cy="1552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63F1B"/>
                </a:solidFill>
                <a:latin typeface="Comic Sans MS" panose="030F0902030302020204" pitchFamily="66" charset="0"/>
              </a:rPr>
              <a:t>Tuning an Algorithm Repeatedly and Online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: Can’t explore whole parameter search space each time so use combinatorial design to sample the search space and then use border adaptation to fine-tune the result.</a:t>
            </a:r>
          </a:p>
        </p:txBody>
      </p:sp>
      <p:sp>
        <p:nvSpPr>
          <p:cNvPr id="685061" name="Text Box 5">
            <a:extLst>
              <a:ext uri="{FF2B5EF4-FFF2-40B4-BE49-F238E27FC236}">
                <a16:creationId xmlns:a16="http://schemas.microsoft.com/office/drawing/2014/main" id="{D6011FA7-31F8-B9AE-730B-5D736A9C6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3505200"/>
            <a:ext cx="8805862" cy="830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63F1B"/>
                </a:solidFill>
                <a:latin typeface="Comic Sans MS" panose="030F0902030302020204" pitchFamily="66" charset="0"/>
              </a:rPr>
              <a:t>Regression testing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: Given many input parameters to software, can’t test them all.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53C00AA-9D6F-8028-7718-20F2C328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5060" grpId="0" animBg="1" autoUpdateAnimBg="0"/>
      <p:bldP spid="685061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>
            <a:extLst>
              <a:ext uri="{FF2B5EF4-FFF2-40B4-BE49-F238E27FC236}">
                <a16:creationId xmlns:a16="http://schemas.microsoft.com/office/drawing/2014/main" id="{E72A1916-94D7-8AA2-F1B4-80ECA653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DB21D9-A222-9748-9670-56D393EEC348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18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50179" name="Text Box 2">
            <a:extLst>
              <a:ext uri="{FF2B5EF4-FFF2-40B4-BE49-F238E27FC236}">
                <a16:creationId xmlns:a16="http://schemas.microsoft.com/office/drawing/2014/main" id="{F55A2576-D475-47DC-BE8C-DDCE3D823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2360613"/>
            <a:ext cx="1651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GB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50180" name="Text Box 3">
            <a:extLst>
              <a:ext uri="{FF2B5EF4-FFF2-40B4-BE49-F238E27FC236}">
                <a16:creationId xmlns:a16="http://schemas.microsoft.com/office/drawing/2014/main" id="{1AEB3F22-794C-2FB6-D21D-EA8EB4E14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533400"/>
            <a:ext cx="8534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3333FF"/>
                </a:solidFill>
                <a:latin typeface="Comic Sans MS" panose="030F0902030302020204" pitchFamily="66" charset="0"/>
              </a:rPr>
              <a:t>Regression Approach Used in Practice </a:t>
            </a:r>
          </a:p>
        </p:txBody>
      </p:sp>
      <p:sp>
        <p:nvSpPr>
          <p:cNvPr id="473092" name="Text Box 4">
            <a:extLst>
              <a:ext uri="{FF2B5EF4-FFF2-40B4-BE49-F238E27FC236}">
                <a16:creationId xmlns:a16="http://schemas.microsoft.com/office/drawing/2014/main" id="{DB72FD05-FE3C-7390-723A-6E9AD6076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1371600"/>
            <a:ext cx="8805863" cy="5203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63F1B"/>
                </a:solidFill>
                <a:latin typeface="Comic Sans MS" panose="030F0902030302020204" pitchFamily="66" charset="0"/>
              </a:rPr>
              <a:t>Combinatorial design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: Inspired by work in software testing by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David Cohen, Siddhartha Dalal, Michael Fredman and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Gardner Patton at Bellcore/Telcordia.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Their problem: how to test a good set of inputs to a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program to discover whether there are any bugs.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Not program coverage, but input coverage.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Not all input combinations, but all combinations of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every pair of of input variables (“no pivot” design).</a:t>
            </a:r>
          </a:p>
          <a:p>
            <a:pPr>
              <a:spcBef>
                <a:spcPct val="0"/>
              </a:spcBef>
            </a:pP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Hypothesis: every input combination should give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same output: no error.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If true for designed subset, then program is ok.</a:t>
            </a:r>
          </a:p>
          <a:p>
            <a:pPr>
              <a:spcBef>
                <a:spcPct val="0"/>
              </a:spcBef>
            </a:pP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38ADA8C-6374-6421-F655-37F00533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092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id="{EEFF2851-5378-ACFC-EC26-E3B1BC8E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F1CC68-F2D4-7E4A-BE9A-61D8602FF44C}" type="slidenum">
              <a:rPr lang="en-US" altLang="es-BH" sz="1400">
                <a:solidFill>
                  <a:schemeClr val="tx1"/>
                </a:solidFill>
              </a:rPr>
              <a:pPr eaLnBrk="1" hangingPunct="1"/>
              <a:t>19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7887A520-7E80-D190-9353-FFD4A32262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s-BH" sz="4000"/>
              <a:t>Safecracking Solution</a:t>
            </a:r>
            <a:br>
              <a:rPr lang="en-US" altLang="es-BH" sz="4000"/>
            </a:br>
            <a:r>
              <a:rPr lang="en-US" altLang="es-BH" sz="4000"/>
              <a:t>(X = Don’t care)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DB600F41-9544-2271-9730-A52CEE1B6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153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Number  S1 S2 S3 S4 S5 S6 S7 S8 S9 S10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1:      A A A A A A A A A 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2:      A B B B B B B B B B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3:      A C C C C C C C C 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4:      B A B C A B C A B 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5:      B B C A B C A B C 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6:      B C A B C A B C A B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7:      C A C B A C B A C B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8:      C B A C B A C B A 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9:      C C B A C B A C B 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10:     X A A A B B B C C 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11:     X A A A C C C B B B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12:     X B B B A A A C C 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13:     X B B B C C C A A 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14:     X C C C A A A B B B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BH" sz="1800" b="1"/>
              <a:t>15:     X C C C B B B A A A</a:t>
            </a:r>
          </a:p>
          <a:p>
            <a:pPr eaLnBrk="1" hangingPunct="1">
              <a:lnSpc>
                <a:spcPct val="90000"/>
              </a:lnSpc>
            </a:pPr>
            <a:endParaRPr lang="en-US" altLang="es-BH" sz="1800" b="1"/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E8828EB-F6A2-3A53-FE18-E8A77AD95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8CC312A8-5B8E-B966-BAB3-6AA99373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D3A13F-4136-464A-B685-97567D321297}" type="slidenum">
              <a:rPr lang="en-US" altLang="es-BH" sz="1400">
                <a:solidFill>
                  <a:schemeClr val="tx1"/>
                </a:solidFill>
              </a:rPr>
              <a:pPr eaLnBrk="1" hangingPunct="1"/>
              <a:t>2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618C5D5-C85D-1A12-A86B-791E7547C4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BH" sz="4000" dirty="0"/>
              <a:t>How Machine Learning Often Works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C8B7A21-8E53-3C5C-DD06-39AF06EBB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s-BH" dirty="0"/>
              <a:t>Classical approach:</a:t>
            </a:r>
          </a:p>
          <a:p>
            <a:pPr eaLnBrk="1" hangingPunct="1"/>
            <a:r>
              <a:rPr lang="en-US" altLang="es-BH" dirty="0"/>
              <a:t>Wait for data to appear</a:t>
            </a:r>
          </a:p>
          <a:p>
            <a:pPr eaLnBrk="1" hangingPunct="1"/>
            <a:r>
              <a:rPr lang="en-US" altLang="es-BH" dirty="0"/>
              <a:t>Find patterns in it.</a:t>
            </a:r>
          </a:p>
          <a:p>
            <a:pPr eaLnBrk="1" hangingPunct="1"/>
            <a:r>
              <a:rPr lang="en-US" altLang="es-BH" dirty="0"/>
              <a:t>Hope they are actionable.</a:t>
            </a:r>
          </a:p>
          <a:p>
            <a:pPr eaLnBrk="1" hangingPunct="1"/>
            <a:r>
              <a:rPr lang="en-US" altLang="es-BH" dirty="0"/>
              <a:t>Works well when data is pertinent, e.g. recommendation systems and medical image analysis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561729D-B0FD-B913-007F-D738CE663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B09868B-E0FE-95B2-9FD8-127A9C26B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74F68FC-A5B2-E949-967F-D028CD400240}" type="slidenum">
              <a:rPr lang="en-US" altLang="es-BH" sz="1400">
                <a:solidFill>
                  <a:schemeClr val="tx1"/>
                </a:solidFill>
              </a:rPr>
              <a:pPr eaLnBrk="1" hangingPunct="1"/>
              <a:t>3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46F3A03-9C93-A8B6-401B-0D0F9B849E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BH"/>
              <a:t>Activist Data Mining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AE47CFDA-08E2-028B-94E0-4AF594B0DB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648200"/>
          </a:xfrm>
        </p:spPr>
        <p:txBody>
          <a:bodyPr/>
          <a:lstStyle/>
          <a:p>
            <a:pPr eaLnBrk="1" hangingPunct="1"/>
            <a:r>
              <a:rPr lang="en-US" altLang="es-BH"/>
              <a:t>Propose initial experiments to explore subspace of some predefined search space</a:t>
            </a:r>
          </a:p>
          <a:p>
            <a:pPr eaLnBrk="1" hangingPunct="1"/>
            <a:r>
              <a:rPr lang="en-US" altLang="es-BH"/>
              <a:t>Evaluate the results</a:t>
            </a:r>
          </a:p>
          <a:p>
            <a:pPr eaLnBrk="1" hangingPunct="1"/>
            <a:r>
              <a:rPr lang="en-US" altLang="es-BH"/>
              <a:t>Propose new experiments, evaluate, propose, evaluate, propose ….</a:t>
            </a:r>
          </a:p>
          <a:p>
            <a:pPr eaLnBrk="1" hangingPunct="1"/>
            <a:r>
              <a:rPr lang="en-US" altLang="es-BH"/>
              <a:t>Iterative and adaptive</a:t>
            </a:r>
          </a:p>
        </p:txBody>
      </p:sp>
      <p:pic>
        <p:nvPicPr>
          <p:cNvPr id="19461" name="Picture 4" descr="pe01981_">
            <a:extLst>
              <a:ext uri="{FF2B5EF4-FFF2-40B4-BE49-F238E27FC236}">
                <a16:creationId xmlns:a16="http://schemas.microsoft.com/office/drawing/2014/main" id="{C4CBDD31-741C-65BA-12E8-0FF5232AD1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050" y="4191000"/>
            <a:ext cx="2328863" cy="240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7B32B07-B383-03A4-7772-2B9400A62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A1EA4068-C0A8-7BC8-35DF-45DC9D6E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5B8EB63-0198-C84B-AE42-5D07409B8E93}" type="slidenum">
              <a:rPr lang="en-US" altLang="es-BH" sz="1400">
                <a:solidFill>
                  <a:schemeClr val="tx1"/>
                </a:solidFill>
              </a:rPr>
              <a:pPr eaLnBrk="1" hangingPunct="1"/>
              <a:t>4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21507" name="Rectangle 1026">
            <a:extLst>
              <a:ext uri="{FF2B5EF4-FFF2-40B4-BE49-F238E27FC236}">
                <a16:creationId xmlns:a16="http://schemas.microsoft.com/office/drawing/2014/main" id="{B19E8B48-EF18-4412-F97F-AE505409C1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BH"/>
              <a:t>Which is Better for Natural Science?</a:t>
            </a:r>
          </a:p>
        </p:txBody>
      </p:sp>
      <p:sp>
        <p:nvSpPr>
          <p:cNvPr id="21508" name="Rectangle 1027">
            <a:extLst>
              <a:ext uri="{FF2B5EF4-FFF2-40B4-BE49-F238E27FC236}">
                <a16:creationId xmlns:a16="http://schemas.microsoft.com/office/drawing/2014/main" id="{F1A1A1AC-37E7-F8E9-8BAD-88D567BA29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s-BH"/>
              <a:t>Classical is obviously right when you have no control over data generation, e.g. finding redundant genes.</a:t>
            </a:r>
          </a:p>
          <a:p>
            <a:pPr eaLnBrk="1" hangingPunct="1"/>
            <a:r>
              <a:rPr lang="en-US" altLang="es-BH"/>
              <a:t>When you do, active data mining (active learning) may work much better.</a:t>
            </a:r>
          </a:p>
          <a:p>
            <a:pPr eaLnBrk="1" hangingPunct="1"/>
            <a:r>
              <a:rPr lang="en-US" altLang="es-BH"/>
              <a:t>Arises naturally when you have a tight collaboration with experimenters.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B3C11D0-D994-65A8-14B1-0B3346DA0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BAC8DE1C-C28C-1321-4B0A-299D127D6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D3DD589-0812-C645-9B88-7753157ACF32}" type="slidenum">
              <a:rPr lang="en-US" altLang="es-BH" sz="14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42E9E99-35E6-979F-DB2F-ACFAA4DA0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BH"/>
              <a:t>The Search Space Problem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D0C72F35-0B0F-261C-D96E-437B24EC93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s-BH" dirty="0"/>
          </a:p>
          <a:p>
            <a:pPr eaLnBrk="1" hangingPunct="1"/>
            <a:r>
              <a:rPr lang="en-US" altLang="es-BH" dirty="0"/>
              <a:t>Many scientific problems involve exploring a search space for the few factors that matter most.</a:t>
            </a:r>
          </a:p>
          <a:p>
            <a:pPr eaLnBrk="1" hangingPunct="1"/>
            <a:r>
              <a:rPr lang="en-US" altLang="es-BH" dirty="0"/>
              <a:t>Sometimes experiments are costly.</a:t>
            </a:r>
          </a:p>
          <a:p>
            <a:pPr eaLnBrk="1" hangingPunct="1"/>
            <a:r>
              <a:rPr lang="en-US" altLang="es-BH" dirty="0"/>
              <a:t>How can we use pick a well-spaced set of experiments that can give us lots of information?</a:t>
            </a:r>
          </a:p>
          <a:p>
            <a:pPr eaLnBrk="1" hangingPunct="1"/>
            <a:endParaRPr lang="en-US" altLang="es-BH" dirty="0"/>
          </a:p>
          <a:p>
            <a:pPr eaLnBrk="1" hangingPunct="1"/>
            <a:endParaRPr lang="en-US" altLang="es-BH" dirty="0"/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95E1E76-D8CA-1D96-151E-CA20AD177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>
            <a:extLst>
              <a:ext uri="{FF2B5EF4-FFF2-40B4-BE49-F238E27FC236}">
                <a16:creationId xmlns:a16="http://schemas.microsoft.com/office/drawing/2014/main" id="{099943CA-5DE4-1C4A-0413-841017E03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4FA1F69-2F88-FF4F-A8C5-A4FFF07D1A1F}" type="slidenum">
              <a:rPr lang="en-US" altLang="es-BH" sz="14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4F53D91B-A98A-4488-9545-86A19F5D0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2360613"/>
            <a:ext cx="1651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GB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25604" name="Text Box 3">
            <a:extLst>
              <a:ext uri="{FF2B5EF4-FFF2-40B4-BE49-F238E27FC236}">
                <a16:creationId xmlns:a16="http://schemas.microsoft.com/office/drawing/2014/main" id="{F1D6DBC3-CF84-7650-9ECF-7F517E688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3" y="184150"/>
            <a:ext cx="8534400" cy="831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3333FF"/>
                </a:solidFill>
                <a:latin typeface="Comic Sans MS" panose="030F0902030302020204" pitchFamily="66" charset="0"/>
              </a:rPr>
              <a:t>What is combinatorial design? Disciplined sampling with feedback. Suppose you are a thief… </a:t>
            </a:r>
          </a:p>
        </p:txBody>
      </p:sp>
      <p:sp>
        <p:nvSpPr>
          <p:cNvPr id="455684" name="Text Box 4">
            <a:extLst>
              <a:ext uri="{FF2B5EF4-FFF2-40B4-BE49-F238E27FC236}">
                <a16:creationId xmlns:a16="http://schemas.microsoft.com/office/drawing/2014/main" id="{78006BF1-70C9-09FB-DDB2-B09FEDD42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1371600"/>
            <a:ext cx="8805863" cy="1917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63F1B"/>
                </a:solidFill>
                <a:latin typeface="Comic Sans MS" panose="030F0902030302020204" pitchFamily="66" charset="0"/>
              </a:rPr>
              <a:t>Combinatorial Safe: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 10 switches with 3 settings each. Over 59,000 (3^10) possible configurations. However there is a certain pair of switches (you don’t know which pair) and a certain pair of values of those switches that will open the safe.</a:t>
            </a:r>
          </a:p>
        </p:txBody>
      </p:sp>
      <p:sp>
        <p:nvSpPr>
          <p:cNvPr id="455685" name="Text Box 5">
            <a:extLst>
              <a:ext uri="{FF2B5EF4-FFF2-40B4-BE49-F238E27FC236}">
                <a16:creationId xmlns:a16="http://schemas.microsoft.com/office/drawing/2014/main" id="{66FB2926-656F-2FBE-DE18-CF46F5E23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657600"/>
            <a:ext cx="8805863" cy="1187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63F1B"/>
                </a:solidFill>
                <a:latin typeface="Comic Sans MS" panose="030F0902030302020204" pitchFamily="66" charset="0"/>
              </a:rPr>
              <a:t>Illustration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: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S1 S2 S3 </a:t>
            </a:r>
            <a:r>
              <a:rPr lang="en-US" altLang="es-BH" sz="2400" b="1">
                <a:solidFill>
                  <a:srgbClr val="FF0000"/>
                </a:solidFill>
                <a:latin typeface="Comic Sans MS" panose="030F0902030302020204" pitchFamily="66" charset="0"/>
              </a:rPr>
              <a:t>S4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 S5 S6 </a:t>
            </a:r>
            <a:r>
              <a:rPr lang="en-US" altLang="es-BH" sz="2400" b="1">
                <a:solidFill>
                  <a:srgbClr val="FF0000"/>
                </a:solidFill>
                <a:latin typeface="Comic Sans MS" panose="030F0902030302020204" pitchFamily="66" charset="0"/>
              </a:rPr>
              <a:t>S7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 S8 S9 S10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            </a:t>
            </a:r>
            <a:r>
              <a:rPr lang="en-US" altLang="es-BH" sz="2400" b="1">
                <a:solidFill>
                  <a:srgbClr val="FF0000"/>
                </a:solidFill>
                <a:latin typeface="Comic Sans MS" panose="030F0902030302020204" pitchFamily="66" charset="0"/>
              </a:rPr>
              <a:t>C           A</a:t>
            </a:r>
          </a:p>
        </p:txBody>
      </p:sp>
      <p:sp>
        <p:nvSpPr>
          <p:cNvPr id="455686" name="Text Box 6">
            <a:extLst>
              <a:ext uri="{FF2B5EF4-FFF2-40B4-BE49-F238E27FC236}">
                <a16:creationId xmlns:a16="http://schemas.microsoft.com/office/drawing/2014/main" id="{56B2A3D5-5E36-949D-4BCC-94C2A34B6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0"/>
            <a:ext cx="8805863" cy="1187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rgbClr val="F63F1B"/>
                </a:solidFill>
                <a:latin typeface="Comic Sans MS" panose="030F0902030302020204" pitchFamily="66" charset="0"/>
              </a:rPr>
              <a:t>Challenge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: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Open the safe in as few switch configurations as possible. How many? How to do?</a:t>
            </a:r>
            <a:endParaRPr lang="en-US" altLang="es-BH" sz="2400" b="1">
              <a:solidFill>
                <a:srgbClr val="FF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1702ECDA-9472-8B7F-D37B-B3DD9495B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4" grpId="0" animBg="1" autoUpdateAnimBg="0"/>
      <p:bldP spid="455685" grpId="0" animBg="1" autoUpdateAnimBg="0"/>
      <p:bldP spid="455686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>
            <a:extLst>
              <a:ext uri="{FF2B5EF4-FFF2-40B4-BE49-F238E27FC236}">
                <a16:creationId xmlns:a16="http://schemas.microsoft.com/office/drawing/2014/main" id="{637E8E49-524A-91EA-42FF-791D0732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9BEEA53-3148-4041-820E-80D16713857D}" type="slidenum">
              <a:rPr lang="en-US" altLang="es-BH" sz="14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4F3D0C9E-6D1E-9025-B036-09C6690B6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8" y="152400"/>
            <a:ext cx="3217862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3200" b="1">
                <a:solidFill>
                  <a:schemeClr val="tx1"/>
                </a:solidFill>
                <a:latin typeface="Comic Sans MS" panose="030F0902030302020204" pitchFamily="66" charset="0"/>
              </a:rPr>
              <a:t>Scientific Goal</a:t>
            </a:r>
          </a:p>
        </p:txBody>
      </p:sp>
      <p:sp>
        <p:nvSpPr>
          <p:cNvPr id="456707" name="Text Box 3">
            <a:extLst>
              <a:ext uri="{FF2B5EF4-FFF2-40B4-BE49-F238E27FC236}">
                <a16:creationId xmlns:a16="http://schemas.microsoft.com/office/drawing/2014/main" id="{06C1E64A-CA14-97F8-4254-0F362E80F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67200"/>
            <a:ext cx="8602663" cy="822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Long-term goal: Virtual plant</a:t>
            </a:r>
            <a:r>
              <a:rPr lang="en-US" altLang="es-BH" sz="2400">
                <a:solidFill>
                  <a:schemeClr val="tx1"/>
                </a:solidFill>
                <a:latin typeface="Comic Sans MS" panose="030F0902030302020204" pitchFamily="66" charset="0"/>
              </a:rPr>
              <a:t> (and later … frankenfoods) </a:t>
            </a:r>
          </a:p>
        </p:txBody>
      </p:sp>
      <p:sp>
        <p:nvSpPr>
          <p:cNvPr id="456708" name="Text Box 4">
            <a:extLst>
              <a:ext uri="{FF2B5EF4-FFF2-40B4-BE49-F238E27FC236}">
                <a16:creationId xmlns:a16="http://schemas.microsoft.com/office/drawing/2014/main" id="{362D2229-68D2-37F7-A920-7B3E3C214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76400"/>
            <a:ext cx="8531225" cy="1552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We want to describe the factors (e.g. light, carbon, nitrogen….) that determine whether plants will produce critical amino acids and how those factors interact.</a:t>
            </a:r>
          </a:p>
          <a:p>
            <a:pPr>
              <a:spcBef>
                <a:spcPct val="0"/>
              </a:spcBef>
            </a:pP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5B0ED34-2BE4-8AE8-5E9E-320AD697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7" grpId="0" animBg="1" autoUpdateAnimBg="0"/>
      <p:bldP spid="456708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>
            <a:extLst>
              <a:ext uri="{FF2B5EF4-FFF2-40B4-BE49-F238E27FC236}">
                <a16:creationId xmlns:a16="http://schemas.microsoft.com/office/drawing/2014/main" id="{99B390BC-2691-4C85-85FB-32398E713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58EF988-080A-F742-B9B5-37CA12415C60}" type="slidenum">
              <a:rPr lang="en-US" altLang="es-BH" sz="1400">
                <a:solidFill>
                  <a:schemeClr val="tx1"/>
                </a:solidFill>
              </a:rPr>
              <a:pPr eaLnBrk="1" hangingPunct="1"/>
              <a:t>8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id="{E151116E-798C-3F56-9C76-5E205CDEB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81000"/>
            <a:ext cx="2133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Design Space</a:t>
            </a:r>
          </a:p>
        </p:txBody>
      </p:sp>
      <p:sp>
        <p:nvSpPr>
          <p:cNvPr id="458755" name="Text Box 3">
            <a:extLst>
              <a:ext uri="{FF2B5EF4-FFF2-40B4-BE49-F238E27FC236}">
                <a16:creationId xmlns:a16="http://schemas.microsoft.com/office/drawing/2014/main" id="{42EC5450-ED43-B313-52BE-F01889A3E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371600"/>
            <a:ext cx="61214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2"/>
                </a:solidFill>
                <a:latin typeface="Comic Sans MS" panose="030F0902030302020204" pitchFamily="66" charset="0"/>
              </a:rPr>
              <a:t>Inputs:</a:t>
            </a: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	*Light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			*Starvation to Various Nutrients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			*Carbon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			*Inorganic N (NO3/NH4)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			*Organic N (Glu)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			*Organic N (Gln)</a:t>
            </a:r>
          </a:p>
          <a:p>
            <a:pPr>
              <a:spcBef>
                <a:spcPct val="0"/>
              </a:spcBef>
              <a:buFontTx/>
              <a:buChar char="•"/>
            </a:pP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458756" name="Text Box 4">
            <a:extLst>
              <a:ext uri="{FF2B5EF4-FFF2-40B4-BE49-F238E27FC236}">
                <a16:creationId xmlns:a16="http://schemas.microsoft.com/office/drawing/2014/main" id="{A07B2A45-8F16-4837-A9B8-AB292D75F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733800"/>
            <a:ext cx="8446543" cy="120032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 dirty="0">
                <a:solidFill>
                  <a:srgbClr val="FF0000"/>
                </a:solidFill>
                <a:latin typeface="Comic Sans MS" panose="030F0902030302020204" pitchFamily="66" charset="0"/>
              </a:rPr>
              <a:t>	If inputs take binary values (first approximation)</a:t>
            </a:r>
            <a:endParaRPr lang="en-US" altLang="es-BH" sz="2400" b="1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>
              <a:spcBef>
                <a:spcPct val="0"/>
              </a:spcBef>
            </a:pPr>
            <a:r>
              <a:rPr lang="en-US" altLang="es-BH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6 binary (+/-) inputs= 2</a:t>
            </a:r>
            <a:r>
              <a:rPr lang="en-US" altLang="es-BH" sz="2400" b="1" baseline="30000" dirty="0">
                <a:solidFill>
                  <a:schemeClr val="tx1"/>
                </a:solidFill>
                <a:latin typeface="Comic Sans MS" panose="030F0902030302020204" pitchFamily="66" charset="0"/>
              </a:rPr>
              <a:t>6 </a:t>
            </a:r>
            <a:r>
              <a:rPr lang="en-US" altLang="es-BH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or 64 input combinations</a:t>
            </a:r>
          </a:p>
          <a:p>
            <a:pPr>
              <a:spcBef>
                <a:spcPct val="0"/>
              </a:spcBef>
            </a:pPr>
            <a:r>
              <a:rPr lang="en-US" altLang="es-BH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 (or treatments)</a:t>
            </a:r>
          </a:p>
        </p:txBody>
      </p:sp>
      <p:sp>
        <p:nvSpPr>
          <p:cNvPr id="458757" name="Text Box 5">
            <a:extLst>
              <a:ext uri="{FF2B5EF4-FFF2-40B4-BE49-F238E27FC236}">
                <a16:creationId xmlns:a16="http://schemas.microsoft.com/office/drawing/2014/main" id="{25461619-FD98-AD0E-B62C-5C0F1551A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4953000"/>
            <a:ext cx="8102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	Use 2-factor combinatorial design to reduce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number of treatment combinations required to cover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the experimental space, assuming that important </a:t>
            </a:r>
          </a:p>
          <a:p>
            <a:pPr>
              <a:spcBef>
                <a:spcPct val="0"/>
              </a:spcBef>
            </a:pPr>
            <a:r>
              <a:rPr lang="en-US" altLang="es-BH" sz="2400" b="1">
                <a:solidFill>
                  <a:schemeClr val="tx1"/>
                </a:solidFill>
                <a:latin typeface="Comic Sans MS" panose="030F0902030302020204" pitchFamily="66" charset="0"/>
              </a:rPr>
              <a:t>interactions will have to do with two factors.</a:t>
            </a:r>
          </a:p>
          <a:p>
            <a:pPr>
              <a:spcBef>
                <a:spcPct val="0"/>
              </a:spcBef>
            </a:pPr>
            <a:endParaRPr lang="en-US" altLang="es-BH" sz="2400" b="1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35787E6-B245-8D8C-3216-2DAD36831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5" grpId="0" autoUpdateAnimBg="0"/>
      <p:bldP spid="458756" grpId="0" animBg="1" autoUpdateAnimBg="0"/>
      <p:bldP spid="45875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706301D0-3CA2-4AF6-6114-3AF7CAA2F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41EE28B-DFFA-084E-B51C-806AA882895E}" type="slidenum">
              <a:rPr lang="en-US" altLang="es-BH" sz="1400">
                <a:solidFill>
                  <a:schemeClr val="tx1"/>
                </a:solidFill>
              </a:rPr>
              <a:pPr eaLnBrk="1" hangingPunct="1"/>
              <a:t>9</a:t>
            </a:fld>
            <a:endParaRPr lang="en-US" altLang="es-BH" sz="1400">
              <a:solidFill>
                <a:schemeClr val="tx1"/>
              </a:solidFill>
            </a:endParaRPr>
          </a:p>
        </p:txBody>
      </p:sp>
      <p:graphicFrame>
        <p:nvGraphicFramePr>
          <p:cNvPr id="459778" name="Group 2">
            <a:extLst>
              <a:ext uri="{FF2B5EF4-FFF2-40B4-BE49-F238E27FC236}">
                <a16:creationId xmlns:a16="http://schemas.microsoft.com/office/drawing/2014/main" id="{9EA174E1-B119-16A0-D1E0-740A66FBD570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914400"/>
          <a:ext cx="7348538" cy="3048001"/>
        </p:xfrm>
        <a:graphic>
          <a:graphicData uri="http://schemas.openxmlformats.org/drawingml/2006/table">
            <a:tbl>
              <a:tblPr/>
              <a:tblGrid>
                <a:gridCol w="846138">
                  <a:extLst>
                    <a:ext uri="{9D8B030D-6E8A-4147-A177-3AD203B41FA5}">
                      <a16:colId xmlns:a16="http://schemas.microsoft.com/office/drawing/2014/main" val="2607841998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449945090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880320369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603786287"/>
                    </a:ext>
                  </a:extLst>
                </a:gridCol>
                <a:gridCol w="896937">
                  <a:extLst>
                    <a:ext uri="{9D8B030D-6E8A-4147-A177-3AD203B41FA5}">
                      <a16:colId xmlns:a16="http://schemas.microsoft.com/office/drawing/2014/main" val="3993319506"/>
                    </a:ext>
                  </a:extLst>
                </a:gridCol>
                <a:gridCol w="979488">
                  <a:extLst>
                    <a:ext uri="{9D8B030D-6E8A-4147-A177-3AD203B41FA5}">
                      <a16:colId xmlns:a16="http://schemas.microsoft.com/office/drawing/2014/main" val="3401968081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1026619569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1259810411"/>
                    </a:ext>
                  </a:extLst>
                </a:gridCol>
              </a:tblGrid>
              <a:tr h="827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EXPT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PIVOT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ILLUMIN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STARVE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DA31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CARBON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22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NO3NH4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GLU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GLN</a:t>
                      </a:r>
                      <a:endParaRPr kumimoji="0" lang="en-US" altLang="es-BH" sz="12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639012"/>
                  </a:ext>
                </a:extLst>
              </a:tr>
              <a:tr h="3746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746777"/>
                  </a:ext>
                </a:extLst>
              </a:tr>
              <a:tr h="352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706724"/>
                  </a:ext>
                </a:extLst>
              </a:tr>
              <a:tr h="352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en-US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103618"/>
                  </a:ext>
                </a:extLst>
              </a:tr>
              <a:tr h="352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rgbClr val="1822CD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822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22672"/>
                  </a:ext>
                </a:extLst>
              </a:tr>
              <a:tr h="392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A1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93564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BH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DARK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3F1B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s-BH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494405"/>
                  </a:ext>
                </a:extLst>
              </a:tr>
            </a:tbl>
          </a:graphicData>
        </a:graphic>
      </p:graphicFrame>
      <p:sp>
        <p:nvSpPr>
          <p:cNvPr id="31822" name="Text Box 77">
            <a:extLst>
              <a:ext uri="{FF2B5EF4-FFF2-40B4-BE49-F238E27FC236}">
                <a16:creationId xmlns:a16="http://schemas.microsoft.com/office/drawing/2014/main" id="{CE80627E-9167-18BA-9700-3DA36EF23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" y="114300"/>
            <a:ext cx="7529513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“Combinatorial design” finds six conditions to explore every</a:t>
            </a:r>
          </a:p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 pairwise interaction. Want to discover important factors.</a:t>
            </a:r>
          </a:p>
        </p:txBody>
      </p:sp>
      <p:sp>
        <p:nvSpPr>
          <p:cNvPr id="31823" name="Text Box 78">
            <a:extLst>
              <a:ext uri="{FF2B5EF4-FFF2-40B4-BE49-F238E27FC236}">
                <a16:creationId xmlns:a16="http://schemas.microsoft.com/office/drawing/2014/main" id="{716CD692-CA29-4403-BBBF-EC90FA360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" y="4191000"/>
            <a:ext cx="8747125" cy="2530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Notice: for each pair of input factors and combination of values</a:t>
            </a:r>
          </a:p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from those factors, some experiment has that combination, e.g. Light</a:t>
            </a:r>
          </a:p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No carbon; Starve No Glu.</a:t>
            </a:r>
          </a:p>
          <a:p>
            <a:pPr>
              <a:spcBef>
                <a:spcPct val="0"/>
              </a:spcBef>
            </a:pPr>
            <a:endParaRPr lang="en-US" altLang="es-BH" b="1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After doing this experiment,</a:t>
            </a:r>
          </a:p>
          <a:p>
            <a:pPr>
              <a:spcBef>
                <a:spcPct val="0"/>
              </a:spcBef>
            </a:pPr>
            <a:r>
              <a:rPr lang="en-US" altLang="es-BH" b="1">
                <a:solidFill>
                  <a:schemeClr val="tx1"/>
                </a:solidFill>
                <a:latin typeface="Comic Sans MS" panose="030F0902030302020204" pitchFamily="66" charset="0"/>
              </a:rPr>
              <a:t>certain factors suggest themselves as worth further study: Illumination, Carbon (both have significant repressive correlations)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0FF019-B137-ED41-DA44-A97FDFC2A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/19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L">
  <a:themeElements>
    <a:clrScheme name="M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9057" tIns="49528" rIns="99057" bIns="49528" numCol="1" anchor="t" anchorCtr="0" compatLnSpc="1">
        <a:prstTxWarp prst="textNoShape">
          <a:avLst/>
        </a:prstTxWarp>
        <a:spAutoFit/>
      </a:bodyPr>
      <a:lstStyle>
        <a:defPPr marL="0" marR="0" indent="0" algn="l" defTabSz="9906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l-GR" sz="20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9057" tIns="49528" rIns="99057" bIns="49528" numCol="1" anchor="t" anchorCtr="0" compatLnSpc="1">
        <a:prstTxWarp prst="textNoShape">
          <a:avLst/>
        </a:prstTxWarp>
        <a:spAutoFit/>
      </a:bodyPr>
      <a:lstStyle>
        <a:defPPr marL="0" marR="0" indent="0" algn="l" defTabSz="9906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l-GR" sz="20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ML</Template>
  <TotalTime>18016</TotalTime>
  <Words>1644</Words>
  <Application>Microsoft Macintosh PowerPoint</Application>
  <PresentationFormat>Presentación en pantalla (4:3)</PresentationFormat>
  <Paragraphs>379</Paragraphs>
  <Slides>19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Comic Sans MS</vt:lpstr>
      <vt:lpstr>ML</vt:lpstr>
      <vt:lpstr>Puzzle for Iterative Science</vt:lpstr>
      <vt:lpstr>How Machine Learning Often Works</vt:lpstr>
      <vt:lpstr>Activist Data Mining</vt:lpstr>
      <vt:lpstr>Which is Better for Natural Science?</vt:lpstr>
      <vt:lpstr>The Search Space Problem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Safecracking Solution (X = Don’t care)</vt:lpstr>
    </vt:vector>
  </TitlesOfParts>
  <Company>IBM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  Aristotelis Tsirigos email: tsirigos@cs.nyu.edu   Dennis Shasha - Advanced Database Systems NYU Computer Science</dc:title>
  <dc:creator>IBM_User</dc:creator>
  <cp:lastModifiedBy>Dennis Shasha</cp:lastModifiedBy>
  <cp:revision>392</cp:revision>
  <dcterms:created xsi:type="dcterms:W3CDTF">2011-03-08T15:19:52Z</dcterms:created>
  <dcterms:modified xsi:type="dcterms:W3CDTF">2024-04-13T17:56:46Z</dcterms:modified>
</cp:coreProperties>
</file>