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1" r:id="rId6"/>
    <p:sldId id="263" r:id="rId7"/>
    <p:sldId id="266" r:id="rId8"/>
    <p:sldId id="274" r:id="rId9"/>
    <p:sldId id="268" r:id="rId10"/>
    <p:sldId id="269" r:id="rId11"/>
    <p:sldId id="270" r:id="rId12"/>
    <p:sldId id="267" r:id="rId13"/>
    <p:sldId id="271" r:id="rId14"/>
    <p:sldId id="273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0000" autoAdjust="0"/>
  </p:normalViewPr>
  <p:slideViewPr>
    <p:cSldViewPr>
      <p:cViewPr varScale="1">
        <p:scale>
          <a:sx n="102" d="100"/>
          <a:sy n="102" d="100"/>
        </p:scale>
        <p:origin x="-12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8F12D-DFC0-497E-858F-4EB462F0699D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05406-425B-481A-882C-9EAB948AADF3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Fatalities / Rescues</a:t>
            </a:r>
          </a:p>
          <a:p>
            <a:r>
              <a:rPr lang="en-IE" dirty="0" smtClean="0"/>
              <a:t>Turnouts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14</a:t>
            </a:fld>
            <a:endParaRPr lang="en-I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 smtClean="0"/>
              <a:t>100% 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15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SCSI = Complete Rebuild only</a:t>
            </a:r>
          </a:p>
          <a:p>
            <a:r>
              <a:rPr lang="en-IE" dirty="0" smtClean="0"/>
              <a:t>PSRA – Property Services Regulatory Authority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 smtClean="0"/>
              <a:t>Revenue Commissioners</a:t>
            </a:r>
            <a:r>
              <a:rPr lang="en-IE" baseline="0" dirty="0" smtClean="0"/>
              <a:t> happy that data has settled down</a:t>
            </a: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A=90</a:t>
            </a:r>
            <a:r>
              <a:rPr lang="en-IE" smtClean="0"/>
              <a:t>%, B=88%, C=85%, D=83%, E=93%, F=89%.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11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 smtClean="0"/>
              <a:t>Apartment - Kitchen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05406-425B-481A-882C-9EAB948AADF3}" type="slidenum">
              <a:rPr lang="en-IE" smtClean="0"/>
              <a:pPr/>
              <a:t>12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A42B1-DE14-45C8-9322-9590CD0D6C17}" type="datetimeFigureOut">
              <a:rPr lang="en-IE" smtClean="0"/>
              <a:pPr/>
              <a:t>09/03/2015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1F8D-D92F-4162-9E83-F4FBDD94A4D6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e/url?url=http://www.canstockphoto.com/illustration/two-storey.html&amp;rct=j&amp;frm=1&amp;q=&amp;esrc=s&amp;sa=U&amp;ei=ONORU9S0EvLg7QakrYHYDg&amp;ved=0CCYQ9QEwAw&amp;usg=AFQjCNEF71cdMvR4iEXWLBr7m86tbmTwhQ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ofdreams.com/photo/fire/04/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hyperlink" Target="http://eofdreams.com/photo/fire/03/" TargetMode="Externa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hyperlink" Target="http://eofdreams.com/photo/fire/03/" TargetMode="Externa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ofdreams.com/photo/fire/03/" TargetMode="External"/><Relationship Id="rId5" Type="http://schemas.openxmlformats.org/officeDocument/2006/relationships/image" Target="../media/image10.png"/><Relationship Id="rId4" Type="http://schemas.openxmlformats.org/officeDocument/2006/relationships/hyperlink" Target="http://www.clker.com/cliparts/a/c/4/5/11949855802036584352house_christoph_brill_01.svg.med.p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hyperlink" Target="http://www.google.ie/url?url=http://www.completechimneys.com/chimney-fires.html&amp;rct=j&amp;frm=1&amp;q=&amp;esrc=s&amp;sa=U&amp;ei=2duRU4PZN8Sw7AbHvIDADA&amp;ved=0CCQQ9QEwBQ&amp;usg=AFQjCNE0Yc2jIoKKOR6hlzHcUbGWcLrFiw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hyperlink" Target="http://www.dreamstime.com/royalty-free-stock-image-burnt-house-remains-down-sea-image3323651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pt.revenue.ie/lpt-web/valuation-guide/index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Valuation </a:t>
            </a:r>
            <a:r>
              <a:rPr lang="en-IE" dirty="0" smtClean="0"/>
              <a:t>Project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2014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 smtClean="0"/>
          </a:p>
          <a:p>
            <a:endParaRPr lang="en-IE" dirty="0" smtClean="0"/>
          </a:p>
          <a:p>
            <a:r>
              <a:rPr lang="en-IE" sz="2800" dirty="0" smtClean="0">
                <a:solidFill>
                  <a:schemeClr val="tx1"/>
                </a:solidFill>
              </a:rPr>
              <a:t>Dublin Fire Brigade</a:t>
            </a:r>
            <a:endParaRPr lang="en-IE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:\General Stuff\DFB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371429" cy="13714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ANd9GcQok9BySXf2lohgZKS1BGkF8GTySqH-YyhxR8PHMrEBIy3GO23BpQC2wkQ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844824"/>
            <a:ext cx="2553283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3074" name="Picture 2" descr="ANd9GcQok9BySXf2lohgZKS1BGkF8GTySqH-YyhxR8PHMrEBIy3GO23BpQC2wkQ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844824"/>
            <a:ext cx="2553283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Fire - 04 phot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3928" y="2924944"/>
            <a:ext cx="648072" cy="50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Nd9GcQok9BySXf2lohgZKS1BGkF8GTySqH-YyhxR8PHMrEBIy3GO23BpQC2wkQ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844824"/>
            <a:ext cx="2553283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Fire - 04 phot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2996952"/>
            <a:ext cx="504056" cy="39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Fire - 04 phot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96336" y="2996952"/>
            <a:ext cx="5760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187624" y="5013176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No Damage		          ? 15-25%		       ? 50%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Pilot Test 2014 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4099" name="Picture 3" descr="canstock15913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052736"/>
            <a:ext cx="410445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anstock159133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708920"/>
            <a:ext cx="3960440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Fire - 03 phot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736" y="1916832"/>
            <a:ext cx="97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Pilot Test 2014 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1026" name="Picture 2" descr="H:\Valuation Project\Valuation 2014\Presentation June 2014\stock-vector-vector-drawing-of-building-with-furniture-in-pink-and-brown-9363003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556792"/>
            <a:ext cx="4320480" cy="4512501"/>
          </a:xfrm>
          <a:prstGeom prst="rect">
            <a:avLst/>
          </a:prstGeom>
          <a:noFill/>
        </p:spPr>
      </p:pic>
      <p:pic>
        <p:nvPicPr>
          <p:cNvPr id="7" name="Picture 4" descr="Fire - 03 phot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3645024"/>
            <a:ext cx="1296144" cy="101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Fire - 03 phot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4293096"/>
            <a:ext cx="1296144" cy="101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Pilot Test 2014 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5123" name="Picture 3" descr="11949855802036584352house_christoph_brill_01">
            <a:hlinkClick r:id="rId4" tooltip="&quot;Download as SVG file&quot;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1772816"/>
            <a:ext cx="4000444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Fire - 03 photo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2132856"/>
            <a:ext cx="1296144" cy="101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Pilot Test 2014 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7170" name="Picture 2" descr="ANd9GcTaoPW6Egj2DgOl6ly2iSDuMvcvtQkrYJw9dKRMpfvIgyyAvs6fZG9_JQQ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8313" y="1916832"/>
            <a:ext cx="5661999" cy="353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Pilot Test 2014 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6148" name="bigthumb33236516-8" descr="Burnt house Royalty Free Stock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1916832"/>
            <a:ext cx="475252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</a:t>
            </a:r>
            <a:r>
              <a:rPr lang="en-IE" sz="3600" dirty="0" smtClean="0"/>
              <a:t>Project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Scope</a:t>
            </a:r>
          </a:p>
          <a:p>
            <a:r>
              <a:rPr lang="en-IE" dirty="0" smtClean="0"/>
              <a:t>A positive metric for DFB</a:t>
            </a:r>
          </a:p>
          <a:p>
            <a:r>
              <a:rPr lang="en-IE" dirty="0" smtClean="0"/>
              <a:t>A monetary value of the property we save</a:t>
            </a:r>
          </a:p>
          <a:p>
            <a:r>
              <a:rPr lang="en-IE" dirty="0" smtClean="0"/>
              <a:t>Domestic property Only</a:t>
            </a:r>
          </a:p>
          <a:p>
            <a:r>
              <a:rPr lang="en-IE" dirty="0" smtClean="0"/>
              <a:t>Similar Schemes</a:t>
            </a:r>
          </a:p>
          <a:p>
            <a:pPr lvl="1"/>
            <a:r>
              <a:rPr lang="en-IE" dirty="0" smtClean="0"/>
              <a:t>Calgary, Canada.</a:t>
            </a:r>
          </a:p>
          <a:p>
            <a:pPr lvl="1"/>
            <a:r>
              <a:rPr lang="en-IE" dirty="0" smtClean="0"/>
              <a:t>New Zealand</a:t>
            </a:r>
          </a:p>
          <a:p>
            <a:endParaRPr lang="en-IE" dirty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Calgary Fire Department</a:t>
            </a:r>
            <a:endParaRPr lang="en-IE" sz="3600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556792"/>
            <a:ext cx="5616624" cy="4205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New Zealand Fire Service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“</a:t>
            </a:r>
            <a:r>
              <a:rPr lang="en-IE" i="1" dirty="0" smtClean="0"/>
              <a:t>Estimated Area of Flame Damage to Structural Fabric of Building</a:t>
            </a:r>
            <a:r>
              <a:rPr lang="en-IE" dirty="0" smtClean="0"/>
              <a:t>”</a:t>
            </a:r>
          </a:p>
          <a:p>
            <a:r>
              <a:rPr lang="en-IE" dirty="0" smtClean="0"/>
              <a:t>S/O estimates damage in m², </a:t>
            </a:r>
          </a:p>
          <a:p>
            <a:r>
              <a:rPr lang="en-IE" dirty="0" smtClean="0"/>
              <a:t>Quantity Survey Construction Cost/m²</a:t>
            </a:r>
          </a:p>
          <a:p>
            <a:r>
              <a:rPr lang="en-IE" dirty="0" smtClean="0"/>
              <a:t>Emphasis on Response Times</a:t>
            </a:r>
          </a:p>
          <a:p>
            <a:endParaRPr lang="en-IE" dirty="0" smtClean="0"/>
          </a:p>
          <a:p>
            <a:r>
              <a:rPr lang="en-IE" dirty="0" smtClean="0"/>
              <a:t>Dublin - Keep simple!</a:t>
            </a:r>
          </a:p>
          <a:p>
            <a:r>
              <a:rPr lang="en-IE" dirty="0" smtClean="0"/>
              <a:t>Area Damaged x Value of Property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</a:t>
            </a:r>
            <a:r>
              <a:rPr lang="en-IE" sz="3600" dirty="0" smtClean="0"/>
              <a:t>Project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Area of Flame Damage</a:t>
            </a:r>
          </a:p>
          <a:p>
            <a:pPr lvl="1"/>
            <a:r>
              <a:rPr lang="en-IE" dirty="0" smtClean="0"/>
              <a:t>Estimated % of total area – Incident Commander</a:t>
            </a:r>
          </a:p>
          <a:p>
            <a:pPr lvl="1"/>
            <a:r>
              <a:rPr lang="en-IE" dirty="0" smtClean="0"/>
              <a:t>Subjective, Experience, Consolidate into Schedule</a:t>
            </a:r>
          </a:p>
          <a:p>
            <a:pPr lvl="1"/>
            <a:r>
              <a:rPr lang="en-IE" dirty="0" smtClean="0"/>
              <a:t>NB: General Quality of Form Completion!  </a:t>
            </a:r>
          </a:p>
          <a:p>
            <a:pPr lvl="1">
              <a:buNone/>
            </a:pPr>
            <a:endParaRPr lang="en-IE" dirty="0" smtClean="0"/>
          </a:p>
          <a:p>
            <a:r>
              <a:rPr lang="en-IE" dirty="0" smtClean="0"/>
              <a:t>Value of property</a:t>
            </a:r>
          </a:p>
          <a:p>
            <a:pPr lvl="1"/>
            <a:r>
              <a:rPr lang="en-IE" dirty="0" smtClean="0"/>
              <a:t>SCSI = €1,768/m²</a:t>
            </a:r>
            <a:r>
              <a:rPr lang="en-IE" sz="2000" dirty="0" smtClean="0"/>
              <a:t> (Dublin) - </a:t>
            </a:r>
            <a:r>
              <a:rPr lang="en-IE" dirty="0" smtClean="0"/>
              <a:t>Building </a:t>
            </a:r>
            <a:r>
              <a:rPr lang="en-IE" u="sng" dirty="0" smtClean="0"/>
              <a:t>and</a:t>
            </a:r>
            <a:r>
              <a:rPr lang="en-IE" dirty="0" smtClean="0"/>
              <a:t> Furnishings</a:t>
            </a:r>
          </a:p>
          <a:p>
            <a:pPr lvl="1"/>
            <a:r>
              <a:rPr lang="en-IE" dirty="0" smtClean="0"/>
              <a:t>Residential Property Price Register (PSRA)</a:t>
            </a:r>
          </a:p>
          <a:p>
            <a:pPr lvl="1"/>
            <a:r>
              <a:rPr lang="en-IE" dirty="0" smtClean="0"/>
              <a:t>Local Property Tax – Revenue Commissioners</a:t>
            </a:r>
          </a:p>
          <a:p>
            <a:pPr lvl="1">
              <a:buNone/>
            </a:pPr>
            <a:endParaRPr lang="en-IE" dirty="0" smtClean="0"/>
          </a:p>
          <a:p>
            <a:endParaRPr lang="en-IE" dirty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Valuation </a:t>
            </a:r>
            <a:r>
              <a:rPr lang="en-IE" sz="3600" dirty="0" smtClean="0"/>
              <a:t>Project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Local Property Tax Valuation</a:t>
            </a:r>
          </a:p>
          <a:p>
            <a:pPr lvl="1"/>
            <a:r>
              <a:rPr lang="en-IE" dirty="0" smtClean="0"/>
              <a:t>‘Agreed’ with Owner</a:t>
            </a:r>
          </a:p>
          <a:p>
            <a:pPr lvl="1"/>
            <a:r>
              <a:rPr lang="en-IE" dirty="0" smtClean="0"/>
              <a:t>Reasonably Objective</a:t>
            </a:r>
          </a:p>
          <a:p>
            <a:pPr lvl="1"/>
            <a:r>
              <a:rPr lang="en-IE" dirty="0" smtClean="0"/>
              <a:t>Available</a:t>
            </a:r>
          </a:p>
          <a:p>
            <a:pPr lvl="1">
              <a:buNone/>
            </a:pPr>
            <a:r>
              <a:rPr lang="en-IE" sz="2000" u="sng" dirty="0" smtClean="0">
                <a:hlinkClick r:id="rId3"/>
              </a:rPr>
              <a:t>https://lpt.revenue.ie/lpt-web/valuation-guide/index.htm</a:t>
            </a:r>
            <a:endParaRPr lang="en-IE" sz="2000" dirty="0" smtClean="0"/>
          </a:p>
          <a:p>
            <a:pPr lvl="1">
              <a:buNone/>
            </a:pPr>
            <a:endParaRPr lang="en-IE" dirty="0" smtClean="0"/>
          </a:p>
          <a:p>
            <a:endParaRPr lang="en-IE" dirty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552" y="188643"/>
          <a:ext cx="8604447" cy="6669355"/>
        </p:xfrm>
        <a:graphic>
          <a:graphicData uri="http://schemas.openxmlformats.org/drawingml/2006/table">
            <a:tbl>
              <a:tblPr/>
              <a:tblGrid>
                <a:gridCol w="737055"/>
                <a:gridCol w="977253"/>
                <a:gridCol w="937768"/>
                <a:gridCol w="740344"/>
                <a:gridCol w="829186"/>
                <a:gridCol w="881833"/>
                <a:gridCol w="618599"/>
                <a:gridCol w="1882121"/>
                <a:gridCol w="1000288"/>
              </a:tblGrid>
              <a:tr h="165438"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9982">
                <a:tc>
                  <a:txBody>
                    <a:bodyPr/>
                    <a:lstStyle/>
                    <a:p>
                      <a:pPr algn="l" fontAlgn="b"/>
                      <a:r>
                        <a:rPr lang="en-IE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Mid-Point Valuation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Damage Valuation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Property Saved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Saved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Domestic Property Saved                               Forecast for full year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DFB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Charged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25,475,000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3,201,500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22,273,500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89,094,000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663"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No Fee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28,200,000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3,441,500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24,758,500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99,034,000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53,675,000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6,643,000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47,032,000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87.6%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188,128,000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-  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DCC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Charged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13,925,000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1,678,750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12,246,250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48,985,000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No Fee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15,600,000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1,834,500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13,765,500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55,062,000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29,525,000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3,513,250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26,011,750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88.1%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104,047,000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-  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DLRCC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Charged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5,050,000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488,500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4,561,500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18,246,000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No Fee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3,025,000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437,500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2,587,500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10,350,000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8,075,000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926,000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7,149,000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88.5%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28,596,000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-  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FCC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Charged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1,800,000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326,250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1,473,750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5,895,000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No Fee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3,825,000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599,750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3,225,250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12,901,000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5,625,000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926,000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4,699,000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83.5%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18,796,000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-  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SDCC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Charged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4,700,000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708,000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3,992,000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15,968,000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Fires No Fee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5,750,000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569,750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5,180,250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20,721,000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522"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10,450,000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1,277,750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9,172,250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87.8%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36,689,000 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438"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159" marR="5159" marT="51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438"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1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1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1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1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9" marR="5159" marT="51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Valuation Test 2013</a:t>
            </a:r>
            <a:endParaRPr lang="en-IE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59632" y="1556789"/>
          <a:ext cx="6840761" cy="3960441"/>
        </p:xfrm>
        <a:graphic>
          <a:graphicData uri="http://schemas.openxmlformats.org/drawingml/2006/table">
            <a:tbl>
              <a:tblPr/>
              <a:tblGrid>
                <a:gridCol w="881155"/>
                <a:gridCol w="1168318"/>
                <a:gridCol w="1121114"/>
                <a:gridCol w="885091"/>
                <a:gridCol w="991301"/>
                <a:gridCol w="1054240"/>
                <a:gridCol w="739542"/>
              </a:tblGrid>
              <a:tr h="720081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Mid-Point Valuation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Damage Valuation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Property Saved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ALPHA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14,375,000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1,382,000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12,993,000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BRAVO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14,600,000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1,752,500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12,847,500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CHARLIE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9,500,000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1,433,500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8,066,500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7,750,000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1,345,500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6,404,500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ECHO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150,250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1,949,750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E0B2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FOXTROT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579,250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4,770,750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18D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53,675,000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6,643,000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47,032,000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9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600" dirty="0" smtClean="0"/>
              <a:t>Damage Calculation</a:t>
            </a:r>
            <a:endParaRPr lang="en-IE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99592" y="1600201"/>
            <a:ext cx="7330008" cy="4277072"/>
          </a:xfrm>
        </p:spPr>
        <p:txBody>
          <a:bodyPr/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pic>
        <p:nvPicPr>
          <p:cNvPr id="4" name="Picture 2" descr="H:\General Stuff\DFB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332656"/>
            <a:ext cx="1083397" cy="1083397"/>
          </a:xfrm>
          <a:prstGeom prst="rect">
            <a:avLst/>
          </a:prstGeom>
          <a:noFill/>
        </p:spPr>
      </p:pic>
      <p:pic>
        <p:nvPicPr>
          <p:cNvPr id="2050" name="Picture 2" descr="canstock93592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1151" y="1556792"/>
            <a:ext cx="5953137" cy="400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408</Words>
  <Application>Microsoft Office PowerPoint</Application>
  <PresentationFormat>On-screen Show (4:3)</PresentationFormat>
  <Paragraphs>303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Valuation Project 2014</vt:lpstr>
      <vt:lpstr>Valuation Project</vt:lpstr>
      <vt:lpstr>Calgary Fire Department</vt:lpstr>
      <vt:lpstr>New Zealand Fire Service</vt:lpstr>
      <vt:lpstr>Valuation Project</vt:lpstr>
      <vt:lpstr>Valuation Project</vt:lpstr>
      <vt:lpstr>Slide 7</vt:lpstr>
      <vt:lpstr>Valuation Test 2013</vt:lpstr>
      <vt:lpstr>Damage Calculation</vt:lpstr>
      <vt:lpstr>Slide 10</vt:lpstr>
      <vt:lpstr>Valuation Pilot Test 2014 </vt:lpstr>
      <vt:lpstr>Valuation Pilot Test 2014 </vt:lpstr>
      <vt:lpstr>Valuation Pilot Test 2014 </vt:lpstr>
      <vt:lpstr>Valuation Pilot Test 2014 </vt:lpstr>
      <vt:lpstr>Valuation Pilot Test 2014 </vt:lpstr>
    </vt:vector>
  </TitlesOfParts>
  <Company>Dublin City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Dubdesk</dc:creator>
  <cp:lastModifiedBy>Dubdesk</cp:lastModifiedBy>
  <cp:revision>69</cp:revision>
  <dcterms:created xsi:type="dcterms:W3CDTF">2014-06-24T13:22:08Z</dcterms:created>
  <dcterms:modified xsi:type="dcterms:W3CDTF">2015-03-09T09:42:56Z</dcterms:modified>
</cp:coreProperties>
</file>