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3" r:id="rId5"/>
    <p:sldId id="259" r:id="rId6"/>
    <p:sldId id="267" r:id="rId7"/>
    <p:sldId id="266" r:id="rId8"/>
    <p:sldId id="264" r:id="rId9"/>
    <p:sldId id="265" r:id="rId10"/>
    <p:sldId id="260" r:id="rId11"/>
    <p:sldId id="261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967" autoAdjust="0"/>
  </p:normalViewPr>
  <p:slideViewPr>
    <p:cSldViewPr snapToGrid="0" snapToObjects="1">
      <p:cViewPr varScale="1">
        <p:scale>
          <a:sx n="82" d="100"/>
          <a:sy n="82" d="100"/>
        </p:scale>
        <p:origin x="-17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931A2-496C-CB47-8BA8-366AEF57ABD5}" type="datetimeFigureOut">
              <a:rPr lang="en-US" smtClean="0"/>
              <a:t>1/20/15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F7022-7503-EA4D-994D-8828F8BA0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64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Linear models doesn’t work: we used the gold standard to predict the last time point using dream data(based 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ecoli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but that doesn’t help to improve the prediction of correct signs. Hence we want to use a non-linear model such that if we knew the network and all time points up to t-1 we predict time t.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F7022-7503-EA4D-994D-8828F8BA0B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39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F7022-7503-EA4D-994D-8828F8BA0B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19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Grant (deadline June 5th):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 Make the model of the new root data.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 Cell-specific analysis with the new root data using Birnbaum et al. and Gifford et al. 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 Cell-expression table out of the TFs we are interested in (to see from Gifford which cell the TFs are expressed in)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 See whether or not linear model isn’t anymore functional at larger scale - Using simulated data do the following: group testing on smaller scale; try a linear model on that, then try a random forest on that. Finally do the same for the bigger scale. Also try multiple size of groups to understand which size is ideal. 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 Figure out how important is “grouping” according to specific sets of TFs. There are no TF families in dream but what we can do is look at correlated TFs - Compare Correlated/Not Correlated/Random.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F7022-7503-EA4D-994D-8828F8BA0B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38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4180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4180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82081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6B6A-D851-EA43-9E71-B62DCBDB1C37}" type="datetimeFigureOut">
              <a:rPr lang="en-US" smtClean="0"/>
              <a:t>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31060-8F2D-D049-808F-9C5B3FBCB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49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6B6A-D851-EA43-9E71-B62DCBDB1C37}" type="datetimeFigureOut">
              <a:rPr lang="en-US" smtClean="0"/>
              <a:t>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31060-8F2D-D049-808F-9C5B3FBCB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15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6B6A-D851-EA43-9E71-B62DCBDB1C37}" type="datetimeFigureOut">
              <a:rPr lang="en-US" smtClean="0"/>
              <a:t>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31060-8F2D-D049-808F-9C5B3FBCB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84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6B6A-D851-EA43-9E71-B62DCBDB1C37}" type="datetimeFigureOut">
              <a:rPr lang="en-US" smtClean="0"/>
              <a:t>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31060-8F2D-D049-808F-9C5B3FBCB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6B6A-D851-EA43-9E71-B62DCBDB1C37}" type="datetimeFigureOut">
              <a:rPr lang="en-US" smtClean="0"/>
              <a:t>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31060-8F2D-D049-808F-9C5B3FBCB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5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6B6A-D851-EA43-9E71-B62DCBDB1C37}" type="datetimeFigureOut">
              <a:rPr lang="en-US" smtClean="0"/>
              <a:t>1/20/15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31060-8F2D-D049-808F-9C5B3FBCB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20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6B6A-D851-EA43-9E71-B62DCBDB1C37}" type="datetimeFigureOut">
              <a:rPr lang="en-US" smtClean="0"/>
              <a:t>1/20/15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31060-8F2D-D049-808F-9C5B3FBCB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30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6B6A-D851-EA43-9E71-B62DCBDB1C37}" type="datetimeFigureOut">
              <a:rPr lang="en-US" smtClean="0"/>
              <a:t>1/20/15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31060-8F2D-D049-808F-9C5B3FBCB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4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6B6A-D851-EA43-9E71-B62DCBDB1C37}" type="datetimeFigureOut">
              <a:rPr lang="en-US" smtClean="0"/>
              <a:t>1/20/15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31060-8F2D-D049-808F-9C5B3FBCB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08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6B6A-D851-EA43-9E71-B62DCBDB1C37}" type="datetimeFigureOut">
              <a:rPr lang="en-US" smtClean="0"/>
              <a:t>1/20/15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31060-8F2D-D049-808F-9C5B3FBCB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05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6B6A-D851-EA43-9E71-B62DCBDB1C37}" type="datetimeFigureOut">
              <a:rPr lang="en-US" smtClean="0"/>
              <a:t>1/20/15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31060-8F2D-D049-808F-9C5B3FBCB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65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26B6A-D851-EA43-9E71-B62DCBDB1C37}" type="datetimeFigureOut">
              <a:rPr lang="en-US" smtClean="0"/>
              <a:t>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31060-8F2D-D049-808F-9C5B3FBCB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6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967" y="2130425"/>
            <a:ext cx="8972033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Non-linear Methods</a:t>
            </a:r>
            <a:br>
              <a:rPr lang="en-US" dirty="0" smtClean="0"/>
            </a:br>
            <a:r>
              <a:rPr lang="en-US" dirty="0" smtClean="0"/>
              <a:t>for Time Series Prediction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01-20-2015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120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486444"/>
              </p:ext>
            </p:extLst>
          </p:nvPr>
        </p:nvGraphicFramePr>
        <p:xfrm>
          <a:off x="1442569" y="769680"/>
          <a:ext cx="6714535" cy="3015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4983"/>
                <a:gridCol w="1137388"/>
                <a:gridCol w="1137388"/>
                <a:gridCol w="1137388"/>
                <a:gridCol w="1137388"/>
              </a:tblGrid>
              <a:tr h="37691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Experiments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Genes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</a:tr>
              <a:tr h="3769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Target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91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Δ1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91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Δ2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91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Δ3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91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Δ4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91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Δ5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91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Δ6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429546"/>
              </p:ext>
            </p:extLst>
          </p:nvPr>
        </p:nvGraphicFramePr>
        <p:xfrm>
          <a:off x="584379" y="769676"/>
          <a:ext cx="919846" cy="3017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9846"/>
              </a:tblGrid>
              <a:tr h="3771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719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719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Group1</a:t>
                      </a:r>
                      <a:endParaRPr lang="en-US" sz="1600" b="1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719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719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Group2</a:t>
                      </a:r>
                      <a:endParaRPr lang="en-US" sz="1600" b="1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719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719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719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15" name="Straight Connector 14"/>
          <p:cNvCxnSpPr>
            <a:stCxn id="11" idx="1"/>
            <a:endCxn id="5" idx="3"/>
          </p:cNvCxnSpPr>
          <p:nvPr/>
        </p:nvCxnSpPr>
        <p:spPr>
          <a:xfrm flipV="1">
            <a:off x="584379" y="2277340"/>
            <a:ext cx="7572725" cy="1096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931873" y="1504138"/>
            <a:ext cx="752110" cy="801384"/>
          </a:xfrm>
          <a:prstGeom prst="ellipse">
            <a:avLst/>
          </a:prstGeom>
          <a:solidFill>
            <a:schemeClr val="bg1">
              <a:alpha val="0"/>
            </a:schemeClr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229638" y="1504138"/>
            <a:ext cx="752110" cy="801384"/>
          </a:xfrm>
          <a:prstGeom prst="ellipse">
            <a:avLst/>
          </a:prstGeom>
          <a:solidFill>
            <a:schemeClr val="bg1">
              <a:alpha val="0"/>
            </a:schemeClr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956609" y="3898694"/>
            <a:ext cx="1417915" cy="75500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892673" y="4131124"/>
            <a:ext cx="2256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l-GR" sz="1400" dirty="0" smtClean="0"/>
              <a:t>Δ1</a:t>
            </a:r>
            <a:r>
              <a:rPr lang="en-US" sz="1400" dirty="0" smtClean="0"/>
              <a:t>,</a:t>
            </a:r>
            <a:r>
              <a:rPr lang="el-GR" sz="1400" dirty="0" smtClean="0"/>
              <a:t>Δ2</a:t>
            </a:r>
            <a:r>
              <a:rPr lang="en-US" sz="1400" dirty="0" smtClean="0"/>
              <a:t>,</a:t>
            </a:r>
            <a:r>
              <a:rPr lang="el-GR" sz="1400" dirty="0" smtClean="0"/>
              <a:t>Δ3</a:t>
            </a:r>
            <a:r>
              <a:rPr lang="en-US" sz="1400" dirty="0" smtClean="0"/>
              <a:t>,</a:t>
            </a:r>
            <a:r>
              <a:rPr lang="el-GR" sz="1400" dirty="0" smtClean="0"/>
              <a:t>Δ4</a:t>
            </a:r>
            <a:r>
              <a:rPr lang="en-US" sz="1400" dirty="0" smtClean="0"/>
              <a:t>,</a:t>
            </a:r>
            <a:r>
              <a:rPr lang="el-GR" sz="1400" dirty="0" smtClean="0"/>
              <a:t>Δ5</a:t>
            </a:r>
            <a:r>
              <a:rPr lang="en-US" sz="1400" dirty="0" smtClean="0"/>
              <a:t>,</a:t>
            </a:r>
            <a:r>
              <a:rPr lang="el-GR" sz="1400" dirty="0" smtClean="0"/>
              <a:t>Δ6</a:t>
            </a:r>
            <a:endParaRPr lang="el-GR" sz="1400" dirty="0"/>
          </a:p>
        </p:txBody>
      </p:sp>
      <p:sp>
        <p:nvSpPr>
          <p:cNvPr id="38" name="Rectangle 37"/>
          <p:cNvSpPr/>
          <p:nvPr/>
        </p:nvSpPr>
        <p:spPr>
          <a:xfrm>
            <a:off x="5209331" y="4937266"/>
            <a:ext cx="899991" cy="2954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317259" y="4912070"/>
            <a:ext cx="1319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G2 &gt; 0.3</a:t>
            </a:r>
            <a:endParaRPr lang="en-US" sz="1400" b="1" dirty="0"/>
          </a:p>
        </p:txBody>
      </p:sp>
      <p:cxnSp>
        <p:nvCxnSpPr>
          <p:cNvPr id="40" name="Straight Connector 39"/>
          <p:cNvCxnSpPr>
            <a:stCxn id="36" idx="4"/>
          </p:cNvCxnSpPr>
          <p:nvPr/>
        </p:nvCxnSpPr>
        <p:spPr>
          <a:xfrm flipH="1">
            <a:off x="5659327" y="4653700"/>
            <a:ext cx="6240" cy="2835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38" idx="2"/>
          </p:cNvCxnSpPr>
          <p:nvPr/>
        </p:nvCxnSpPr>
        <p:spPr>
          <a:xfrm rot="16200000" flipH="1">
            <a:off x="6346506" y="4545536"/>
            <a:ext cx="210040" cy="158439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38" idx="2"/>
          </p:cNvCxnSpPr>
          <p:nvPr/>
        </p:nvCxnSpPr>
        <p:spPr>
          <a:xfrm rot="5400000">
            <a:off x="4953253" y="4736683"/>
            <a:ext cx="210042" cy="1202107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243725" y="5442755"/>
            <a:ext cx="0" cy="308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457220" y="5442758"/>
            <a:ext cx="0" cy="3082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3868509" y="5750980"/>
            <a:ext cx="1088100" cy="3620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130508" y="5810849"/>
            <a:ext cx="789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l-GR" sz="1400" dirty="0" smtClean="0"/>
              <a:t>Δ1</a:t>
            </a:r>
            <a:r>
              <a:rPr lang="en-US" sz="1400" dirty="0" smtClean="0"/>
              <a:t>,</a:t>
            </a:r>
            <a:r>
              <a:rPr lang="el-GR" sz="1400" dirty="0" smtClean="0"/>
              <a:t>Δ2</a:t>
            </a:r>
            <a:endParaRPr lang="el-GR" sz="1400" dirty="0"/>
          </a:p>
        </p:txBody>
      </p:sp>
      <p:sp>
        <p:nvSpPr>
          <p:cNvPr id="47" name="Oval 46"/>
          <p:cNvSpPr/>
          <p:nvPr/>
        </p:nvSpPr>
        <p:spPr>
          <a:xfrm>
            <a:off x="6661195" y="5745991"/>
            <a:ext cx="1088100" cy="3620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642294" y="5752932"/>
            <a:ext cx="2256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 </a:t>
            </a:r>
            <a:r>
              <a:rPr lang="el-GR" sz="1400" dirty="0" smtClean="0"/>
              <a:t>Δ</a:t>
            </a:r>
            <a:r>
              <a:rPr lang="en-US" sz="1400" dirty="0" smtClean="0"/>
              <a:t>3,</a:t>
            </a:r>
            <a:r>
              <a:rPr lang="el-GR" sz="1400" dirty="0" smtClean="0"/>
              <a:t>Δ4</a:t>
            </a:r>
            <a:r>
              <a:rPr lang="en-US" sz="1400" dirty="0" smtClean="0"/>
              <a:t>,</a:t>
            </a:r>
            <a:r>
              <a:rPr lang="el-GR" sz="1400" dirty="0" smtClean="0"/>
              <a:t>Δ5</a:t>
            </a:r>
            <a:r>
              <a:rPr lang="en-US" sz="1400" dirty="0" smtClean="0"/>
              <a:t>,</a:t>
            </a:r>
            <a:r>
              <a:rPr lang="el-GR" sz="1400" dirty="0" smtClean="0"/>
              <a:t>Δ6</a:t>
            </a:r>
            <a:endParaRPr lang="en-US" sz="14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6485494" y="5109872"/>
            <a:ext cx="75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True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407905" y="5077606"/>
            <a:ext cx="75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False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3627606" y="6289714"/>
            <a:ext cx="2256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Target Value Sign +</a:t>
            </a:r>
          </a:p>
          <a:p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dirty="0"/>
              <a:t> </a:t>
            </a:r>
            <a:r>
              <a:rPr lang="en-US" dirty="0" smtClean="0"/>
              <a:t>    +1</a:t>
            </a:r>
            <a:endParaRPr lang="en-US" dirty="0"/>
          </a:p>
        </p:txBody>
      </p:sp>
      <p:cxnSp>
        <p:nvCxnSpPr>
          <p:cNvPr id="52" name="Straight Connector 51"/>
          <p:cNvCxnSpPr/>
          <p:nvPr/>
        </p:nvCxnSpPr>
        <p:spPr>
          <a:xfrm>
            <a:off x="4432547" y="6119720"/>
            <a:ext cx="0" cy="308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021534" y="4484152"/>
            <a:ext cx="2040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Target Tree</a:t>
            </a:r>
            <a:endParaRPr lang="en-US" sz="2400" b="1" dirty="0">
              <a:solidFill>
                <a:srgbClr val="00009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16344" y="44248"/>
            <a:ext cx="9456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What’s a Random Forest (Recall Genie3 example)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36546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6" grpId="0" animBg="1"/>
      <p:bldP spid="37" grpId="0"/>
      <p:bldP spid="38" grpId="0" animBg="1"/>
      <p:bldP spid="39" grpId="0"/>
      <p:bldP spid="45" grpId="0" animBg="1"/>
      <p:bldP spid="46" grpId="0"/>
      <p:bldP spid="47" grpId="0" animBg="1"/>
      <p:bldP spid="48" grpId="0"/>
      <p:bldP spid="49" grpId="0"/>
      <p:bldP spid="50" grpId="0"/>
      <p:bldP spid="51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9753"/>
              </p:ext>
            </p:extLst>
          </p:nvPr>
        </p:nvGraphicFramePr>
        <p:xfrm>
          <a:off x="998689" y="42269"/>
          <a:ext cx="5597692" cy="292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4876"/>
                <a:gridCol w="948204"/>
                <a:gridCol w="948204"/>
                <a:gridCol w="948204"/>
                <a:gridCol w="948204"/>
              </a:tblGrid>
              <a:tr h="322976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Experiments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Genes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</a:tr>
              <a:tr h="32297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Target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976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Δ1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97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Δ2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97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Δ3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97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Δ4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97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Δ5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97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Δ6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4389430" y="3042323"/>
            <a:ext cx="1417915" cy="75500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33334" y="3282593"/>
            <a:ext cx="2256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l-GR" sz="1400" dirty="0" smtClean="0"/>
              <a:t>Δ1</a:t>
            </a:r>
            <a:r>
              <a:rPr lang="en-US" sz="1400" dirty="0" smtClean="0"/>
              <a:t>,</a:t>
            </a:r>
            <a:r>
              <a:rPr lang="el-GR" sz="1400" dirty="0" smtClean="0"/>
              <a:t>Δ2</a:t>
            </a:r>
            <a:r>
              <a:rPr lang="en-US" sz="1400" dirty="0" smtClean="0"/>
              <a:t>,</a:t>
            </a:r>
            <a:r>
              <a:rPr lang="el-GR" sz="1400" dirty="0" smtClean="0"/>
              <a:t>Δ3</a:t>
            </a:r>
            <a:r>
              <a:rPr lang="en-US" sz="1400" dirty="0" smtClean="0"/>
              <a:t>,</a:t>
            </a:r>
            <a:r>
              <a:rPr lang="el-GR" sz="1400" dirty="0" smtClean="0"/>
              <a:t>Δ4</a:t>
            </a:r>
            <a:r>
              <a:rPr lang="en-US" sz="1400" dirty="0" smtClean="0"/>
              <a:t>,</a:t>
            </a:r>
            <a:r>
              <a:rPr lang="el-GR" sz="1400" dirty="0" smtClean="0"/>
              <a:t>Δ5</a:t>
            </a:r>
            <a:r>
              <a:rPr lang="en-US" sz="1400" dirty="0" smtClean="0"/>
              <a:t>,</a:t>
            </a:r>
            <a:r>
              <a:rPr lang="el-GR" sz="1400" dirty="0" smtClean="0"/>
              <a:t>Δ6</a:t>
            </a:r>
            <a:endParaRPr lang="el-GR" sz="14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516332"/>
              </p:ext>
            </p:extLst>
          </p:nvPr>
        </p:nvGraphicFramePr>
        <p:xfrm>
          <a:off x="78849" y="42265"/>
          <a:ext cx="919846" cy="292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9846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Group1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Group3</a:t>
                      </a:r>
                      <a:endParaRPr lang="en-US" sz="1600" b="1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Group4</a:t>
                      </a:r>
                      <a:endParaRPr lang="en-US" sz="1600" b="1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15" name="Straight Connector 14"/>
          <p:cNvCxnSpPr>
            <a:stCxn id="11" idx="1"/>
            <a:endCxn id="5" idx="3"/>
          </p:cNvCxnSpPr>
          <p:nvPr/>
        </p:nvCxnSpPr>
        <p:spPr>
          <a:xfrm>
            <a:off x="78849" y="1505305"/>
            <a:ext cx="6517532" cy="4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897324" y="2206889"/>
            <a:ext cx="752110" cy="801384"/>
          </a:xfrm>
          <a:prstGeom prst="ellipse">
            <a:avLst/>
          </a:prstGeom>
          <a:solidFill>
            <a:schemeClr val="bg1">
              <a:alpha val="0"/>
            </a:schemeClr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762394" y="2240939"/>
            <a:ext cx="752110" cy="801384"/>
          </a:xfrm>
          <a:prstGeom prst="ellipse">
            <a:avLst/>
          </a:prstGeom>
          <a:solidFill>
            <a:schemeClr val="bg1">
              <a:alpha val="0"/>
            </a:schemeClr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642152" y="4080895"/>
            <a:ext cx="899991" cy="2954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691431" y="4055699"/>
            <a:ext cx="1319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G2 &gt; 0.3</a:t>
            </a:r>
            <a:endParaRPr lang="en-US" sz="1400" b="1" dirty="0"/>
          </a:p>
        </p:txBody>
      </p:sp>
      <p:cxnSp>
        <p:nvCxnSpPr>
          <p:cNvPr id="22" name="Straight Connector 21"/>
          <p:cNvCxnSpPr>
            <a:stCxn id="9" idx="4"/>
          </p:cNvCxnSpPr>
          <p:nvPr/>
        </p:nvCxnSpPr>
        <p:spPr>
          <a:xfrm flipH="1">
            <a:off x="5092148" y="3797329"/>
            <a:ext cx="6240" cy="2835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19" idx="2"/>
          </p:cNvCxnSpPr>
          <p:nvPr/>
        </p:nvCxnSpPr>
        <p:spPr>
          <a:xfrm rot="16200000" flipH="1">
            <a:off x="5779327" y="3689165"/>
            <a:ext cx="210040" cy="158439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9" idx="2"/>
          </p:cNvCxnSpPr>
          <p:nvPr/>
        </p:nvCxnSpPr>
        <p:spPr>
          <a:xfrm rot="5400000">
            <a:off x="4386074" y="3880312"/>
            <a:ext cx="210042" cy="1202107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676546" y="4586384"/>
            <a:ext cx="0" cy="308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890041" y="4586387"/>
            <a:ext cx="0" cy="3082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011120" y="5441626"/>
            <a:ext cx="2256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Target Value Sign+</a:t>
            </a:r>
          </a:p>
          <a:p>
            <a:r>
              <a:rPr lang="en-US" dirty="0"/>
              <a:t> </a:t>
            </a:r>
            <a:r>
              <a:rPr lang="en-US" dirty="0" smtClean="0"/>
              <a:t>       +1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78849" y="2206889"/>
            <a:ext cx="6517532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 rot="16200000" flipH="1">
            <a:off x="7230949" y="5230650"/>
            <a:ext cx="284373" cy="1430241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rot="5400000">
            <a:off x="5837695" y="5267638"/>
            <a:ext cx="284372" cy="1356267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3301330" y="4894609"/>
            <a:ext cx="1088100" cy="3620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563329" y="4977998"/>
            <a:ext cx="789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l-GR" sz="1400" dirty="0" smtClean="0"/>
              <a:t>Δ1</a:t>
            </a:r>
            <a:r>
              <a:rPr lang="en-US" sz="1400" dirty="0" smtClean="0"/>
              <a:t>,</a:t>
            </a:r>
            <a:r>
              <a:rPr lang="el-GR" sz="1400" dirty="0" smtClean="0"/>
              <a:t>Δ2</a:t>
            </a:r>
            <a:endParaRPr lang="el-GR" sz="1400" dirty="0"/>
          </a:p>
          <a:p>
            <a:endParaRPr lang="en-US" sz="1400" b="1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3890041" y="5256691"/>
            <a:ext cx="0" cy="308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6094016" y="4889620"/>
            <a:ext cx="1088100" cy="3620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894795" y="4959281"/>
            <a:ext cx="2256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1400" b="1" dirty="0"/>
              <a:t> </a:t>
            </a:r>
            <a:r>
              <a:rPr lang="en-US" sz="1400" b="1" dirty="0" smtClean="0"/>
              <a:t>    </a:t>
            </a:r>
            <a:r>
              <a:rPr lang="el-GR" sz="1400" dirty="0" smtClean="0"/>
              <a:t>Δ</a:t>
            </a:r>
            <a:r>
              <a:rPr lang="en-US" sz="1400" dirty="0" smtClean="0"/>
              <a:t>3,</a:t>
            </a:r>
            <a:r>
              <a:rPr lang="el-GR" sz="1400" dirty="0" smtClean="0"/>
              <a:t>Δ4</a:t>
            </a:r>
            <a:r>
              <a:rPr lang="en-US" sz="1400" dirty="0" smtClean="0"/>
              <a:t>,</a:t>
            </a:r>
            <a:r>
              <a:rPr lang="el-GR" sz="1400" dirty="0" smtClean="0"/>
              <a:t>Δ5</a:t>
            </a:r>
            <a:r>
              <a:rPr lang="en-US" sz="1400" dirty="0" smtClean="0"/>
              <a:t>,</a:t>
            </a:r>
            <a:r>
              <a:rPr lang="el-GR" sz="1400" dirty="0" smtClean="0"/>
              <a:t>Δ6</a:t>
            </a:r>
            <a:endParaRPr lang="el-GR" sz="1400" dirty="0"/>
          </a:p>
        </p:txBody>
      </p:sp>
      <p:sp>
        <p:nvSpPr>
          <p:cNvPr id="48" name="Rectangle 47"/>
          <p:cNvSpPr/>
          <p:nvPr/>
        </p:nvSpPr>
        <p:spPr>
          <a:xfrm>
            <a:off x="6200138" y="5495840"/>
            <a:ext cx="899991" cy="2954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6249417" y="5470644"/>
            <a:ext cx="1319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G1 &gt; 0.5</a:t>
            </a:r>
            <a:endParaRPr lang="en-US" sz="1400" b="1" dirty="0"/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6658015" y="5243915"/>
            <a:ext cx="6240" cy="2267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918315" y="4253501"/>
            <a:ext cx="75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True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3840726" y="4221235"/>
            <a:ext cx="75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False</a:t>
            </a:r>
            <a:endParaRPr lang="en-US" dirty="0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8082016" y="6075629"/>
            <a:ext cx="6240" cy="2835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304360" y="6087958"/>
            <a:ext cx="6240" cy="2835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285178" y="6244899"/>
            <a:ext cx="2256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Target Value Sign-</a:t>
            </a:r>
          </a:p>
          <a:p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dirty="0"/>
              <a:t> </a:t>
            </a:r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4487994" y="6242336"/>
            <a:ext cx="2256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Target Value Sign</a:t>
            </a:r>
          </a:p>
          <a:p>
            <a:r>
              <a:rPr lang="en-US" dirty="0"/>
              <a:t> </a:t>
            </a:r>
            <a:r>
              <a:rPr lang="en-US" dirty="0" smtClean="0"/>
              <a:t>       +1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279075" y="5706297"/>
            <a:ext cx="75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True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5301737" y="5718625"/>
            <a:ext cx="75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False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7021534" y="4015472"/>
            <a:ext cx="2040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Target Tree</a:t>
            </a:r>
            <a:endParaRPr lang="en-US" sz="2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376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  <p:bldP spid="57" grpId="0"/>
      <p:bldP spid="58" grpId="0"/>
      <p:bldP spid="59" grpId="0"/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227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dirty="0" smtClean="0"/>
              <a:t>Recall Genie3 – ensemble of regression trees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252440"/>
            <a:ext cx="9348879" cy="445660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5606527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 smtClean="0"/>
              <a:t>We instead have an ensemble of classifier decision trees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553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14751"/>
            <a:ext cx="9144000" cy="44917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8411"/>
            <a:ext cx="8229600" cy="1143000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306" y="715440"/>
            <a:ext cx="8229600" cy="4525963"/>
          </a:xfrm>
        </p:spPr>
        <p:txBody>
          <a:bodyPr/>
          <a:lstStyle/>
          <a:p>
            <a:r>
              <a:rPr lang="en-US" sz="2400" dirty="0" smtClean="0"/>
              <a:t>Linear dynamical modeling has not done so well for time series prediction</a:t>
            </a:r>
          </a:p>
          <a:p>
            <a:r>
              <a:rPr lang="en-US" sz="2400" dirty="0" smtClean="0"/>
              <a:t>Even if when we know the gold standard network (DREAM)</a:t>
            </a:r>
          </a:p>
          <a:p>
            <a:pPr algn="ctr">
              <a:buFont typeface="Wingdings" charset="2"/>
              <a:buChar char="Ø"/>
            </a:pPr>
            <a:r>
              <a:rPr lang="en-US" sz="2400" dirty="0" smtClean="0"/>
              <a:t>Anil(NYU-Poly) Figure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452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…Alternative: Non-Linear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 Forest (intuitively, a bunch of decision trees)</a:t>
            </a:r>
          </a:p>
          <a:p>
            <a:r>
              <a:rPr lang="en-US" dirty="0" smtClean="0"/>
              <a:t>Genie3 uses Random Forest</a:t>
            </a:r>
          </a:p>
          <a:p>
            <a:r>
              <a:rPr lang="en-US" dirty="0" smtClean="0"/>
              <a:t>We do our own implementation for time series prediction using python </a:t>
            </a:r>
            <a:r>
              <a:rPr lang="en-US" dirty="0" err="1" smtClean="0"/>
              <a:t>sklearn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8709" y="4625573"/>
            <a:ext cx="6969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45541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643" y="-29686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Training and Test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472" y="509021"/>
            <a:ext cx="7879314" cy="3978592"/>
          </a:xfrm>
        </p:spPr>
        <p:txBody>
          <a:bodyPr>
            <a:noAutofit/>
          </a:bodyPr>
          <a:lstStyle/>
          <a:p>
            <a:r>
              <a:rPr lang="en-US" sz="1200" dirty="0"/>
              <a:t>L</a:t>
            </a:r>
            <a:r>
              <a:rPr lang="en-US" sz="1200" dirty="0" smtClean="0"/>
              <a:t>eaf </a:t>
            </a:r>
            <a:r>
              <a:rPr lang="en-US" sz="1200" dirty="0"/>
              <a:t>dataset composed by 2173 genes where 161 are TFs.</a:t>
            </a:r>
          </a:p>
          <a:p>
            <a:r>
              <a:rPr lang="en-US" sz="1200" dirty="0" smtClean="0"/>
              <a:t>All 2173 </a:t>
            </a:r>
            <a:r>
              <a:rPr lang="en-US" sz="1200" dirty="0"/>
              <a:t>genes are considered targets and for each target I build a different </a:t>
            </a:r>
            <a:r>
              <a:rPr lang="en-US" sz="1200" dirty="0" err="1"/>
              <a:t>RandomForest</a:t>
            </a:r>
            <a:r>
              <a:rPr lang="en-US" sz="1200" dirty="0"/>
              <a:t> Classifier</a:t>
            </a:r>
            <a:r>
              <a:rPr lang="en-US" sz="1200" dirty="0" smtClean="0"/>
              <a:t>.</a:t>
            </a:r>
            <a:endParaRPr lang="en-US" sz="1200" dirty="0"/>
          </a:p>
          <a:p>
            <a:r>
              <a:rPr lang="en-US" sz="1200" dirty="0"/>
              <a:t>The time points are 10, hence delta(</a:t>
            </a:r>
            <a:r>
              <a:rPr lang="en-US" sz="1200" dirty="0" err="1"/>
              <a:t>Δ</a:t>
            </a:r>
            <a:r>
              <a:rPr lang="en-US" sz="1200" dirty="0"/>
              <a:t>) values are 9. I train on the first 8 deltas, then I use the model to predict the direction of the last delta value (sign(Δ9))</a:t>
            </a:r>
            <a:r>
              <a:rPr lang="en-US" sz="1200" dirty="0" smtClean="0"/>
              <a:t>.</a:t>
            </a:r>
            <a:endParaRPr lang="en-US" sz="1200" dirty="0"/>
          </a:p>
          <a:p>
            <a:r>
              <a:rPr lang="en-US" sz="1200" dirty="0"/>
              <a:t>The biological replicates of the time series are 3 </a:t>
            </a:r>
            <a:r>
              <a:rPr lang="en-US" sz="1200" dirty="0" smtClean="0"/>
              <a:t>but </a:t>
            </a:r>
            <a:r>
              <a:rPr lang="en-US" sz="1200" dirty="0"/>
              <a:t>the KNO3 combinations we produce are 9. (since we are under the assumption that only 1-st order Markov relations are considered)</a:t>
            </a:r>
          </a:p>
          <a:p>
            <a:pPr marL="0" indent="0">
              <a:buNone/>
            </a:pPr>
            <a:r>
              <a:rPr lang="en-US" sz="1200" dirty="0" smtClean="0"/>
              <a:t>-</a:t>
            </a:r>
            <a:r>
              <a:rPr lang="en-US" sz="1200" dirty="0"/>
              <a:t>- Training</a:t>
            </a:r>
          </a:p>
          <a:p>
            <a:r>
              <a:rPr lang="en-US" sz="1200" dirty="0"/>
              <a:t>For a given target </a:t>
            </a:r>
            <a:r>
              <a:rPr lang="en-US" sz="1200" dirty="0" err="1"/>
              <a:t>tx</a:t>
            </a:r>
            <a:r>
              <a:rPr lang="en-US" sz="1200" dirty="0"/>
              <a:t>, a Random Forest Classifier is built using:</a:t>
            </a:r>
          </a:p>
          <a:p>
            <a:r>
              <a:rPr lang="en-US" sz="1200" dirty="0"/>
              <a:t>        as features the following matrix of dim (</a:t>
            </a:r>
            <a:r>
              <a:rPr lang="en-US" sz="1200" dirty="0" smtClean="0"/>
              <a:t>7 x NumTFs+1)**:</a:t>
            </a:r>
            <a:endParaRPr lang="en-US" sz="1200" dirty="0"/>
          </a:p>
          <a:p>
            <a:r>
              <a:rPr lang="en-US" sz="1200" dirty="0"/>
              <a:t>                        Δ1 values of all </a:t>
            </a:r>
            <a:r>
              <a:rPr lang="en-US" sz="1200" dirty="0" smtClean="0"/>
              <a:t>TFs &amp; </a:t>
            </a:r>
            <a:r>
              <a:rPr lang="en-US" sz="1200" dirty="0" err="1" smtClean="0"/>
              <a:t>tx</a:t>
            </a:r>
            <a:r>
              <a:rPr lang="en-US" sz="1200" dirty="0" smtClean="0"/>
              <a:t>(##)</a:t>
            </a:r>
            <a:endParaRPr lang="en-US" sz="1200" dirty="0"/>
          </a:p>
          <a:p>
            <a:r>
              <a:rPr lang="en-US" sz="1200" dirty="0"/>
              <a:t>                        Δ2 values of all TFs </a:t>
            </a:r>
            <a:r>
              <a:rPr lang="en-US" sz="1200" dirty="0" smtClean="0"/>
              <a:t>&amp; </a:t>
            </a:r>
            <a:r>
              <a:rPr lang="en-US" sz="1200" dirty="0" err="1" smtClean="0"/>
              <a:t>tx</a:t>
            </a:r>
            <a:endParaRPr lang="en-US" sz="1200" dirty="0"/>
          </a:p>
          <a:p>
            <a:r>
              <a:rPr lang="en-US" sz="1200" dirty="0"/>
              <a:t>                        Δ3 values of all </a:t>
            </a:r>
            <a:r>
              <a:rPr lang="en-US" sz="1200" dirty="0" smtClean="0"/>
              <a:t>TFs &amp; </a:t>
            </a:r>
            <a:r>
              <a:rPr lang="en-US" sz="1200" dirty="0" err="1" smtClean="0"/>
              <a:t>tx</a:t>
            </a:r>
            <a:endParaRPr lang="en-US" sz="1200" dirty="0"/>
          </a:p>
          <a:p>
            <a:r>
              <a:rPr lang="en-US" sz="1200" dirty="0"/>
              <a:t>                        ..... </a:t>
            </a:r>
          </a:p>
          <a:p>
            <a:r>
              <a:rPr lang="en-US" sz="1200" dirty="0"/>
              <a:t>                        Δ7 values of all </a:t>
            </a:r>
            <a:r>
              <a:rPr lang="en-US" sz="1200" dirty="0" smtClean="0"/>
              <a:t>TFs &amp; </a:t>
            </a:r>
            <a:r>
              <a:rPr lang="en-US" sz="1200" dirty="0" err="1" smtClean="0"/>
              <a:t>tx</a:t>
            </a:r>
            <a:endParaRPr lang="en-US" sz="1200" dirty="0"/>
          </a:p>
          <a:p>
            <a:r>
              <a:rPr lang="en-US" sz="1200" dirty="0"/>
              <a:t>        as labels the following vector of dim 7:</a:t>
            </a:r>
          </a:p>
          <a:p>
            <a:r>
              <a:rPr lang="en-US" sz="1200" dirty="0"/>
              <a:t>                        sign(Δ2) of target </a:t>
            </a:r>
            <a:r>
              <a:rPr lang="en-US" sz="1200" dirty="0" err="1"/>
              <a:t>tx</a:t>
            </a:r>
            <a:endParaRPr lang="en-US" sz="1200" dirty="0"/>
          </a:p>
          <a:p>
            <a:r>
              <a:rPr lang="en-US" sz="1200" dirty="0"/>
              <a:t>                        sign(Δ3) of target </a:t>
            </a:r>
            <a:r>
              <a:rPr lang="en-US" sz="1200" dirty="0" err="1"/>
              <a:t>tx</a:t>
            </a:r>
            <a:endParaRPr lang="en-US" sz="1200" dirty="0"/>
          </a:p>
          <a:p>
            <a:r>
              <a:rPr lang="en-US" sz="1200" dirty="0"/>
              <a:t>                        sign(Δ4) of target </a:t>
            </a:r>
            <a:r>
              <a:rPr lang="en-US" sz="1200" dirty="0" err="1"/>
              <a:t>tx</a:t>
            </a:r>
            <a:endParaRPr lang="en-US" sz="1200" dirty="0"/>
          </a:p>
          <a:p>
            <a:r>
              <a:rPr lang="en-US" sz="1200" dirty="0"/>
              <a:t>                        ..... </a:t>
            </a:r>
          </a:p>
          <a:p>
            <a:r>
              <a:rPr lang="en-US" sz="1200" dirty="0"/>
              <a:t>                        sign(Δ8) of target </a:t>
            </a:r>
            <a:r>
              <a:rPr lang="en-US" sz="1200" dirty="0" err="1" smtClean="0"/>
              <a:t>tx</a:t>
            </a:r>
            <a:endParaRPr lang="en-US" sz="1100" i="1" dirty="0" smtClean="0"/>
          </a:p>
          <a:p>
            <a:pPr marL="0" indent="0">
              <a:buNone/>
            </a:pPr>
            <a:r>
              <a:rPr lang="en-US" sz="1100" i="1" dirty="0" smtClean="0"/>
              <a:t>                                                                 </a:t>
            </a:r>
            <a:r>
              <a:rPr lang="en-US" sz="1100" i="1" dirty="0" smtClean="0">
                <a:latin typeface="Arial"/>
                <a:cs typeface="Arial"/>
              </a:rPr>
              <a:t>             </a:t>
            </a:r>
            <a:r>
              <a:rPr lang="en-US" sz="1100" i="1" dirty="0" smtClean="0">
                <a:latin typeface="Arial Narrow"/>
                <a:cs typeface="Arial Narrow"/>
              </a:rPr>
              <a:t>   **( In practice </a:t>
            </a:r>
            <a:r>
              <a:rPr lang="en-US" sz="1100" i="1" dirty="0" err="1">
                <a:latin typeface="Arial Narrow"/>
                <a:cs typeface="Arial Narrow"/>
              </a:rPr>
              <a:t>n</a:t>
            </a:r>
            <a:r>
              <a:rPr lang="en-US" sz="1100" i="1" dirty="0" err="1" smtClean="0">
                <a:latin typeface="Arial Narrow"/>
                <a:cs typeface="Arial Narrow"/>
              </a:rPr>
              <a:t>um</a:t>
            </a:r>
            <a:r>
              <a:rPr lang="en-US" sz="1100" i="1" dirty="0" smtClean="0">
                <a:latin typeface="Arial Narrow"/>
                <a:cs typeface="Arial Narrow"/>
              </a:rPr>
              <a:t> of samples are 7Deltas*9KNO3combinations = 63 samples)</a:t>
            </a:r>
          </a:p>
          <a:p>
            <a:pPr marL="0" indent="0">
              <a:buNone/>
            </a:pPr>
            <a:r>
              <a:rPr lang="en-US" sz="1100" i="1" dirty="0">
                <a:latin typeface="Arial Narrow"/>
                <a:cs typeface="Arial Narrow"/>
              </a:rPr>
              <a:t> </a:t>
            </a:r>
            <a:r>
              <a:rPr lang="en-US" sz="1100" i="1" dirty="0" smtClean="0">
                <a:latin typeface="Arial Narrow"/>
                <a:cs typeface="Arial Narrow"/>
              </a:rPr>
              <a:t>         			</a:t>
            </a:r>
            <a:r>
              <a:rPr lang="en-US" sz="1100" i="1" dirty="0">
                <a:latin typeface="Arial Narrow"/>
                <a:cs typeface="Arial Narrow"/>
              </a:rPr>
              <a:t> </a:t>
            </a:r>
            <a:r>
              <a:rPr lang="en-US" sz="1100" i="1" dirty="0" smtClean="0">
                <a:latin typeface="Arial Narrow"/>
                <a:cs typeface="Arial Narrow"/>
              </a:rPr>
              <a:t>                                      ##( Added </a:t>
            </a:r>
            <a:r>
              <a:rPr lang="en-US" sz="1100" i="1" dirty="0">
                <a:latin typeface="Arial Narrow"/>
                <a:cs typeface="Arial Narrow"/>
              </a:rPr>
              <a:t>one more feature representing the target itself (i.e. the delta </a:t>
            </a:r>
            <a:r>
              <a:rPr lang="en-US" sz="1100" i="1" dirty="0" smtClean="0">
                <a:latin typeface="Arial Narrow"/>
                <a:cs typeface="Arial Narrow"/>
              </a:rPr>
              <a:t>value        </a:t>
            </a:r>
          </a:p>
          <a:p>
            <a:pPr marL="0" indent="0">
              <a:buNone/>
            </a:pPr>
            <a:r>
              <a:rPr lang="en-US" sz="1100" i="1" dirty="0" smtClean="0">
                <a:latin typeface="Arial Narrow"/>
                <a:cs typeface="Arial Narrow"/>
              </a:rPr>
              <a:t>                                                                                        of </a:t>
            </a:r>
            <a:r>
              <a:rPr lang="en-US" sz="1100" i="1" dirty="0">
                <a:latin typeface="Arial Narrow"/>
                <a:cs typeface="Arial Narrow"/>
              </a:rPr>
              <a:t>the target antecedent to its delta value of the label</a:t>
            </a:r>
            <a:r>
              <a:rPr lang="en-US" sz="1100" i="1" dirty="0" smtClean="0">
                <a:latin typeface="Arial Narrow"/>
                <a:cs typeface="Arial Narrow"/>
              </a:rPr>
              <a:t>)</a:t>
            </a:r>
            <a:endParaRPr lang="en-US" sz="1100" i="1" dirty="0">
              <a:latin typeface="Arial Narrow"/>
              <a:cs typeface="Arial Narrow"/>
            </a:endParaRPr>
          </a:p>
          <a:p>
            <a:pPr marL="0" indent="0">
              <a:buNone/>
            </a:pPr>
            <a:r>
              <a:rPr lang="en-US" sz="1200" dirty="0"/>
              <a:t>-- Test: I use Δ8 values of all TFs to predict sign(Δ9) of target </a:t>
            </a:r>
            <a:r>
              <a:rPr lang="en-US" sz="1200" dirty="0" err="1" smtClean="0"/>
              <a:t>tx</a:t>
            </a:r>
            <a:endParaRPr lang="en-US" sz="1200" dirty="0" smtClean="0"/>
          </a:p>
          <a:p>
            <a:r>
              <a:rPr lang="en-US" sz="1200" dirty="0" smtClean="0"/>
              <a:t>I do </a:t>
            </a:r>
            <a:r>
              <a:rPr lang="en-US" sz="1200" dirty="0"/>
              <a:t>that for all 2012 target </a:t>
            </a:r>
            <a:r>
              <a:rPr lang="en-US" sz="1200" dirty="0" smtClean="0"/>
              <a:t>genes </a:t>
            </a:r>
            <a:r>
              <a:rPr lang="en-US" sz="1200" dirty="0"/>
              <a:t>and I compute the % of correctness as follows</a:t>
            </a:r>
            <a:r>
              <a:rPr lang="en-US" sz="1200" dirty="0" smtClean="0"/>
              <a:t>:</a:t>
            </a:r>
            <a:endParaRPr lang="en-US" sz="1200" dirty="0"/>
          </a:p>
          <a:p>
            <a:r>
              <a:rPr lang="en-US" sz="1200" dirty="0"/>
              <a:t>%</a:t>
            </a:r>
            <a:r>
              <a:rPr lang="en-US" sz="1200" dirty="0" err="1"/>
              <a:t>CorrectSigns</a:t>
            </a:r>
            <a:r>
              <a:rPr lang="en-US" sz="1200" dirty="0"/>
              <a:t> = </a:t>
            </a:r>
            <a:r>
              <a:rPr lang="en-US" sz="1200" dirty="0" err="1"/>
              <a:t>NumCorrectSigns</a:t>
            </a:r>
            <a:r>
              <a:rPr lang="en-US" sz="1200" dirty="0"/>
              <a:t> / (9*2012</a:t>
            </a:r>
            <a:r>
              <a:rPr lang="en-US" sz="1200" dirty="0" smtClean="0"/>
              <a:t>)</a:t>
            </a:r>
            <a:endParaRPr lang="en-US" sz="1200" dirty="0"/>
          </a:p>
          <a:p>
            <a:r>
              <a:rPr lang="en-US" sz="1200" dirty="0" smtClean="0"/>
              <a:t>Also</a:t>
            </a:r>
            <a:r>
              <a:rPr lang="en-US" sz="1200" dirty="0"/>
              <a:t>:</a:t>
            </a:r>
          </a:p>
          <a:p>
            <a:r>
              <a:rPr lang="en-US" sz="1200" dirty="0"/>
              <a:t>- 100 is the </a:t>
            </a:r>
            <a:r>
              <a:rPr lang="en-US" sz="1200" dirty="0" err="1"/>
              <a:t>num</a:t>
            </a:r>
            <a:r>
              <a:rPr lang="en-US" sz="1200" dirty="0"/>
              <a:t> of trees in the forest</a:t>
            </a:r>
          </a:p>
          <a:p>
            <a:r>
              <a:rPr lang="en-US" sz="1200" dirty="0"/>
              <a:t>- The classes are 3 up, down and </a:t>
            </a:r>
            <a:r>
              <a:rPr lang="en-US" sz="1200" dirty="0" err="1"/>
              <a:t>theSame</a:t>
            </a:r>
            <a:r>
              <a:rPr lang="en-US" sz="1200" dirty="0"/>
              <a:t> (I estimated that only ~1% of deltas belongs to "</a:t>
            </a:r>
            <a:r>
              <a:rPr lang="en-US" sz="1200" dirty="0" err="1"/>
              <a:t>theSame</a:t>
            </a:r>
            <a:r>
              <a:rPr lang="en-US" sz="1200" dirty="0"/>
              <a:t>" class</a:t>
            </a:r>
            <a:r>
              <a:rPr lang="en-US" sz="1200" dirty="0" smtClean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15285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Random Forest Sign Estimation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Leaf Amy’s Dataset (2173 genes): 63% (better than HMM)</a:t>
            </a:r>
          </a:p>
          <a:p>
            <a:r>
              <a:rPr lang="en-US" dirty="0" smtClean="0"/>
              <a:t>Gab Root Data (76 genes = 67tfs + 9kegg): ~68% (same result </a:t>
            </a:r>
            <a:r>
              <a:rPr lang="en-US" dirty="0" err="1" smtClean="0"/>
              <a:t>Piotr</a:t>
            </a:r>
            <a:r>
              <a:rPr lang="en-US" dirty="0" smtClean="0"/>
              <a:t> got, so non-linear is not always better, but often (and not just in our application))</a:t>
            </a:r>
          </a:p>
        </p:txBody>
      </p:sp>
    </p:spTree>
    <p:extLst>
      <p:ext uri="{BB962C8B-B14F-4D97-AF65-F5344CB8AC3E}">
        <p14:creationId xmlns:p14="http://schemas.microsoft.com/office/powerpoint/2010/main" val="2223696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We’re Doing This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People spend a lot of time finding networks, but if the networks don’t help in prediction, then networks are too simplistic a model (because they correspond to an additive rather than synergistic model).</a:t>
            </a:r>
          </a:p>
          <a:p>
            <a:r>
              <a:rPr lang="en-US" dirty="0" smtClean="0"/>
              <a:t>Our experiments on DREAM suggest exactly this, because even when we know the network, we get no </a:t>
            </a:r>
            <a:r>
              <a:rPr lang="en-US" dirty="0" smtClean="0"/>
              <a:t>benefit in predictive power when using a linear model (</a:t>
            </a:r>
            <a:r>
              <a:rPr lang="en-US" dirty="0" err="1" smtClean="0"/>
              <a:t>inferelator</a:t>
            </a:r>
            <a:r>
              <a:rPr lang="en-US" dirty="0" smtClean="0"/>
              <a:t> family)</a:t>
            </a:r>
            <a:endParaRPr lang="en-US" dirty="0" smtClean="0"/>
          </a:p>
          <a:p>
            <a:r>
              <a:rPr lang="en-US" dirty="0" smtClean="0"/>
              <a:t>Putting in random forests also as good as </a:t>
            </a:r>
            <a:r>
              <a:rPr lang="en-US" dirty="0" err="1" smtClean="0"/>
              <a:t>Piotr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95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 a network using state space modeling</a:t>
            </a:r>
            <a:endParaRPr lang="en-US" dirty="0" smtClean="0"/>
          </a:p>
          <a:p>
            <a:r>
              <a:rPr lang="en-US" dirty="0" smtClean="0"/>
              <a:t>Use that network as </a:t>
            </a:r>
            <a:r>
              <a:rPr lang="en-US" dirty="0" smtClean="0"/>
              <a:t>input to a non-linear model</a:t>
            </a:r>
            <a:r>
              <a:rPr lang="en-US" dirty="0" smtClean="0"/>
              <a:t>.</a:t>
            </a:r>
          </a:p>
          <a:p>
            <a:r>
              <a:rPr lang="en-US" dirty="0" smtClean="0"/>
              <a:t>Show that the two stage approach is better than simply using the non-linear model on everything.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594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next time – Random Forest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 Random Forest with DREAM dataset where: </a:t>
            </a:r>
            <a:r>
              <a:rPr lang="en-US" dirty="0"/>
              <a:t>as features we want to use only </a:t>
            </a:r>
            <a:r>
              <a:rPr lang="en-US" dirty="0" smtClean="0"/>
              <a:t>TFs affecting </a:t>
            </a:r>
            <a:r>
              <a:rPr lang="en-US" dirty="0"/>
              <a:t>target </a:t>
            </a:r>
            <a:r>
              <a:rPr lang="en-US" dirty="0" err="1"/>
              <a:t>tx</a:t>
            </a:r>
            <a:r>
              <a:rPr lang="en-US" dirty="0"/>
              <a:t> (this info is derived from the gold standard</a:t>
            </a:r>
            <a:r>
              <a:rPr lang="en-US" dirty="0" smtClean="0"/>
              <a:t>) Compare to using all TFs.</a:t>
            </a:r>
            <a:endParaRPr lang="en-US" dirty="0" smtClean="0"/>
          </a:p>
          <a:p>
            <a:r>
              <a:rPr lang="en-US" dirty="0" smtClean="0"/>
              <a:t>Restrict universe: </a:t>
            </a:r>
          </a:p>
          <a:p>
            <a:pPr lvl="2"/>
            <a:r>
              <a:rPr lang="en-US" dirty="0" smtClean="0"/>
              <a:t>TFs(161) + </a:t>
            </a:r>
            <a:r>
              <a:rPr lang="en-US" dirty="0" err="1" smtClean="0"/>
              <a:t>Kegg</a:t>
            </a:r>
            <a:r>
              <a:rPr lang="en-US" dirty="0" smtClean="0"/>
              <a:t>(16) = 177</a:t>
            </a:r>
          </a:p>
          <a:p>
            <a:pPr lvl="2"/>
            <a:r>
              <a:rPr lang="en-US" dirty="0" smtClean="0"/>
              <a:t>TFs(161) + </a:t>
            </a:r>
            <a:r>
              <a:rPr lang="en-US" dirty="0" err="1" smtClean="0"/>
              <a:t>EarlyResp</a:t>
            </a:r>
            <a:r>
              <a:rPr lang="en-US" dirty="0" smtClean="0"/>
              <a:t>(39) = 200</a:t>
            </a:r>
          </a:p>
          <a:p>
            <a:pPr lvl="2"/>
            <a:r>
              <a:rPr lang="en-US" dirty="0" smtClean="0"/>
              <a:t>TFs + </a:t>
            </a:r>
            <a:r>
              <a:rPr lang="en-US" dirty="0" err="1" smtClean="0"/>
              <a:t>LateResp</a:t>
            </a:r>
            <a:endParaRPr lang="en-US" dirty="0" smtClean="0"/>
          </a:p>
          <a:p>
            <a:r>
              <a:rPr lang="en-US" dirty="0" smtClean="0"/>
              <a:t>TF Families as predictors (compare results with State Space Modeling)</a:t>
            </a:r>
          </a:p>
          <a:p>
            <a:endParaRPr lang="en-US" dirty="0" smtClean="0"/>
          </a:p>
          <a:p>
            <a:pPr lvl="2"/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7716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42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 next time - TFs families as predictors with SSM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8669" y="1072894"/>
            <a:ext cx="6954504" cy="57851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2586" y="1022094"/>
            <a:ext cx="3561414" cy="590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-- Look at the literature to see the state of the art of predicting families with families.</a:t>
            </a:r>
          </a:p>
          <a:p>
            <a:r>
              <a:rPr lang="en-US" dirty="0" smtClean="0"/>
              <a:t>-</a:t>
            </a:r>
            <a:r>
              <a:rPr lang="en-US" dirty="0"/>
              <a:t>- For publication (we’d like to show whether it’s better using TF families as predictors rather than all TFs): we want to compare </a:t>
            </a:r>
            <a:r>
              <a:rPr lang="en-US" dirty="0" smtClean="0"/>
              <a:t>the </a:t>
            </a:r>
            <a:r>
              <a:rPr lang="en-US" dirty="0"/>
              <a:t>actual results of </a:t>
            </a:r>
            <a:r>
              <a:rPr lang="en-US" b="1" i="1" dirty="0"/>
              <a:t>families as </a:t>
            </a:r>
            <a:r>
              <a:rPr lang="en-US" b="1" i="1" dirty="0" smtClean="0"/>
              <a:t>predictors </a:t>
            </a:r>
            <a:r>
              <a:rPr lang="en-US" dirty="0" smtClean="0"/>
              <a:t>(shown in this figure) </a:t>
            </a:r>
            <a:r>
              <a:rPr lang="en-US" dirty="0"/>
              <a:t>with results using </a:t>
            </a:r>
            <a:r>
              <a:rPr lang="en-US" dirty="0" smtClean="0"/>
              <a:t>subsets from DFG run of </a:t>
            </a:r>
            <a:r>
              <a:rPr lang="en-US" b="1" i="1" dirty="0" smtClean="0"/>
              <a:t>all </a:t>
            </a:r>
            <a:r>
              <a:rPr lang="en-US" b="1" i="1" dirty="0"/>
              <a:t>TFs as </a:t>
            </a:r>
            <a:r>
              <a:rPr lang="en-US" b="1" i="1" dirty="0" smtClean="0"/>
              <a:t>predictors</a:t>
            </a:r>
            <a:r>
              <a:rPr lang="en-US" dirty="0" smtClean="0"/>
              <a:t>.</a:t>
            </a:r>
            <a:r>
              <a:rPr lang="en-US" dirty="0"/>
              <a:t>  If the results are the same, it means that the other TFs cause just noise.</a:t>
            </a:r>
          </a:p>
          <a:p>
            <a:r>
              <a:rPr lang="en-US" dirty="0" smtClean="0"/>
              <a:t>-</a:t>
            </a:r>
            <a:r>
              <a:rPr lang="en-US" dirty="0"/>
              <a:t>- </a:t>
            </a:r>
            <a:r>
              <a:rPr lang="en-US" dirty="0" err="1"/>
              <a:t>Cis</a:t>
            </a:r>
            <a:r>
              <a:rPr lang="en-US" dirty="0"/>
              <a:t> analysis for best predicted </a:t>
            </a:r>
            <a:r>
              <a:rPr lang="en-US" dirty="0" smtClean="0"/>
              <a:t>genes(~200). </a:t>
            </a:r>
            <a:r>
              <a:rPr lang="en-US" dirty="0"/>
              <a:t>For instance regarding the case of G2 as predictors, we want to see whether with </a:t>
            </a:r>
            <a:r>
              <a:rPr lang="en-US" dirty="0" err="1"/>
              <a:t>cis</a:t>
            </a:r>
            <a:r>
              <a:rPr lang="en-US" dirty="0"/>
              <a:t> analysis we find NAC as the “buddy”.</a:t>
            </a:r>
          </a:p>
          <a:p>
            <a:r>
              <a:rPr lang="en-US" dirty="0" smtClean="0"/>
              <a:t>-</a:t>
            </a:r>
            <a:r>
              <a:rPr lang="en-US" dirty="0"/>
              <a:t>- </a:t>
            </a:r>
            <a:r>
              <a:rPr lang="en-US" dirty="0" err="1"/>
              <a:t>Mips</a:t>
            </a:r>
            <a:r>
              <a:rPr lang="en-US" dirty="0"/>
              <a:t> analysis for best predicted </a:t>
            </a:r>
            <a:r>
              <a:rPr lang="en-US" dirty="0" smtClean="0"/>
              <a:t>genes (~200)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247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757</Words>
  <Application>Microsoft Macintosh PowerPoint</Application>
  <PresentationFormat>On-screen Show (4:3)</PresentationFormat>
  <Paragraphs>181</Paragraphs>
  <Slides>12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Non-linear Methods for Time Series Prediction</vt:lpstr>
      <vt:lpstr>Motivation</vt:lpstr>
      <vt:lpstr>…Alternative: Non-Linear model</vt:lpstr>
      <vt:lpstr>Training and Test</vt:lpstr>
      <vt:lpstr>Random Forest Sign Estimation Results</vt:lpstr>
      <vt:lpstr>Why We’re Doing This</vt:lpstr>
      <vt:lpstr>New Direction</vt:lpstr>
      <vt:lpstr>For next time – Random Forest</vt:lpstr>
      <vt:lpstr>For next time - TFs families as predictors with SSM</vt:lpstr>
      <vt:lpstr>PowerPoint Presentation</vt:lpstr>
      <vt:lpstr>PowerPoint Presentation</vt:lpstr>
      <vt:lpstr>Recall Genie3 – ensemble of regression trees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</dc:creator>
  <cp:lastModifiedBy>Dennis Shasha</cp:lastModifiedBy>
  <cp:revision>31</cp:revision>
  <dcterms:created xsi:type="dcterms:W3CDTF">2015-01-20T00:39:20Z</dcterms:created>
  <dcterms:modified xsi:type="dcterms:W3CDTF">2015-01-20T12:04:59Z</dcterms:modified>
</cp:coreProperties>
</file>