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54"/>
  </p:normalViewPr>
  <p:slideViewPr>
    <p:cSldViewPr snapToGrid="0" snapToObjects="1">
      <p:cViewPr varScale="1">
        <p:scale>
          <a:sx n="117" d="100"/>
          <a:sy n="117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2B064-3A7E-8744-B730-D53FE413EC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4096" y="2514600"/>
            <a:ext cx="9309562" cy="2262781"/>
          </a:xfrm>
        </p:spPr>
        <p:txBody>
          <a:bodyPr>
            <a:normAutofit/>
          </a:bodyPr>
          <a:lstStyle/>
          <a:p>
            <a:r>
              <a:rPr lang="en-US" sz="4800" dirty="0"/>
              <a:t>Policy optimization in Epidemic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D3464B-AA27-0D49-8BDD-A41C6DC136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4096" y="4777381"/>
            <a:ext cx="8915399" cy="1126283"/>
          </a:xfrm>
        </p:spPr>
        <p:txBody>
          <a:bodyPr/>
          <a:lstStyle/>
          <a:p>
            <a:r>
              <a:rPr lang="en-US" dirty="0"/>
              <a:t>By Mai Le Xuan Anh</a:t>
            </a:r>
          </a:p>
          <a:p>
            <a:r>
              <a:rPr lang="en-US" dirty="0"/>
              <a:t>Advisors: </a:t>
            </a:r>
            <a:r>
              <a:rPr lang="en-US" dirty="0" err="1"/>
              <a:t>Azza</a:t>
            </a:r>
            <a:r>
              <a:rPr lang="en-US" dirty="0"/>
              <a:t> </a:t>
            </a:r>
            <a:r>
              <a:rPr lang="en-US" dirty="0" err="1"/>
              <a:t>Abouzied</a:t>
            </a:r>
            <a:r>
              <a:rPr lang="en-US" dirty="0"/>
              <a:t>, Dennis </a:t>
            </a:r>
            <a:r>
              <a:rPr lang="en-US" dirty="0" err="1"/>
              <a:t>Shasha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930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8FA61-74F6-BE42-894D-698514B3A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and Research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D441A-19A0-BA45-AE54-38BBA14B7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4467" y="1423686"/>
            <a:ext cx="9340146" cy="5243332"/>
          </a:xfrm>
        </p:spPr>
        <p:txBody>
          <a:bodyPr/>
          <a:lstStyle/>
          <a:p>
            <a:r>
              <a:rPr lang="en-US" dirty="0"/>
              <a:t>Recent threats to global health and economy: Influenza (2009), Ebola (2013)</a:t>
            </a:r>
          </a:p>
          <a:p>
            <a:r>
              <a:rPr lang="en-US" dirty="0"/>
              <a:t>Seek algorithms to combat widespread epidemics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Goals:</a:t>
            </a:r>
          </a:p>
          <a:p>
            <a:pPr lvl="1"/>
            <a:r>
              <a:rPr lang="en-US" dirty="0"/>
              <a:t>Use existing models to simulate the spread of diseases as accurately as possible using epidemiological models and social interactions.</a:t>
            </a:r>
          </a:p>
          <a:p>
            <a:pPr lvl="1"/>
            <a:r>
              <a:rPr lang="en-US" dirty="0"/>
              <a:t>Estimate from various references the different costs of disease spread and interventions.</a:t>
            </a:r>
          </a:p>
          <a:p>
            <a:pPr lvl="1"/>
            <a:r>
              <a:rPr lang="en-US" dirty="0"/>
              <a:t>Determine the most cost-effective policy in terms of interventions for controlling epidemics. 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792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11E8B-E9D9-4F40-A6ED-65609A257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SEIR Model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671E36E-B90A-984B-9167-2B9B60CADF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4467" y="2948236"/>
            <a:ext cx="8915400" cy="1097116"/>
          </a:xfr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81449F7-4AEE-DB4C-898A-0C62A5182000}"/>
              </a:ext>
            </a:extLst>
          </p:cNvPr>
          <p:cNvSpPr txBox="1">
            <a:spLocks/>
          </p:cNvSpPr>
          <p:nvPr/>
        </p:nvSpPr>
        <p:spPr>
          <a:xfrm>
            <a:off x="2164467" y="1423686"/>
            <a:ext cx="9340146" cy="5243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compartmental model:</a:t>
            </a:r>
          </a:p>
          <a:p>
            <a:pPr lvl="1"/>
            <a:r>
              <a:rPr lang="en-US" dirty="0"/>
              <a:t>Divide the population into homogeneous groups: Susceptible, Exposed, Infectious, Recovered</a:t>
            </a:r>
          </a:p>
          <a:p>
            <a:pPr lvl="1"/>
            <a:r>
              <a:rPr lang="en-US" dirty="0"/>
              <a:t>Probability of transition between each compartment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03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34701-843C-BE45-9C93-77FBDB927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905B2-0C1D-7047-8BAC-695C28D99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299" y="1381244"/>
            <a:ext cx="9959533" cy="4852645"/>
          </a:xfrm>
        </p:spPr>
        <p:txBody>
          <a:bodyPr>
            <a:normAutofit/>
          </a:bodyPr>
          <a:lstStyle/>
          <a:p>
            <a:r>
              <a:rPr lang="en-US" dirty="0"/>
              <a:t>A set of actions that intervene the widespread of the disease</a:t>
            </a:r>
          </a:p>
          <a:p>
            <a:pPr lvl="1"/>
            <a:r>
              <a:rPr lang="en-US" dirty="0"/>
              <a:t>Pharmaceutical:</a:t>
            </a:r>
          </a:p>
          <a:p>
            <a:pPr lvl="2"/>
            <a:r>
              <a:rPr lang="en-US" dirty="0"/>
              <a:t>Vaccination</a:t>
            </a:r>
          </a:p>
          <a:p>
            <a:pPr lvl="2"/>
            <a:r>
              <a:rPr lang="en-US" dirty="0"/>
              <a:t>Antivirals/antibiotics</a:t>
            </a:r>
          </a:p>
          <a:p>
            <a:pPr lvl="1"/>
            <a:r>
              <a:rPr lang="en-US" dirty="0"/>
              <a:t>Non-pharmaceutical:</a:t>
            </a:r>
          </a:p>
          <a:p>
            <a:pPr lvl="2"/>
            <a:r>
              <a:rPr lang="en-US" dirty="0"/>
              <a:t>School closure</a:t>
            </a:r>
          </a:p>
          <a:p>
            <a:pPr lvl="2"/>
            <a:r>
              <a:rPr lang="en-US" dirty="0"/>
              <a:t>Workplace closure</a:t>
            </a:r>
          </a:p>
          <a:p>
            <a:pPr lvl="2"/>
            <a:r>
              <a:rPr lang="en-US" dirty="0"/>
              <a:t>Personal protective equipment</a:t>
            </a:r>
          </a:p>
        </p:txBody>
      </p:sp>
    </p:spTree>
    <p:extLst>
      <p:ext uri="{BB962C8B-B14F-4D97-AF65-F5344CB8AC3E}">
        <p14:creationId xmlns:p14="http://schemas.microsoft.com/office/powerpoint/2010/main" val="1967518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B33245C-45E2-4143-B97F-AACAB325E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1084"/>
            <a:ext cx="4388083" cy="385051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B6A2C15-ABCD-AA43-B156-4811D06A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Methodology</a:t>
            </a:r>
            <a:br>
              <a:rPr lang="en-US" dirty="0"/>
            </a:br>
            <a:r>
              <a:rPr lang="en-US" sz="2200" dirty="0"/>
              <a:t>Partially Observable Markov Decision Process (POMDP)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C4006-28DC-B846-92F0-076F96158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7582" y="1821084"/>
            <a:ext cx="8084418" cy="5036916"/>
          </a:xfrm>
        </p:spPr>
        <p:txBody>
          <a:bodyPr/>
          <a:lstStyle/>
          <a:p>
            <a:r>
              <a:rPr lang="en-US" dirty="0"/>
              <a:t>Epidemic scenario is a partially observable environment</a:t>
            </a:r>
          </a:p>
          <a:p>
            <a:r>
              <a:rPr lang="en-US" dirty="0"/>
              <a:t>POMDP consists of:</a:t>
            </a:r>
          </a:p>
          <a:p>
            <a:pPr lvl="1"/>
            <a:r>
              <a:rPr lang="en-US" dirty="0"/>
              <a:t>States</a:t>
            </a:r>
          </a:p>
          <a:p>
            <a:pPr lvl="1"/>
            <a:r>
              <a:rPr lang="en-US" dirty="0"/>
              <a:t>Actions</a:t>
            </a:r>
          </a:p>
          <a:p>
            <a:pPr lvl="1"/>
            <a:r>
              <a:rPr lang="en-US" dirty="0"/>
              <a:t>Observations</a:t>
            </a:r>
          </a:p>
          <a:p>
            <a:pPr lvl="1"/>
            <a:r>
              <a:rPr lang="en-US" dirty="0"/>
              <a:t>Cost function: defined as the total of infected population throughout the time series</a:t>
            </a:r>
          </a:p>
          <a:p>
            <a:pPr indent="-285750"/>
            <a:r>
              <a:rPr lang="en-US" dirty="0"/>
              <a:t>Use Approximate Dynamic Programming to approximate the cost function</a:t>
            </a:r>
          </a:p>
          <a:p>
            <a:pPr indent="-285750"/>
            <a:r>
              <a:rPr lang="en-US" dirty="0"/>
              <a:t>Seek policy that minimizes the cost of interventions while limiting damage as much </a:t>
            </a:r>
            <a:r>
              <a:rPr lang="en-US"/>
              <a:t>as possible.</a:t>
            </a:r>
            <a:endParaRPr lang="en-US" dirty="0"/>
          </a:p>
          <a:p>
            <a:pPr indent="-28575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44385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126</TotalTime>
  <Words>197</Words>
  <Application>Microsoft Macintosh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Policy optimization in Epidemic</vt:lpstr>
      <vt:lpstr>Motivation and Research Goals</vt:lpstr>
      <vt:lpstr>SEIR Model</vt:lpstr>
      <vt:lpstr>Interventions</vt:lpstr>
      <vt:lpstr>Methodology Partially Observable Markov Decision Process (POMDP)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Mai</dc:creator>
  <cp:lastModifiedBy>Dennis Shasha</cp:lastModifiedBy>
  <cp:revision>12</cp:revision>
  <dcterms:created xsi:type="dcterms:W3CDTF">2019-05-09T10:51:13Z</dcterms:created>
  <dcterms:modified xsi:type="dcterms:W3CDTF">2019-05-09T21:11:01Z</dcterms:modified>
</cp:coreProperties>
</file>