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3" r:id="rId2"/>
    <p:sldId id="262" r:id="rId3"/>
    <p:sldId id="256" r:id="rId4"/>
    <p:sldId id="260" r:id="rId5"/>
    <p:sldId id="261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53B4F"/>
    <a:srgbClr val="A5CEA5"/>
    <a:srgbClr val="F795C6"/>
    <a:srgbClr val="F74D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688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736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3EFBF-69D3-EC40-9F1A-6A0266F03BE0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13520-7F53-EF4B-8A30-AB7F896E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29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CF36C3C-6CAF-4351-8B5C-6A4FB52F3DE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28713" y="711200"/>
            <a:ext cx="4605337" cy="3454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294" y="4369405"/>
            <a:ext cx="5027414" cy="40640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latin typeface="Arial" pitchFamily="34" charset="0"/>
                <a:ea typeface="ＭＳ Ｐゴシック"/>
                <a:cs typeface="ＭＳ Ｐゴシック"/>
              </a:rPr>
              <a:t>Figure 3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13520-7F53-EF4B-8A30-AB7F896E230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BFBCF-20CD-2542-9EEB-F782881D26D7}" type="datetimeFigureOut">
              <a:rPr lang="en-US" smtClean="0"/>
              <a:pPr/>
              <a:t>2/13/12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8"/>
          <p:cNvSpPr txBox="1">
            <a:spLocks noChangeArrowheads="1"/>
          </p:cNvSpPr>
          <p:nvPr/>
        </p:nvSpPr>
        <p:spPr bwMode="auto">
          <a:xfrm>
            <a:off x="381000" y="455613"/>
            <a:ext cx="57943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Node</a:t>
            </a:r>
          </a:p>
        </p:txBody>
      </p:sp>
      <p:sp>
        <p:nvSpPr>
          <p:cNvPr id="2051" name="Text Box 29"/>
          <p:cNvSpPr txBox="1">
            <a:spLocks noChangeArrowheads="1"/>
          </p:cNvSpPr>
          <p:nvPr/>
        </p:nvSpPr>
        <p:spPr bwMode="auto">
          <a:xfrm>
            <a:off x="2838450" y="471488"/>
            <a:ext cx="57943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Node</a:t>
            </a:r>
          </a:p>
        </p:txBody>
      </p:sp>
      <p:sp>
        <p:nvSpPr>
          <p:cNvPr id="2052" name="Text Box 30"/>
          <p:cNvSpPr txBox="1">
            <a:spLocks noChangeArrowheads="1"/>
          </p:cNvSpPr>
          <p:nvPr/>
        </p:nvSpPr>
        <p:spPr bwMode="auto">
          <a:xfrm>
            <a:off x="1601788" y="333375"/>
            <a:ext cx="56991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Edge</a:t>
            </a:r>
          </a:p>
        </p:txBody>
      </p:sp>
      <p:sp>
        <p:nvSpPr>
          <p:cNvPr id="2053" name="Text Box 31"/>
          <p:cNvSpPr txBox="1">
            <a:spLocks noChangeArrowheads="1"/>
          </p:cNvSpPr>
          <p:nvPr/>
        </p:nvSpPr>
        <p:spPr bwMode="auto">
          <a:xfrm>
            <a:off x="665163" y="914400"/>
            <a:ext cx="2414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 dirty="0">
                <a:latin typeface="Arial" pitchFamily="34" charset="0"/>
                <a:cs typeface="Arial" pitchFamily="34" charset="0"/>
              </a:rPr>
              <a:t>Functional Relationships</a:t>
            </a:r>
          </a:p>
        </p:txBody>
      </p:sp>
      <p:sp>
        <p:nvSpPr>
          <p:cNvPr id="2054" name="Text Box 32"/>
          <p:cNvSpPr txBox="1">
            <a:spLocks noChangeArrowheads="1"/>
          </p:cNvSpPr>
          <p:nvPr/>
        </p:nvSpPr>
        <p:spPr bwMode="auto">
          <a:xfrm>
            <a:off x="2800350" y="1513898"/>
            <a:ext cx="9001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Metabolic</a:t>
            </a:r>
          </a:p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</a:t>
            </a:r>
          </a:p>
        </p:txBody>
      </p:sp>
      <p:sp>
        <p:nvSpPr>
          <p:cNvPr id="2055" name="Text Box 33"/>
          <p:cNvSpPr txBox="1">
            <a:spLocks noChangeArrowheads="1"/>
          </p:cNvSpPr>
          <p:nvPr/>
        </p:nvSpPr>
        <p:spPr bwMode="auto">
          <a:xfrm>
            <a:off x="22224" y="1622426"/>
            <a:ext cx="12112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Metabolite</a:t>
            </a:r>
          </a:p>
        </p:txBody>
      </p:sp>
      <p:sp>
        <p:nvSpPr>
          <p:cNvPr id="2056" name="Text Box 35"/>
          <p:cNvSpPr txBox="1">
            <a:spLocks noChangeArrowheads="1"/>
          </p:cNvSpPr>
          <p:nvPr/>
        </p:nvSpPr>
        <p:spPr bwMode="auto">
          <a:xfrm>
            <a:off x="228598" y="3624263"/>
            <a:ext cx="706437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miRNA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Text Box 36"/>
          <p:cNvSpPr txBox="1">
            <a:spLocks noChangeArrowheads="1"/>
          </p:cNvSpPr>
          <p:nvPr/>
        </p:nvSpPr>
        <p:spPr bwMode="auto">
          <a:xfrm>
            <a:off x="2840038" y="3557588"/>
            <a:ext cx="6619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Target</a:t>
            </a:r>
          </a:p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RNA</a:t>
            </a:r>
          </a:p>
        </p:txBody>
      </p:sp>
      <p:sp>
        <p:nvSpPr>
          <p:cNvPr id="2058" name="Text Box 37"/>
          <p:cNvSpPr txBox="1">
            <a:spLocks noChangeArrowheads="1"/>
          </p:cNvSpPr>
          <p:nvPr/>
        </p:nvSpPr>
        <p:spPr bwMode="auto">
          <a:xfrm>
            <a:off x="1327150" y="2801938"/>
            <a:ext cx="12890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Protein:Protein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‘</a:t>
            </a:r>
            <a:r>
              <a:rPr lang="en-US" sz="13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Interologs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</a:t>
            </a:r>
          </a:p>
        </p:txBody>
      </p:sp>
      <p:sp>
        <p:nvSpPr>
          <p:cNvPr id="2059" name="Text Box 38"/>
          <p:cNvSpPr txBox="1">
            <a:spLocks noChangeArrowheads="1"/>
          </p:cNvSpPr>
          <p:nvPr/>
        </p:nvSpPr>
        <p:spPr bwMode="auto">
          <a:xfrm>
            <a:off x="1212850" y="3502818"/>
            <a:ext cx="13303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microRNA:RNA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Text Box 39"/>
          <p:cNvSpPr txBox="1">
            <a:spLocks noChangeArrowheads="1"/>
          </p:cNvSpPr>
          <p:nvPr/>
        </p:nvSpPr>
        <p:spPr bwMode="auto">
          <a:xfrm>
            <a:off x="211137" y="2912268"/>
            <a:ext cx="7080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Protein</a:t>
            </a:r>
          </a:p>
        </p:txBody>
      </p:sp>
      <p:sp>
        <p:nvSpPr>
          <p:cNvPr id="2061" name="Text Box 40"/>
          <p:cNvSpPr txBox="1">
            <a:spLocks noChangeArrowheads="1"/>
          </p:cNvSpPr>
          <p:nvPr/>
        </p:nvSpPr>
        <p:spPr bwMode="auto">
          <a:xfrm>
            <a:off x="2854327" y="2912268"/>
            <a:ext cx="70802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Protein</a:t>
            </a:r>
          </a:p>
        </p:txBody>
      </p:sp>
      <p:sp>
        <p:nvSpPr>
          <p:cNvPr id="2062" name="Line 41"/>
          <p:cNvSpPr>
            <a:spLocks noChangeShapeType="1"/>
          </p:cNvSpPr>
          <p:nvPr/>
        </p:nvSpPr>
        <p:spPr bwMode="auto">
          <a:xfrm>
            <a:off x="1111249" y="620713"/>
            <a:ext cx="15160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Line 42"/>
          <p:cNvSpPr>
            <a:spLocks noChangeShapeType="1"/>
          </p:cNvSpPr>
          <p:nvPr/>
        </p:nvSpPr>
        <p:spPr bwMode="auto">
          <a:xfrm flipH="1">
            <a:off x="1144587" y="1776413"/>
            <a:ext cx="14589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lg" len="lg"/>
            <a:tailEnd type="none" w="lg" len="lg"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Line 43"/>
          <p:cNvSpPr>
            <a:spLocks noChangeShapeType="1"/>
          </p:cNvSpPr>
          <p:nvPr/>
        </p:nvSpPr>
        <p:spPr bwMode="auto">
          <a:xfrm flipH="1">
            <a:off x="1120774" y="3775075"/>
            <a:ext cx="1422400" cy="0"/>
          </a:xfrm>
          <a:prstGeom prst="line">
            <a:avLst/>
          </a:prstGeom>
          <a:noFill/>
          <a:ln w="28575">
            <a:solidFill>
              <a:srgbClr val="800080"/>
            </a:solidFill>
            <a:prstDash val="dash"/>
            <a:round/>
            <a:headEnd type="diamond" w="lg" len="lg"/>
            <a:tailEnd type="none" w="lg" len="lg"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Text Box 44"/>
          <p:cNvSpPr txBox="1">
            <a:spLocks noChangeArrowheads="1"/>
          </p:cNvSpPr>
          <p:nvPr/>
        </p:nvSpPr>
        <p:spPr bwMode="auto">
          <a:xfrm>
            <a:off x="1054099" y="1470027"/>
            <a:ext cx="1604927" cy="592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Metabolic Reaction</a:t>
            </a:r>
          </a:p>
          <a:p>
            <a:pPr>
              <a:lnSpc>
                <a:spcPct val="125000"/>
              </a:lnSpc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KEGG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Text Box 45"/>
          <p:cNvSpPr txBox="1">
            <a:spLocks noChangeArrowheads="1"/>
          </p:cNvSpPr>
          <p:nvPr/>
        </p:nvSpPr>
        <p:spPr bwMode="auto">
          <a:xfrm>
            <a:off x="2809875" y="2170113"/>
            <a:ext cx="6619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Target</a:t>
            </a:r>
          </a:p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</a:t>
            </a:r>
          </a:p>
        </p:txBody>
      </p:sp>
      <p:sp>
        <p:nvSpPr>
          <p:cNvPr id="2067" name="Text Box 46"/>
          <p:cNvSpPr txBox="1">
            <a:spLocks noChangeArrowheads="1"/>
          </p:cNvSpPr>
          <p:nvPr/>
        </p:nvSpPr>
        <p:spPr bwMode="auto">
          <a:xfrm>
            <a:off x="33336" y="2119312"/>
            <a:ext cx="9921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Regulatory</a:t>
            </a:r>
          </a:p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Protein</a:t>
            </a:r>
          </a:p>
        </p:txBody>
      </p:sp>
      <p:sp>
        <p:nvSpPr>
          <p:cNvPr id="2068" name="Text Box 47"/>
          <p:cNvSpPr txBox="1">
            <a:spLocks noChangeArrowheads="1"/>
          </p:cNvSpPr>
          <p:nvPr/>
        </p:nvSpPr>
        <p:spPr bwMode="auto">
          <a:xfrm>
            <a:off x="1284288" y="2125663"/>
            <a:ext cx="110172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Protein:DNA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3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Transfac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Line 48"/>
          <p:cNvSpPr>
            <a:spLocks noChangeShapeType="1"/>
          </p:cNvSpPr>
          <p:nvPr/>
        </p:nvSpPr>
        <p:spPr bwMode="auto">
          <a:xfrm flipH="1">
            <a:off x="1169988" y="2392363"/>
            <a:ext cx="14144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stealth" w="lg" len="lg"/>
            <a:tailEnd type="none" w="lg" len="lg"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0" name="Line 49"/>
          <p:cNvSpPr>
            <a:spLocks noChangeShapeType="1"/>
          </p:cNvSpPr>
          <p:nvPr/>
        </p:nvSpPr>
        <p:spPr bwMode="auto">
          <a:xfrm>
            <a:off x="1222375" y="3068638"/>
            <a:ext cx="1393825" cy="0"/>
          </a:xfrm>
          <a:prstGeom prst="line">
            <a:avLst/>
          </a:prstGeom>
          <a:noFill/>
          <a:ln w="28575">
            <a:solidFill>
              <a:srgbClr val="808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Text Box 50"/>
          <p:cNvSpPr txBox="1">
            <a:spLocks noChangeArrowheads="1"/>
          </p:cNvSpPr>
          <p:nvPr/>
        </p:nvSpPr>
        <p:spPr bwMode="auto">
          <a:xfrm>
            <a:off x="1387475" y="4089401"/>
            <a:ext cx="103822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Text mining</a:t>
            </a:r>
          </a:p>
          <a:p>
            <a:pPr>
              <a:lnSpc>
                <a:spcPct val="125000"/>
              </a:lnSpc>
            </a:pP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Geneways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72" name="Text Box 51"/>
          <p:cNvSpPr txBox="1">
            <a:spLocks noChangeArrowheads="1"/>
          </p:cNvSpPr>
          <p:nvPr/>
        </p:nvSpPr>
        <p:spPr bwMode="auto">
          <a:xfrm>
            <a:off x="285748" y="4244976"/>
            <a:ext cx="5937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</a:t>
            </a:r>
          </a:p>
        </p:txBody>
      </p:sp>
      <p:sp>
        <p:nvSpPr>
          <p:cNvPr id="2073" name="Text Box 52"/>
          <p:cNvSpPr txBox="1">
            <a:spLocks noChangeArrowheads="1"/>
          </p:cNvSpPr>
          <p:nvPr/>
        </p:nvSpPr>
        <p:spPr bwMode="auto">
          <a:xfrm>
            <a:off x="2854326" y="4249739"/>
            <a:ext cx="5937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Gene</a:t>
            </a:r>
          </a:p>
        </p:txBody>
      </p:sp>
      <p:sp>
        <p:nvSpPr>
          <p:cNvPr id="2074" name="Line 53"/>
          <p:cNvSpPr>
            <a:spLocks noChangeShapeType="1"/>
          </p:cNvSpPr>
          <p:nvPr/>
        </p:nvSpPr>
        <p:spPr bwMode="auto">
          <a:xfrm>
            <a:off x="1177925" y="4391025"/>
            <a:ext cx="1546225" cy="0"/>
          </a:xfrm>
          <a:prstGeom prst="line">
            <a:avLst/>
          </a:prstGeom>
          <a:noFill/>
          <a:ln w="28575">
            <a:solidFill>
              <a:srgbClr val="FF00FF"/>
            </a:solidFill>
            <a:prstDash val="dash"/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5" name="Line 54"/>
          <p:cNvSpPr>
            <a:spLocks noChangeShapeType="1"/>
          </p:cNvSpPr>
          <p:nvPr/>
        </p:nvSpPr>
        <p:spPr bwMode="auto">
          <a:xfrm>
            <a:off x="65088" y="838198"/>
            <a:ext cx="3562350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6" name="Text Box 55"/>
          <p:cNvSpPr txBox="1">
            <a:spLocks noChangeArrowheads="1"/>
          </p:cNvSpPr>
          <p:nvPr/>
        </p:nvSpPr>
        <p:spPr bwMode="auto">
          <a:xfrm>
            <a:off x="22225" y="8382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itchFamily="34" charset="0"/>
                <a:cs typeface="Arial" pitchFamily="34" charset="0"/>
              </a:rPr>
              <a:t>(B)</a:t>
            </a:r>
          </a:p>
        </p:txBody>
      </p:sp>
      <p:sp>
        <p:nvSpPr>
          <p:cNvPr id="2077" name="Text Box 56"/>
          <p:cNvSpPr txBox="1">
            <a:spLocks noChangeArrowheads="1"/>
          </p:cNvSpPr>
          <p:nvPr/>
        </p:nvSpPr>
        <p:spPr bwMode="auto">
          <a:xfrm>
            <a:off x="22225" y="762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itchFamily="34" charset="0"/>
                <a:cs typeface="Arial" pitchFamily="34" charset="0"/>
              </a:rPr>
              <a:t>(A)</a:t>
            </a:r>
          </a:p>
        </p:txBody>
      </p:sp>
      <p:sp>
        <p:nvSpPr>
          <p:cNvPr id="2078" name="AutoShape 57"/>
          <p:cNvSpPr>
            <a:spLocks noChangeArrowheads="1"/>
          </p:cNvSpPr>
          <p:nvPr/>
        </p:nvSpPr>
        <p:spPr bwMode="auto">
          <a:xfrm>
            <a:off x="2611438" y="1649413"/>
            <a:ext cx="277813" cy="250825"/>
          </a:xfrm>
          <a:prstGeom prst="hexagon">
            <a:avLst>
              <a:gd name="adj" fmla="val 24998"/>
              <a:gd name="vf" fmla="val 115470"/>
            </a:avLst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9" name="Oval 59"/>
          <p:cNvSpPr>
            <a:spLocks noChangeAspect="1" noChangeArrowheads="1"/>
          </p:cNvSpPr>
          <p:nvPr/>
        </p:nvSpPr>
        <p:spPr bwMode="auto">
          <a:xfrm>
            <a:off x="885825" y="1649413"/>
            <a:ext cx="220662" cy="252412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0" name="Oval 60"/>
          <p:cNvSpPr>
            <a:spLocks noChangeAspect="1" noChangeArrowheads="1"/>
          </p:cNvSpPr>
          <p:nvPr/>
        </p:nvSpPr>
        <p:spPr bwMode="auto">
          <a:xfrm>
            <a:off x="2611438" y="479425"/>
            <a:ext cx="217487" cy="25241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Oval 61"/>
          <p:cNvSpPr>
            <a:spLocks noChangeAspect="1" noChangeArrowheads="1"/>
          </p:cNvSpPr>
          <p:nvPr/>
        </p:nvSpPr>
        <p:spPr bwMode="auto">
          <a:xfrm>
            <a:off x="893763" y="481013"/>
            <a:ext cx="217487" cy="25241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2" name="AutoShape 62"/>
          <p:cNvSpPr>
            <a:spLocks noChangeAspect="1" noChangeArrowheads="1"/>
          </p:cNvSpPr>
          <p:nvPr/>
        </p:nvSpPr>
        <p:spPr bwMode="auto">
          <a:xfrm>
            <a:off x="876300" y="3631406"/>
            <a:ext cx="241300" cy="277813"/>
          </a:xfrm>
          <a:prstGeom prst="diamond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3" name="Text Box 69"/>
          <p:cNvSpPr txBox="1">
            <a:spLocks noChangeArrowheads="1"/>
          </p:cNvSpPr>
          <p:nvPr/>
        </p:nvSpPr>
        <p:spPr bwMode="auto">
          <a:xfrm>
            <a:off x="3581400" y="93663"/>
            <a:ext cx="612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latin typeface="Arial" pitchFamily="34" charset="0"/>
                <a:cs typeface="Arial" pitchFamily="34" charset="0"/>
              </a:rPr>
              <a:t>(C)</a:t>
            </a:r>
          </a:p>
        </p:txBody>
      </p:sp>
      <p:sp>
        <p:nvSpPr>
          <p:cNvPr id="2085" name="Rectangle 72"/>
          <p:cNvSpPr>
            <a:spLocks noChangeArrowheads="1"/>
          </p:cNvSpPr>
          <p:nvPr/>
        </p:nvSpPr>
        <p:spPr bwMode="auto">
          <a:xfrm>
            <a:off x="22224" y="76200"/>
            <a:ext cx="9121775" cy="670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6" name="Text Box 3"/>
          <p:cNvSpPr txBox="1">
            <a:spLocks noChangeArrowheads="1"/>
          </p:cNvSpPr>
          <p:nvPr/>
        </p:nvSpPr>
        <p:spPr bwMode="auto">
          <a:xfrm>
            <a:off x="304800" y="5029200"/>
            <a:ext cx="3038475" cy="104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700" b="1" dirty="0">
                <a:latin typeface="Arial" pitchFamily="34" charset="0"/>
                <a:cs typeface="Arial" pitchFamily="34" charset="0"/>
              </a:rPr>
              <a:t>Arabidopsis Multi-Network</a:t>
            </a:r>
          </a:p>
          <a:p>
            <a:pPr>
              <a:lnSpc>
                <a:spcPct val="110000"/>
              </a:lnSpc>
            </a:pPr>
            <a:r>
              <a:rPr lang="en-US" sz="1500" dirty="0">
                <a:latin typeface="Arial" pitchFamily="34" charset="0"/>
                <a:cs typeface="Arial" pitchFamily="34" charset="0"/>
              </a:rPr>
              <a:t>16,562 nodes</a:t>
            </a:r>
          </a:p>
          <a:p>
            <a:r>
              <a:rPr lang="en-US" sz="1500" dirty="0">
                <a:latin typeface="Arial" pitchFamily="34" charset="0"/>
                <a:cs typeface="Arial" pitchFamily="34" charset="0"/>
              </a:rPr>
              <a:t>97,423 interactions</a:t>
            </a:r>
          </a:p>
          <a:p>
            <a:endParaRPr lang="en-US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Hexagon 53"/>
          <p:cNvSpPr/>
          <p:nvPr/>
        </p:nvSpPr>
        <p:spPr>
          <a:xfrm>
            <a:off x="869950" y="4269581"/>
            <a:ext cx="271463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Hexagon 55"/>
          <p:cNvSpPr/>
          <p:nvPr/>
        </p:nvSpPr>
        <p:spPr>
          <a:xfrm>
            <a:off x="2625725" y="3670300"/>
            <a:ext cx="271463" cy="233363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Hexagon 56"/>
          <p:cNvSpPr/>
          <p:nvPr/>
        </p:nvSpPr>
        <p:spPr>
          <a:xfrm>
            <a:off x="2627313" y="2943225"/>
            <a:ext cx="273050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Hexagon 57"/>
          <p:cNvSpPr/>
          <p:nvPr/>
        </p:nvSpPr>
        <p:spPr>
          <a:xfrm>
            <a:off x="2627313" y="4273550"/>
            <a:ext cx="271462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Hexagon 58"/>
          <p:cNvSpPr/>
          <p:nvPr/>
        </p:nvSpPr>
        <p:spPr>
          <a:xfrm>
            <a:off x="866775" y="2931319"/>
            <a:ext cx="271463" cy="233362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Hexagon 59"/>
          <p:cNvSpPr/>
          <p:nvPr/>
        </p:nvSpPr>
        <p:spPr>
          <a:xfrm>
            <a:off x="2616200" y="2290763"/>
            <a:ext cx="271463" cy="233362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Isosceles Triangle 61"/>
          <p:cNvSpPr/>
          <p:nvPr/>
        </p:nvSpPr>
        <p:spPr>
          <a:xfrm>
            <a:off x="876300" y="2209800"/>
            <a:ext cx="265113" cy="228600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3640138" y="152400"/>
            <a:ext cx="5543550" cy="5029200"/>
            <a:chOff x="3581400" y="433626"/>
            <a:chExt cx="5402036" cy="4900374"/>
          </a:xfrm>
        </p:grpSpPr>
        <p:pic>
          <p:nvPicPr>
            <p:cNvPr id="2099" name="Picture 3" descr="figure7"/>
            <p:cNvPicPr>
              <a:picLocks noChangeAspect="1" noChangeArrowheads="1"/>
            </p:cNvPicPr>
            <p:nvPr/>
          </p:nvPicPr>
          <p:blipFill>
            <a:blip r:embed="rId3"/>
            <a:srcRect l="12762" t="21979" r="32500" b="9116"/>
            <a:stretch>
              <a:fillRect/>
            </a:stretch>
          </p:blipFill>
          <p:spPr bwMode="auto">
            <a:xfrm>
              <a:off x="3581401" y="1164301"/>
              <a:ext cx="4419600" cy="4169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" name="Rectangle 65"/>
            <p:cNvSpPr/>
            <p:nvPr/>
          </p:nvSpPr>
          <p:spPr>
            <a:xfrm>
              <a:off x="3581400" y="950269"/>
              <a:ext cx="2209080" cy="8383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162408" y="1027611"/>
              <a:ext cx="1067413" cy="4207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706289" y="914692"/>
              <a:ext cx="1370620" cy="5305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419444" y="1289026"/>
              <a:ext cx="810615" cy="3186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 rot="5400000">
              <a:off x="7537051" y="1964981"/>
              <a:ext cx="812089" cy="2614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5" name="TextBox 62"/>
            <p:cNvSpPr txBox="1">
              <a:spLocks noChangeArrowheads="1"/>
            </p:cNvSpPr>
            <p:nvPr/>
          </p:nvSpPr>
          <p:spPr bwMode="auto">
            <a:xfrm>
              <a:off x="5884020" y="433626"/>
              <a:ext cx="2209799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 dirty="0">
                  <a:latin typeface="Arial" pitchFamily="34" charset="0"/>
                  <a:cs typeface="Arial" pitchFamily="34" charset="0"/>
                </a:rPr>
                <a:t>Development (3)	</a:t>
              </a:r>
            </a:p>
            <a:p>
              <a:r>
                <a:rPr lang="en-US" sz="1000" dirty="0">
                  <a:latin typeface="Arial" pitchFamily="34" charset="0"/>
                  <a:cs typeface="Arial" pitchFamily="34" charset="0"/>
                </a:rPr>
                <a:t>Morphogenesis (2)</a:t>
              </a:r>
            </a:p>
            <a:p>
              <a:r>
                <a:rPr lang="en-US" sz="1000" dirty="0">
                  <a:latin typeface="Arial" pitchFamily="34" charset="0"/>
                  <a:cs typeface="Arial" pitchFamily="34" charset="0"/>
                </a:rPr>
                <a:t>Carbohydrate metabolism (2)	</a:t>
              </a:r>
            </a:p>
            <a:p>
              <a:r>
                <a:rPr lang="en-US" sz="1000" dirty="0">
                  <a:latin typeface="Arial" pitchFamily="34" charset="0"/>
                  <a:cs typeface="Arial" pitchFamily="34" charset="0"/>
                </a:rPr>
                <a:t>Cell growth and/or maintenance (2)</a:t>
              </a:r>
            </a:p>
            <a:p>
              <a:r>
                <a:rPr lang="en-US" sz="1000" dirty="0">
                  <a:latin typeface="Arial" pitchFamily="34" charset="0"/>
                  <a:cs typeface="Arial" pitchFamily="34" charset="0"/>
                </a:rPr>
                <a:t>Metabolism (5)</a:t>
              </a:r>
            </a:p>
          </p:txBody>
        </p:sp>
        <p:sp>
          <p:nvSpPr>
            <p:cNvPr id="2106" name="TextBox 54"/>
            <p:cNvSpPr txBox="1">
              <a:spLocks noChangeArrowheads="1"/>
            </p:cNvSpPr>
            <p:nvPr/>
          </p:nvSpPr>
          <p:spPr bwMode="auto">
            <a:xfrm>
              <a:off x="7309580" y="1200090"/>
              <a:ext cx="16738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>
                  <a:latin typeface="Arial" pitchFamily="34" charset="0"/>
                  <a:cs typeface="Arial" pitchFamily="34" charset="0"/>
                </a:rPr>
                <a:t>Response to stimulus (3)</a:t>
              </a:r>
            </a:p>
            <a:p>
              <a:r>
                <a:rPr lang="en-US" sz="1000">
                  <a:latin typeface="Arial" pitchFamily="34" charset="0"/>
                  <a:cs typeface="Arial" pitchFamily="34" charset="0"/>
                </a:rPr>
                <a:t>Phosphate metabolism (3)</a:t>
              </a:r>
            </a:p>
          </p:txBody>
        </p:sp>
        <p:sp>
          <p:nvSpPr>
            <p:cNvPr id="2107" name="TextBox 60"/>
            <p:cNvSpPr txBox="1">
              <a:spLocks noChangeArrowheads="1"/>
            </p:cNvSpPr>
            <p:nvPr/>
          </p:nvSpPr>
          <p:spPr bwMode="auto">
            <a:xfrm>
              <a:off x="7136307" y="1633972"/>
              <a:ext cx="1838965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dirty="0">
                  <a:latin typeface="Arial" pitchFamily="34" charset="0"/>
                  <a:cs typeface="Arial" pitchFamily="34" charset="0"/>
                </a:rPr>
                <a:t>Morphogenesis (2)</a:t>
              </a:r>
            </a:p>
            <a:p>
              <a:pPr algn="r"/>
              <a:r>
                <a:rPr lang="en-US" sz="1000" dirty="0">
                  <a:latin typeface="Arial" pitchFamily="34" charset="0"/>
                  <a:cs typeface="Arial" pitchFamily="34" charset="0"/>
                </a:rPr>
                <a:t>Development (2)</a:t>
              </a:r>
            </a:p>
            <a:p>
              <a:pPr algn="r"/>
              <a:r>
                <a:rPr lang="en-US" sz="1000" dirty="0">
                  <a:latin typeface="Arial" pitchFamily="34" charset="0"/>
                  <a:cs typeface="Arial" pitchFamily="34" charset="0"/>
                </a:rPr>
                <a:t>Metabolism (4)</a:t>
              </a:r>
            </a:p>
            <a:p>
              <a:pPr algn="r"/>
              <a:r>
                <a:rPr lang="en-US" sz="1000" dirty="0">
                  <a:latin typeface="Arial" pitchFamily="34" charset="0"/>
                  <a:cs typeface="Arial" pitchFamily="34" charset="0"/>
                </a:rPr>
                <a:t>Carbohydrate metabolism (2)</a:t>
              </a:r>
            </a:p>
          </p:txBody>
        </p:sp>
        <p:sp>
          <p:nvSpPr>
            <p:cNvPr id="2108" name="TextBox 64"/>
            <p:cNvSpPr txBox="1">
              <a:spLocks noChangeArrowheads="1"/>
            </p:cNvSpPr>
            <p:nvPr/>
          </p:nvSpPr>
          <p:spPr bwMode="auto">
            <a:xfrm>
              <a:off x="4800600" y="1219200"/>
              <a:ext cx="111601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>
                  <a:latin typeface="Arial" pitchFamily="34" charset="0"/>
                  <a:cs typeface="Arial" pitchFamily="34" charset="0"/>
                </a:rPr>
                <a:t>Transcription (2)</a:t>
              </a:r>
            </a:p>
            <a:p>
              <a:r>
                <a:rPr lang="en-US" sz="1000">
                  <a:latin typeface="Arial" pitchFamily="34" charset="0"/>
                  <a:cs typeface="Arial" pitchFamily="34" charset="0"/>
                </a:rPr>
                <a:t>Metabolism (5)</a:t>
              </a:r>
            </a:p>
          </p:txBody>
        </p:sp>
      </p:grpSp>
      <p:grpSp>
        <p:nvGrpSpPr>
          <p:cNvPr id="3" name="Group 77"/>
          <p:cNvGrpSpPr>
            <a:grpSpLocks/>
          </p:cNvGrpSpPr>
          <p:nvPr/>
        </p:nvGrpSpPr>
        <p:grpSpPr bwMode="auto">
          <a:xfrm>
            <a:off x="5807075" y="4983163"/>
            <a:ext cx="3205163" cy="1798637"/>
            <a:chOff x="3592512" y="4800600"/>
            <a:chExt cx="3265488" cy="1831943"/>
          </a:xfrm>
        </p:grpSpPr>
        <p:pic>
          <p:nvPicPr>
            <p:cNvPr id="2097" name="Picture 3" descr="figure7"/>
            <p:cNvPicPr>
              <a:picLocks noChangeAspect="1" noChangeArrowheads="1"/>
            </p:cNvPicPr>
            <p:nvPr/>
          </p:nvPicPr>
          <p:blipFill>
            <a:blip r:embed="rId3"/>
            <a:srcRect t="5396" r="63988" b="67648"/>
            <a:stretch>
              <a:fillRect/>
            </a:stretch>
          </p:blipFill>
          <p:spPr bwMode="auto">
            <a:xfrm>
              <a:off x="3592512" y="4800600"/>
              <a:ext cx="3265488" cy="1831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7" name="Rectangle 76"/>
            <p:cNvSpPr/>
            <p:nvPr/>
          </p:nvSpPr>
          <p:spPr>
            <a:xfrm>
              <a:off x="6020198" y="5867752"/>
              <a:ext cx="837802" cy="609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84" name="Line 71"/>
          <p:cNvSpPr>
            <a:spLocks noChangeShapeType="1"/>
          </p:cNvSpPr>
          <p:nvPr/>
        </p:nvSpPr>
        <p:spPr bwMode="auto">
          <a:xfrm>
            <a:off x="3627438" y="76200"/>
            <a:ext cx="0" cy="670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907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580590" y="211797"/>
            <a:ext cx="6376969" cy="6434621"/>
            <a:chOff x="1366270" y="40341"/>
            <a:chExt cx="6376969" cy="6434621"/>
          </a:xfrm>
        </p:grpSpPr>
        <p:pic>
          <p:nvPicPr>
            <p:cNvPr id="4" name="Picture 3" descr="Screen shot 2011-07-05 at 7.32.41 PM.pn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366270" y="98840"/>
              <a:ext cx="5432977" cy="6323838"/>
            </a:xfrm>
            <a:prstGeom prst="rect">
              <a:avLst/>
            </a:prstGeom>
          </p:spPr>
        </p:pic>
        <p:grpSp>
          <p:nvGrpSpPr>
            <p:cNvPr id="26" name="Group 25"/>
            <p:cNvGrpSpPr/>
            <p:nvPr/>
          </p:nvGrpSpPr>
          <p:grpSpPr>
            <a:xfrm>
              <a:off x="5508332" y="40341"/>
              <a:ext cx="2234907" cy="6434621"/>
              <a:chOff x="4455352" y="40341"/>
              <a:chExt cx="2234907" cy="6434621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455352" y="40341"/>
                <a:ext cx="1170513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Glycine max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455352" y="348028"/>
                <a:ext cx="1795684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Medicago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truncatula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455352" y="655715"/>
                <a:ext cx="148951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Cucumis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sativus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455352" y="976849"/>
                <a:ext cx="1378904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Prunus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persica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455352" y="1284536"/>
                <a:ext cx="176683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Populus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trichocarpa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455352" y="1578776"/>
                <a:ext cx="1636987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Manihot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esculenta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455352" y="1886463"/>
                <a:ext cx="163859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Ricinus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communis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455352" y="2194150"/>
                <a:ext cx="135005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Citrus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sinensis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455352" y="2515284"/>
                <a:ext cx="1797287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Arabidopsis thaliana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55352" y="2809524"/>
                <a:ext cx="1338828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Carica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papaya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455352" y="3117211"/>
                <a:ext cx="1697901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Eucalyptus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grandis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455352" y="3424898"/>
                <a:ext cx="1207318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Vitus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vinifera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455352" y="3719138"/>
                <a:ext cx="153760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Mimulus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guttatus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455352" y="4026825"/>
                <a:ext cx="1657826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Aquilegia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coerulea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55352" y="4334512"/>
                <a:ext cx="1487908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Sorghum bicolor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455352" y="4642199"/>
                <a:ext cx="970137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Zea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mays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455352" y="4936439"/>
                <a:ext cx="1260281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Setaria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italica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455352" y="5271020"/>
                <a:ext cx="1180131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Oryza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sativa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455352" y="5565260"/>
                <a:ext cx="2234907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Brachypodium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distachyon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455352" y="5872947"/>
                <a:ext cx="1936749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Physcomitrella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patens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455352" y="6167185"/>
                <a:ext cx="2172326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Selaginella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moellendorffii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5" name="TextBox 24"/>
          <p:cNvSpPr txBox="1"/>
          <p:nvPr/>
        </p:nvSpPr>
        <p:spPr>
          <a:xfrm>
            <a:off x="93054" y="876684"/>
            <a:ext cx="3839513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21 complete genomes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12,892,192 characters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21,271 partitions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Min 5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taxa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“present” per partition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72"/>
          <p:cNvSpPr>
            <a:spLocks noChangeArrowheads="1"/>
          </p:cNvSpPr>
          <p:nvPr/>
        </p:nvSpPr>
        <p:spPr bwMode="auto">
          <a:xfrm>
            <a:off x="65088" y="76200"/>
            <a:ext cx="9002712" cy="670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211797"/>
            <a:ext cx="488844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OLD FIGURE:  NEED NEW FIGURE FROM KRANTHI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4756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Arrow Connector 61"/>
          <p:cNvCxnSpPr/>
          <p:nvPr/>
        </p:nvCxnSpPr>
        <p:spPr>
          <a:xfrm>
            <a:off x="7287947" y="2247320"/>
            <a:ext cx="14728" cy="252470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975" y="5056923"/>
            <a:ext cx="975680" cy="913888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3542792" y="2410283"/>
            <a:ext cx="905133" cy="901533"/>
            <a:chOff x="428853" y="1234543"/>
            <a:chExt cx="1284185" cy="12028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9597" y="4908515"/>
            <a:ext cx="768458" cy="755962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2445217" y="1687201"/>
            <a:ext cx="905133" cy="901533"/>
            <a:chOff x="428853" y="1234543"/>
            <a:chExt cx="1284185" cy="1202855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>
            <a:off x="2414712" y="5142429"/>
            <a:ext cx="975680" cy="827680"/>
            <a:chOff x="428853" y="1234543"/>
            <a:chExt cx="1284185" cy="1202855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grpSp>
        <p:nvGrpSpPr>
          <p:cNvPr id="34" name="Group 33"/>
          <p:cNvGrpSpPr/>
          <p:nvPr/>
        </p:nvGrpSpPr>
        <p:grpSpPr>
          <a:xfrm>
            <a:off x="1263484" y="2414174"/>
            <a:ext cx="905133" cy="901533"/>
            <a:chOff x="428853" y="1234543"/>
            <a:chExt cx="1284185" cy="1202855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sp>
        <p:nvSpPr>
          <p:cNvPr id="40" name="Oval 39"/>
          <p:cNvSpPr/>
          <p:nvPr/>
        </p:nvSpPr>
        <p:spPr>
          <a:xfrm>
            <a:off x="2697255" y="3888428"/>
            <a:ext cx="406200" cy="399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891093" y="2782704"/>
            <a:ext cx="11458" cy="112321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0" idx="1"/>
          </p:cNvCxnSpPr>
          <p:nvPr/>
        </p:nvCxnSpPr>
        <p:spPr>
          <a:xfrm>
            <a:off x="2168617" y="3315708"/>
            <a:ext cx="588125" cy="63117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0" idx="7"/>
          </p:cNvCxnSpPr>
          <p:nvPr/>
        </p:nvCxnSpPr>
        <p:spPr>
          <a:xfrm flipH="1">
            <a:off x="3043968" y="3302291"/>
            <a:ext cx="536924" cy="644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043968" y="3911007"/>
            <a:ext cx="2622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“</a:t>
            </a:r>
            <a:r>
              <a:rPr lang="en-US" b="1" dirty="0" smtClean="0"/>
              <a:t>Species combining Rule</a:t>
            </a:r>
            <a:r>
              <a:rPr lang="en-US" dirty="0" smtClean="0"/>
              <a:t>” 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039719" y="812357"/>
            <a:ext cx="3748850" cy="64633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Step 1: Training</a:t>
            </a:r>
          </a:p>
          <a:p>
            <a:pPr algn="ctr"/>
            <a:r>
              <a:rPr lang="en-US" dirty="0" smtClean="0"/>
              <a:t>Learn Rules on DATA-RICH Species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891091" y="4355129"/>
            <a:ext cx="2" cy="730088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ight Brace 56"/>
          <p:cNvSpPr/>
          <p:nvPr/>
        </p:nvSpPr>
        <p:spPr>
          <a:xfrm>
            <a:off x="4801241" y="1153706"/>
            <a:ext cx="298179" cy="220627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089895" y="1225536"/>
            <a:ext cx="3877985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Learned Rules</a:t>
            </a:r>
          </a:p>
          <a:p>
            <a:pPr algn="ctr"/>
            <a:r>
              <a:rPr lang="en-US" dirty="0" smtClean="0"/>
              <a:t> EC</a:t>
            </a:r>
            <a:r>
              <a:rPr lang="en-US" baseline="-25000" dirty="0" smtClean="0"/>
              <a:t>T </a:t>
            </a:r>
            <a:r>
              <a:rPr lang="en-US" baseline="-25000" dirty="0"/>
              <a:t>(per species)</a:t>
            </a:r>
            <a:r>
              <a:rPr lang="en-US" dirty="0"/>
              <a:t>= 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*</a:t>
            </a:r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/>
              <a:t>+ 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* </a:t>
            </a:r>
            <a:r>
              <a:rPr lang="en-US" dirty="0"/>
              <a:t>Cs + </a:t>
            </a:r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*Ps </a:t>
            </a:r>
            <a:endParaRPr lang="en-US" baseline="-25000" dirty="0" smtClean="0"/>
          </a:p>
          <a:p>
            <a:r>
              <a:rPr lang="en-US" dirty="0" smtClean="0"/>
              <a:t>and “ Species Combining Rule”</a:t>
            </a:r>
            <a:r>
              <a:rPr lang="en-US" baseline="-25000" dirty="0" smtClean="0"/>
              <a:t> </a:t>
            </a:r>
            <a:endParaRPr lang="en-US" baseline="-250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5099420" y="2256842"/>
            <a:ext cx="2188527" cy="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844996" y="2782702"/>
            <a:ext cx="2903359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Step 2: Network Inference</a:t>
            </a:r>
          </a:p>
          <a:p>
            <a:pPr algn="ctr"/>
            <a:r>
              <a:rPr lang="en-US" dirty="0" smtClean="0"/>
              <a:t>APPLY RULES TO DATA POOR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375332" y="209263"/>
            <a:ext cx="8479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InferNET</a:t>
            </a:r>
            <a:r>
              <a:rPr lang="en-US" sz="2400" dirty="0" smtClean="0"/>
              <a:t>: A machine learning approach to inferring gene networks </a:t>
            </a:r>
            <a:endParaRPr lang="en-US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6292710" y="6029357"/>
            <a:ext cx="2153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Target SPECIES</a:t>
            </a:r>
          </a:p>
          <a:p>
            <a:pPr algn="ctr"/>
            <a:r>
              <a:rPr lang="en-US" dirty="0" smtClean="0"/>
              <a:t>(e.g.  data poor crop)   </a:t>
            </a:r>
            <a:endParaRPr lang="en-US" dirty="0"/>
          </a:p>
        </p:txBody>
      </p:sp>
      <p:sp>
        <p:nvSpPr>
          <p:cNvPr id="37" name="Right Brace 36"/>
          <p:cNvSpPr/>
          <p:nvPr/>
        </p:nvSpPr>
        <p:spPr>
          <a:xfrm flipH="1" flipV="1">
            <a:off x="741539" y="1140611"/>
            <a:ext cx="298179" cy="220627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38935" y="6039193"/>
            <a:ext cx="4378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DATA RICH “SOURCE” SPECIES</a:t>
            </a:r>
          </a:p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181452" y="3302291"/>
            <a:ext cx="1051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Species 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421531" y="2598036"/>
            <a:ext cx="1051753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Species 2 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63624" y="3315708"/>
            <a:ext cx="1051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Species 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-45210" y="2107053"/>
            <a:ext cx="19945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(e.g. Arabidopsis)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b="1" dirty="0" smtClean="0"/>
              <a:t>Source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05" name="Straight Connector 104"/>
          <p:cNvCxnSpPr/>
          <p:nvPr/>
        </p:nvCxnSpPr>
        <p:spPr>
          <a:xfrm>
            <a:off x="6496362" y="5560176"/>
            <a:ext cx="4309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321726" y="4967129"/>
            <a:ext cx="3210" cy="1056377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5" name="Group 124"/>
          <p:cNvGrpSpPr/>
          <p:nvPr/>
        </p:nvGrpSpPr>
        <p:grpSpPr>
          <a:xfrm>
            <a:off x="6134015" y="5359622"/>
            <a:ext cx="395219" cy="340229"/>
            <a:chOff x="3023380" y="2092054"/>
            <a:chExt cx="562771" cy="585606"/>
          </a:xfrm>
        </p:grpSpPr>
        <p:sp>
          <p:nvSpPr>
            <p:cNvPr id="126" name="Block Arc 125"/>
            <p:cNvSpPr/>
            <p:nvPr/>
          </p:nvSpPr>
          <p:spPr>
            <a:xfrm rot="17955663">
              <a:off x="3008381" y="2107053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7" name="Block Arc 126"/>
            <p:cNvSpPr/>
            <p:nvPr/>
          </p:nvSpPr>
          <p:spPr>
            <a:xfrm rot="7522365">
              <a:off x="3032772" y="2124281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139" name="Straight Connector 138"/>
          <p:cNvCxnSpPr/>
          <p:nvPr/>
        </p:nvCxnSpPr>
        <p:spPr>
          <a:xfrm flipV="1">
            <a:off x="5997792" y="4267827"/>
            <a:ext cx="224755" cy="2113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3038527" y="1960121"/>
            <a:ext cx="0" cy="3216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591408" y="3667126"/>
            <a:ext cx="1205804" cy="2715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117" idx="1"/>
          </p:cNvCxnSpPr>
          <p:nvPr/>
        </p:nvCxnSpPr>
        <p:spPr>
          <a:xfrm flipV="1">
            <a:off x="2334606" y="4626044"/>
            <a:ext cx="1369153" cy="7340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4"/>
            <a:endCxn id="70" idx="0"/>
          </p:cNvCxnSpPr>
          <p:nvPr/>
        </p:nvCxnSpPr>
        <p:spPr>
          <a:xfrm flipH="1">
            <a:off x="2286470" y="2706991"/>
            <a:ext cx="5242" cy="1656879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4" idx="4"/>
            <a:endCxn id="71" idx="0"/>
          </p:cNvCxnSpPr>
          <p:nvPr/>
        </p:nvCxnSpPr>
        <p:spPr>
          <a:xfrm flipH="1">
            <a:off x="3939843" y="2711683"/>
            <a:ext cx="4224" cy="1617695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4" idx="6"/>
          </p:cNvCxnSpPr>
          <p:nvPr/>
        </p:nvCxnSpPr>
        <p:spPr>
          <a:xfrm>
            <a:off x="4253101" y="2407678"/>
            <a:ext cx="2765788" cy="1858139"/>
          </a:xfrm>
          <a:prstGeom prst="straightConnector1">
            <a:avLst/>
          </a:prstGeom>
          <a:ln w="38100" cmpd="sng">
            <a:solidFill>
              <a:srgbClr val="7F7F7F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3428" y="43274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dirty="0"/>
              <a:t>EC</a:t>
            </a:r>
            <a:r>
              <a:rPr lang="en-US" sz="2000" baseline="-25000" dirty="0"/>
              <a:t>T (per species)</a:t>
            </a:r>
            <a:r>
              <a:rPr lang="en-US" sz="2000" dirty="0"/>
              <a:t>= a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  <a:r>
              <a:rPr lang="en-US" sz="2000" dirty="0" smtClean="0"/>
              <a:t>* </a:t>
            </a:r>
            <a:r>
              <a:rPr lang="en-US" sz="2000" dirty="0" err="1" smtClean="0"/>
              <a:t>MOv</a:t>
            </a:r>
            <a:r>
              <a:rPr lang="en-US" sz="2000" dirty="0" smtClean="0"/>
              <a:t> </a:t>
            </a:r>
            <a:r>
              <a:rPr lang="en-US" sz="2000" dirty="0"/>
              <a:t>+ a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 smtClean="0"/>
              <a:t>* </a:t>
            </a:r>
            <a:r>
              <a:rPr lang="en-US" sz="2000" dirty="0"/>
              <a:t>Cs + a</a:t>
            </a:r>
            <a:r>
              <a:rPr lang="en-US" sz="2000" baseline="-25000" dirty="0"/>
              <a:t>3</a:t>
            </a:r>
            <a:r>
              <a:rPr lang="en-US" sz="2000" dirty="0"/>
              <a:t> </a:t>
            </a:r>
            <a:r>
              <a:rPr lang="en-US" sz="2000" dirty="0" smtClean="0"/>
              <a:t>* </a:t>
            </a:r>
            <a:r>
              <a:rPr lang="en-US" sz="2000" dirty="0"/>
              <a:t>Ps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681048" y="4551895"/>
            <a:ext cx="1392417" cy="158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614446" y="6075893"/>
            <a:ext cx="1336682" cy="158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612796" y="6084765"/>
            <a:ext cx="1460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Experimenta</a:t>
            </a:r>
            <a:r>
              <a:rPr lang="en-US" b="1" dirty="0"/>
              <a:t>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2120" y="4332522"/>
            <a:ext cx="18038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(e.g. Medicago)</a:t>
            </a:r>
          </a:p>
          <a:p>
            <a:pPr algn="ctr"/>
            <a:r>
              <a:rPr lang="en-US" sz="2000" dirty="0" smtClean="0"/>
              <a:t>(</a:t>
            </a:r>
            <a:r>
              <a:rPr lang="en-US" sz="2000" b="1" dirty="0" smtClean="0"/>
              <a:t>Trainer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7535870" y="4394505"/>
            <a:ext cx="11452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(e.g. Soy)</a:t>
            </a:r>
          </a:p>
          <a:p>
            <a:r>
              <a:rPr lang="en-US" sz="2000" dirty="0" smtClean="0"/>
              <a:t>(</a:t>
            </a:r>
            <a:r>
              <a:rPr lang="en-US" sz="2000" b="1" dirty="0" smtClean="0"/>
              <a:t>Target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7592294" y="5839135"/>
            <a:ext cx="12031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(e.g.  Soy)</a:t>
            </a:r>
          </a:p>
        </p:txBody>
      </p:sp>
      <p:sp>
        <p:nvSpPr>
          <p:cNvPr id="79" name="Cloud Callout 78"/>
          <p:cNvSpPr/>
          <p:nvPr/>
        </p:nvSpPr>
        <p:spPr>
          <a:xfrm>
            <a:off x="53183" y="57150"/>
            <a:ext cx="4918445" cy="1283964"/>
          </a:xfrm>
          <a:prstGeom prst="cloudCallout">
            <a:avLst>
              <a:gd name="adj1" fmla="val -4900"/>
              <a:gd name="adj2" fmla="val 91000"/>
            </a:avLst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Curved Left Arrow 80"/>
          <p:cNvSpPr/>
          <p:nvPr/>
        </p:nvSpPr>
        <p:spPr>
          <a:xfrm rot="20074159">
            <a:off x="4933158" y="846608"/>
            <a:ext cx="354472" cy="3714087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661139" y="2918850"/>
            <a:ext cx="1897015" cy="923330"/>
          </a:xfrm>
          <a:prstGeom prst="rect">
            <a:avLst/>
          </a:prstGeom>
          <a:solidFill>
            <a:srgbClr val="D53B4F"/>
          </a:solidFill>
          <a:ln>
            <a:solidFill>
              <a:srgbClr val="D53B4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APPLY LEARNED RULES to</a:t>
            </a:r>
          </a:p>
          <a:p>
            <a:pPr algn="ctr"/>
            <a:r>
              <a:rPr lang="en-US" b="1" dirty="0" smtClean="0"/>
              <a:t>Data Poor Species</a:t>
            </a:r>
          </a:p>
        </p:txBody>
      </p:sp>
      <p:sp>
        <p:nvSpPr>
          <p:cNvPr id="83" name="Curved Left Arrow 82"/>
          <p:cNvSpPr/>
          <p:nvPr/>
        </p:nvSpPr>
        <p:spPr>
          <a:xfrm flipH="1" flipV="1">
            <a:off x="1861128" y="1325954"/>
            <a:ext cx="305617" cy="2475036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Curved Left Arrow 83"/>
          <p:cNvSpPr/>
          <p:nvPr/>
        </p:nvSpPr>
        <p:spPr>
          <a:xfrm rot="20097926" flipV="1">
            <a:off x="2839929" y="1186288"/>
            <a:ext cx="274523" cy="1094808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>
            <a:stCxn id="4" idx="6"/>
            <a:endCxn id="64" idx="2"/>
          </p:cNvCxnSpPr>
          <p:nvPr/>
        </p:nvCxnSpPr>
        <p:spPr>
          <a:xfrm>
            <a:off x="2600746" y="2402986"/>
            <a:ext cx="1034287" cy="4692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625996" y="5610399"/>
            <a:ext cx="1243959" cy="0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25996" y="6048345"/>
            <a:ext cx="1243959" cy="0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625996" y="6469441"/>
            <a:ext cx="1243959" cy="158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116683" y="5393622"/>
            <a:ext cx="4854945" cy="13945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1974258" y="5416819"/>
            <a:ext cx="12576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0000"/>
                </a:solidFill>
              </a:rPr>
              <a:t>Orthology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001645" y="5817113"/>
            <a:ext cx="2860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</a:rPr>
              <a:t>Experimental Correlation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009654" y="6232427"/>
            <a:ext cx="2796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</a:rPr>
              <a:t>Predicted  Correlation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006025" y="364476"/>
            <a:ext cx="4108872" cy="1631216"/>
          </a:xfrm>
          <a:prstGeom prst="rect">
            <a:avLst/>
          </a:prstGeom>
          <a:noFill/>
          <a:ln w="28575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EC</a:t>
            </a:r>
            <a:r>
              <a:rPr lang="en-US" sz="2000" baseline="-25000" dirty="0" smtClean="0"/>
              <a:t>T</a:t>
            </a:r>
            <a:r>
              <a:rPr lang="en-US" sz="2000" dirty="0" smtClean="0"/>
              <a:t>  = </a:t>
            </a:r>
            <a:r>
              <a:rPr lang="en-US" sz="2000" b="1" dirty="0" smtClean="0"/>
              <a:t>E</a:t>
            </a:r>
            <a:r>
              <a:rPr lang="en-US" sz="2000" dirty="0" smtClean="0"/>
              <a:t>stimated </a:t>
            </a:r>
            <a:r>
              <a:rPr lang="en-US" sz="2000" b="1" dirty="0" smtClean="0"/>
              <a:t>C</a:t>
            </a:r>
            <a:r>
              <a:rPr lang="en-US" sz="2000" dirty="0" smtClean="0"/>
              <a:t>orrelation of </a:t>
            </a:r>
            <a:r>
              <a:rPr lang="en-US" sz="2000" b="1" dirty="0" smtClean="0"/>
              <a:t>T</a:t>
            </a:r>
            <a:r>
              <a:rPr lang="en-US" sz="2000" dirty="0" smtClean="0"/>
              <a:t>arget</a:t>
            </a:r>
          </a:p>
          <a:p>
            <a:r>
              <a:rPr lang="en-US" sz="2000" dirty="0" err="1" smtClean="0"/>
              <a:t>MOv</a:t>
            </a:r>
            <a:r>
              <a:rPr lang="en-US" sz="2000" dirty="0" smtClean="0"/>
              <a:t> = </a:t>
            </a:r>
            <a:r>
              <a:rPr lang="en-US" sz="2000" b="1" dirty="0" smtClean="0"/>
              <a:t>M</a:t>
            </a:r>
            <a:r>
              <a:rPr lang="en-US" sz="2000" dirty="0" smtClean="0"/>
              <a:t>ean of </a:t>
            </a:r>
            <a:r>
              <a:rPr lang="en-US" sz="2000" b="1" dirty="0" smtClean="0"/>
              <a:t>O</a:t>
            </a:r>
            <a:r>
              <a:rPr lang="en-US" sz="2000" dirty="0" smtClean="0"/>
              <a:t>rthologous </a:t>
            </a:r>
            <a:r>
              <a:rPr lang="en-US" sz="2000" b="1" dirty="0" smtClean="0"/>
              <a:t>v</a:t>
            </a:r>
            <a:r>
              <a:rPr lang="en-US" sz="2000" dirty="0" smtClean="0"/>
              <a:t>alues</a:t>
            </a:r>
          </a:p>
          <a:p>
            <a:r>
              <a:rPr lang="en-US" sz="2000" dirty="0"/>
              <a:t>Cs    </a:t>
            </a:r>
            <a:r>
              <a:rPr lang="en-US" sz="2000" dirty="0" smtClean="0"/>
              <a:t>= </a:t>
            </a:r>
            <a:r>
              <a:rPr lang="en-US" sz="2000" b="1" dirty="0" smtClean="0"/>
              <a:t>C</a:t>
            </a:r>
            <a:r>
              <a:rPr lang="en-US" sz="2000" dirty="0" smtClean="0"/>
              <a:t>orrelation of </a:t>
            </a:r>
            <a:r>
              <a:rPr lang="en-US" sz="2000" b="1" dirty="0" smtClean="0"/>
              <a:t>s</a:t>
            </a:r>
            <a:r>
              <a:rPr lang="en-US" sz="2000" dirty="0" smtClean="0"/>
              <a:t>ource pair</a:t>
            </a:r>
          </a:p>
          <a:p>
            <a:r>
              <a:rPr lang="en-US" sz="2000" dirty="0" smtClean="0"/>
              <a:t>Ps    = </a:t>
            </a:r>
            <a:r>
              <a:rPr lang="en-US" sz="2000" b="1" dirty="0"/>
              <a:t>P</a:t>
            </a:r>
            <a:r>
              <a:rPr lang="en-US" sz="2000" dirty="0" smtClean="0"/>
              <a:t>-</a:t>
            </a:r>
            <a:r>
              <a:rPr lang="en-US" sz="2000" dirty="0" err="1" smtClean="0"/>
              <a:t>val</a:t>
            </a:r>
            <a:r>
              <a:rPr lang="en-US" sz="2000" dirty="0" smtClean="0"/>
              <a:t> correlation of </a:t>
            </a:r>
            <a:r>
              <a:rPr lang="en-US" sz="2000" b="1" dirty="0" smtClean="0"/>
              <a:t>s</a:t>
            </a:r>
            <a:r>
              <a:rPr lang="en-US" sz="2000" dirty="0" smtClean="0"/>
              <a:t>ource pair</a:t>
            </a:r>
          </a:p>
          <a:p>
            <a:r>
              <a:rPr lang="en-US" sz="2000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a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a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 = coefficients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505" y="2921167"/>
            <a:ext cx="1707316" cy="923330"/>
          </a:xfrm>
          <a:prstGeom prst="rect">
            <a:avLst/>
          </a:prstGeom>
          <a:solidFill>
            <a:srgbClr val="A5CEA5"/>
          </a:solidFill>
          <a:ln w="38100" cmpd="sng">
            <a:solidFill>
              <a:srgbClr val="A5CEA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LEARN/TRAIN</a:t>
            </a:r>
          </a:p>
          <a:p>
            <a:pPr algn="ctr"/>
            <a:r>
              <a:rPr lang="en-US" b="1" dirty="0" smtClean="0"/>
              <a:t>On Data Rich</a:t>
            </a:r>
          </a:p>
          <a:p>
            <a:pPr algn="ctr"/>
            <a:r>
              <a:rPr lang="en-US" b="1" dirty="0" smtClean="0"/>
              <a:t>Species</a:t>
            </a:r>
            <a:endParaRPr lang="en-US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5708575" y="4635897"/>
            <a:ext cx="1103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Predicted</a:t>
            </a:r>
            <a:endParaRPr lang="en-US" b="1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5090835" y="5752404"/>
            <a:ext cx="618068" cy="608011"/>
            <a:chOff x="5226049" y="5673723"/>
            <a:chExt cx="618068" cy="608011"/>
          </a:xfrm>
          <a:solidFill>
            <a:srgbClr val="D53B4F"/>
          </a:solidFill>
        </p:grpSpPr>
        <p:sp>
          <p:nvSpPr>
            <p:cNvPr id="74" name="Oval 73"/>
            <p:cNvSpPr/>
            <p:nvPr/>
          </p:nvSpPr>
          <p:spPr>
            <a:xfrm>
              <a:off x="5226049" y="5673723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328405" y="5798945"/>
              <a:ext cx="50690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g1”</a:t>
              </a: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977436" y="4363870"/>
            <a:ext cx="618068" cy="608011"/>
            <a:chOff x="1977436" y="4167020"/>
            <a:chExt cx="618068" cy="608011"/>
          </a:xfrm>
          <a:solidFill>
            <a:srgbClr val="A5CEA5"/>
          </a:solidFill>
        </p:grpSpPr>
        <p:sp>
          <p:nvSpPr>
            <p:cNvPr id="70" name="Oval 69"/>
            <p:cNvSpPr/>
            <p:nvPr/>
          </p:nvSpPr>
          <p:spPr>
            <a:xfrm>
              <a:off x="1977436" y="4167020"/>
              <a:ext cx="618068" cy="608011"/>
            </a:xfrm>
            <a:prstGeom prst="ellipse">
              <a:avLst/>
            </a:prstGeom>
            <a:grpFill/>
            <a:ln w="38100" cmpd="sng">
              <a:solidFill>
                <a:srgbClr val="A5CEA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052965" y="4279781"/>
              <a:ext cx="467909" cy="369332"/>
            </a:xfrm>
            <a:prstGeom prst="rect">
              <a:avLst/>
            </a:prstGeom>
            <a:grpFill/>
            <a:ln w="38100" cmpd="sng">
              <a:solidFill>
                <a:srgbClr val="A5CEA5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g1’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630809" y="4329378"/>
            <a:ext cx="618068" cy="608011"/>
            <a:chOff x="3605409" y="4132528"/>
            <a:chExt cx="618068" cy="608011"/>
          </a:xfrm>
          <a:solidFill>
            <a:srgbClr val="A5CEA5"/>
          </a:solidFill>
        </p:grpSpPr>
        <p:sp>
          <p:nvSpPr>
            <p:cNvPr id="71" name="Oval 70"/>
            <p:cNvSpPr/>
            <p:nvPr/>
          </p:nvSpPr>
          <p:spPr>
            <a:xfrm>
              <a:off x="3605409" y="4132528"/>
              <a:ext cx="618068" cy="608011"/>
            </a:xfrm>
            <a:prstGeom prst="ellipse">
              <a:avLst/>
            </a:prstGeom>
            <a:grpFill/>
            <a:ln w="38100" cmpd="sng">
              <a:solidFill>
                <a:srgbClr val="A5CEA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678359" y="4244528"/>
              <a:ext cx="467909" cy="369332"/>
            </a:xfrm>
            <a:prstGeom prst="rect">
              <a:avLst/>
            </a:prstGeom>
            <a:grpFill/>
            <a:ln w="38100" cmpd="sng">
              <a:solidFill>
                <a:srgbClr val="A5CEA5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g2’</a:t>
              </a: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6941603" y="5721348"/>
            <a:ext cx="618068" cy="608011"/>
            <a:chOff x="6760633" y="5664198"/>
            <a:chExt cx="618068" cy="608011"/>
          </a:xfrm>
          <a:solidFill>
            <a:srgbClr val="D53B4F"/>
          </a:solidFill>
        </p:grpSpPr>
        <p:sp>
          <p:nvSpPr>
            <p:cNvPr id="75" name="Oval 74"/>
            <p:cNvSpPr/>
            <p:nvPr/>
          </p:nvSpPr>
          <p:spPr>
            <a:xfrm>
              <a:off x="6760633" y="5664198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6854338" y="5805384"/>
              <a:ext cx="50690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g2”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6941603" y="4233600"/>
            <a:ext cx="618068" cy="608011"/>
            <a:chOff x="6625168" y="4246575"/>
            <a:chExt cx="618068" cy="608011"/>
          </a:xfrm>
          <a:solidFill>
            <a:srgbClr val="D53B4F"/>
          </a:solidFill>
        </p:grpSpPr>
        <p:sp>
          <p:nvSpPr>
            <p:cNvPr id="73" name="Oval 72"/>
            <p:cNvSpPr/>
            <p:nvPr/>
          </p:nvSpPr>
          <p:spPr>
            <a:xfrm>
              <a:off x="6625168" y="4246575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735774" y="4367783"/>
              <a:ext cx="50690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g2”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844228" y="2236930"/>
            <a:ext cx="395219" cy="340229"/>
            <a:chOff x="3023380" y="2092054"/>
            <a:chExt cx="562771" cy="585606"/>
          </a:xfrm>
        </p:grpSpPr>
        <p:sp>
          <p:nvSpPr>
            <p:cNvPr id="10" name="Block Arc 9"/>
            <p:cNvSpPr/>
            <p:nvPr/>
          </p:nvSpPr>
          <p:spPr>
            <a:xfrm rot="17955663">
              <a:off x="3008381" y="2107053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0" name="Block Arc 59"/>
            <p:cNvSpPr/>
            <p:nvPr/>
          </p:nvSpPr>
          <p:spPr>
            <a:xfrm rot="7522365">
              <a:off x="3032772" y="2124281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968804" y="2410219"/>
            <a:ext cx="557645" cy="0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3635033" y="2103672"/>
            <a:ext cx="618068" cy="608011"/>
          </a:xfrm>
          <a:prstGeom prst="ellipse">
            <a:avLst/>
          </a:prstGeom>
          <a:solidFill>
            <a:srgbClr val="A5CEA5"/>
          </a:solidFill>
          <a:ln w="38100" cmpd="sng">
            <a:solidFill>
              <a:srgbClr val="A5CE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2339" y="1604084"/>
            <a:ext cx="78739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Cs</a:t>
            </a:r>
            <a:r>
              <a:rPr lang="en-US" sz="2000" dirty="0" smtClean="0"/>
              <a:t>, </a:t>
            </a:r>
            <a:r>
              <a:rPr lang="en-US" sz="2000" b="1" dirty="0" smtClean="0"/>
              <a:t>Ps</a:t>
            </a:r>
            <a:endParaRPr lang="en-US" sz="2000" b="1" dirty="0"/>
          </a:p>
        </p:txBody>
      </p:sp>
      <p:sp>
        <p:nvSpPr>
          <p:cNvPr id="29" name="TextBox 28"/>
          <p:cNvSpPr txBox="1"/>
          <p:nvPr/>
        </p:nvSpPr>
        <p:spPr>
          <a:xfrm rot="20966054">
            <a:off x="4778568" y="3441635"/>
            <a:ext cx="703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MOv</a:t>
            </a:r>
            <a:endParaRPr lang="en-US" sz="20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6838421" y="5363326"/>
            <a:ext cx="1725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Precision/Recall</a:t>
            </a:r>
            <a:endParaRPr lang="en-US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4573785" y="4002961"/>
            <a:ext cx="0" cy="0"/>
          </a:xfrm>
          <a:prstGeom prst="line">
            <a:avLst/>
          </a:prstGeom>
          <a:ln w="28575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/>
          <p:cNvGrpSpPr/>
          <p:nvPr/>
        </p:nvGrpSpPr>
        <p:grpSpPr>
          <a:xfrm>
            <a:off x="5752458" y="3399435"/>
            <a:ext cx="395219" cy="340229"/>
            <a:chOff x="3023380" y="2092054"/>
            <a:chExt cx="562771" cy="585606"/>
          </a:xfrm>
        </p:grpSpPr>
        <p:sp>
          <p:nvSpPr>
            <p:cNvPr id="113" name="Block Arc 112"/>
            <p:cNvSpPr/>
            <p:nvPr/>
          </p:nvSpPr>
          <p:spPr>
            <a:xfrm rot="17955663">
              <a:off x="3008381" y="2107053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4" name="Block Arc 113"/>
            <p:cNvSpPr/>
            <p:nvPr/>
          </p:nvSpPr>
          <p:spPr>
            <a:xfrm rot="7522365">
              <a:off x="3032772" y="2124281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121" name="Straight Connector 120"/>
          <p:cNvCxnSpPr/>
          <p:nvPr/>
        </p:nvCxnSpPr>
        <p:spPr>
          <a:xfrm>
            <a:off x="5927595" y="3543216"/>
            <a:ext cx="280766" cy="180324"/>
          </a:xfrm>
          <a:prstGeom prst="line">
            <a:avLst/>
          </a:prstGeom>
          <a:ln w="381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6018962" y="3947092"/>
            <a:ext cx="530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EC</a:t>
            </a:r>
            <a:r>
              <a:rPr lang="en-US" sz="2000" b="1" baseline="-25000" dirty="0" smtClean="0"/>
              <a:t>T</a:t>
            </a:r>
            <a:endParaRPr lang="en-US" sz="2000" b="1" dirty="0"/>
          </a:p>
        </p:txBody>
      </p:sp>
      <p:grpSp>
        <p:nvGrpSpPr>
          <p:cNvPr id="135" name="Group 134"/>
          <p:cNvGrpSpPr/>
          <p:nvPr/>
        </p:nvGrpSpPr>
        <p:grpSpPr>
          <a:xfrm rot="343178">
            <a:off x="5705150" y="4372685"/>
            <a:ext cx="395219" cy="340229"/>
            <a:chOff x="3023380" y="2092054"/>
            <a:chExt cx="562771" cy="585606"/>
          </a:xfrm>
        </p:grpSpPr>
        <p:sp>
          <p:nvSpPr>
            <p:cNvPr id="136" name="Block Arc 135"/>
            <p:cNvSpPr/>
            <p:nvPr/>
          </p:nvSpPr>
          <p:spPr>
            <a:xfrm rot="17955663">
              <a:off x="3008381" y="2107053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Block Arc 136"/>
            <p:cNvSpPr/>
            <p:nvPr/>
          </p:nvSpPr>
          <p:spPr>
            <a:xfrm rot="7522365">
              <a:off x="3032772" y="2124281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128" name="Straight Connector 127"/>
          <p:cNvCxnSpPr/>
          <p:nvPr/>
        </p:nvCxnSpPr>
        <p:spPr>
          <a:xfrm>
            <a:off x="5693110" y="4555865"/>
            <a:ext cx="186152" cy="0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19757" y="2637000"/>
            <a:ext cx="2580603" cy="1745920"/>
          </a:xfrm>
          <a:prstGeom prst="straightConnector1">
            <a:avLst/>
          </a:prstGeom>
          <a:ln w="38100" cmpd="sng">
            <a:solidFill>
              <a:srgbClr val="7F7F7F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4268822" y="3786876"/>
            <a:ext cx="395219" cy="340229"/>
            <a:chOff x="3023380" y="2092054"/>
            <a:chExt cx="562771" cy="585606"/>
          </a:xfrm>
        </p:grpSpPr>
        <p:sp>
          <p:nvSpPr>
            <p:cNvPr id="109" name="Block Arc 108"/>
            <p:cNvSpPr/>
            <p:nvPr/>
          </p:nvSpPr>
          <p:spPr>
            <a:xfrm rot="17955663">
              <a:off x="3008381" y="2107053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1" name="Block Arc 110"/>
            <p:cNvSpPr/>
            <p:nvPr/>
          </p:nvSpPr>
          <p:spPr>
            <a:xfrm rot="7522365">
              <a:off x="3032772" y="2124281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151" name="Straight Connector 150"/>
          <p:cNvCxnSpPr/>
          <p:nvPr/>
        </p:nvCxnSpPr>
        <p:spPr>
          <a:xfrm>
            <a:off x="4448913" y="3938637"/>
            <a:ext cx="249743" cy="171010"/>
          </a:xfrm>
          <a:prstGeom prst="line">
            <a:avLst/>
          </a:prstGeom>
          <a:ln w="28575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2397274" y="3919043"/>
            <a:ext cx="1404777" cy="159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720682" y="3577619"/>
            <a:ext cx="703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MOv</a:t>
            </a:r>
            <a:endParaRPr lang="en-US" sz="2000" b="1" dirty="0"/>
          </a:p>
        </p:txBody>
      </p:sp>
      <p:grpSp>
        <p:nvGrpSpPr>
          <p:cNvPr id="87" name="Group 86"/>
          <p:cNvGrpSpPr/>
          <p:nvPr/>
        </p:nvGrpSpPr>
        <p:grpSpPr>
          <a:xfrm>
            <a:off x="3743917" y="3756073"/>
            <a:ext cx="395219" cy="340229"/>
            <a:chOff x="3023380" y="2092054"/>
            <a:chExt cx="562771" cy="585606"/>
          </a:xfrm>
        </p:grpSpPr>
        <p:sp>
          <p:nvSpPr>
            <p:cNvPr id="89" name="Block Arc 88"/>
            <p:cNvSpPr/>
            <p:nvPr/>
          </p:nvSpPr>
          <p:spPr>
            <a:xfrm rot="17955663">
              <a:off x="3008381" y="2107053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" name="Block Arc 90"/>
            <p:cNvSpPr/>
            <p:nvPr/>
          </p:nvSpPr>
          <p:spPr>
            <a:xfrm rot="7522365">
              <a:off x="3032772" y="2124281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086601" y="3742371"/>
            <a:ext cx="395219" cy="340229"/>
            <a:chOff x="3023380" y="2092054"/>
            <a:chExt cx="562771" cy="585606"/>
          </a:xfrm>
        </p:grpSpPr>
        <p:sp>
          <p:nvSpPr>
            <p:cNvPr id="93" name="Block Arc 92"/>
            <p:cNvSpPr/>
            <p:nvPr/>
          </p:nvSpPr>
          <p:spPr>
            <a:xfrm rot="17955663">
              <a:off x="3008381" y="2107053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4" name="Block Arc 93"/>
            <p:cNvSpPr/>
            <p:nvPr/>
          </p:nvSpPr>
          <p:spPr>
            <a:xfrm rot="7522365">
              <a:off x="3032772" y="2124281"/>
              <a:ext cx="568378" cy="538380"/>
            </a:xfrm>
            <a:prstGeom prst="blockArc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96" name="Straight Connector 95"/>
          <p:cNvCxnSpPr/>
          <p:nvPr/>
        </p:nvCxnSpPr>
        <p:spPr>
          <a:xfrm>
            <a:off x="2286951" y="3844497"/>
            <a:ext cx="0" cy="321394"/>
          </a:xfrm>
          <a:prstGeom prst="line">
            <a:avLst/>
          </a:prstGeom>
          <a:ln w="381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>
            <a:off x="3939843" y="3874591"/>
            <a:ext cx="4224" cy="321394"/>
          </a:xfrm>
          <a:prstGeom prst="line">
            <a:avLst/>
          </a:prstGeom>
          <a:ln w="381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6324936" y="5040408"/>
            <a:ext cx="0" cy="49123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5090835" y="4211375"/>
            <a:ext cx="618068" cy="608011"/>
            <a:chOff x="5082314" y="4265134"/>
            <a:chExt cx="618068" cy="608011"/>
          </a:xfrm>
          <a:solidFill>
            <a:srgbClr val="D53B4F"/>
          </a:solidFill>
        </p:grpSpPr>
        <p:sp>
          <p:nvSpPr>
            <p:cNvPr id="72" name="Oval 71"/>
            <p:cNvSpPr/>
            <p:nvPr/>
          </p:nvSpPr>
          <p:spPr>
            <a:xfrm>
              <a:off x="5082314" y="4265134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138507" y="4382653"/>
              <a:ext cx="5330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r"/>
              <a:r>
                <a:rPr lang="en-US" dirty="0">
                  <a:solidFill>
                    <a:srgbClr val="000000"/>
                  </a:solidFill>
                </a:rPr>
                <a:t>g1”</a:t>
              </a:r>
            </a:p>
          </p:txBody>
        </p:sp>
      </p:grpSp>
      <p:sp>
        <p:nvSpPr>
          <p:cNvPr id="4" name="Oval 3"/>
          <p:cNvSpPr/>
          <p:nvPr/>
        </p:nvSpPr>
        <p:spPr>
          <a:xfrm>
            <a:off x="1982678" y="2098980"/>
            <a:ext cx="618068" cy="608011"/>
          </a:xfrm>
          <a:prstGeom prst="ellipse">
            <a:avLst/>
          </a:prstGeom>
          <a:solidFill>
            <a:srgbClr val="A5CEA5"/>
          </a:solidFill>
          <a:ln w="38100" cmpd="sng">
            <a:solidFill>
              <a:srgbClr val="A5CE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151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700901" y="4128374"/>
            <a:ext cx="1414059" cy="1360087"/>
            <a:chOff x="2171700" y="1754188"/>
            <a:chExt cx="4570413" cy="4570412"/>
          </a:xfrm>
        </p:grpSpPr>
        <p:sp>
          <p:nvSpPr>
            <p:cNvPr id="4" name="Line 6"/>
            <p:cNvSpPr>
              <a:spLocks noChangeShapeType="1"/>
            </p:cNvSpPr>
            <p:nvPr/>
          </p:nvSpPr>
          <p:spPr bwMode="auto">
            <a:xfrm flipH="1" flipV="1">
              <a:off x="3543300" y="2897188"/>
              <a:ext cx="9144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 flipH="1">
              <a:off x="4457700" y="2439988"/>
              <a:ext cx="455613" cy="1143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8"/>
            <p:cNvSpPr>
              <a:spLocks noChangeShapeType="1"/>
            </p:cNvSpPr>
            <p:nvPr/>
          </p:nvSpPr>
          <p:spPr bwMode="auto">
            <a:xfrm flipH="1" flipV="1">
              <a:off x="4457700" y="3582988"/>
              <a:ext cx="1141413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 flipH="1" flipV="1">
              <a:off x="4229100" y="4953000"/>
              <a:ext cx="1598613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 flipH="1" flipV="1">
              <a:off x="4229100" y="4953000"/>
              <a:ext cx="912813" cy="914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 flipH="1" flipV="1">
              <a:off x="4229100" y="4953000"/>
              <a:ext cx="0" cy="1143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 flipV="1">
              <a:off x="4229100" y="5867400"/>
              <a:ext cx="912813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H="1">
              <a:off x="3086100" y="4040188"/>
              <a:ext cx="228600" cy="13700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 flipH="1">
              <a:off x="5370513" y="3811588"/>
              <a:ext cx="228600" cy="9128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H="1" flipV="1">
              <a:off x="2400300" y="3354388"/>
              <a:ext cx="9144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 flipH="1">
              <a:off x="2400300" y="3354388"/>
              <a:ext cx="0" cy="11414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 flipH="1" flipV="1">
              <a:off x="4913313" y="2439988"/>
              <a:ext cx="9144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 flipV="1">
              <a:off x="3543300" y="1982788"/>
              <a:ext cx="228600" cy="914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V="1">
              <a:off x="3314700" y="3582988"/>
              <a:ext cx="11430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5599113" y="1982788"/>
              <a:ext cx="228600" cy="914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H="1">
              <a:off x="5827713" y="2668588"/>
              <a:ext cx="68580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H="1">
              <a:off x="4229100" y="3582988"/>
              <a:ext cx="228600" cy="13700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4000500" y="47244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913313" y="56388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000500" y="58674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2857500" y="518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3086100" y="3811588"/>
              <a:ext cx="457200" cy="45561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141913" y="44958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370513" y="35829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599113" y="26685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4684713" y="22113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3314700" y="26685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2171700" y="42672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2171700" y="31257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3543300" y="17541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599113" y="518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5370513" y="17541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40"/>
            <p:cNvSpPr>
              <a:spLocks noChangeArrowheads="1"/>
            </p:cNvSpPr>
            <p:nvPr/>
          </p:nvSpPr>
          <p:spPr bwMode="auto">
            <a:xfrm>
              <a:off x="6284913" y="24399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41"/>
            <p:cNvSpPr>
              <a:spLocks noChangeArrowheads="1"/>
            </p:cNvSpPr>
            <p:nvPr/>
          </p:nvSpPr>
          <p:spPr bwMode="auto">
            <a:xfrm>
              <a:off x="4229100" y="3354388"/>
              <a:ext cx="455613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22"/>
            <p:cNvSpPr>
              <a:spLocks noChangeShapeType="1"/>
            </p:cNvSpPr>
            <p:nvPr/>
          </p:nvSpPr>
          <p:spPr bwMode="auto">
            <a:xfrm>
              <a:off x="4582318" y="3769255"/>
              <a:ext cx="599282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199786" y="5200335"/>
            <a:ext cx="1414059" cy="1440124"/>
            <a:chOff x="1873718" y="5027502"/>
            <a:chExt cx="1663700" cy="1600200"/>
          </a:xfrm>
        </p:grpSpPr>
        <p:sp>
          <p:nvSpPr>
            <p:cNvPr id="43" name="Line 6"/>
            <p:cNvSpPr>
              <a:spLocks noChangeShapeType="1"/>
            </p:cNvSpPr>
            <p:nvPr/>
          </p:nvSpPr>
          <p:spPr bwMode="auto">
            <a:xfrm flipH="1" flipV="1">
              <a:off x="2373001" y="5427691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7"/>
            <p:cNvSpPr>
              <a:spLocks noChangeShapeType="1"/>
            </p:cNvSpPr>
            <p:nvPr/>
          </p:nvSpPr>
          <p:spPr bwMode="auto">
            <a:xfrm flipH="1">
              <a:off x="3087415" y="5387672"/>
              <a:ext cx="16585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8"/>
            <p:cNvSpPr>
              <a:spLocks noChangeShapeType="1"/>
            </p:cNvSpPr>
            <p:nvPr/>
          </p:nvSpPr>
          <p:spPr bwMode="auto">
            <a:xfrm flipH="1" flipV="1">
              <a:off x="2705857" y="5667804"/>
              <a:ext cx="41549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581920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10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332278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11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12"/>
            <p:cNvSpPr>
              <a:spLocks noChangeShapeType="1"/>
            </p:cNvSpPr>
            <p:nvPr/>
          </p:nvSpPr>
          <p:spPr bwMode="auto">
            <a:xfrm flipV="1">
              <a:off x="2207151" y="6201206"/>
              <a:ext cx="332278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13"/>
            <p:cNvSpPr>
              <a:spLocks noChangeShapeType="1"/>
            </p:cNvSpPr>
            <p:nvPr/>
          </p:nvSpPr>
          <p:spPr bwMode="auto">
            <a:xfrm flipH="1">
              <a:off x="2206574" y="5827880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15"/>
            <p:cNvSpPr>
              <a:spLocks noChangeShapeType="1"/>
            </p:cNvSpPr>
            <p:nvPr/>
          </p:nvSpPr>
          <p:spPr bwMode="auto">
            <a:xfrm flipH="1" flipV="1">
              <a:off x="1956932" y="5587767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16"/>
            <p:cNvSpPr>
              <a:spLocks noChangeShapeType="1"/>
            </p:cNvSpPr>
            <p:nvPr/>
          </p:nvSpPr>
          <p:spPr bwMode="auto">
            <a:xfrm>
              <a:off x="1956932" y="5987400"/>
              <a:ext cx="201427" cy="339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7"/>
            <p:cNvSpPr>
              <a:spLocks noChangeShapeType="1"/>
            </p:cNvSpPr>
            <p:nvPr/>
          </p:nvSpPr>
          <p:spPr bwMode="auto">
            <a:xfrm flipH="1" flipV="1">
              <a:off x="2871707" y="5267615"/>
              <a:ext cx="332856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18"/>
            <p:cNvSpPr>
              <a:spLocks noChangeShapeType="1"/>
            </p:cNvSpPr>
            <p:nvPr/>
          </p:nvSpPr>
          <p:spPr bwMode="auto">
            <a:xfrm flipH="1" flipV="1">
              <a:off x="2456214" y="5107539"/>
              <a:ext cx="249641" cy="480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19"/>
            <p:cNvSpPr>
              <a:spLocks noChangeShapeType="1"/>
            </p:cNvSpPr>
            <p:nvPr/>
          </p:nvSpPr>
          <p:spPr bwMode="auto">
            <a:xfrm flipV="1">
              <a:off x="2289787" y="5667804"/>
              <a:ext cx="416069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20"/>
            <p:cNvSpPr>
              <a:spLocks noChangeShapeType="1"/>
            </p:cNvSpPr>
            <p:nvPr/>
          </p:nvSpPr>
          <p:spPr bwMode="auto">
            <a:xfrm>
              <a:off x="3121349" y="5107540"/>
              <a:ext cx="83214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21"/>
            <p:cNvSpPr>
              <a:spLocks noChangeShapeType="1"/>
            </p:cNvSpPr>
            <p:nvPr/>
          </p:nvSpPr>
          <p:spPr bwMode="auto">
            <a:xfrm flipH="1">
              <a:off x="3204562" y="5347653"/>
              <a:ext cx="24964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22"/>
            <p:cNvSpPr>
              <a:spLocks noChangeShapeType="1"/>
            </p:cNvSpPr>
            <p:nvPr/>
          </p:nvSpPr>
          <p:spPr bwMode="auto">
            <a:xfrm flipH="1">
              <a:off x="2622643" y="5667804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24"/>
            <p:cNvSpPr>
              <a:spLocks noChangeArrowheads="1"/>
            </p:cNvSpPr>
            <p:nvPr/>
          </p:nvSpPr>
          <p:spPr bwMode="auto">
            <a:xfrm>
              <a:off x="2539429" y="6067437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Oval 25"/>
            <p:cNvSpPr>
              <a:spLocks noChangeArrowheads="1"/>
            </p:cNvSpPr>
            <p:nvPr/>
          </p:nvSpPr>
          <p:spPr bwMode="auto">
            <a:xfrm>
              <a:off x="2871707" y="638758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Oval 26"/>
            <p:cNvSpPr>
              <a:spLocks noChangeArrowheads="1"/>
            </p:cNvSpPr>
            <p:nvPr/>
          </p:nvSpPr>
          <p:spPr bwMode="auto">
            <a:xfrm>
              <a:off x="2539429" y="6467626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Oval 27"/>
            <p:cNvSpPr>
              <a:spLocks noChangeArrowheads="1"/>
            </p:cNvSpPr>
            <p:nvPr/>
          </p:nvSpPr>
          <p:spPr bwMode="auto">
            <a:xfrm>
              <a:off x="2123360" y="622751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Oval 28"/>
            <p:cNvSpPr>
              <a:spLocks noChangeArrowheads="1"/>
            </p:cNvSpPr>
            <p:nvPr/>
          </p:nvSpPr>
          <p:spPr bwMode="auto">
            <a:xfrm>
              <a:off x="2206574" y="5747842"/>
              <a:ext cx="166428" cy="15952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Oval 29"/>
            <p:cNvSpPr>
              <a:spLocks noChangeArrowheads="1"/>
            </p:cNvSpPr>
            <p:nvPr/>
          </p:nvSpPr>
          <p:spPr bwMode="auto">
            <a:xfrm>
              <a:off x="2954921" y="5987400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30"/>
            <p:cNvSpPr>
              <a:spLocks noChangeArrowheads="1"/>
            </p:cNvSpPr>
            <p:nvPr/>
          </p:nvSpPr>
          <p:spPr bwMode="auto">
            <a:xfrm>
              <a:off x="3038135" y="5667804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Oval 31"/>
            <p:cNvSpPr>
              <a:spLocks noChangeArrowheads="1"/>
            </p:cNvSpPr>
            <p:nvPr/>
          </p:nvSpPr>
          <p:spPr bwMode="auto">
            <a:xfrm>
              <a:off x="3121349" y="534765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Oval 32"/>
            <p:cNvSpPr>
              <a:spLocks noChangeArrowheads="1"/>
            </p:cNvSpPr>
            <p:nvPr/>
          </p:nvSpPr>
          <p:spPr bwMode="auto">
            <a:xfrm>
              <a:off x="2788493" y="5187578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Oval 33"/>
            <p:cNvSpPr>
              <a:spLocks noChangeArrowheads="1"/>
            </p:cNvSpPr>
            <p:nvPr/>
          </p:nvSpPr>
          <p:spPr bwMode="auto">
            <a:xfrm>
              <a:off x="2289787" y="534765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Oval 34"/>
            <p:cNvSpPr>
              <a:spLocks noChangeArrowheads="1"/>
            </p:cNvSpPr>
            <p:nvPr/>
          </p:nvSpPr>
          <p:spPr bwMode="auto">
            <a:xfrm>
              <a:off x="1873718" y="590736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Oval 35"/>
            <p:cNvSpPr>
              <a:spLocks noChangeArrowheads="1"/>
            </p:cNvSpPr>
            <p:nvPr/>
          </p:nvSpPr>
          <p:spPr bwMode="auto">
            <a:xfrm>
              <a:off x="1873718" y="550772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Oval 36"/>
            <p:cNvSpPr>
              <a:spLocks noChangeArrowheads="1"/>
            </p:cNvSpPr>
            <p:nvPr/>
          </p:nvSpPr>
          <p:spPr bwMode="auto">
            <a:xfrm>
              <a:off x="2373001" y="502750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Oval 37"/>
            <p:cNvSpPr>
              <a:spLocks noChangeArrowheads="1"/>
            </p:cNvSpPr>
            <p:nvPr/>
          </p:nvSpPr>
          <p:spPr bwMode="auto">
            <a:xfrm>
              <a:off x="3121349" y="622751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Oval 39"/>
            <p:cNvSpPr>
              <a:spLocks noChangeArrowheads="1"/>
            </p:cNvSpPr>
            <p:nvPr/>
          </p:nvSpPr>
          <p:spPr bwMode="auto">
            <a:xfrm>
              <a:off x="3038135" y="502750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Oval 40"/>
            <p:cNvSpPr>
              <a:spLocks noChangeArrowheads="1"/>
            </p:cNvSpPr>
            <p:nvPr/>
          </p:nvSpPr>
          <p:spPr bwMode="auto">
            <a:xfrm>
              <a:off x="3370990" y="5267615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Oval 41"/>
            <p:cNvSpPr>
              <a:spLocks noChangeArrowheads="1"/>
            </p:cNvSpPr>
            <p:nvPr/>
          </p:nvSpPr>
          <p:spPr bwMode="auto">
            <a:xfrm>
              <a:off x="2622643" y="5587767"/>
              <a:ext cx="165850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22"/>
            <p:cNvSpPr>
              <a:spLocks noChangeShapeType="1"/>
            </p:cNvSpPr>
            <p:nvPr/>
          </p:nvSpPr>
          <p:spPr bwMode="auto">
            <a:xfrm>
              <a:off x="2751220" y="5733020"/>
              <a:ext cx="218148" cy="2934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Right Brace 77"/>
          <p:cNvSpPr/>
          <p:nvPr/>
        </p:nvSpPr>
        <p:spPr>
          <a:xfrm>
            <a:off x="2943392" y="4101671"/>
            <a:ext cx="651934" cy="250146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90537" y="4079764"/>
            <a:ext cx="1551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Crop species 1</a:t>
            </a:r>
            <a:endParaRPr lang="en-US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1549308" y="5906723"/>
            <a:ext cx="1551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Crop species 2</a:t>
            </a:r>
            <a:endParaRPr lang="en-US" b="1" dirty="0"/>
          </a:p>
        </p:txBody>
      </p:sp>
      <p:grpSp>
        <p:nvGrpSpPr>
          <p:cNvPr id="172" name="Group 171"/>
          <p:cNvGrpSpPr/>
          <p:nvPr/>
        </p:nvGrpSpPr>
        <p:grpSpPr>
          <a:xfrm>
            <a:off x="4659107" y="2560975"/>
            <a:ext cx="1330844" cy="1200011"/>
            <a:chOff x="5746339" y="1161399"/>
            <a:chExt cx="1330844" cy="1200011"/>
          </a:xfrm>
        </p:grpSpPr>
        <p:sp>
          <p:nvSpPr>
            <p:cNvPr id="82" name="Line 6"/>
            <p:cNvSpPr>
              <a:spLocks noChangeShapeType="1"/>
            </p:cNvSpPr>
            <p:nvPr/>
          </p:nvSpPr>
          <p:spPr bwMode="auto">
            <a:xfrm flipH="1" flipV="1">
              <a:off x="5912766" y="1561588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7"/>
            <p:cNvSpPr>
              <a:spLocks noChangeShapeType="1"/>
            </p:cNvSpPr>
            <p:nvPr/>
          </p:nvSpPr>
          <p:spPr bwMode="auto">
            <a:xfrm flipH="1">
              <a:off x="6245622" y="1401512"/>
              <a:ext cx="16585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8"/>
            <p:cNvSpPr>
              <a:spLocks noChangeShapeType="1"/>
            </p:cNvSpPr>
            <p:nvPr/>
          </p:nvSpPr>
          <p:spPr bwMode="auto">
            <a:xfrm flipH="1" flipV="1">
              <a:off x="6245622" y="1801701"/>
              <a:ext cx="41549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9"/>
            <p:cNvSpPr>
              <a:spLocks noChangeShapeType="1"/>
            </p:cNvSpPr>
            <p:nvPr/>
          </p:nvSpPr>
          <p:spPr bwMode="auto">
            <a:xfrm flipH="1">
              <a:off x="6703009" y="1561588"/>
              <a:ext cx="290960" cy="2816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10"/>
            <p:cNvSpPr>
              <a:spLocks noChangeShapeType="1"/>
            </p:cNvSpPr>
            <p:nvPr/>
          </p:nvSpPr>
          <p:spPr bwMode="auto">
            <a:xfrm>
              <a:off x="5912767" y="2160388"/>
              <a:ext cx="249641" cy="1209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12"/>
            <p:cNvSpPr>
              <a:spLocks noChangeShapeType="1"/>
            </p:cNvSpPr>
            <p:nvPr/>
          </p:nvSpPr>
          <p:spPr bwMode="auto">
            <a:xfrm flipV="1">
              <a:off x="6079194" y="1241436"/>
              <a:ext cx="498706" cy="1151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13"/>
            <p:cNvSpPr>
              <a:spLocks noChangeShapeType="1"/>
            </p:cNvSpPr>
            <p:nvPr/>
          </p:nvSpPr>
          <p:spPr bwMode="auto">
            <a:xfrm flipH="1">
              <a:off x="5912766" y="1843226"/>
              <a:ext cx="296462" cy="3171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14"/>
            <p:cNvSpPr>
              <a:spLocks noChangeShapeType="1"/>
            </p:cNvSpPr>
            <p:nvPr/>
          </p:nvSpPr>
          <p:spPr bwMode="auto">
            <a:xfrm flipH="1">
              <a:off x="6577900" y="1881739"/>
              <a:ext cx="83214" cy="3195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15"/>
            <p:cNvSpPr>
              <a:spLocks noChangeShapeType="1"/>
            </p:cNvSpPr>
            <p:nvPr/>
          </p:nvSpPr>
          <p:spPr bwMode="auto">
            <a:xfrm flipH="1" flipV="1">
              <a:off x="6020305" y="1318967"/>
              <a:ext cx="225316" cy="4026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16"/>
            <p:cNvSpPr>
              <a:spLocks noChangeShapeType="1"/>
            </p:cNvSpPr>
            <p:nvPr/>
          </p:nvSpPr>
          <p:spPr bwMode="auto">
            <a:xfrm flipV="1">
              <a:off x="6245622" y="1561587"/>
              <a:ext cx="415492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17"/>
            <p:cNvSpPr>
              <a:spLocks noChangeShapeType="1"/>
            </p:cNvSpPr>
            <p:nvPr/>
          </p:nvSpPr>
          <p:spPr bwMode="auto">
            <a:xfrm flipH="1" flipV="1">
              <a:off x="6411472" y="1401512"/>
              <a:ext cx="332856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18"/>
            <p:cNvSpPr>
              <a:spLocks noChangeShapeType="1"/>
            </p:cNvSpPr>
            <p:nvPr/>
          </p:nvSpPr>
          <p:spPr bwMode="auto">
            <a:xfrm flipV="1">
              <a:off x="5912766" y="1241437"/>
              <a:ext cx="83214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19"/>
            <p:cNvSpPr>
              <a:spLocks noChangeShapeType="1"/>
            </p:cNvSpPr>
            <p:nvPr/>
          </p:nvSpPr>
          <p:spPr bwMode="auto">
            <a:xfrm flipV="1">
              <a:off x="5829552" y="1801701"/>
              <a:ext cx="416069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20"/>
            <p:cNvSpPr>
              <a:spLocks noChangeShapeType="1"/>
            </p:cNvSpPr>
            <p:nvPr/>
          </p:nvSpPr>
          <p:spPr bwMode="auto">
            <a:xfrm>
              <a:off x="6661114" y="1241437"/>
              <a:ext cx="83214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21"/>
            <p:cNvSpPr>
              <a:spLocks noChangeShapeType="1"/>
            </p:cNvSpPr>
            <p:nvPr/>
          </p:nvSpPr>
          <p:spPr bwMode="auto">
            <a:xfrm flipH="1">
              <a:off x="6744327" y="1481550"/>
              <a:ext cx="24964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22"/>
            <p:cNvSpPr>
              <a:spLocks noChangeShapeType="1"/>
            </p:cNvSpPr>
            <p:nvPr/>
          </p:nvSpPr>
          <p:spPr bwMode="auto">
            <a:xfrm flipH="1">
              <a:off x="6162408" y="1801701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Oval 24"/>
            <p:cNvSpPr>
              <a:spLocks noChangeArrowheads="1"/>
            </p:cNvSpPr>
            <p:nvPr/>
          </p:nvSpPr>
          <p:spPr bwMode="auto">
            <a:xfrm>
              <a:off x="6079194" y="2201334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Oval 27"/>
            <p:cNvSpPr>
              <a:spLocks noChangeArrowheads="1"/>
            </p:cNvSpPr>
            <p:nvPr/>
          </p:nvSpPr>
          <p:spPr bwMode="auto">
            <a:xfrm>
              <a:off x="5829552" y="2080351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Oval 28"/>
            <p:cNvSpPr>
              <a:spLocks noChangeArrowheads="1"/>
            </p:cNvSpPr>
            <p:nvPr/>
          </p:nvSpPr>
          <p:spPr bwMode="auto">
            <a:xfrm>
              <a:off x="5746339" y="1881739"/>
              <a:ext cx="166428" cy="15952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Oval 29"/>
            <p:cNvSpPr>
              <a:spLocks noChangeArrowheads="1"/>
            </p:cNvSpPr>
            <p:nvPr/>
          </p:nvSpPr>
          <p:spPr bwMode="auto">
            <a:xfrm>
              <a:off x="6494686" y="2121297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Oval 30"/>
            <p:cNvSpPr>
              <a:spLocks noChangeArrowheads="1"/>
            </p:cNvSpPr>
            <p:nvPr/>
          </p:nvSpPr>
          <p:spPr bwMode="auto">
            <a:xfrm>
              <a:off x="6577900" y="1801701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Oval 31"/>
            <p:cNvSpPr>
              <a:spLocks noChangeArrowheads="1"/>
            </p:cNvSpPr>
            <p:nvPr/>
          </p:nvSpPr>
          <p:spPr bwMode="auto">
            <a:xfrm>
              <a:off x="6661114" y="1481550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Oval 32"/>
            <p:cNvSpPr>
              <a:spLocks noChangeArrowheads="1"/>
            </p:cNvSpPr>
            <p:nvPr/>
          </p:nvSpPr>
          <p:spPr bwMode="auto">
            <a:xfrm>
              <a:off x="6328258" y="1321475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Oval 33"/>
            <p:cNvSpPr>
              <a:spLocks noChangeArrowheads="1"/>
            </p:cNvSpPr>
            <p:nvPr/>
          </p:nvSpPr>
          <p:spPr bwMode="auto">
            <a:xfrm>
              <a:off x="5829552" y="1481550"/>
              <a:ext cx="166428" cy="160076"/>
            </a:xfrm>
            <a:prstGeom prst="ellipse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Oval 36"/>
            <p:cNvSpPr>
              <a:spLocks noChangeArrowheads="1"/>
            </p:cNvSpPr>
            <p:nvPr/>
          </p:nvSpPr>
          <p:spPr bwMode="auto">
            <a:xfrm>
              <a:off x="5912766" y="116139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Oval 39"/>
            <p:cNvSpPr>
              <a:spLocks noChangeArrowheads="1"/>
            </p:cNvSpPr>
            <p:nvPr/>
          </p:nvSpPr>
          <p:spPr bwMode="auto">
            <a:xfrm>
              <a:off x="6577900" y="116139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Oval 40"/>
            <p:cNvSpPr>
              <a:spLocks noChangeArrowheads="1"/>
            </p:cNvSpPr>
            <p:nvPr/>
          </p:nvSpPr>
          <p:spPr bwMode="auto">
            <a:xfrm>
              <a:off x="6910755" y="140151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Oval 41"/>
            <p:cNvSpPr>
              <a:spLocks noChangeArrowheads="1"/>
            </p:cNvSpPr>
            <p:nvPr/>
          </p:nvSpPr>
          <p:spPr bwMode="auto">
            <a:xfrm>
              <a:off x="6162408" y="1721664"/>
              <a:ext cx="165850" cy="160076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22"/>
            <p:cNvSpPr>
              <a:spLocks noChangeShapeType="1"/>
            </p:cNvSpPr>
            <p:nvPr/>
          </p:nvSpPr>
          <p:spPr bwMode="auto">
            <a:xfrm>
              <a:off x="6290985" y="1866917"/>
              <a:ext cx="218148" cy="2934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1" name="TextBox 120"/>
          <p:cNvSpPr txBox="1"/>
          <p:nvPr/>
        </p:nvSpPr>
        <p:spPr>
          <a:xfrm>
            <a:off x="525163" y="14920"/>
            <a:ext cx="2641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CROP KNOWLEDGE</a:t>
            </a:r>
            <a:endParaRPr lang="en-US" sz="2400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5158389" y="14920"/>
            <a:ext cx="3672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ARABIDOPSIS KNOWLEDGE</a:t>
            </a:r>
            <a:endParaRPr lang="en-US" sz="2400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5735807" y="2737173"/>
            <a:ext cx="3585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Step </a:t>
            </a:r>
            <a:r>
              <a:rPr lang="en-US" sz="2000" b="1" dirty="0"/>
              <a:t>4</a:t>
            </a:r>
            <a:r>
              <a:rPr lang="en-US" sz="2000" b="1" dirty="0" smtClean="0"/>
              <a:t>: Network Properties </a:t>
            </a:r>
            <a:r>
              <a:rPr lang="en-US" dirty="0" smtClean="0"/>
              <a:t>Highly connected cliques,</a:t>
            </a:r>
          </a:p>
          <a:p>
            <a:pPr algn="ctr"/>
            <a:r>
              <a:rPr lang="en-US" dirty="0" smtClean="0"/>
              <a:t>Hubs, etc.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96114" y="573778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Step 1:  Data associated with trait</a:t>
            </a:r>
            <a:endParaRPr lang="en-US" sz="2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1173568" y="942916"/>
            <a:ext cx="1866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Expression data</a:t>
            </a:r>
            <a:endParaRPr lang="en-US" sz="2000" b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884905" y="1308221"/>
            <a:ext cx="24493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mutants or genes </a:t>
            </a:r>
            <a:r>
              <a:rPr lang="en-US" sz="2000" dirty="0" smtClean="0"/>
              <a:t>associated with trait</a:t>
            </a:r>
          </a:p>
          <a:p>
            <a:pPr algn="ctr"/>
            <a:r>
              <a:rPr lang="en-US" sz="2000" dirty="0" smtClean="0"/>
              <a:t> (if available)</a:t>
            </a:r>
            <a:endParaRPr lang="en-US" sz="2000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599867" y="2106652"/>
            <a:ext cx="2440142" cy="1199853"/>
            <a:chOff x="714167" y="1915706"/>
            <a:chExt cx="2440142" cy="1199853"/>
          </a:xfrm>
        </p:grpSpPr>
        <p:cxnSp>
          <p:nvCxnSpPr>
            <p:cNvPr id="138" name="Straight Connector 137"/>
            <p:cNvCxnSpPr/>
            <p:nvPr/>
          </p:nvCxnSpPr>
          <p:spPr>
            <a:xfrm>
              <a:off x="2230141" y="2505707"/>
              <a:ext cx="494530" cy="14845"/>
            </a:xfrm>
            <a:prstGeom prst="line">
              <a:avLst/>
            </a:prstGeom>
            <a:ln w="1905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ectangle 116"/>
            <p:cNvSpPr/>
            <p:nvPr/>
          </p:nvSpPr>
          <p:spPr>
            <a:xfrm>
              <a:off x="714167" y="1915706"/>
              <a:ext cx="4353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/>
                <a:t>g1</a:t>
              </a: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714167" y="2309029"/>
              <a:ext cx="4353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/>
                <a:t>g2</a:t>
              </a: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714167" y="2715449"/>
              <a:ext cx="4353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 smtClean="0"/>
                <a:t>g3</a:t>
              </a:r>
              <a:endParaRPr lang="en-US" sz="2000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616246" y="2313619"/>
              <a:ext cx="666694" cy="40011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Trait</a:t>
              </a:r>
              <a:endParaRPr lang="en-US" sz="2000" dirty="0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718923" y="2309414"/>
              <a:ext cx="4353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/>
                <a:t>g2</a:t>
              </a:r>
            </a:p>
          </p:txBody>
        </p:sp>
        <p:cxnSp>
          <p:nvCxnSpPr>
            <p:cNvPr id="132" name="Straight Connector 131"/>
            <p:cNvCxnSpPr/>
            <p:nvPr/>
          </p:nvCxnSpPr>
          <p:spPr>
            <a:xfrm>
              <a:off x="1068401" y="2132938"/>
              <a:ext cx="547845" cy="237125"/>
            </a:xfrm>
            <a:prstGeom prst="line">
              <a:avLst/>
            </a:prstGeom>
            <a:ln w="1905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>
              <a:stCxn id="118" idx="3"/>
              <a:endCxn id="120" idx="1"/>
            </p:cNvCxnSpPr>
            <p:nvPr/>
          </p:nvCxnSpPr>
          <p:spPr>
            <a:xfrm>
              <a:off x="1149553" y="2509084"/>
              <a:ext cx="466693" cy="4590"/>
            </a:xfrm>
            <a:prstGeom prst="line">
              <a:avLst/>
            </a:prstGeom>
            <a:ln w="1905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stCxn id="119" idx="3"/>
            </p:cNvCxnSpPr>
            <p:nvPr/>
          </p:nvCxnSpPr>
          <p:spPr>
            <a:xfrm flipV="1">
              <a:off x="1149553" y="2651123"/>
              <a:ext cx="466693" cy="264381"/>
            </a:xfrm>
            <a:prstGeom prst="line">
              <a:avLst/>
            </a:prstGeom>
            <a:ln w="1905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5" name="Straight Arrow Connector 144"/>
          <p:cNvCxnSpPr/>
          <p:nvPr/>
        </p:nvCxnSpPr>
        <p:spPr>
          <a:xfrm>
            <a:off x="3321448" y="719666"/>
            <a:ext cx="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-84236" y="3390602"/>
            <a:ext cx="47757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                      Step </a:t>
            </a:r>
            <a:r>
              <a:rPr lang="en-US" sz="2000" b="1" dirty="0" smtClean="0"/>
              <a:t>2: </a:t>
            </a:r>
            <a:endParaRPr lang="en-US" sz="2000" b="1" dirty="0" smtClean="0"/>
          </a:p>
          <a:p>
            <a:r>
              <a:rPr lang="en-US" sz="2000" b="1" dirty="0" smtClean="0"/>
              <a:t> Crop species drive </a:t>
            </a:r>
            <a:r>
              <a:rPr lang="en-US" sz="2000" b="1" dirty="0" smtClean="0"/>
              <a:t>correlation networks</a:t>
            </a:r>
            <a:endParaRPr lang="en-US" sz="2000" b="1" dirty="0"/>
          </a:p>
        </p:txBody>
      </p:sp>
      <p:cxnSp>
        <p:nvCxnSpPr>
          <p:cNvPr id="151" name="Straight Connector 150"/>
          <p:cNvCxnSpPr/>
          <p:nvPr/>
        </p:nvCxnSpPr>
        <p:spPr>
          <a:xfrm>
            <a:off x="4413538" y="0"/>
            <a:ext cx="0" cy="685800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4440259" y="3856008"/>
            <a:ext cx="452617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Step 3: </a:t>
            </a:r>
            <a:r>
              <a:rPr lang="en-US" sz="2000" b="1" dirty="0" err="1" smtClean="0"/>
              <a:t>Orthology</a:t>
            </a:r>
            <a:r>
              <a:rPr lang="en-US" sz="2000" b="1" dirty="0" smtClean="0"/>
              <a:t> &amp; “weighted” network</a:t>
            </a:r>
          </a:p>
          <a:p>
            <a:r>
              <a:rPr lang="en-US" b="1" dirty="0" smtClean="0"/>
              <a:t>	</a:t>
            </a:r>
            <a:endParaRPr lang="en-US" b="1" dirty="0"/>
          </a:p>
        </p:txBody>
      </p:sp>
      <p:sp>
        <p:nvSpPr>
          <p:cNvPr id="247" name="Rectangle 246"/>
          <p:cNvSpPr/>
          <p:nvPr/>
        </p:nvSpPr>
        <p:spPr>
          <a:xfrm>
            <a:off x="4399855" y="2757595"/>
            <a:ext cx="410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g2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4825535" y="471695"/>
            <a:ext cx="409182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Step 6.  Test mutants </a:t>
            </a:r>
            <a:r>
              <a:rPr lang="en-US" sz="2000" dirty="0"/>
              <a:t>in Arabidopsis</a:t>
            </a:r>
            <a:r>
              <a:rPr lang="en-US" sz="2000" b="1" dirty="0"/>
              <a:t> </a:t>
            </a:r>
            <a:r>
              <a:rPr lang="en-US" sz="2000" dirty="0" smtClean="0"/>
              <a:t>and test translation to crop mutants </a:t>
            </a:r>
          </a:p>
          <a:p>
            <a:endParaRPr lang="en-US" sz="2000" dirty="0"/>
          </a:p>
          <a:p>
            <a:r>
              <a:rPr lang="en-US" sz="2000" b="1" dirty="0" smtClean="0"/>
              <a:t>Step </a:t>
            </a:r>
            <a:r>
              <a:rPr lang="en-US" sz="2000" b="1" dirty="0"/>
              <a:t>5</a:t>
            </a:r>
            <a:r>
              <a:rPr lang="en-US" sz="2000" b="1" dirty="0" smtClean="0"/>
              <a:t>: Annotate network module</a:t>
            </a:r>
          </a:p>
          <a:p>
            <a:r>
              <a:rPr lang="en-US" dirty="0" smtClean="0"/>
              <a:t>Identify candidate gene sets (e.g. hubs, </a:t>
            </a:r>
            <a:r>
              <a:rPr lang="en-US" dirty="0"/>
              <a:t>GO-term associated </a:t>
            </a:r>
            <a:r>
              <a:rPr lang="en-US" dirty="0" err="1"/>
              <a:t>biomodules</a:t>
            </a:r>
            <a:r>
              <a:rPr lang="en-US" dirty="0"/>
              <a:t>, </a:t>
            </a:r>
            <a:r>
              <a:rPr lang="en-US" dirty="0" smtClean="0"/>
              <a:t>network neighborhoods </a:t>
            </a:r>
            <a:r>
              <a:rPr lang="en-US" dirty="0" smtClean="0"/>
              <a:t>…</a:t>
            </a:r>
            <a:r>
              <a:rPr lang="en-US" dirty="0" smtClean="0"/>
              <a:t>.) </a:t>
            </a:r>
            <a:endParaRPr lang="en-US" dirty="0" smtClean="0"/>
          </a:p>
          <a:p>
            <a:endParaRPr lang="en-US" sz="2000" dirty="0"/>
          </a:p>
          <a:p>
            <a:endParaRPr lang="en-US" sz="2000" b="1" dirty="0"/>
          </a:p>
        </p:txBody>
      </p:sp>
      <p:sp>
        <p:nvSpPr>
          <p:cNvPr id="229" name="TextBox 228"/>
          <p:cNvSpPr txBox="1"/>
          <p:nvPr/>
        </p:nvSpPr>
        <p:spPr>
          <a:xfrm>
            <a:off x="4761162" y="4215820"/>
            <a:ext cx="3813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(e.g. g1</a:t>
            </a:r>
            <a:r>
              <a:rPr lang="en-US" dirty="0" smtClean="0"/>
              <a:t>, g2 = in Arabidopsis &amp; 2 </a:t>
            </a:r>
            <a:r>
              <a:rPr lang="en-US" dirty="0" smtClean="0"/>
              <a:t>crops)</a:t>
            </a:r>
            <a:endParaRPr lang="en-US" dirty="0" smtClean="0"/>
          </a:p>
        </p:txBody>
      </p:sp>
      <p:sp>
        <p:nvSpPr>
          <p:cNvPr id="240" name="TextBox 239"/>
          <p:cNvSpPr txBox="1"/>
          <p:nvPr/>
        </p:nvSpPr>
        <p:spPr>
          <a:xfrm>
            <a:off x="5985511" y="6412338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g3 = only in 2 crops</a:t>
            </a:r>
            <a:endParaRPr lang="en-US" dirty="0"/>
          </a:p>
        </p:txBody>
      </p:sp>
      <p:grpSp>
        <p:nvGrpSpPr>
          <p:cNvPr id="228" name="Group 227"/>
          <p:cNvGrpSpPr/>
          <p:nvPr/>
        </p:nvGrpSpPr>
        <p:grpSpPr>
          <a:xfrm>
            <a:off x="5623384" y="4620730"/>
            <a:ext cx="2137221" cy="1819996"/>
            <a:chOff x="5861509" y="4277830"/>
            <a:chExt cx="2137221" cy="1819996"/>
          </a:xfrm>
        </p:grpSpPr>
        <p:cxnSp>
          <p:nvCxnSpPr>
            <p:cNvPr id="233" name="Straight Connector 232"/>
            <p:cNvCxnSpPr/>
            <p:nvPr/>
          </p:nvCxnSpPr>
          <p:spPr>
            <a:xfrm flipV="1">
              <a:off x="6546475" y="4599699"/>
              <a:ext cx="939730" cy="23178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/>
            <p:cNvCxnSpPr/>
            <p:nvPr/>
          </p:nvCxnSpPr>
          <p:spPr>
            <a:xfrm flipV="1">
              <a:off x="6508375" y="4701299"/>
              <a:ext cx="939730" cy="23178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flipV="1">
              <a:off x="6508375" y="4485399"/>
              <a:ext cx="939730" cy="23178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>
              <a:endCxn id="261" idx="1"/>
            </p:cNvCxnSpPr>
            <p:nvPr/>
          </p:nvCxnSpPr>
          <p:spPr>
            <a:xfrm rot="16200000" flipH="1">
              <a:off x="6224508" y="4892060"/>
              <a:ext cx="779512" cy="713728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/>
            <p:nvPr/>
          </p:nvCxnSpPr>
          <p:spPr>
            <a:xfrm>
              <a:off x="6420555" y="4876877"/>
              <a:ext cx="637352" cy="716666"/>
            </a:xfrm>
            <a:prstGeom prst="line">
              <a:avLst/>
            </a:pr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4" name="Group 223"/>
            <p:cNvGrpSpPr/>
            <p:nvPr/>
          </p:nvGrpSpPr>
          <p:grpSpPr>
            <a:xfrm>
              <a:off x="5861509" y="4277830"/>
              <a:ext cx="684650" cy="669138"/>
              <a:chOff x="5897532" y="4614830"/>
              <a:chExt cx="684650" cy="669138"/>
            </a:xfrm>
          </p:grpSpPr>
          <p:sp>
            <p:nvSpPr>
              <p:cNvPr id="222" name="Oval 221"/>
              <p:cNvSpPr/>
              <p:nvPr/>
            </p:nvSpPr>
            <p:spPr>
              <a:xfrm>
                <a:off x="5897532" y="4614830"/>
                <a:ext cx="684650" cy="66913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0" name="Group 159"/>
              <p:cNvGrpSpPr/>
              <p:nvPr/>
            </p:nvGrpSpPr>
            <p:grpSpPr>
              <a:xfrm>
                <a:off x="6054156" y="4749526"/>
                <a:ext cx="378167" cy="386937"/>
                <a:chOff x="1977436" y="4142665"/>
                <a:chExt cx="618068" cy="632366"/>
              </a:xfrm>
              <a:noFill/>
            </p:grpSpPr>
            <p:sp>
              <p:nvSpPr>
                <p:cNvPr id="161" name="Oval 160"/>
                <p:cNvSpPr/>
                <p:nvPr/>
              </p:nvSpPr>
              <p:spPr>
                <a:xfrm>
                  <a:off x="1977436" y="4167020"/>
                  <a:ext cx="618068" cy="608011"/>
                </a:xfrm>
                <a:prstGeom prst="ellipse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2" name="Rectangle 161"/>
                <p:cNvSpPr/>
                <p:nvPr/>
              </p:nvSpPr>
              <p:spPr>
                <a:xfrm>
                  <a:off x="2070068" y="4142665"/>
                  <a:ext cx="467908" cy="369332"/>
                </a:xfrm>
                <a:prstGeom prst="rect">
                  <a:avLst/>
                </a:prstGeom>
                <a:grpFill/>
                <a:ln w="19050" cmpd="sng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dirty="0" smtClean="0">
                      <a:solidFill>
                        <a:srgbClr val="000000"/>
                      </a:solidFill>
                    </a:rPr>
                    <a:t>g1’</a:t>
                  </a: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223" name="Oval 222"/>
              <p:cNvSpPr/>
              <p:nvPr/>
            </p:nvSpPr>
            <p:spPr>
              <a:xfrm>
                <a:off x="5961032" y="4682544"/>
                <a:ext cx="558443" cy="537923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5" name="Group 224"/>
            <p:cNvGrpSpPr/>
            <p:nvPr/>
          </p:nvGrpSpPr>
          <p:grpSpPr>
            <a:xfrm>
              <a:off x="6889346" y="5559903"/>
              <a:ext cx="558443" cy="537923"/>
              <a:chOff x="6925369" y="5896903"/>
              <a:chExt cx="558443" cy="537923"/>
            </a:xfrm>
          </p:grpSpPr>
          <p:sp>
            <p:nvSpPr>
              <p:cNvPr id="261" name="Oval 260"/>
              <p:cNvSpPr/>
              <p:nvPr/>
            </p:nvSpPr>
            <p:spPr>
              <a:xfrm>
                <a:off x="6925369" y="5896903"/>
                <a:ext cx="558443" cy="537923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8" name="Group 257"/>
              <p:cNvGrpSpPr/>
              <p:nvPr/>
            </p:nvGrpSpPr>
            <p:grpSpPr>
              <a:xfrm>
                <a:off x="6991038" y="5948448"/>
                <a:ext cx="467909" cy="409798"/>
                <a:chOff x="3550115" y="4059350"/>
                <a:chExt cx="764744" cy="669727"/>
              </a:xfrm>
              <a:noFill/>
            </p:grpSpPr>
            <p:sp>
              <p:nvSpPr>
                <p:cNvPr id="259" name="Oval 258"/>
                <p:cNvSpPr/>
                <p:nvPr/>
              </p:nvSpPr>
              <p:spPr>
                <a:xfrm>
                  <a:off x="3588073" y="4121067"/>
                  <a:ext cx="618071" cy="608010"/>
                </a:xfrm>
                <a:prstGeom prst="ellipse">
                  <a:avLst/>
                </a:prstGeom>
                <a:grpFill/>
                <a:ln w="190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0" name="Rectangle 259"/>
                <p:cNvSpPr/>
                <p:nvPr/>
              </p:nvSpPr>
              <p:spPr>
                <a:xfrm>
                  <a:off x="3550115" y="4059350"/>
                  <a:ext cx="764744" cy="603594"/>
                </a:xfrm>
                <a:prstGeom prst="rect">
                  <a:avLst/>
                </a:prstGeom>
                <a:grpFill/>
                <a:ln w="19050" cmpd="sng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dirty="0" smtClean="0">
                      <a:solidFill>
                        <a:srgbClr val="000000"/>
                      </a:solidFill>
                    </a:rPr>
                    <a:t>g3’</a:t>
                  </a: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152" name="Group 151"/>
            <p:cNvGrpSpPr/>
            <p:nvPr/>
          </p:nvGrpSpPr>
          <p:grpSpPr>
            <a:xfrm>
              <a:off x="7314080" y="4292674"/>
              <a:ext cx="684650" cy="669138"/>
              <a:chOff x="5897532" y="4614830"/>
              <a:chExt cx="684650" cy="669138"/>
            </a:xfrm>
          </p:grpSpPr>
          <p:sp>
            <p:nvSpPr>
              <p:cNvPr id="153" name="Oval 152"/>
              <p:cNvSpPr/>
              <p:nvPr/>
            </p:nvSpPr>
            <p:spPr>
              <a:xfrm>
                <a:off x="5897532" y="4614830"/>
                <a:ext cx="684650" cy="669138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4" name="Group 153"/>
              <p:cNvGrpSpPr/>
              <p:nvPr/>
            </p:nvGrpSpPr>
            <p:grpSpPr>
              <a:xfrm>
                <a:off x="6020024" y="4749526"/>
                <a:ext cx="467909" cy="386937"/>
                <a:chOff x="1921651" y="4142665"/>
                <a:chExt cx="764740" cy="632366"/>
              </a:xfrm>
              <a:noFill/>
            </p:grpSpPr>
            <p:sp>
              <p:nvSpPr>
                <p:cNvPr id="157" name="Oval 156"/>
                <p:cNvSpPr/>
                <p:nvPr/>
              </p:nvSpPr>
              <p:spPr>
                <a:xfrm>
                  <a:off x="1977436" y="4167020"/>
                  <a:ext cx="618068" cy="608011"/>
                </a:xfrm>
                <a:prstGeom prst="ellipse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1921651" y="4142665"/>
                  <a:ext cx="764740" cy="603594"/>
                </a:xfrm>
                <a:prstGeom prst="rect">
                  <a:avLst/>
                </a:prstGeom>
                <a:grpFill/>
                <a:ln w="19050" cmpd="sng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dirty="0" smtClean="0">
                      <a:solidFill>
                        <a:srgbClr val="000000"/>
                      </a:solidFill>
                    </a:rPr>
                    <a:t>g2’</a:t>
                  </a: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55" name="Oval 154"/>
              <p:cNvSpPr/>
              <p:nvPr/>
            </p:nvSpPr>
            <p:spPr>
              <a:xfrm>
                <a:off x="5961032" y="4682544"/>
                <a:ext cx="558443" cy="537923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56" name="Right Arrow 155"/>
          <p:cNvSpPr/>
          <p:nvPr/>
        </p:nvSpPr>
        <p:spPr>
          <a:xfrm rot="10800000" flipV="1">
            <a:off x="3368030" y="1037838"/>
            <a:ext cx="1835723" cy="540765"/>
          </a:xfrm>
          <a:prstGeom prst="rightArrow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MUTANTS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9" name="Right Arrow 158"/>
          <p:cNvSpPr/>
          <p:nvPr/>
        </p:nvSpPr>
        <p:spPr>
          <a:xfrm>
            <a:off x="3654945" y="5080293"/>
            <a:ext cx="1835723" cy="540765"/>
          </a:xfrm>
          <a:prstGeom prst="rightArrow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NETWORKS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849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Xnet.pdf"/>
          <p:cNvPicPr>
            <a:picLocks noChangeAspect="1"/>
          </p:cNvPicPr>
          <p:nvPr/>
        </p:nvPicPr>
        <p:blipFill>
          <a:blip r:embed="rId2"/>
          <a:srcRect l="9259" t="8471" r="8940" b="20611"/>
          <a:stretch>
            <a:fillRect/>
          </a:stretch>
        </p:blipFill>
        <p:spPr>
          <a:xfrm>
            <a:off x="0" y="0"/>
            <a:ext cx="61125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427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1450" y="1171575"/>
          <a:ext cx="6437773" cy="3029358"/>
        </p:xfrm>
        <a:graphic>
          <a:graphicData uri="http://schemas.openxmlformats.org/drawingml/2006/table">
            <a:tbl>
              <a:tblPr/>
              <a:tblGrid>
                <a:gridCol w="856415"/>
                <a:gridCol w="1259640"/>
                <a:gridCol w="1483414"/>
                <a:gridCol w="1329490"/>
                <a:gridCol w="1508814"/>
              </a:tblGrid>
              <a:tr h="361950">
                <a:tc gridSpan="5"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Predicting networks in  Soy (Glycine Max)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19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Method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Positive Recall 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Positive Precision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Negative Recall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Negative Precision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9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InferNET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88% (xxx/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yyy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79% (xxx/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yyy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73% (xxx/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yyy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83% (xxx/yyy)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019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Interolog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81% (xxx/yyy)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69% (xxx/yyy)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65% (xxx/yyy)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78% (xxx/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yyy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)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200"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5044">
                <a:tc gridSpan="5"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Predicting networks in  Medicago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019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Method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Positive Recall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Positive Precision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Negative Recall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Negative Precision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9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InferNET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xx% (xxx/yyy)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xx%  (xxx/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yyy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xx%  (xxx/yyy)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xx%  (xxx/yyy)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019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Interolog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latin typeface="Times" pitchFamily="18" charset="0"/>
                      </a:endParaRP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xx% (xxx/yyy)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 xx%  (xxx/yyy)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xx%  (xxx/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yyy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) 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xx%  (xxx/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yyy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" pitchFamily="18" charset="0"/>
                        </a:rPr>
                        <a:t>) </a:t>
                      </a:r>
                    </a:p>
                  </a:txBody>
                  <a:tcPr marL="7520" marR="7520" marT="75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652</Words>
  <Application>Microsoft Macintosh PowerPoint</Application>
  <PresentationFormat>On-screen Show (4:3)</PresentationFormat>
  <Paragraphs>190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Gloria Coruzzi</dc:creator>
  <cp:lastModifiedBy>Gloria Coruzzi</cp:lastModifiedBy>
  <cp:revision>193</cp:revision>
  <cp:lastPrinted>2012-01-24T15:47:28Z</cp:lastPrinted>
  <dcterms:created xsi:type="dcterms:W3CDTF">2012-01-26T18:20:39Z</dcterms:created>
  <dcterms:modified xsi:type="dcterms:W3CDTF">2012-02-13T09:51:06Z</dcterms:modified>
</cp:coreProperties>
</file>