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53B4F"/>
    <a:srgbClr val="A5CEA5"/>
    <a:srgbClr val="F795C6"/>
    <a:srgbClr val="F74D7F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232" y="1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3EFBF-69D3-EC40-9F1A-6A0266F03BE0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13520-7F53-EF4B-8A30-AB7F896E23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23629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913520-7F53-EF4B-8A30-AB7F896E230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BFBCF-20CD-2542-9EEB-F782881D26D7}" type="datetimeFigureOut">
              <a:rPr lang="en-US" smtClean="0"/>
              <a:pPr/>
              <a:t>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CA8F-0733-A14C-AB74-9AABCD545F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Straight Arrow Connector 61"/>
          <p:cNvCxnSpPr>
            <a:endCxn id="19" idx="0"/>
          </p:cNvCxnSpPr>
          <p:nvPr/>
        </p:nvCxnSpPr>
        <p:spPr>
          <a:xfrm flipH="1">
            <a:off x="7296676" y="2266367"/>
            <a:ext cx="15524" cy="193096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1400" y="4735196"/>
            <a:ext cx="975680" cy="913888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1463345" y="2464405"/>
            <a:ext cx="905133" cy="901533"/>
            <a:chOff x="428853" y="1234543"/>
            <a:chExt cx="1284185" cy="120285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2447" y="4197329"/>
            <a:ext cx="768458" cy="755962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2445217" y="1687201"/>
            <a:ext cx="905133" cy="901533"/>
            <a:chOff x="428853" y="1234543"/>
            <a:chExt cx="1284185" cy="120285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grpSp>
        <p:nvGrpSpPr>
          <p:cNvPr id="25" name="Group 24"/>
          <p:cNvGrpSpPr/>
          <p:nvPr/>
        </p:nvGrpSpPr>
        <p:grpSpPr>
          <a:xfrm>
            <a:off x="2445217" y="5100079"/>
            <a:ext cx="975680" cy="827680"/>
            <a:chOff x="428853" y="1234543"/>
            <a:chExt cx="1284185" cy="1202855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3416134" y="2414175"/>
            <a:ext cx="905133" cy="901533"/>
            <a:chOff x="428853" y="1234543"/>
            <a:chExt cx="1284185" cy="1202855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8853" y="1234543"/>
              <a:ext cx="1284185" cy="1202855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5013" y="1609718"/>
              <a:ext cx="609200" cy="609200"/>
            </a:xfrm>
            <a:prstGeom prst="rect">
              <a:avLst/>
            </a:prstGeom>
          </p:spPr>
        </p:pic>
      </p:grpSp>
      <p:sp>
        <p:nvSpPr>
          <p:cNvPr id="40" name="Oval 39"/>
          <p:cNvSpPr/>
          <p:nvPr/>
        </p:nvSpPr>
        <p:spPr>
          <a:xfrm>
            <a:off x="2697255" y="3888428"/>
            <a:ext cx="406200" cy="39912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5400000">
            <a:off x="2218723" y="3222088"/>
            <a:ext cx="1367656" cy="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0" idx="1"/>
          </p:cNvCxnSpPr>
          <p:nvPr/>
        </p:nvCxnSpPr>
        <p:spPr>
          <a:xfrm rot="16200000" flipH="1">
            <a:off x="2131142" y="3321278"/>
            <a:ext cx="631171" cy="6200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0" idx="7"/>
          </p:cNvCxnSpPr>
          <p:nvPr/>
        </p:nvCxnSpPr>
        <p:spPr>
          <a:xfrm rot="5400000">
            <a:off x="3036458" y="3323218"/>
            <a:ext cx="631171" cy="61615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877865" y="3918223"/>
            <a:ext cx="1658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Combining Rule 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373093" y="812357"/>
            <a:ext cx="3405950" cy="64633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Step 1</a:t>
            </a:r>
          </a:p>
          <a:p>
            <a:pPr algn="ctr"/>
            <a:r>
              <a:rPr lang="en-US" dirty="0" smtClean="0"/>
              <a:t>Learn Rules on DATA-RICH Species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 rot="16200000" flipH="1">
            <a:off x="2525869" y="4692891"/>
            <a:ext cx="783868" cy="30507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ight Brace 56"/>
          <p:cNvSpPr/>
          <p:nvPr/>
        </p:nvSpPr>
        <p:spPr>
          <a:xfrm>
            <a:off x="4791716" y="1151194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013692" y="983506"/>
            <a:ext cx="4077258" cy="1107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Learned Rules</a:t>
            </a:r>
          </a:p>
          <a:p>
            <a:pPr algn="ctr"/>
            <a:r>
              <a:rPr lang="en-US" dirty="0" smtClean="0"/>
              <a:t> EC</a:t>
            </a:r>
            <a:r>
              <a:rPr lang="en-US" baseline="-25000" dirty="0" smtClean="0"/>
              <a:t>T </a:t>
            </a:r>
            <a:r>
              <a:rPr lang="en-US" baseline="-25000" dirty="0"/>
              <a:t>(per species)</a:t>
            </a:r>
            <a:r>
              <a:rPr lang="en-US" dirty="0"/>
              <a:t>= a</a:t>
            </a:r>
            <a:r>
              <a:rPr lang="en-US" baseline="-25000" dirty="0"/>
              <a:t>1</a:t>
            </a:r>
            <a:r>
              <a:rPr lang="en-US" dirty="0"/>
              <a:t> x </a:t>
            </a:r>
            <a:r>
              <a:rPr lang="en-US" dirty="0" err="1"/>
              <a:t>MOv</a:t>
            </a:r>
            <a:r>
              <a:rPr lang="en-US" dirty="0"/>
              <a:t> + a</a:t>
            </a:r>
            <a:r>
              <a:rPr lang="en-US" baseline="-25000" dirty="0"/>
              <a:t>2</a:t>
            </a:r>
            <a:r>
              <a:rPr lang="en-US" dirty="0"/>
              <a:t> x Cs + a3 x Ps </a:t>
            </a:r>
          </a:p>
          <a:p>
            <a:endParaRPr lang="en-US" baseline="-25000" dirty="0" smtClean="0"/>
          </a:p>
          <a:p>
            <a:r>
              <a:rPr lang="en-US" dirty="0" smtClean="0"/>
              <a:t>and Combining Rule</a:t>
            </a:r>
            <a:r>
              <a:rPr lang="en-US" baseline="-25000" dirty="0" smtClean="0"/>
              <a:t> </a:t>
            </a:r>
            <a:endParaRPr lang="en-US" baseline="-25000" dirty="0"/>
          </a:p>
        </p:txBody>
      </p:sp>
      <p:cxnSp>
        <p:nvCxnSpPr>
          <p:cNvPr id="60" name="Straight Connector 59"/>
          <p:cNvCxnSpPr/>
          <p:nvPr/>
        </p:nvCxnSpPr>
        <p:spPr>
          <a:xfrm>
            <a:off x="5089895" y="2266367"/>
            <a:ext cx="222230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5844996" y="2782702"/>
            <a:ext cx="2903359" cy="64633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Step 2</a:t>
            </a:r>
          </a:p>
          <a:p>
            <a:pPr algn="ctr"/>
            <a:r>
              <a:rPr lang="en-US" dirty="0" smtClean="0"/>
              <a:t>APPLY RULES TO DATA POOR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589425" y="300396"/>
            <a:ext cx="8651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ROBIN HOOD APPROACH TO MACHINE LEARNING CROP NETWORKS</a:t>
            </a:r>
            <a:endParaRPr lang="en-US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1052091" y="6089199"/>
            <a:ext cx="37269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 on species as </a:t>
            </a:r>
            <a:r>
              <a:rPr lang="en-US" dirty="0" err="1" smtClean="0"/>
              <a:t>phylogenomically</a:t>
            </a:r>
            <a:endParaRPr lang="en-US" dirty="0" smtClean="0"/>
          </a:p>
          <a:p>
            <a:r>
              <a:rPr lang="en-US" dirty="0" smtClean="0"/>
              <a:t>distant from training species as target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120463" y="5938643"/>
            <a:ext cx="2198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data poor crop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 rot="16200000">
            <a:off x="-220404" y="2074167"/>
            <a:ext cx="2086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TRAINING SPECIES</a:t>
            </a:r>
            <a:endParaRPr lang="en-US" dirty="0"/>
          </a:p>
        </p:txBody>
      </p:sp>
      <p:sp>
        <p:nvSpPr>
          <p:cNvPr id="37" name="Right Brace 36"/>
          <p:cNvSpPr/>
          <p:nvPr/>
        </p:nvSpPr>
        <p:spPr>
          <a:xfrm flipH="1" flipV="1">
            <a:off x="1074914" y="1159661"/>
            <a:ext cx="298179" cy="2206277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2487006" y="4436534"/>
            <a:ext cx="1168399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52341" y="2645433"/>
            <a:ext cx="25404" cy="1521587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4" idx="4"/>
          </p:cNvCxnSpPr>
          <p:nvPr/>
        </p:nvCxnSpPr>
        <p:spPr>
          <a:xfrm flipH="1">
            <a:off x="3988518" y="2653898"/>
            <a:ext cx="6349" cy="1474804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66521" y="2441246"/>
            <a:ext cx="2567709" cy="1823888"/>
          </a:xfrm>
          <a:prstGeom prst="straightConnector1">
            <a:avLst/>
          </a:prstGeom>
          <a:ln w="38100" cmpd="sng">
            <a:solidFill>
              <a:srgbClr val="7F7F7F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5"/>
            <a:endCxn id="72" idx="1"/>
          </p:cNvCxnSpPr>
          <p:nvPr/>
        </p:nvCxnSpPr>
        <p:spPr>
          <a:xfrm>
            <a:off x="2436065" y="2564859"/>
            <a:ext cx="2736763" cy="1789316"/>
          </a:xfrm>
          <a:prstGeom prst="straightConnector1">
            <a:avLst/>
          </a:prstGeom>
          <a:ln w="38100" cmpd="sng">
            <a:solidFill>
              <a:srgbClr val="7F7F7F"/>
            </a:solidFill>
            <a:prstDash val="solid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1908511" y="2045889"/>
            <a:ext cx="618068" cy="608011"/>
          </a:xfrm>
          <a:prstGeom prst="ellipse">
            <a:avLst/>
          </a:prstGeom>
          <a:solidFill>
            <a:srgbClr val="A5CEA5"/>
          </a:solidFill>
          <a:ln w="38100" cmpd="sng">
            <a:solidFill>
              <a:srgbClr val="A5CE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51528" y="47084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EC</a:t>
            </a:r>
            <a:r>
              <a:rPr lang="en-US" baseline="-25000" dirty="0"/>
              <a:t>T (per species)</a:t>
            </a:r>
            <a:r>
              <a:rPr lang="en-US" dirty="0"/>
              <a:t>= a</a:t>
            </a:r>
            <a:r>
              <a:rPr lang="en-US" baseline="-25000" dirty="0"/>
              <a:t>1</a:t>
            </a:r>
            <a:r>
              <a:rPr lang="en-US" dirty="0"/>
              <a:t> x </a:t>
            </a:r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/>
              <a:t>+ a</a:t>
            </a:r>
            <a:r>
              <a:rPr lang="en-US" baseline="-25000" dirty="0"/>
              <a:t>2</a:t>
            </a:r>
            <a:r>
              <a:rPr lang="en-US" dirty="0"/>
              <a:t> x Cs + a3 x Ps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5688214" y="4504270"/>
            <a:ext cx="1201007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5740596" y="6028268"/>
            <a:ext cx="1201007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754877" y="5621863"/>
            <a:ext cx="1105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VALIDATE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73585" y="4275372"/>
            <a:ext cx="1640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(e.g.</a:t>
            </a:r>
            <a:r>
              <a:rPr lang="en-US" dirty="0" smtClean="0"/>
              <a:t> </a:t>
            </a:r>
            <a:r>
              <a:rPr lang="en-US" dirty="0" err="1" smtClean="0"/>
              <a:t>Medicago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284" y="2107053"/>
            <a:ext cx="1813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(e.g. Arabidopsis)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6299200" y="4605865"/>
            <a:ext cx="0" cy="1058333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332670" y="4327830"/>
            <a:ext cx="1050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(e.g.</a:t>
            </a:r>
            <a:r>
              <a:rPr lang="en-US" dirty="0" smtClean="0"/>
              <a:t> Soy)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279730" y="6353022"/>
            <a:ext cx="2688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Using </a:t>
            </a:r>
            <a:r>
              <a:rPr lang="en-US" dirty="0" smtClean="0"/>
              <a:t>“</a:t>
            </a:r>
            <a:r>
              <a:rPr lang="en-US" dirty="0" smtClean="0"/>
              <a:t>gold standard</a:t>
            </a:r>
            <a:r>
              <a:rPr lang="en-US" dirty="0" smtClean="0"/>
              <a:t>” </a:t>
            </a:r>
            <a:r>
              <a:rPr lang="en-US" dirty="0" smtClean="0"/>
              <a:t>data</a:t>
            </a:r>
          </a:p>
        </p:txBody>
      </p:sp>
      <p:sp>
        <p:nvSpPr>
          <p:cNvPr id="79" name="Cloud Callout 78"/>
          <p:cNvSpPr/>
          <p:nvPr/>
        </p:nvSpPr>
        <p:spPr>
          <a:xfrm>
            <a:off x="45139" y="313219"/>
            <a:ext cx="4918445" cy="975815"/>
          </a:xfrm>
          <a:prstGeom prst="cloudCallout">
            <a:avLst>
              <a:gd name="adj1" fmla="val -1027"/>
              <a:gd name="adj2" fmla="val 90264"/>
            </a:avLst>
          </a:prstGeom>
          <a:noFill/>
          <a:ln w="28575" cmpd="sng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Curved Left Arrow 80"/>
          <p:cNvSpPr/>
          <p:nvPr/>
        </p:nvSpPr>
        <p:spPr>
          <a:xfrm rot="20481110">
            <a:off x="5233057" y="794159"/>
            <a:ext cx="374541" cy="3503049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4880484" y="2045889"/>
            <a:ext cx="2382308" cy="646331"/>
          </a:xfrm>
          <a:prstGeom prst="rect">
            <a:avLst/>
          </a:prstGeom>
          <a:solidFill>
            <a:srgbClr val="D53B4F"/>
          </a:solidFill>
          <a:ln>
            <a:solidFill>
              <a:srgbClr val="D53B4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APPLY LEARNED RULES</a:t>
            </a:r>
          </a:p>
          <a:p>
            <a:pPr algn="ctr"/>
            <a:r>
              <a:rPr lang="en-US" b="1" dirty="0"/>
              <a:t> </a:t>
            </a:r>
            <a:r>
              <a:rPr lang="en-US" b="1" dirty="0" smtClean="0"/>
              <a:t>To Data Poor Species</a:t>
            </a:r>
            <a:endParaRPr lang="en-US" b="1" dirty="0"/>
          </a:p>
        </p:txBody>
      </p:sp>
      <p:sp>
        <p:nvSpPr>
          <p:cNvPr id="83" name="Curved Left Arrow 82"/>
          <p:cNvSpPr/>
          <p:nvPr/>
        </p:nvSpPr>
        <p:spPr>
          <a:xfrm flipH="1" flipV="1">
            <a:off x="1881757" y="1318265"/>
            <a:ext cx="374542" cy="2158999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Curved Left Arrow 83"/>
          <p:cNvSpPr/>
          <p:nvPr/>
        </p:nvSpPr>
        <p:spPr>
          <a:xfrm rot="20097926" flipV="1">
            <a:off x="2797797" y="1248429"/>
            <a:ext cx="274523" cy="1094808"/>
          </a:xfrm>
          <a:prstGeom prst="curved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>
            <a:stCxn id="4" idx="6"/>
            <a:endCxn id="64" idx="2"/>
          </p:cNvCxnSpPr>
          <p:nvPr/>
        </p:nvCxnSpPr>
        <p:spPr>
          <a:xfrm flipV="1">
            <a:off x="2526579" y="2349893"/>
            <a:ext cx="1159254" cy="2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H="1">
            <a:off x="625996" y="5553249"/>
            <a:ext cx="1243959" cy="0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25996" y="5991195"/>
            <a:ext cx="1243959" cy="0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625996" y="6361491"/>
            <a:ext cx="1243959" cy="1588"/>
          </a:xfrm>
          <a:prstGeom prst="line">
            <a:avLst/>
          </a:prstGeom>
          <a:ln w="762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491067" y="5336472"/>
            <a:ext cx="3357645" cy="13945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/>
          <p:cNvSpPr txBox="1"/>
          <p:nvPr/>
        </p:nvSpPr>
        <p:spPr>
          <a:xfrm>
            <a:off x="2269533" y="5359669"/>
            <a:ext cx="1021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000000"/>
                </a:solidFill>
              </a:rPr>
              <a:t>Orthology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2217545" y="5823463"/>
            <a:ext cx="11231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</a:rPr>
              <a:t>Correlation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869955" y="6175277"/>
            <a:ext cx="19694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</a:rPr>
              <a:t>Predicted Correlation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338221" y="126073"/>
            <a:ext cx="3670997" cy="132343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/>
              <a:t>EC</a:t>
            </a:r>
            <a:r>
              <a:rPr lang="en-US" sz="1600" baseline="-25000" dirty="0" smtClean="0"/>
              <a:t>T</a:t>
            </a:r>
            <a:r>
              <a:rPr lang="en-US" sz="1600" dirty="0" smtClean="0"/>
              <a:t>  = Estimated correlation of target</a:t>
            </a:r>
          </a:p>
          <a:p>
            <a:r>
              <a:rPr lang="en-US" sz="1600" dirty="0" err="1" smtClean="0"/>
              <a:t>Mov</a:t>
            </a:r>
            <a:r>
              <a:rPr lang="en-US" sz="1600" dirty="0" smtClean="0"/>
              <a:t>= Mean of orthologous values</a:t>
            </a:r>
          </a:p>
          <a:p>
            <a:r>
              <a:rPr lang="en-US" sz="1600" dirty="0" smtClean="0"/>
              <a:t>Cs    = Correlation of source pair</a:t>
            </a:r>
          </a:p>
          <a:p>
            <a:r>
              <a:rPr lang="en-US" sz="1600" dirty="0" smtClean="0"/>
              <a:t>Ps    = P-value of correlation of source pair</a:t>
            </a:r>
            <a:endParaRPr lang="en-US" sz="1600" dirty="0" smtClean="0"/>
          </a:p>
          <a:p>
            <a:r>
              <a:rPr lang="en-US" sz="1600" dirty="0" smtClean="0"/>
              <a:t>a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, a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, </a:t>
            </a:r>
            <a:r>
              <a:rPr lang="en-US" sz="1600" dirty="0" smtClean="0"/>
              <a:t>a</a:t>
            </a:r>
            <a:r>
              <a:rPr lang="en-US" sz="1600" baseline="-25000" dirty="0" smtClean="0"/>
              <a:t>3</a:t>
            </a:r>
            <a:r>
              <a:rPr lang="en-US" sz="1600" dirty="0" smtClean="0"/>
              <a:t> </a:t>
            </a:r>
            <a:r>
              <a:rPr lang="en-US" sz="1600" dirty="0" smtClean="0"/>
              <a:t> </a:t>
            </a:r>
            <a:r>
              <a:rPr lang="en-US" sz="1600" dirty="0" smtClean="0"/>
              <a:t>= coefficients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151535" y="3015599"/>
            <a:ext cx="1707316" cy="923330"/>
          </a:xfrm>
          <a:prstGeom prst="rect">
            <a:avLst/>
          </a:prstGeom>
          <a:solidFill>
            <a:srgbClr val="A5CEA5"/>
          </a:solidFill>
          <a:ln w="38100" cmpd="sng">
            <a:solidFill>
              <a:srgbClr val="A5CEA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LEARN/TRAIN</a:t>
            </a:r>
          </a:p>
          <a:p>
            <a:pPr algn="ctr"/>
            <a:r>
              <a:rPr lang="en-US" b="1" dirty="0" smtClean="0"/>
              <a:t>On Data Rich</a:t>
            </a:r>
          </a:p>
          <a:p>
            <a:pPr algn="ctr"/>
            <a:r>
              <a:rPr lang="en-US" b="1" dirty="0" smtClean="0"/>
              <a:t>Species</a:t>
            </a:r>
            <a:endParaRPr lang="en-US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5645413" y="412870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PREDICT</a:t>
            </a:r>
            <a:endParaRPr lang="en-US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5226049" y="5664198"/>
            <a:ext cx="618068" cy="608011"/>
            <a:chOff x="5226049" y="5664198"/>
            <a:chExt cx="618068" cy="608011"/>
          </a:xfrm>
          <a:solidFill>
            <a:srgbClr val="D53B4F"/>
          </a:solidFill>
        </p:grpSpPr>
        <p:sp>
          <p:nvSpPr>
            <p:cNvPr id="74" name="Oval 73"/>
            <p:cNvSpPr/>
            <p:nvPr/>
          </p:nvSpPr>
          <p:spPr>
            <a:xfrm>
              <a:off x="5226049" y="5664198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290305" y="5770370"/>
              <a:ext cx="506907" cy="369332"/>
            </a:xfrm>
            <a:prstGeom prst="rect">
              <a:avLst/>
            </a:prstGeom>
            <a:grpFill/>
            <a:ln>
              <a:solidFill>
                <a:srgbClr val="D53B4F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g1”</a:t>
              </a: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1977436" y="4167020"/>
            <a:ext cx="618068" cy="608011"/>
            <a:chOff x="1977436" y="4167020"/>
            <a:chExt cx="618068" cy="608011"/>
          </a:xfrm>
          <a:solidFill>
            <a:srgbClr val="A5CEA5"/>
          </a:solidFill>
        </p:grpSpPr>
        <p:sp>
          <p:nvSpPr>
            <p:cNvPr id="70" name="Oval 69"/>
            <p:cNvSpPr/>
            <p:nvPr/>
          </p:nvSpPr>
          <p:spPr>
            <a:xfrm>
              <a:off x="1977436" y="4167020"/>
              <a:ext cx="618068" cy="608011"/>
            </a:xfrm>
            <a:prstGeom prst="ellipse">
              <a:avLst/>
            </a:prstGeom>
            <a:grpFill/>
            <a:ln w="38100" cmpd="sng">
              <a:solidFill>
                <a:srgbClr val="A5CEA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2052965" y="4279781"/>
              <a:ext cx="467909" cy="369332"/>
            </a:xfrm>
            <a:prstGeom prst="rect">
              <a:avLst/>
            </a:prstGeom>
            <a:grpFill/>
            <a:ln w="38100" cmpd="sng">
              <a:solidFill>
                <a:srgbClr val="A5CEA5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g1’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3" name="Group 142"/>
          <p:cNvGrpSpPr/>
          <p:nvPr/>
        </p:nvGrpSpPr>
        <p:grpSpPr>
          <a:xfrm>
            <a:off x="3605409" y="4132528"/>
            <a:ext cx="618068" cy="608011"/>
            <a:chOff x="3605409" y="4132528"/>
            <a:chExt cx="618068" cy="608011"/>
          </a:xfrm>
          <a:solidFill>
            <a:srgbClr val="A5CEA5"/>
          </a:solidFill>
        </p:grpSpPr>
        <p:sp>
          <p:nvSpPr>
            <p:cNvPr id="71" name="Oval 70"/>
            <p:cNvSpPr/>
            <p:nvPr/>
          </p:nvSpPr>
          <p:spPr>
            <a:xfrm>
              <a:off x="3605409" y="4132528"/>
              <a:ext cx="618068" cy="608011"/>
            </a:xfrm>
            <a:prstGeom prst="ellipse">
              <a:avLst/>
            </a:prstGeom>
            <a:grpFill/>
            <a:ln w="38100" cmpd="sng">
              <a:solidFill>
                <a:srgbClr val="A5CEA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3678359" y="4244528"/>
              <a:ext cx="467909" cy="369332"/>
            </a:xfrm>
            <a:prstGeom prst="rect">
              <a:avLst/>
            </a:prstGeom>
            <a:grpFill/>
            <a:ln w="38100" cmpd="sng">
              <a:solidFill>
                <a:srgbClr val="A5CEA5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g2’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6760633" y="5664198"/>
            <a:ext cx="618068" cy="608011"/>
            <a:chOff x="6760633" y="5664198"/>
            <a:chExt cx="618068" cy="608011"/>
          </a:xfrm>
          <a:solidFill>
            <a:srgbClr val="D53B4F"/>
          </a:solidFill>
        </p:grpSpPr>
        <p:sp>
          <p:nvSpPr>
            <p:cNvPr id="75" name="Oval 74"/>
            <p:cNvSpPr/>
            <p:nvPr/>
          </p:nvSpPr>
          <p:spPr>
            <a:xfrm>
              <a:off x="6760633" y="5664198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6825763" y="5767284"/>
              <a:ext cx="506907" cy="369332"/>
            </a:xfrm>
            <a:prstGeom prst="rect">
              <a:avLst/>
            </a:prstGeom>
            <a:grpFill/>
            <a:ln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5082314" y="4265134"/>
            <a:ext cx="618068" cy="608011"/>
            <a:chOff x="5082314" y="4265134"/>
            <a:chExt cx="618068" cy="608011"/>
          </a:xfrm>
          <a:solidFill>
            <a:srgbClr val="D53B4F"/>
          </a:solidFill>
        </p:grpSpPr>
        <p:sp>
          <p:nvSpPr>
            <p:cNvPr id="72" name="Oval 71"/>
            <p:cNvSpPr/>
            <p:nvPr/>
          </p:nvSpPr>
          <p:spPr>
            <a:xfrm>
              <a:off x="5082314" y="4265134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5138506" y="4382653"/>
              <a:ext cx="506907" cy="369332"/>
            </a:xfrm>
            <a:prstGeom prst="rect">
              <a:avLst/>
            </a:prstGeom>
            <a:grpFill/>
            <a:ln>
              <a:solidFill>
                <a:srgbClr val="D53B4F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g1”</a:t>
              </a:r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6692904" y="4221174"/>
            <a:ext cx="618068" cy="608011"/>
            <a:chOff x="6625168" y="4246575"/>
            <a:chExt cx="618068" cy="608011"/>
          </a:xfrm>
          <a:solidFill>
            <a:srgbClr val="D53B4F"/>
          </a:solidFill>
        </p:grpSpPr>
        <p:sp>
          <p:nvSpPr>
            <p:cNvPr id="73" name="Oval 72"/>
            <p:cNvSpPr/>
            <p:nvPr/>
          </p:nvSpPr>
          <p:spPr>
            <a:xfrm>
              <a:off x="6625168" y="4246575"/>
              <a:ext cx="618068" cy="608011"/>
            </a:xfrm>
            <a:prstGeom prst="ellipse">
              <a:avLst/>
            </a:prstGeom>
            <a:grpFill/>
            <a:ln w="28575" cmpd="sng">
              <a:solidFill>
                <a:srgbClr val="D53B4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0" name="Rectangle 119"/>
            <p:cNvSpPr/>
            <p:nvPr/>
          </p:nvSpPr>
          <p:spPr>
            <a:xfrm>
              <a:off x="6688149" y="4348733"/>
              <a:ext cx="506907" cy="369332"/>
            </a:xfrm>
            <a:prstGeom prst="rect">
              <a:avLst/>
            </a:prstGeom>
            <a:grpFill/>
            <a:ln>
              <a:solidFill>
                <a:srgbClr val="D53B4F"/>
              </a:solidFill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64" name="Oval 63"/>
          <p:cNvSpPr/>
          <p:nvPr/>
        </p:nvSpPr>
        <p:spPr>
          <a:xfrm>
            <a:off x="3685833" y="2045887"/>
            <a:ext cx="618068" cy="608011"/>
          </a:xfrm>
          <a:prstGeom prst="ellipse">
            <a:avLst/>
          </a:prstGeom>
          <a:solidFill>
            <a:srgbClr val="A5CEA5"/>
          </a:solidFill>
          <a:ln w="38100" cmpd="sng">
            <a:solidFill>
              <a:srgbClr val="A5CEA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g2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722017" y="3526644"/>
            <a:ext cx="1414059" cy="1360087"/>
            <a:chOff x="2171700" y="1754188"/>
            <a:chExt cx="4570413" cy="4570412"/>
          </a:xfrm>
        </p:grpSpPr>
        <p:sp>
          <p:nvSpPr>
            <p:cNvPr id="4" name="Line 6"/>
            <p:cNvSpPr>
              <a:spLocks noChangeShapeType="1"/>
            </p:cNvSpPr>
            <p:nvPr/>
          </p:nvSpPr>
          <p:spPr bwMode="auto">
            <a:xfrm flipH="1" flipV="1">
              <a:off x="3543300" y="2897188"/>
              <a:ext cx="9144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 flipH="1">
              <a:off x="4457700" y="2439988"/>
              <a:ext cx="455613" cy="1143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 flipH="1" flipV="1">
              <a:off x="4457700" y="3582988"/>
              <a:ext cx="1141413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H="1" flipV="1">
              <a:off x="4229100" y="4953000"/>
              <a:ext cx="1598613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10"/>
            <p:cNvSpPr>
              <a:spLocks noChangeShapeType="1"/>
            </p:cNvSpPr>
            <p:nvPr/>
          </p:nvSpPr>
          <p:spPr bwMode="auto">
            <a:xfrm flipH="1" flipV="1">
              <a:off x="4229100" y="4953000"/>
              <a:ext cx="912813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1"/>
            <p:cNvSpPr>
              <a:spLocks noChangeShapeType="1"/>
            </p:cNvSpPr>
            <p:nvPr/>
          </p:nvSpPr>
          <p:spPr bwMode="auto">
            <a:xfrm flipH="1" flipV="1">
              <a:off x="4229100" y="4953000"/>
              <a:ext cx="0" cy="1143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 flipV="1">
              <a:off x="4229100" y="5867400"/>
              <a:ext cx="912813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3086100" y="4040188"/>
              <a:ext cx="228600" cy="13700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 flipH="1">
              <a:off x="5370513" y="3811588"/>
              <a:ext cx="228600" cy="9128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H="1" flipV="1">
              <a:off x="2400300" y="3354388"/>
              <a:ext cx="914400" cy="685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 flipH="1">
              <a:off x="2400300" y="3354388"/>
              <a:ext cx="0" cy="11414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 flipH="1" flipV="1">
              <a:off x="4913313" y="2439988"/>
              <a:ext cx="9144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 flipV="1">
              <a:off x="3543300" y="1982788"/>
              <a:ext cx="228600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3314700" y="3582988"/>
              <a:ext cx="11430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5599113" y="1982788"/>
              <a:ext cx="228600" cy="914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21"/>
            <p:cNvSpPr>
              <a:spLocks noChangeShapeType="1"/>
            </p:cNvSpPr>
            <p:nvPr/>
          </p:nvSpPr>
          <p:spPr bwMode="auto">
            <a:xfrm flipH="1">
              <a:off x="5827713" y="2668588"/>
              <a:ext cx="68580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>
              <a:off x="4229100" y="3582988"/>
              <a:ext cx="228600" cy="13700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4000500" y="47244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913313" y="56388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000500" y="58674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2857500" y="518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3086100" y="3811588"/>
              <a:ext cx="457200" cy="45561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141913" y="44958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370513" y="35829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599113" y="26685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4684713" y="22113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3314700" y="26685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2171700" y="42672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2171700" y="31257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3543300" y="17541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599113" y="518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Oval 39"/>
            <p:cNvSpPr>
              <a:spLocks noChangeArrowheads="1"/>
            </p:cNvSpPr>
            <p:nvPr/>
          </p:nvSpPr>
          <p:spPr bwMode="auto">
            <a:xfrm>
              <a:off x="5370513" y="17541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Oval 40"/>
            <p:cNvSpPr>
              <a:spLocks noChangeArrowheads="1"/>
            </p:cNvSpPr>
            <p:nvPr/>
          </p:nvSpPr>
          <p:spPr bwMode="auto">
            <a:xfrm>
              <a:off x="6284913" y="2439988"/>
              <a:ext cx="457200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41"/>
            <p:cNvSpPr>
              <a:spLocks noChangeArrowheads="1"/>
            </p:cNvSpPr>
            <p:nvPr/>
          </p:nvSpPr>
          <p:spPr bwMode="auto">
            <a:xfrm>
              <a:off x="4229100" y="3354388"/>
              <a:ext cx="455613" cy="457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22"/>
            <p:cNvSpPr>
              <a:spLocks noChangeShapeType="1"/>
            </p:cNvSpPr>
            <p:nvPr/>
          </p:nvSpPr>
          <p:spPr bwMode="auto">
            <a:xfrm>
              <a:off x="4582318" y="3769255"/>
              <a:ext cx="599282" cy="838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1873718" y="5187578"/>
            <a:ext cx="1414059" cy="1440124"/>
            <a:chOff x="1873718" y="5027502"/>
            <a:chExt cx="1663700" cy="1600200"/>
          </a:xfrm>
        </p:grpSpPr>
        <p:sp>
          <p:nvSpPr>
            <p:cNvPr id="43" name="Line 6"/>
            <p:cNvSpPr>
              <a:spLocks noChangeShapeType="1"/>
            </p:cNvSpPr>
            <p:nvPr/>
          </p:nvSpPr>
          <p:spPr bwMode="auto">
            <a:xfrm flipH="1" flipV="1">
              <a:off x="2373001" y="5427691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7"/>
            <p:cNvSpPr>
              <a:spLocks noChangeShapeType="1"/>
            </p:cNvSpPr>
            <p:nvPr/>
          </p:nvSpPr>
          <p:spPr bwMode="auto">
            <a:xfrm flipH="1">
              <a:off x="3087415" y="5387672"/>
              <a:ext cx="16585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8"/>
            <p:cNvSpPr>
              <a:spLocks noChangeShapeType="1"/>
            </p:cNvSpPr>
            <p:nvPr/>
          </p:nvSpPr>
          <p:spPr bwMode="auto">
            <a:xfrm flipH="1" flipV="1">
              <a:off x="2705857" y="5667804"/>
              <a:ext cx="41549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9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581920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10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332278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11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12"/>
            <p:cNvSpPr>
              <a:spLocks noChangeShapeType="1"/>
            </p:cNvSpPr>
            <p:nvPr/>
          </p:nvSpPr>
          <p:spPr bwMode="auto">
            <a:xfrm flipV="1">
              <a:off x="2207151" y="6201206"/>
              <a:ext cx="332278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13"/>
            <p:cNvSpPr>
              <a:spLocks noChangeShapeType="1"/>
            </p:cNvSpPr>
            <p:nvPr/>
          </p:nvSpPr>
          <p:spPr bwMode="auto">
            <a:xfrm flipH="1">
              <a:off x="2206574" y="5827880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15"/>
            <p:cNvSpPr>
              <a:spLocks noChangeShapeType="1"/>
            </p:cNvSpPr>
            <p:nvPr/>
          </p:nvSpPr>
          <p:spPr bwMode="auto">
            <a:xfrm flipH="1" flipV="1">
              <a:off x="1956932" y="5587767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16"/>
            <p:cNvSpPr>
              <a:spLocks noChangeShapeType="1"/>
            </p:cNvSpPr>
            <p:nvPr/>
          </p:nvSpPr>
          <p:spPr bwMode="auto">
            <a:xfrm>
              <a:off x="1956932" y="5987400"/>
              <a:ext cx="201427" cy="339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7"/>
            <p:cNvSpPr>
              <a:spLocks noChangeShapeType="1"/>
            </p:cNvSpPr>
            <p:nvPr/>
          </p:nvSpPr>
          <p:spPr bwMode="auto">
            <a:xfrm flipH="1" flipV="1">
              <a:off x="2871707" y="5267615"/>
              <a:ext cx="332856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18"/>
            <p:cNvSpPr>
              <a:spLocks noChangeShapeType="1"/>
            </p:cNvSpPr>
            <p:nvPr/>
          </p:nvSpPr>
          <p:spPr bwMode="auto">
            <a:xfrm flipH="1" flipV="1">
              <a:off x="2456214" y="5107539"/>
              <a:ext cx="249641" cy="480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19"/>
            <p:cNvSpPr>
              <a:spLocks noChangeShapeType="1"/>
            </p:cNvSpPr>
            <p:nvPr/>
          </p:nvSpPr>
          <p:spPr bwMode="auto">
            <a:xfrm flipV="1">
              <a:off x="2289787" y="5667804"/>
              <a:ext cx="416069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20"/>
            <p:cNvSpPr>
              <a:spLocks noChangeShapeType="1"/>
            </p:cNvSpPr>
            <p:nvPr/>
          </p:nvSpPr>
          <p:spPr bwMode="auto">
            <a:xfrm>
              <a:off x="3121349" y="5107540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21"/>
            <p:cNvSpPr>
              <a:spLocks noChangeShapeType="1"/>
            </p:cNvSpPr>
            <p:nvPr/>
          </p:nvSpPr>
          <p:spPr bwMode="auto">
            <a:xfrm flipH="1">
              <a:off x="3204562" y="5347653"/>
              <a:ext cx="24964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22"/>
            <p:cNvSpPr>
              <a:spLocks noChangeShapeType="1"/>
            </p:cNvSpPr>
            <p:nvPr/>
          </p:nvSpPr>
          <p:spPr bwMode="auto">
            <a:xfrm flipH="1">
              <a:off x="2622643" y="5667804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Oval 24"/>
            <p:cNvSpPr>
              <a:spLocks noChangeArrowheads="1"/>
            </p:cNvSpPr>
            <p:nvPr/>
          </p:nvSpPr>
          <p:spPr bwMode="auto">
            <a:xfrm>
              <a:off x="2539429" y="6067437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Oval 25"/>
            <p:cNvSpPr>
              <a:spLocks noChangeArrowheads="1"/>
            </p:cNvSpPr>
            <p:nvPr/>
          </p:nvSpPr>
          <p:spPr bwMode="auto">
            <a:xfrm>
              <a:off x="2871707" y="638758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Oval 26"/>
            <p:cNvSpPr>
              <a:spLocks noChangeArrowheads="1"/>
            </p:cNvSpPr>
            <p:nvPr/>
          </p:nvSpPr>
          <p:spPr bwMode="auto">
            <a:xfrm>
              <a:off x="2539429" y="6467626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Oval 27"/>
            <p:cNvSpPr>
              <a:spLocks noChangeArrowheads="1"/>
            </p:cNvSpPr>
            <p:nvPr/>
          </p:nvSpPr>
          <p:spPr bwMode="auto">
            <a:xfrm>
              <a:off x="2123360" y="622751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Oval 28"/>
            <p:cNvSpPr>
              <a:spLocks noChangeArrowheads="1"/>
            </p:cNvSpPr>
            <p:nvPr/>
          </p:nvSpPr>
          <p:spPr bwMode="auto">
            <a:xfrm>
              <a:off x="2206574" y="5747842"/>
              <a:ext cx="166428" cy="1595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Oval 29"/>
            <p:cNvSpPr>
              <a:spLocks noChangeArrowheads="1"/>
            </p:cNvSpPr>
            <p:nvPr/>
          </p:nvSpPr>
          <p:spPr bwMode="auto">
            <a:xfrm>
              <a:off x="2954921" y="5987400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30"/>
            <p:cNvSpPr>
              <a:spLocks noChangeArrowheads="1"/>
            </p:cNvSpPr>
            <p:nvPr/>
          </p:nvSpPr>
          <p:spPr bwMode="auto">
            <a:xfrm>
              <a:off x="3038135" y="5667804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3121349" y="534765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Oval 32"/>
            <p:cNvSpPr>
              <a:spLocks noChangeArrowheads="1"/>
            </p:cNvSpPr>
            <p:nvPr/>
          </p:nvSpPr>
          <p:spPr bwMode="auto">
            <a:xfrm>
              <a:off x="2788493" y="5187578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Oval 33"/>
            <p:cNvSpPr>
              <a:spLocks noChangeArrowheads="1"/>
            </p:cNvSpPr>
            <p:nvPr/>
          </p:nvSpPr>
          <p:spPr bwMode="auto">
            <a:xfrm>
              <a:off x="2289787" y="534765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Oval 34"/>
            <p:cNvSpPr>
              <a:spLocks noChangeArrowheads="1"/>
            </p:cNvSpPr>
            <p:nvPr/>
          </p:nvSpPr>
          <p:spPr bwMode="auto">
            <a:xfrm>
              <a:off x="1873718" y="590736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Oval 35"/>
            <p:cNvSpPr>
              <a:spLocks noChangeArrowheads="1"/>
            </p:cNvSpPr>
            <p:nvPr/>
          </p:nvSpPr>
          <p:spPr bwMode="auto">
            <a:xfrm>
              <a:off x="1873718" y="550772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Oval 36"/>
            <p:cNvSpPr>
              <a:spLocks noChangeArrowheads="1"/>
            </p:cNvSpPr>
            <p:nvPr/>
          </p:nvSpPr>
          <p:spPr bwMode="auto">
            <a:xfrm>
              <a:off x="2373001" y="502750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Oval 37"/>
            <p:cNvSpPr>
              <a:spLocks noChangeArrowheads="1"/>
            </p:cNvSpPr>
            <p:nvPr/>
          </p:nvSpPr>
          <p:spPr bwMode="auto">
            <a:xfrm>
              <a:off x="3121349" y="622751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Oval 39"/>
            <p:cNvSpPr>
              <a:spLocks noChangeArrowheads="1"/>
            </p:cNvSpPr>
            <p:nvPr/>
          </p:nvSpPr>
          <p:spPr bwMode="auto">
            <a:xfrm>
              <a:off x="3038135" y="502750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Oval 40"/>
            <p:cNvSpPr>
              <a:spLocks noChangeArrowheads="1"/>
            </p:cNvSpPr>
            <p:nvPr/>
          </p:nvSpPr>
          <p:spPr bwMode="auto">
            <a:xfrm>
              <a:off x="3370990" y="5267615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Oval 41"/>
            <p:cNvSpPr>
              <a:spLocks noChangeArrowheads="1"/>
            </p:cNvSpPr>
            <p:nvPr/>
          </p:nvSpPr>
          <p:spPr bwMode="auto">
            <a:xfrm>
              <a:off x="2622643" y="5587767"/>
              <a:ext cx="165850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22"/>
            <p:cNvSpPr>
              <a:spLocks noChangeShapeType="1"/>
            </p:cNvSpPr>
            <p:nvPr/>
          </p:nvSpPr>
          <p:spPr bwMode="auto">
            <a:xfrm>
              <a:off x="2751220" y="5733020"/>
              <a:ext cx="218148" cy="293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8" name="Right Brace 77"/>
          <p:cNvSpPr/>
          <p:nvPr/>
        </p:nvSpPr>
        <p:spPr>
          <a:xfrm>
            <a:off x="3697248" y="3376222"/>
            <a:ext cx="651934" cy="3021018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176863" y="3682118"/>
            <a:ext cx="1534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Crop species 1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2308235" y="4795406"/>
            <a:ext cx="1534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Crop species 3</a:t>
            </a:r>
            <a:endParaRPr lang="en-US" dirty="0"/>
          </a:p>
        </p:txBody>
      </p:sp>
      <p:grpSp>
        <p:nvGrpSpPr>
          <p:cNvPr id="172" name="Group 171"/>
          <p:cNvGrpSpPr/>
          <p:nvPr/>
        </p:nvGrpSpPr>
        <p:grpSpPr>
          <a:xfrm>
            <a:off x="4890882" y="1106825"/>
            <a:ext cx="1330844" cy="1200011"/>
            <a:chOff x="5746339" y="1161399"/>
            <a:chExt cx="1330844" cy="1200011"/>
          </a:xfrm>
        </p:grpSpPr>
        <p:sp>
          <p:nvSpPr>
            <p:cNvPr id="82" name="Line 6"/>
            <p:cNvSpPr>
              <a:spLocks noChangeShapeType="1"/>
            </p:cNvSpPr>
            <p:nvPr/>
          </p:nvSpPr>
          <p:spPr bwMode="auto">
            <a:xfrm flipH="1" flipV="1">
              <a:off x="5912766" y="1561588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7"/>
            <p:cNvSpPr>
              <a:spLocks noChangeShapeType="1"/>
            </p:cNvSpPr>
            <p:nvPr/>
          </p:nvSpPr>
          <p:spPr bwMode="auto">
            <a:xfrm flipH="1">
              <a:off x="6245622" y="1401512"/>
              <a:ext cx="16585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8"/>
            <p:cNvSpPr>
              <a:spLocks noChangeShapeType="1"/>
            </p:cNvSpPr>
            <p:nvPr/>
          </p:nvSpPr>
          <p:spPr bwMode="auto">
            <a:xfrm flipH="1" flipV="1">
              <a:off x="6245622" y="1801701"/>
              <a:ext cx="41549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9"/>
            <p:cNvSpPr>
              <a:spLocks noChangeShapeType="1"/>
            </p:cNvSpPr>
            <p:nvPr/>
          </p:nvSpPr>
          <p:spPr bwMode="auto">
            <a:xfrm flipH="1">
              <a:off x="6703009" y="1561588"/>
              <a:ext cx="290960" cy="2816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10"/>
            <p:cNvSpPr>
              <a:spLocks noChangeShapeType="1"/>
            </p:cNvSpPr>
            <p:nvPr/>
          </p:nvSpPr>
          <p:spPr bwMode="auto">
            <a:xfrm>
              <a:off x="5912767" y="2160388"/>
              <a:ext cx="249641" cy="1209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Line 12"/>
            <p:cNvSpPr>
              <a:spLocks noChangeShapeType="1"/>
            </p:cNvSpPr>
            <p:nvPr/>
          </p:nvSpPr>
          <p:spPr bwMode="auto">
            <a:xfrm flipV="1">
              <a:off x="6079194" y="1241436"/>
              <a:ext cx="498706" cy="115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13"/>
            <p:cNvSpPr>
              <a:spLocks noChangeShapeType="1"/>
            </p:cNvSpPr>
            <p:nvPr/>
          </p:nvSpPr>
          <p:spPr bwMode="auto">
            <a:xfrm flipH="1">
              <a:off x="5912766" y="1843226"/>
              <a:ext cx="296462" cy="31716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Line 14"/>
            <p:cNvSpPr>
              <a:spLocks noChangeShapeType="1"/>
            </p:cNvSpPr>
            <p:nvPr/>
          </p:nvSpPr>
          <p:spPr bwMode="auto">
            <a:xfrm flipH="1">
              <a:off x="6577900" y="1881739"/>
              <a:ext cx="83214" cy="3195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15"/>
            <p:cNvSpPr>
              <a:spLocks noChangeShapeType="1"/>
            </p:cNvSpPr>
            <p:nvPr/>
          </p:nvSpPr>
          <p:spPr bwMode="auto">
            <a:xfrm flipH="1" flipV="1">
              <a:off x="6020305" y="1318967"/>
              <a:ext cx="225316" cy="4026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16"/>
            <p:cNvSpPr>
              <a:spLocks noChangeShapeType="1"/>
            </p:cNvSpPr>
            <p:nvPr/>
          </p:nvSpPr>
          <p:spPr bwMode="auto">
            <a:xfrm flipV="1">
              <a:off x="6245622" y="1561587"/>
              <a:ext cx="415492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17"/>
            <p:cNvSpPr>
              <a:spLocks noChangeShapeType="1"/>
            </p:cNvSpPr>
            <p:nvPr/>
          </p:nvSpPr>
          <p:spPr bwMode="auto">
            <a:xfrm flipH="1" flipV="1">
              <a:off x="6411472" y="1401512"/>
              <a:ext cx="332856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Line 18"/>
            <p:cNvSpPr>
              <a:spLocks noChangeShapeType="1"/>
            </p:cNvSpPr>
            <p:nvPr/>
          </p:nvSpPr>
          <p:spPr bwMode="auto">
            <a:xfrm flipV="1">
              <a:off x="5912766" y="1241437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Line 19"/>
            <p:cNvSpPr>
              <a:spLocks noChangeShapeType="1"/>
            </p:cNvSpPr>
            <p:nvPr/>
          </p:nvSpPr>
          <p:spPr bwMode="auto">
            <a:xfrm flipV="1">
              <a:off x="5829552" y="1801701"/>
              <a:ext cx="416069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20"/>
            <p:cNvSpPr>
              <a:spLocks noChangeShapeType="1"/>
            </p:cNvSpPr>
            <p:nvPr/>
          </p:nvSpPr>
          <p:spPr bwMode="auto">
            <a:xfrm>
              <a:off x="6661114" y="1241437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21"/>
            <p:cNvSpPr>
              <a:spLocks noChangeShapeType="1"/>
            </p:cNvSpPr>
            <p:nvPr/>
          </p:nvSpPr>
          <p:spPr bwMode="auto">
            <a:xfrm flipH="1">
              <a:off x="6744327" y="1481550"/>
              <a:ext cx="24964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Line 22"/>
            <p:cNvSpPr>
              <a:spLocks noChangeShapeType="1"/>
            </p:cNvSpPr>
            <p:nvPr/>
          </p:nvSpPr>
          <p:spPr bwMode="auto">
            <a:xfrm flipH="1">
              <a:off x="6162408" y="1801701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Oval 24"/>
            <p:cNvSpPr>
              <a:spLocks noChangeArrowheads="1"/>
            </p:cNvSpPr>
            <p:nvPr/>
          </p:nvSpPr>
          <p:spPr bwMode="auto">
            <a:xfrm>
              <a:off x="6079194" y="2201334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Oval 27"/>
            <p:cNvSpPr>
              <a:spLocks noChangeArrowheads="1"/>
            </p:cNvSpPr>
            <p:nvPr/>
          </p:nvSpPr>
          <p:spPr bwMode="auto">
            <a:xfrm>
              <a:off x="5829552" y="2080351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Oval 28"/>
            <p:cNvSpPr>
              <a:spLocks noChangeArrowheads="1"/>
            </p:cNvSpPr>
            <p:nvPr/>
          </p:nvSpPr>
          <p:spPr bwMode="auto">
            <a:xfrm>
              <a:off x="5746339" y="1881739"/>
              <a:ext cx="166428" cy="1595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Oval 29"/>
            <p:cNvSpPr>
              <a:spLocks noChangeArrowheads="1"/>
            </p:cNvSpPr>
            <p:nvPr/>
          </p:nvSpPr>
          <p:spPr bwMode="auto">
            <a:xfrm>
              <a:off x="6494686" y="2121297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Oval 30"/>
            <p:cNvSpPr>
              <a:spLocks noChangeArrowheads="1"/>
            </p:cNvSpPr>
            <p:nvPr/>
          </p:nvSpPr>
          <p:spPr bwMode="auto">
            <a:xfrm>
              <a:off x="6577900" y="1801701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Oval 31"/>
            <p:cNvSpPr>
              <a:spLocks noChangeArrowheads="1"/>
            </p:cNvSpPr>
            <p:nvPr/>
          </p:nvSpPr>
          <p:spPr bwMode="auto">
            <a:xfrm>
              <a:off x="6661114" y="1481550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Oval 32"/>
            <p:cNvSpPr>
              <a:spLocks noChangeArrowheads="1"/>
            </p:cNvSpPr>
            <p:nvPr/>
          </p:nvSpPr>
          <p:spPr bwMode="auto">
            <a:xfrm>
              <a:off x="6328258" y="1321475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Oval 33"/>
            <p:cNvSpPr>
              <a:spLocks noChangeArrowheads="1"/>
            </p:cNvSpPr>
            <p:nvPr/>
          </p:nvSpPr>
          <p:spPr bwMode="auto">
            <a:xfrm>
              <a:off x="5829552" y="1481550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Oval 36"/>
            <p:cNvSpPr>
              <a:spLocks noChangeArrowheads="1"/>
            </p:cNvSpPr>
            <p:nvPr/>
          </p:nvSpPr>
          <p:spPr bwMode="auto">
            <a:xfrm>
              <a:off x="5912766" y="116139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Oval 39"/>
            <p:cNvSpPr>
              <a:spLocks noChangeArrowheads="1"/>
            </p:cNvSpPr>
            <p:nvPr/>
          </p:nvSpPr>
          <p:spPr bwMode="auto">
            <a:xfrm>
              <a:off x="6577900" y="116139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Oval 40"/>
            <p:cNvSpPr>
              <a:spLocks noChangeArrowheads="1"/>
            </p:cNvSpPr>
            <p:nvPr/>
          </p:nvSpPr>
          <p:spPr bwMode="auto">
            <a:xfrm>
              <a:off x="6910755" y="140151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Oval 41"/>
            <p:cNvSpPr>
              <a:spLocks noChangeArrowheads="1"/>
            </p:cNvSpPr>
            <p:nvPr/>
          </p:nvSpPr>
          <p:spPr bwMode="auto">
            <a:xfrm>
              <a:off x="6162408" y="1721664"/>
              <a:ext cx="165850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22"/>
            <p:cNvSpPr>
              <a:spLocks noChangeShapeType="1"/>
            </p:cNvSpPr>
            <p:nvPr/>
          </p:nvSpPr>
          <p:spPr bwMode="auto">
            <a:xfrm>
              <a:off x="6290985" y="1866917"/>
              <a:ext cx="218148" cy="293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7" name="Rectangle 116"/>
          <p:cNvSpPr/>
          <p:nvPr/>
        </p:nvSpPr>
        <p:spPr>
          <a:xfrm>
            <a:off x="877502" y="1625994"/>
            <a:ext cx="41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g1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877502" y="2019317"/>
            <a:ext cx="41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g2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877502" y="2425737"/>
            <a:ext cx="41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g3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1767045" y="2023907"/>
            <a:ext cx="620683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Trait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765755" y="377335"/>
            <a:ext cx="202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CROP KNOWLEDGE</a:t>
            </a:r>
            <a:endParaRPr lang="en-US" b="1" dirty="0"/>
          </a:p>
        </p:txBody>
      </p:sp>
      <p:sp>
        <p:nvSpPr>
          <p:cNvPr id="122" name="TextBox 121"/>
          <p:cNvSpPr txBox="1"/>
          <p:nvPr/>
        </p:nvSpPr>
        <p:spPr>
          <a:xfrm>
            <a:off x="6169336" y="404335"/>
            <a:ext cx="2800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ARABIDOPSIS KNOWLEDGE</a:t>
            </a:r>
            <a:endParaRPr lang="en-US" b="1" dirty="0"/>
          </a:p>
        </p:txBody>
      </p:sp>
      <p:sp>
        <p:nvSpPr>
          <p:cNvPr id="124" name="TextBox 123"/>
          <p:cNvSpPr txBox="1"/>
          <p:nvPr/>
        </p:nvSpPr>
        <p:spPr>
          <a:xfrm>
            <a:off x="6206248" y="1078346"/>
            <a:ext cx="27828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Step 6: Network Properties</a:t>
            </a:r>
          </a:p>
          <a:p>
            <a:r>
              <a:rPr lang="en-US" dirty="0" smtClean="0"/>
              <a:t>Highly connected cliques</a:t>
            </a:r>
          </a:p>
          <a:p>
            <a:r>
              <a:rPr lang="en-US" dirty="0" smtClean="0"/>
              <a:t>Hubs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343279" y="976733"/>
            <a:ext cx="3363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Step 1: Data associated with trait</a:t>
            </a:r>
            <a:endParaRPr lang="en-US" b="1" dirty="0"/>
          </a:p>
        </p:txBody>
      </p:sp>
      <p:sp>
        <p:nvSpPr>
          <p:cNvPr id="126" name="TextBox 125"/>
          <p:cNvSpPr txBox="1"/>
          <p:nvPr/>
        </p:nvSpPr>
        <p:spPr>
          <a:xfrm>
            <a:off x="343279" y="1259064"/>
            <a:ext cx="1662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Expression data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2466189" y="1264367"/>
            <a:ext cx="1032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Mutants</a:t>
            </a:r>
            <a:endParaRPr lang="en-US" dirty="0"/>
          </a:p>
        </p:txBody>
      </p:sp>
      <p:sp>
        <p:nvSpPr>
          <p:cNvPr id="129" name="Rectangle 128"/>
          <p:cNvSpPr/>
          <p:nvPr/>
        </p:nvSpPr>
        <p:spPr>
          <a:xfrm>
            <a:off x="2882258" y="2038752"/>
            <a:ext cx="41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g2</a:t>
            </a:r>
          </a:p>
        </p:txBody>
      </p:sp>
      <p:cxnSp>
        <p:nvCxnSpPr>
          <p:cNvPr id="132" name="Straight Connector 131"/>
          <p:cNvCxnSpPr/>
          <p:nvPr/>
        </p:nvCxnSpPr>
        <p:spPr>
          <a:xfrm>
            <a:off x="1219200" y="1843226"/>
            <a:ext cx="547845" cy="237125"/>
          </a:xfrm>
          <a:prstGeom prst="line">
            <a:avLst/>
          </a:prstGeom>
          <a:ln w="190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3"/>
            <a:endCxn id="120" idx="1"/>
          </p:cNvCxnSpPr>
          <p:nvPr/>
        </p:nvCxnSpPr>
        <p:spPr>
          <a:xfrm>
            <a:off x="1287816" y="2203983"/>
            <a:ext cx="479229" cy="4590"/>
          </a:xfrm>
          <a:prstGeom prst="line">
            <a:avLst/>
          </a:prstGeom>
          <a:ln w="190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119" idx="3"/>
          </p:cNvCxnSpPr>
          <p:nvPr/>
        </p:nvCxnSpPr>
        <p:spPr>
          <a:xfrm flipV="1">
            <a:off x="1287816" y="2361410"/>
            <a:ext cx="479229" cy="248993"/>
          </a:xfrm>
          <a:prstGeom prst="line">
            <a:avLst/>
          </a:prstGeom>
          <a:ln w="190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>
            <a:off x="2380940" y="2215995"/>
            <a:ext cx="494530" cy="14845"/>
          </a:xfrm>
          <a:prstGeom prst="line">
            <a:avLst/>
          </a:prstGeom>
          <a:ln w="1905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>
            <a:off x="3321448" y="719666"/>
            <a:ext cx="0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8" name="TextBox 147"/>
          <p:cNvSpPr txBox="1"/>
          <p:nvPr/>
        </p:nvSpPr>
        <p:spPr>
          <a:xfrm>
            <a:off x="2792684" y="422735"/>
            <a:ext cx="3421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KNOWLEDGE TRANSFER</a:t>
            </a:r>
            <a:endParaRPr lang="en-US" dirty="0"/>
          </a:p>
        </p:txBody>
      </p:sp>
      <p:sp>
        <p:nvSpPr>
          <p:cNvPr id="149" name="TextBox 148"/>
          <p:cNvSpPr txBox="1"/>
          <p:nvPr/>
        </p:nvSpPr>
        <p:spPr>
          <a:xfrm>
            <a:off x="29695" y="3092026"/>
            <a:ext cx="3667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Step 2:  Create Correlation networks</a:t>
            </a:r>
            <a:endParaRPr lang="en-US" b="1" dirty="0"/>
          </a:p>
        </p:txBody>
      </p:sp>
      <p:cxnSp>
        <p:nvCxnSpPr>
          <p:cNvPr id="151" name="Straight Connector 150"/>
          <p:cNvCxnSpPr/>
          <p:nvPr/>
        </p:nvCxnSpPr>
        <p:spPr>
          <a:xfrm>
            <a:off x="4605867" y="779457"/>
            <a:ext cx="0" cy="6070600"/>
          </a:xfrm>
          <a:prstGeom prst="line">
            <a:avLst/>
          </a:prstGeom>
          <a:ln>
            <a:solidFill>
              <a:srgbClr val="00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Left-Right Arrow 154"/>
          <p:cNvSpPr/>
          <p:nvPr/>
        </p:nvSpPr>
        <p:spPr>
          <a:xfrm>
            <a:off x="3004868" y="238069"/>
            <a:ext cx="3015437" cy="738664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ight Arrow 155"/>
          <p:cNvSpPr/>
          <p:nvPr/>
        </p:nvSpPr>
        <p:spPr>
          <a:xfrm>
            <a:off x="4156940" y="4255297"/>
            <a:ext cx="1210929" cy="1592452"/>
          </a:xfrm>
          <a:prstGeom prst="rightArrow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TextBox 156"/>
          <p:cNvSpPr txBox="1"/>
          <p:nvPr/>
        </p:nvSpPr>
        <p:spPr>
          <a:xfrm>
            <a:off x="4106138" y="4563565"/>
            <a:ext cx="11261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Step 3</a:t>
            </a:r>
          </a:p>
          <a:p>
            <a:r>
              <a:rPr lang="en-US" dirty="0" err="1" smtClean="0"/>
              <a:t>Orthology</a:t>
            </a:r>
            <a:endParaRPr lang="en-US" dirty="0" smtClean="0"/>
          </a:p>
          <a:p>
            <a:r>
              <a:rPr lang="en-US" dirty="0" smtClean="0"/>
              <a:t> &amp; Voting</a:t>
            </a:r>
          </a:p>
        </p:txBody>
      </p:sp>
      <p:grpSp>
        <p:nvGrpSpPr>
          <p:cNvPr id="163" name="Group 162"/>
          <p:cNvGrpSpPr/>
          <p:nvPr/>
        </p:nvGrpSpPr>
        <p:grpSpPr>
          <a:xfrm>
            <a:off x="7518324" y="4661355"/>
            <a:ext cx="378167" cy="390750"/>
            <a:chOff x="3588073" y="4090480"/>
            <a:chExt cx="618071" cy="638597"/>
          </a:xfrm>
          <a:noFill/>
        </p:grpSpPr>
        <p:sp>
          <p:nvSpPr>
            <p:cNvPr id="164" name="Oval 163"/>
            <p:cNvSpPr/>
            <p:nvPr/>
          </p:nvSpPr>
          <p:spPr>
            <a:xfrm>
              <a:off x="3588073" y="4121067"/>
              <a:ext cx="618071" cy="608010"/>
            </a:xfrm>
            <a:prstGeom prst="ellipse">
              <a:avLst/>
            </a:prstGeom>
            <a:grpFill/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3729666" y="4090480"/>
              <a:ext cx="467908" cy="369331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solidFill>
                    <a:srgbClr val="000000"/>
                  </a:solidFill>
                </a:rPr>
                <a:t>g2’</a:t>
              </a: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5897305" y="5547345"/>
            <a:ext cx="506907" cy="386937"/>
            <a:chOff x="1889784" y="4142665"/>
            <a:chExt cx="828477" cy="632366"/>
          </a:xfrm>
          <a:noFill/>
        </p:grpSpPr>
        <p:sp>
          <p:nvSpPr>
            <p:cNvPr id="180" name="Oval 179"/>
            <p:cNvSpPr/>
            <p:nvPr/>
          </p:nvSpPr>
          <p:spPr>
            <a:xfrm>
              <a:off x="1977436" y="4167020"/>
              <a:ext cx="618068" cy="608011"/>
            </a:xfrm>
            <a:prstGeom prst="ellipse">
              <a:avLst/>
            </a:prstGeom>
            <a:grpFill/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1889784" y="4142665"/>
              <a:ext cx="828477" cy="603594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g1”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7475215" y="5537686"/>
            <a:ext cx="506907" cy="379002"/>
            <a:chOff x="3544409" y="4121142"/>
            <a:chExt cx="828477" cy="619397"/>
          </a:xfrm>
          <a:noFill/>
        </p:grpSpPr>
        <p:sp>
          <p:nvSpPr>
            <p:cNvPr id="183" name="Oval 182"/>
            <p:cNvSpPr/>
            <p:nvPr/>
          </p:nvSpPr>
          <p:spPr>
            <a:xfrm>
              <a:off x="3605409" y="4132528"/>
              <a:ext cx="618068" cy="608011"/>
            </a:xfrm>
            <a:prstGeom prst="ellipse">
              <a:avLst/>
            </a:prstGeom>
            <a:grpFill/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3544409" y="4121142"/>
              <a:ext cx="828477" cy="603594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307675" y="4908042"/>
            <a:ext cx="1414059" cy="1440124"/>
            <a:chOff x="1873718" y="5027502"/>
            <a:chExt cx="1663700" cy="1600200"/>
          </a:xfrm>
        </p:grpSpPr>
        <p:sp>
          <p:nvSpPr>
            <p:cNvPr id="186" name="Line 6"/>
            <p:cNvSpPr>
              <a:spLocks noChangeShapeType="1"/>
            </p:cNvSpPr>
            <p:nvPr/>
          </p:nvSpPr>
          <p:spPr bwMode="auto">
            <a:xfrm flipH="1" flipV="1">
              <a:off x="2373001" y="5427691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Line 7"/>
            <p:cNvSpPr>
              <a:spLocks noChangeShapeType="1"/>
            </p:cNvSpPr>
            <p:nvPr/>
          </p:nvSpPr>
          <p:spPr bwMode="auto">
            <a:xfrm flipH="1">
              <a:off x="3087415" y="5387672"/>
              <a:ext cx="16585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Line 8"/>
            <p:cNvSpPr>
              <a:spLocks noChangeShapeType="1"/>
            </p:cNvSpPr>
            <p:nvPr/>
          </p:nvSpPr>
          <p:spPr bwMode="auto">
            <a:xfrm flipH="1" flipV="1">
              <a:off x="2705857" y="5667804"/>
              <a:ext cx="41549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Line 9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581920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Line 10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332278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Line 11"/>
            <p:cNvSpPr>
              <a:spLocks noChangeShapeType="1"/>
            </p:cNvSpPr>
            <p:nvPr/>
          </p:nvSpPr>
          <p:spPr bwMode="auto">
            <a:xfrm flipH="1" flipV="1">
              <a:off x="2622643" y="6147475"/>
              <a:ext cx="0" cy="40018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Line 12"/>
            <p:cNvSpPr>
              <a:spLocks noChangeShapeType="1"/>
            </p:cNvSpPr>
            <p:nvPr/>
          </p:nvSpPr>
          <p:spPr bwMode="auto">
            <a:xfrm flipV="1">
              <a:off x="2207151" y="6201206"/>
              <a:ext cx="332278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Line 13"/>
            <p:cNvSpPr>
              <a:spLocks noChangeShapeType="1"/>
            </p:cNvSpPr>
            <p:nvPr/>
          </p:nvSpPr>
          <p:spPr bwMode="auto">
            <a:xfrm flipH="1">
              <a:off x="2206574" y="5827880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Line 15"/>
            <p:cNvSpPr>
              <a:spLocks noChangeShapeType="1"/>
            </p:cNvSpPr>
            <p:nvPr/>
          </p:nvSpPr>
          <p:spPr bwMode="auto">
            <a:xfrm flipH="1" flipV="1">
              <a:off x="1956932" y="5587767"/>
              <a:ext cx="332856" cy="240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Line 16"/>
            <p:cNvSpPr>
              <a:spLocks noChangeShapeType="1"/>
            </p:cNvSpPr>
            <p:nvPr/>
          </p:nvSpPr>
          <p:spPr bwMode="auto">
            <a:xfrm>
              <a:off x="1956932" y="5987400"/>
              <a:ext cx="201427" cy="339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Line 17"/>
            <p:cNvSpPr>
              <a:spLocks noChangeShapeType="1"/>
            </p:cNvSpPr>
            <p:nvPr/>
          </p:nvSpPr>
          <p:spPr bwMode="auto">
            <a:xfrm flipH="1" flipV="1">
              <a:off x="2871707" y="5267615"/>
              <a:ext cx="332856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Line 18"/>
            <p:cNvSpPr>
              <a:spLocks noChangeShapeType="1"/>
            </p:cNvSpPr>
            <p:nvPr/>
          </p:nvSpPr>
          <p:spPr bwMode="auto">
            <a:xfrm flipH="1" flipV="1">
              <a:off x="2456214" y="5107539"/>
              <a:ext cx="249641" cy="48022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Line 19"/>
            <p:cNvSpPr>
              <a:spLocks noChangeShapeType="1"/>
            </p:cNvSpPr>
            <p:nvPr/>
          </p:nvSpPr>
          <p:spPr bwMode="auto">
            <a:xfrm flipV="1">
              <a:off x="2289787" y="5667804"/>
              <a:ext cx="416069" cy="1600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Line 20"/>
            <p:cNvSpPr>
              <a:spLocks noChangeShapeType="1"/>
            </p:cNvSpPr>
            <p:nvPr/>
          </p:nvSpPr>
          <p:spPr bwMode="auto">
            <a:xfrm>
              <a:off x="3121349" y="5107540"/>
              <a:ext cx="83214" cy="32015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Line 21"/>
            <p:cNvSpPr>
              <a:spLocks noChangeShapeType="1"/>
            </p:cNvSpPr>
            <p:nvPr/>
          </p:nvSpPr>
          <p:spPr bwMode="auto">
            <a:xfrm flipH="1">
              <a:off x="3204562" y="5347653"/>
              <a:ext cx="249642" cy="800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Line 22"/>
            <p:cNvSpPr>
              <a:spLocks noChangeShapeType="1"/>
            </p:cNvSpPr>
            <p:nvPr/>
          </p:nvSpPr>
          <p:spPr bwMode="auto">
            <a:xfrm flipH="1">
              <a:off x="2622643" y="5667804"/>
              <a:ext cx="83214" cy="47967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Oval 24"/>
            <p:cNvSpPr>
              <a:spLocks noChangeArrowheads="1"/>
            </p:cNvSpPr>
            <p:nvPr/>
          </p:nvSpPr>
          <p:spPr bwMode="auto">
            <a:xfrm>
              <a:off x="2539429" y="6067437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Oval 25"/>
            <p:cNvSpPr>
              <a:spLocks noChangeArrowheads="1"/>
            </p:cNvSpPr>
            <p:nvPr/>
          </p:nvSpPr>
          <p:spPr bwMode="auto">
            <a:xfrm>
              <a:off x="2871707" y="638758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Oval 26"/>
            <p:cNvSpPr>
              <a:spLocks noChangeArrowheads="1"/>
            </p:cNvSpPr>
            <p:nvPr/>
          </p:nvSpPr>
          <p:spPr bwMode="auto">
            <a:xfrm>
              <a:off x="2539429" y="6467626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Oval 27"/>
            <p:cNvSpPr>
              <a:spLocks noChangeArrowheads="1"/>
            </p:cNvSpPr>
            <p:nvPr/>
          </p:nvSpPr>
          <p:spPr bwMode="auto">
            <a:xfrm>
              <a:off x="2123360" y="622751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Oval 28"/>
            <p:cNvSpPr>
              <a:spLocks noChangeArrowheads="1"/>
            </p:cNvSpPr>
            <p:nvPr/>
          </p:nvSpPr>
          <p:spPr bwMode="auto">
            <a:xfrm>
              <a:off x="2206574" y="5747842"/>
              <a:ext cx="166428" cy="15952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Oval 29"/>
            <p:cNvSpPr>
              <a:spLocks noChangeArrowheads="1"/>
            </p:cNvSpPr>
            <p:nvPr/>
          </p:nvSpPr>
          <p:spPr bwMode="auto">
            <a:xfrm>
              <a:off x="2954921" y="5987400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Oval 30"/>
            <p:cNvSpPr>
              <a:spLocks noChangeArrowheads="1"/>
            </p:cNvSpPr>
            <p:nvPr/>
          </p:nvSpPr>
          <p:spPr bwMode="auto">
            <a:xfrm>
              <a:off x="3038135" y="5667804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Oval 31"/>
            <p:cNvSpPr>
              <a:spLocks noChangeArrowheads="1"/>
            </p:cNvSpPr>
            <p:nvPr/>
          </p:nvSpPr>
          <p:spPr bwMode="auto">
            <a:xfrm>
              <a:off x="3121349" y="534765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Oval 32"/>
            <p:cNvSpPr>
              <a:spLocks noChangeArrowheads="1"/>
            </p:cNvSpPr>
            <p:nvPr/>
          </p:nvSpPr>
          <p:spPr bwMode="auto">
            <a:xfrm>
              <a:off x="2788493" y="5187578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Oval 33"/>
            <p:cNvSpPr>
              <a:spLocks noChangeArrowheads="1"/>
            </p:cNvSpPr>
            <p:nvPr/>
          </p:nvSpPr>
          <p:spPr bwMode="auto">
            <a:xfrm>
              <a:off x="2289787" y="534765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Oval 34"/>
            <p:cNvSpPr>
              <a:spLocks noChangeArrowheads="1"/>
            </p:cNvSpPr>
            <p:nvPr/>
          </p:nvSpPr>
          <p:spPr bwMode="auto">
            <a:xfrm>
              <a:off x="1873718" y="590736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Oval 35"/>
            <p:cNvSpPr>
              <a:spLocks noChangeArrowheads="1"/>
            </p:cNvSpPr>
            <p:nvPr/>
          </p:nvSpPr>
          <p:spPr bwMode="auto">
            <a:xfrm>
              <a:off x="1873718" y="5507729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Oval 36"/>
            <p:cNvSpPr>
              <a:spLocks noChangeArrowheads="1"/>
            </p:cNvSpPr>
            <p:nvPr/>
          </p:nvSpPr>
          <p:spPr bwMode="auto">
            <a:xfrm>
              <a:off x="2373001" y="502750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Oval 37"/>
            <p:cNvSpPr>
              <a:spLocks noChangeArrowheads="1"/>
            </p:cNvSpPr>
            <p:nvPr/>
          </p:nvSpPr>
          <p:spPr bwMode="auto">
            <a:xfrm>
              <a:off x="3121349" y="6227513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Oval 39"/>
            <p:cNvSpPr>
              <a:spLocks noChangeArrowheads="1"/>
            </p:cNvSpPr>
            <p:nvPr/>
          </p:nvSpPr>
          <p:spPr bwMode="auto">
            <a:xfrm>
              <a:off x="3038135" y="5027502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Oval 40"/>
            <p:cNvSpPr>
              <a:spLocks noChangeArrowheads="1"/>
            </p:cNvSpPr>
            <p:nvPr/>
          </p:nvSpPr>
          <p:spPr bwMode="auto">
            <a:xfrm>
              <a:off x="3370990" y="5267615"/>
              <a:ext cx="166428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Oval 41"/>
            <p:cNvSpPr>
              <a:spLocks noChangeArrowheads="1"/>
            </p:cNvSpPr>
            <p:nvPr/>
          </p:nvSpPr>
          <p:spPr bwMode="auto">
            <a:xfrm>
              <a:off x="2622643" y="5587767"/>
              <a:ext cx="165850" cy="16007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Line 22"/>
            <p:cNvSpPr>
              <a:spLocks noChangeShapeType="1"/>
            </p:cNvSpPr>
            <p:nvPr/>
          </p:nvSpPr>
          <p:spPr bwMode="auto">
            <a:xfrm>
              <a:off x="2751220" y="5733020"/>
              <a:ext cx="218148" cy="2934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0" name="TextBox 219"/>
          <p:cNvSpPr txBox="1"/>
          <p:nvPr/>
        </p:nvSpPr>
        <p:spPr>
          <a:xfrm>
            <a:off x="176863" y="4449371"/>
            <a:ext cx="1534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Crop species 2</a:t>
            </a:r>
            <a:endParaRPr lang="en-US" dirty="0"/>
          </a:p>
        </p:txBody>
      </p:sp>
      <p:grpSp>
        <p:nvGrpSpPr>
          <p:cNvPr id="224" name="Group 223"/>
          <p:cNvGrpSpPr/>
          <p:nvPr/>
        </p:nvGrpSpPr>
        <p:grpSpPr>
          <a:xfrm>
            <a:off x="7456400" y="6330544"/>
            <a:ext cx="564502" cy="372034"/>
            <a:chOff x="3405162" y="4456642"/>
            <a:chExt cx="922609" cy="608011"/>
          </a:xfrm>
          <a:noFill/>
        </p:grpSpPr>
        <p:sp>
          <p:nvSpPr>
            <p:cNvPr id="225" name="Oval 224"/>
            <p:cNvSpPr/>
            <p:nvPr/>
          </p:nvSpPr>
          <p:spPr>
            <a:xfrm>
              <a:off x="3522042" y="4456642"/>
              <a:ext cx="618067" cy="608011"/>
            </a:xfrm>
            <a:prstGeom prst="ellipse">
              <a:avLst/>
            </a:prstGeom>
            <a:grpFill/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3405162" y="4456642"/>
              <a:ext cx="922609" cy="603595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g2’”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27" name="TextBox 226"/>
          <p:cNvSpPr txBox="1"/>
          <p:nvPr/>
        </p:nvSpPr>
        <p:spPr>
          <a:xfrm>
            <a:off x="5057309" y="3108113"/>
            <a:ext cx="380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Step 4:  Votes in Arabidopsis Network</a:t>
            </a:r>
            <a:endParaRPr lang="en-US" b="1" dirty="0"/>
          </a:p>
        </p:txBody>
      </p:sp>
      <p:sp>
        <p:nvSpPr>
          <p:cNvPr id="228" name="Rectangle 227"/>
          <p:cNvSpPr/>
          <p:nvPr/>
        </p:nvSpPr>
        <p:spPr>
          <a:xfrm>
            <a:off x="5167380" y="3477445"/>
            <a:ext cx="3519529" cy="9920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9" name="Straight Connector 228"/>
          <p:cNvCxnSpPr/>
          <p:nvPr/>
        </p:nvCxnSpPr>
        <p:spPr>
          <a:xfrm>
            <a:off x="6126038" y="5058348"/>
            <a:ext cx="22441" cy="482841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7709304" y="5069036"/>
            <a:ext cx="22441" cy="482841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7710878" y="5877602"/>
            <a:ext cx="22441" cy="482841"/>
          </a:xfrm>
          <a:prstGeom prst="line">
            <a:avLst/>
          </a:prstGeom>
          <a:ln w="381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triangl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6337562" y="4842261"/>
            <a:ext cx="1168399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V="1">
            <a:off x="6346707" y="5704401"/>
            <a:ext cx="1159254" cy="2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6307619" y="4083984"/>
            <a:ext cx="1168399" cy="1588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V="1">
            <a:off x="6282876" y="4190673"/>
            <a:ext cx="1159254" cy="2"/>
          </a:xfrm>
          <a:prstGeom prst="line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/>
          <p:cNvGrpSpPr/>
          <p:nvPr/>
        </p:nvGrpSpPr>
        <p:grpSpPr>
          <a:xfrm>
            <a:off x="7399810" y="3976830"/>
            <a:ext cx="410314" cy="397763"/>
            <a:chOff x="3600640" y="4090480"/>
            <a:chExt cx="670608" cy="650059"/>
          </a:xfrm>
          <a:noFill/>
        </p:grpSpPr>
        <p:sp>
          <p:nvSpPr>
            <p:cNvPr id="177" name="Oval 176"/>
            <p:cNvSpPr/>
            <p:nvPr/>
          </p:nvSpPr>
          <p:spPr>
            <a:xfrm>
              <a:off x="3605409" y="4132528"/>
              <a:ext cx="618068" cy="608011"/>
            </a:xfrm>
            <a:prstGeom prst="ellipse">
              <a:avLst/>
            </a:prstGeom>
            <a:solidFill>
              <a:srgbClr val="FFFFFF"/>
            </a:solidFill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3600640" y="4090480"/>
              <a:ext cx="670608" cy="603595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g2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5937356" y="3938527"/>
            <a:ext cx="410314" cy="386937"/>
            <a:chOff x="1968718" y="4142665"/>
            <a:chExt cx="670608" cy="632366"/>
          </a:xfrm>
          <a:noFill/>
        </p:grpSpPr>
        <p:sp>
          <p:nvSpPr>
            <p:cNvPr id="174" name="Oval 173"/>
            <p:cNvSpPr/>
            <p:nvPr/>
          </p:nvSpPr>
          <p:spPr>
            <a:xfrm>
              <a:off x="1977436" y="4167020"/>
              <a:ext cx="618068" cy="608011"/>
            </a:xfrm>
            <a:prstGeom prst="ellipse">
              <a:avLst/>
            </a:prstGeom>
            <a:solidFill>
              <a:srgbClr val="FFFFFF"/>
            </a:solidFill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1968718" y="4142665"/>
              <a:ext cx="670608" cy="603594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g1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5985014" y="4633360"/>
            <a:ext cx="378167" cy="386937"/>
            <a:chOff x="1977436" y="4142665"/>
            <a:chExt cx="618068" cy="632366"/>
          </a:xfrm>
          <a:noFill/>
        </p:grpSpPr>
        <p:sp>
          <p:nvSpPr>
            <p:cNvPr id="161" name="Oval 160"/>
            <p:cNvSpPr/>
            <p:nvPr/>
          </p:nvSpPr>
          <p:spPr>
            <a:xfrm>
              <a:off x="1977436" y="4167020"/>
              <a:ext cx="618068" cy="608011"/>
            </a:xfrm>
            <a:prstGeom prst="ellipse">
              <a:avLst/>
            </a:prstGeom>
            <a:solidFill>
              <a:srgbClr val="FFFFFF"/>
            </a:solidFill>
            <a:ln w="190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2070068" y="4142665"/>
              <a:ext cx="467908" cy="369332"/>
            </a:xfrm>
            <a:prstGeom prst="rect">
              <a:avLst/>
            </a:prstGeom>
            <a:grpFill/>
            <a:ln w="19050" cmpd="sng">
              <a:noFill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g1’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237" name="TextBox 236"/>
          <p:cNvSpPr txBox="1"/>
          <p:nvPr/>
        </p:nvSpPr>
        <p:spPr>
          <a:xfrm>
            <a:off x="6476488" y="3768764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 votes</a:t>
            </a:r>
            <a:endParaRPr lang="en-US" dirty="0"/>
          </a:p>
        </p:txBody>
      </p:sp>
      <p:sp>
        <p:nvSpPr>
          <p:cNvPr id="238" name="TextBox 237"/>
          <p:cNvSpPr txBox="1"/>
          <p:nvPr/>
        </p:nvSpPr>
        <p:spPr>
          <a:xfrm>
            <a:off x="7796055" y="4002559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 votes</a:t>
            </a:r>
            <a:endParaRPr lang="en-US" dirty="0"/>
          </a:p>
        </p:txBody>
      </p:sp>
      <p:sp>
        <p:nvSpPr>
          <p:cNvPr id="239" name="TextBox 238"/>
          <p:cNvSpPr txBox="1"/>
          <p:nvPr/>
        </p:nvSpPr>
        <p:spPr>
          <a:xfrm>
            <a:off x="5157317" y="3941658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votes</a:t>
            </a:r>
            <a:endParaRPr lang="en-US" dirty="0"/>
          </a:p>
        </p:txBody>
      </p:sp>
      <p:sp>
        <p:nvSpPr>
          <p:cNvPr id="240" name="TextBox 239"/>
          <p:cNvSpPr txBox="1"/>
          <p:nvPr/>
        </p:nvSpPr>
        <p:spPr>
          <a:xfrm>
            <a:off x="5174857" y="349745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orthology</a:t>
            </a:r>
            <a:endParaRPr lang="en-US" dirty="0"/>
          </a:p>
        </p:txBody>
      </p:sp>
      <p:sp>
        <p:nvSpPr>
          <p:cNvPr id="241" name="TextBox 240"/>
          <p:cNvSpPr txBox="1"/>
          <p:nvPr/>
        </p:nvSpPr>
        <p:spPr>
          <a:xfrm>
            <a:off x="6346707" y="3490699"/>
            <a:ext cx="1214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correlation</a:t>
            </a:r>
            <a:endParaRPr lang="en-US" dirty="0"/>
          </a:p>
        </p:txBody>
      </p:sp>
      <p:sp>
        <p:nvSpPr>
          <p:cNvPr id="242" name="TextBox 241"/>
          <p:cNvSpPr txBox="1"/>
          <p:nvPr/>
        </p:nvSpPr>
        <p:spPr>
          <a:xfrm>
            <a:off x="7623659" y="3474961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orthology</a:t>
            </a:r>
            <a:endParaRPr lang="en-US" dirty="0"/>
          </a:p>
        </p:txBody>
      </p:sp>
      <p:cxnSp>
        <p:nvCxnSpPr>
          <p:cNvPr id="244" name="Straight Connector 243"/>
          <p:cNvCxnSpPr/>
          <p:nvPr/>
        </p:nvCxnSpPr>
        <p:spPr>
          <a:xfrm>
            <a:off x="5167380" y="3821060"/>
            <a:ext cx="3519529" cy="0"/>
          </a:xfrm>
          <a:prstGeom prst="line">
            <a:avLst/>
          </a:prstGeom>
          <a:ln w="127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5" name="TextBox 244"/>
          <p:cNvSpPr txBox="1"/>
          <p:nvPr/>
        </p:nvSpPr>
        <p:spPr>
          <a:xfrm>
            <a:off x="5140523" y="2426583"/>
            <a:ext cx="3611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Step 5:  Query Arabidopsis Network</a:t>
            </a:r>
            <a:endParaRPr lang="en-US" b="1" dirty="0"/>
          </a:p>
        </p:txBody>
      </p:sp>
      <p:sp>
        <p:nvSpPr>
          <p:cNvPr id="246" name="Left-Right Arrow 245"/>
          <p:cNvSpPr/>
          <p:nvPr/>
        </p:nvSpPr>
        <p:spPr>
          <a:xfrm>
            <a:off x="3265165" y="2161583"/>
            <a:ext cx="1599876" cy="145253"/>
          </a:xfrm>
          <a:prstGeom prst="leftRightArrow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4852152" y="2072614"/>
            <a:ext cx="410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g2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67621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263</Words>
  <Application>Microsoft Macintosh PowerPoint</Application>
  <PresentationFormat>On-screen Show (4:3)</PresentationFormat>
  <Paragraphs>80</Paragraphs>
  <Slides>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Gloria Coruzzi</dc:creator>
  <cp:lastModifiedBy>Dennis Shasha</cp:lastModifiedBy>
  <cp:revision>71</cp:revision>
  <dcterms:created xsi:type="dcterms:W3CDTF">2012-01-24T02:50:37Z</dcterms:created>
  <dcterms:modified xsi:type="dcterms:W3CDTF">2012-01-24T02:53:10Z</dcterms:modified>
</cp:coreProperties>
</file>