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77" r:id="rId3"/>
    <p:sldId id="264" r:id="rId4"/>
    <p:sldId id="293" r:id="rId5"/>
    <p:sldId id="294" r:id="rId6"/>
    <p:sldId id="260" r:id="rId7"/>
    <p:sldId id="290" r:id="rId8"/>
    <p:sldId id="278" r:id="rId9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6CC"/>
    <a:srgbClr val="CADCF2"/>
    <a:srgbClr val="FFFF8F"/>
    <a:srgbClr val="BAE18F"/>
    <a:srgbClr val="92D050"/>
    <a:srgbClr val="FFFF00"/>
    <a:srgbClr val="8EB4E3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223BE8E-9A1E-44B8-B541-6E5F2176E716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8D57197-EE0E-42C9-B7BB-6647E205D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035402A-B1DA-4B2F-8C37-AC2D3760905E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5747" tIns="47873" rIns="95747" bIns="47873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97C2154-4897-4064-9F75-9140CEC1F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 pitchFamily="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F36C3C-6CAF-4351-8B5C-6A4FB52F3DE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1425" y="746125"/>
            <a:ext cx="4837113" cy="36274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87875"/>
            <a:ext cx="5362575" cy="42672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latin typeface="Arial" pitchFamily="34" charset="0"/>
                <a:ea typeface="ＭＳ Ｐゴシック"/>
                <a:cs typeface="ＭＳ Ｐゴシック"/>
              </a:rPr>
              <a:t>Figure 3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31418E-C042-45B9-8827-7D2ACB43E44C}" type="slidenum"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E44B21-81AA-4091-9455-E70157BDD86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3C562E-6C1B-4FE7-A343-77AA30B57370}" type="slidenum"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pPr/>
              <a:t>4</a:t>
            </a:fld>
            <a:endParaRPr lang="en-US" smtClean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6741-9932-492D-8E9F-820AD7D18D67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1D437-5F98-49D4-AB20-79B9519B3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4335D-D36D-47BD-B7D1-B6DB095DA0D7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4ECD8-0763-4A25-8E08-70B33C917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DD543-2516-4BFF-9DEF-19C5615DEB53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D93A7-D767-4322-BCAD-D9C2F32C9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13025-B5A3-4D84-B381-2D2FB01EBF6F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D1341-F058-4C64-95E7-75E2A6153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5857-BCE5-45A4-95A1-44DB1FFF6C1E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FBEA-8705-4ED6-99F5-66E19A5FF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2A1F-4847-4491-88BC-C64D4B11CD25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A97BD-B971-4658-882E-1ED4ED78A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F253B-AAD2-4908-863E-14626615E141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5C3F8-B047-40EF-8C53-78A45F89E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F46F-CACE-45A4-8DC1-077B6A1B5DD0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66DC-01F3-47CA-A306-117BFFABA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6B17-2D4E-4074-8EA8-066CE4772ADD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E9D3D-3A3F-45B2-8A6F-92A28CF06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1F97-4B7C-4F11-8C24-8F9B347D57FE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6B7B7-3884-4676-AAFF-780F792D1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BE703-08B3-498D-8D74-A318A45568E1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8292F-6689-487D-98B4-FB1CB6B2A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7A0F15C-E65B-4C2D-B221-1FE5B1D9BCC6}" type="datetime1">
              <a:rPr lang="en-US"/>
              <a:pPr>
                <a:defRPr/>
              </a:pPr>
              <a:t>8/7/10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08720E2-A07C-4997-A4A2-2FF2B263B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8"/>
          <p:cNvSpPr txBox="1">
            <a:spLocks noChangeArrowheads="1"/>
          </p:cNvSpPr>
          <p:nvPr/>
        </p:nvSpPr>
        <p:spPr bwMode="auto">
          <a:xfrm>
            <a:off x="533400" y="465138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Node</a:t>
            </a:r>
          </a:p>
        </p:txBody>
      </p:sp>
      <p:sp>
        <p:nvSpPr>
          <p:cNvPr id="2051" name="Text Box 29"/>
          <p:cNvSpPr txBox="1">
            <a:spLocks noChangeArrowheads="1"/>
          </p:cNvSpPr>
          <p:nvPr/>
        </p:nvSpPr>
        <p:spPr bwMode="auto">
          <a:xfrm>
            <a:off x="2857500" y="471488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Node</a:t>
            </a:r>
          </a:p>
        </p:txBody>
      </p:sp>
      <p:sp>
        <p:nvSpPr>
          <p:cNvPr id="2052" name="Text Box 30"/>
          <p:cNvSpPr txBox="1">
            <a:spLocks noChangeArrowheads="1"/>
          </p:cNvSpPr>
          <p:nvPr/>
        </p:nvSpPr>
        <p:spPr bwMode="auto">
          <a:xfrm>
            <a:off x="1687513" y="304800"/>
            <a:ext cx="56991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Edge</a:t>
            </a:r>
          </a:p>
        </p:txBody>
      </p:sp>
      <p:sp>
        <p:nvSpPr>
          <p:cNvPr id="2053" name="Text Box 31"/>
          <p:cNvSpPr txBox="1">
            <a:spLocks noChangeArrowheads="1"/>
          </p:cNvSpPr>
          <p:nvPr/>
        </p:nvSpPr>
        <p:spPr bwMode="auto">
          <a:xfrm>
            <a:off x="665163" y="914400"/>
            <a:ext cx="2414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cs typeface="Arial" pitchFamily="34" charset="0"/>
              </a:rPr>
              <a:t>Functional Relationships</a:t>
            </a:r>
          </a:p>
        </p:txBody>
      </p:sp>
      <p:sp>
        <p:nvSpPr>
          <p:cNvPr id="2054" name="Text Box 32"/>
          <p:cNvSpPr txBox="1">
            <a:spLocks noChangeArrowheads="1"/>
          </p:cNvSpPr>
          <p:nvPr/>
        </p:nvSpPr>
        <p:spPr bwMode="auto">
          <a:xfrm>
            <a:off x="2730500" y="1471613"/>
            <a:ext cx="9001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Metabolic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55" name="Text Box 33"/>
          <p:cNvSpPr txBox="1">
            <a:spLocks noChangeArrowheads="1"/>
          </p:cNvSpPr>
          <p:nvPr/>
        </p:nvSpPr>
        <p:spPr bwMode="auto">
          <a:xfrm>
            <a:off x="84138" y="1593850"/>
            <a:ext cx="12112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Metabolite</a:t>
            </a:r>
          </a:p>
        </p:txBody>
      </p:sp>
      <p:sp>
        <p:nvSpPr>
          <p:cNvPr id="2056" name="Text Box 35"/>
          <p:cNvSpPr txBox="1">
            <a:spLocks noChangeArrowheads="1"/>
          </p:cNvSpPr>
          <p:nvPr/>
        </p:nvSpPr>
        <p:spPr bwMode="auto">
          <a:xfrm>
            <a:off x="347663" y="3624263"/>
            <a:ext cx="706437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miRNA</a:t>
            </a:r>
          </a:p>
        </p:txBody>
      </p:sp>
      <p:sp>
        <p:nvSpPr>
          <p:cNvPr id="2057" name="Text Box 36"/>
          <p:cNvSpPr txBox="1">
            <a:spLocks noChangeArrowheads="1"/>
          </p:cNvSpPr>
          <p:nvPr/>
        </p:nvSpPr>
        <p:spPr bwMode="auto">
          <a:xfrm>
            <a:off x="2759075" y="3517900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Target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RNA</a:t>
            </a:r>
          </a:p>
        </p:txBody>
      </p:sp>
      <p:sp>
        <p:nvSpPr>
          <p:cNvPr id="2058" name="Text Box 37"/>
          <p:cNvSpPr txBox="1">
            <a:spLocks noChangeArrowheads="1"/>
          </p:cNvSpPr>
          <p:nvPr/>
        </p:nvSpPr>
        <p:spPr bwMode="auto">
          <a:xfrm>
            <a:off x="1250950" y="2787650"/>
            <a:ext cx="12890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Protein:Protein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‘Interologs’</a:t>
            </a:r>
          </a:p>
        </p:txBody>
      </p:sp>
      <p:sp>
        <p:nvSpPr>
          <p:cNvPr id="2059" name="Text Box 38"/>
          <p:cNvSpPr txBox="1">
            <a:spLocks noChangeArrowheads="1"/>
          </p:cNvSpPr>
          <p:nvPr/>
        </p:nvSpPr>
        <p:spPr bwMode="auto">
          <a:xfrm>
            <a:off x="1163638" y="3508375"/>
            <a:ext cx="13303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microRNA:RNA</a:t>
            </a:r>
          </a:p>
        </p:txBody>
      </p:sp>
      <p:sp>
        <p:nvSpPr>
          <p:cNvPr id="2060" name="Text Box 39"/>
          <p:cNvSpPr txBox="1">
            <a:spLocks noChangeArrowheads="1"/>
          </p:cNvSpPr>
          <p:nvPr/>
        </p:nvSpPr>
        <p:spPr bwMode="auto">
          <a:xfrm>
            <a:off x="344488" y="2905125"/>
            <a:ext cx="7080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1" name="Text Box 40"/>
          <p:cNvSpPr txBox="1">
            <a:spLocks noChangeArrowheads="1"/>
          </p:cNvSpPr>
          <p:nvPr/>
        </p:nvSpPr>
        <p:spPr bwMode="auto">
          <a:xfrm>
            <a:off x="2763838" y="2909888"/>
            <a:ext cx="70802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2" name="Line 41"/>
          <p:cNvSpPr>
            <a:spLocks noChangeShapeType="1"/>
          </p:cNvSpPr>
          <p:nvPr/>
        </p:nvSpPr>
        <p:spPr bwMode="auto">
          <a:xfrm>
            <a:off x="1244600" y="582613"/>
            <a:ext cx="148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42"/>
          <p:cNvSpPr>
            <a:spLocks noChangeShapeType="1"/>
          </p:cNvSpPr>
          <p:nvPr/>
        </p:nvSpPr>
        <p:spPr bwMode="auto">
          <a:xfrm flipH="1">
            <a:off x="1187450" y="1776413"/>
            <a:ext cx="1416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43"/>
          <p:cNvSpPr>
            <a:spLocks noChangeShapeType="1"/>
          </p:cNvSpPr>
          <p:nvPr/>
        </p:nvSpPr>
        <p:spPr bwMode="auto">
          <a:xfrm flipH="1">
            <a:off x="1131888" y="3765550"/>
            <a:ext cx="1306512" cy="0"/>
          </a:xfrm>
          <a:prstGeom prst="line">
            <a:avLst/>
          </a:prstGeom>
          <a:noFill/>
          <a:ln w="28575">
            <a:solidFill>
              <a:srgbClr val="800080"/>
            </a:solidFill>
            <a:prstDash val="dash"/>
            <a:round/>
            <a:headEnd type="diamond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Text Box 44"/>
          <p:cNvSpPr txBox="1">
            <a:spLocks noChangeArrowheads="1"/>
          </p:cNvSpPr>
          <p:nvPr/>
        </p:nvSpPr>
        <p:spPr bwMode="auto">
          <a:xfrm>
            <a:off x="1054100" y="1370013"/>
            <a:ext cx="16049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Metabolic Reaction</a:t>
            </a:r>
          </a:p>
          <a:p>
            <a:pPr>
              <a:lnSpc>
                <a:spcPct val="50000"/>
              </a:lnSpc>
            </a:pPr>
            <a:endParaRPr lang="en-US" sz="130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	KEGG</a:t>
            </a:r>
          </a:p>
        </p:txBody>
      </p:sp>
      <p:sp>
        <p:nvSpPr>
          <p:cNvPr id="2066" name="Text Box 45"/>
          <p:cNvSpPr txBox="1">
            <a:spLocks noChangeArrowheads="1"/>
          </p:cNvSpPr>
          <p:nvPr/>
        </p:nvSpPr>
        <p:spPr bwMode="auto">
          <a:xfrm>
            <a:off x="2762250" y="2141538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Target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67" name="Text Box 46"/>
          <p:cNvSpPr txBox="1">
            <a:spLocks noChangeArrowheads="1"/>
          </p:cNvSpPr>
          <p:nvPr/>
        </p:nvSpPr>
        <p:spPr bwMode="auto">
          <a:xfrm>
            <a:off x="76200" y="2133600"/>
            <a:ext cx="9921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Regulatory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8" name="Text Box 47"/>
          <p:cNvSpPr txBox="1">
            <a:spLocks noChangeArrowheads="1"/>
          </p:cNvSpPr>
          <p:nvPr/>
        </p:nvSpPr>
        <p:spPr bwMode="auto">
          <a:xfrm>
            <a:off x="1303338" y="2111375"/>
            <a:ext cx="11017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Protein:DNA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Transfac</a:t>
            </a:r>
          </a:p>
        </p:txBody>
      </p:sp>
      <p:sp>
        <p:nvSpPr>
          <p:cNvPr id="2069" name="Line 48"/>
          <p:cNvSpPr>
            <a:spLocks noChangeShapeType="1"/>
          </p:cNvSpPr>
          <p:nvPr/>
        </p:nvSpPr>
        <p:spPr bwMode="auto">
          <a:xfrm flipH="1">
            <a:off x="1176338" y="2382838"/>
            <a:ext cx="14144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49"/>
          <p:cNvSpPr>
            <a:spLocks noChangeShapeType="1"/>
          </p:cNvSpPr>
          <p:nvPr/>
        </p:nvSpPr>
        <p:spPr bwMode="auto">
          <a:xfrm>
            <a:off x="1231900" y="3068638"/>
            <a:ext cx="1520825" cy="0"/>
          </a:xfrm>
          <a:prstGeom prst="line">
            <a:avLst/>
          </a:prstGeom>
          <a:noFill/>
          <a:ln w="28575">
            <a:solidFill>
              <a:srgbClr val="808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Text Box 50"/>
          <p:cNvSpPr txBox="1">
            <a:spLocks noChangeArrowheads="1"/>
          </p:cNvSpPr>
          <p:nvPr/>
        </p:nvSpPr>
        <p:spPr bwMode="auto">
          <a:xfrm>
            <a:off x="1387475" y="4060825"/>
            <a:ext cx="10382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Text mining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Geneways</a:t>
            </a:r>
          </a:p>
        </p:txBody>
      </p:sp>
      <p:sp>
        <p:nvSpPr>
          <p:cNvPr id="2072" name="Text Box 51"/>
          <p:cNvSpPr txBox="1">
            <a:spLocks noChangeArrowheads="1"/>
          </p:cNvSpPr>
          <p:nvPr/>
        </p:nvSpPr>
        <p:spPr bwMode="auto">
          <a:xfrm>
            <a:off x="466725" y="4240213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73" name="Text Box 52"/>
          <p:cNvSpPr txBox="1">
            <a:spLocks noChangeArrowheads="1"/>
          </p:cNvSpPr>
          <p:nvPr/>
        </p:nvSpPr>
        <p:spPr bwMode="auto">
          <a:xfrm>
            <a:off x="2754313" y="4244975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74" name="Line 53"/>
          <p:cNvSpPr>
            <a:spLocks noChangeShapeType="1"/>
          </p:cNvSpPr>
          <p:nvPr/>
        </p:nvSpPr>
        <p:spPr bwMode="auto">
          <a:xfrm>
            <a:off x="1235075" y="4391025"/>
            <a:ext cx="1546225" cy="0"/>
          </a:xfrm>
          <a:prstGeom prst="line">
            <a:avLst/>
          </a:prstGeom>
          <a:noFill/>
          <a:ln w="28575">
            <a:solidFill>
              <a:srgbClr val="FF00FF"/>
            </a:solidFill>
            <a:prstDash val="dash"/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Line 54"/>
          <p:cNvSpPr>
            <a:spLocks noChangeShapeType="1"/>
          </p:cNvSpPr>
          <p:nvPr/>
        </p:nvSpPr>
        <p:spPr bwMode="auto">
          <a:xfrm flipV="1">
            <a:off x="65088" y="835025"/>
            <a:ext cx="3505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55"/>
          <p:cNvSpPr txBox="1">
            <a:spLocks noChangeArrowheads="1"/>
          </p:cNvSpPr>
          <p:nvPr/>
        </p:nvSpPr>
        <p:spPr bwMode="auto">
          <a:xfrm>
            <a:off x="117475" y="838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(B)</a:t>
            </a:r>
          </a:p>
        </p:txBody>
      </p:sp>
      <p:sp>
        <p:nvSpPr>
          <p:cNvPr id="2077" name="Text Box 56"/>
          <p:cNvSpPr txBox="1">
            <a:spLocks noChangeArrowheads="1"/>
          </p:cNvSpPr>
          <p:nvPr/>
        </p:nvSpPr>
        <p:spPr bwMode="auto">
          <a:xfrm>
            <a:off x="117475" y="76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(A)</a:t>
            </a:r>
          </a:p>
        </p:txBody>
      </p:sp>
      <p:sp>
        <p:nvSpPr>
          <p:cNvPr id="2078" name="AutoShape 57"/>
          <p:cNvSpPr>
            <a:spLocks noChangeArrowheads="1"/>
          </p:cNvSpPr>
          <p:nvPr/>
        </p:nvSpPr>
        <p:spPr bwMode="auto">
          <a:xfrm>
            <a:off x="2546350" y="1600200"/>
            <a:ext cx="277813" cy="250825"/>
          </a:xfrm>
          <a:prstGeom prst="hexagon">
            <a:avLst>
              <a:gd name="adj" fmla="val 24998"/>
              <a:gd name="vf" fmla="val 115470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79" name="Oval 59"/>
          <p:cNvSpPr>
            <a:spLocks noChangeAspect="1" noChangeArrowheads="1"/>
          </p:cNvSpPr>
          <p:nvPr/>
        </p:nvSpPr>
        <p:spPr bwMode="auto">
          <a:xfrm>
            <a:off x="985838" y="1649413"/>
            <a:ext cx="220662" cy="25241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0" name="Oval 60"/>
          <p:cNvSpPr>
            <a:spLocks noChangeAspect="1" noChangeArrowheads="1"/>
          </p:cNvSpPr>
          <p:nvPr/>
        </p:nvSpPr>
        <p:spPr bwMode="auto">
          <a:xfrm>
            <a:off x="2697163" y="450850"/>
            <a:ext cx="217487" cy="25241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1" name="Oval 61"/>
          <p:cNvSpPr>
            <a:spLocks noChangeAspect="1" noChangeArrowheads="1"/>
          </p:cNvSpPr>
          <p:nvPr/>
        </p:nvSpPr>
        <p:spPr bwMode="auto">
          <a:xfrm>
            <a:off x="1103313" y="452438"/>
            <a:ext cx="217487" cy="25241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2" name="AutoShape 62"/>
          <p:cNvSpPr>
            <a:spLocks noChangeAspect="1" noChangeArrowheads="1"/>
          </p:cNvSpPr>
          <p:nvPr/>
        </p:nvSpPr>
        <p:spPr bwMode="auto">
          <a:xfrm>
            <a:off x="974725" y="3625850"/>
            <a:ext cx="241300" cy="277813"/>
          </a:xfrm>
          <a:prstGeom prst="diamond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3" name="Text Box 69"/>
          <p:cNvSpPr txBox="1">
            <a:spLocks noChangeArrowheads="1"/>
          </p:cNvSpPr>
          <p:nvPr/>
        </p:nvSpPr>
        <p:spPr bwMode="auto">
          <a:xfrm>
            <a:off x="3581400" y="93663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(C)</a:t>
            </a:r>
          </a:p>
        </p:txBody>
      </p:sp>
      <p:sp>
        <p:nvSpPr>
          <p:cNvPr id="2084" name="Line 71"/>
          <p:cNvSpPr>
            <a:spLocks noChangeShapeType="1"/>
          </p:cNvSpPr>
          <p:nvPr/>
        </p:nvSpPr>
        <p:spPr bwMode="auto">
          <a:xfrm>
            <a:off x="3570288" y="7620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Rectangle 72"/>
          <p:cNvSpPr>
            <a:spLocks noChangeArrowheads="1"/>
          </p:cNvSpPr>
          <p:nvPr/>
        </p:nvSpPr>
        <p:spPr bwMode="auto">
          <a:xfrm>
            <a:off x="65088" y="76200"/>
            <a:ext cx="9002712" cy="670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6" name="Text Box 3"/>
          <p:cNvSpPr txBox="1">
            <a:spLocks noChangeArrowheads="1"/>
          </p:cNvSpPr>
          <p:nvPr/>
        </p:nvSpPr>
        <p:spPr bwMode="auto">
          <a:xfrm>
            <a:off x="304800" y="5029200"/>
            <a:ext cx="3038475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700" b="1">
                <a:cs typeface="Arial" pitchFamily="34" charset="0"/>
              </a:rPr>
              <a:t>Arabidopsis Multi-Network</a:t>
            </a:r>
          </a:p>
          <a:p>
            <a:pPr>
              <a:lnSpc>
                <a:spcPct val="110000"/>
              </a:lnSpc>
            </a:pPr>
            <a:r>
              <a:rPr lang="en-US" sz="1500">
                <a:cs typeface="Arial" pitchFamily="34" charset="0"/>
              </a:rPr>
              <a:t>16,562 nodes</a:t>
            </a:r>
          </a:p>
          <a:p>
            <a:r>
              <a:rPr lang="en-US" sz="1500">
                <a:cs typeface="Arial" pitchFamily="34" charset="0"/>
              </a:rPr>
              <a:t>97,423 interactions</a:t>
            </a:r>
          </a:p>
          <a:p>
            <a:endParaRPr lang="en-US" sz="1500">
              <a:cs typeface="Arial" pitchFamily="34" charset="0"/>
            </a:endParaRPr>
          </a:p>
        </p:txBody>
      </p:sp>
      <p:sp>
        <p:nvSpPr>
          <p:cNvPr id="54" name="Hexagon 53"/>
          <p:cNvSpPr/>
          <p:nvPr/>
        </p:nvSpPr>
        <p:spPr>
          <a:xfrm>
            <a:off x="974725" y="4273550"/>
            <a:ext cx="271463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Hexagon 55"/>
          <p:cNvSpPr/>
          <p:nvPr/>
        </p:nvSpPr>
        <p:spPr>
          <a:xfrm>
            <a:off x="2549525" y="4298950"/>
            <a:ext cx="271463" cy="233363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Hexagon 56"/>
          <p:cNvSpPr/>
          <p:nvPr/>
        </p:nvSpPr>
        <p:spPr>
          <a:xfrm>
            <a:off x="2522538" y="3648075"/>
            <a:ext cx="273050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Hexagon 57"/>
          <p:cNvSpPr/>
          <p:nvPr/>
        </p:nvSpPr>
        <p:spPr>
          <a:xfrm>
            <a:off x="2579688" y="2951163"/>
            <a:ext cx="271462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Hexagon 58"/>
          <p:cNvSpPr/>
          <p:nvPr/>
        </p:nvSpPr>
        <p:spPr>
          <a:xfrm>
            <a:off x="1009650" y="2909888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Hexagon 59"/>
          <p:cNvSpPr/>
          <p:nvPr/>
        </p:nvSpPr>
        <p:spPr>
          <a:xfrm>
            <a:off x="2540000" y="2281238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Isosceles Triangle 61"/>
          <p:cNvSpPr/>
          <p:nvPr/>
        </p:nvSpPr>
        <p:spPr>
          <a:xfrm>
            <a:off x="914400" y="2209800"/>
            <a:ext cx="265113" cy="228600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094" name="Group 70"/>
          <p:cNvGrpSpPr>
            <a:grpSpLocks/>
          </p:cNvGrpSpPr>
          <p:nvPr/>
        </p:nvGrpSpPr>
        <p:grpSpPr bwMode="auto">
          <a:xfrm>
            <a:off x="3592513" y="152400"/>
            <a:ext cx="5543550" cy="5029200"/>
            <a:chOff x="3581400" y="433626"/>
            <a:chExt cx="5402036" cy="4900374"/>
          </a:xfrm>
        </p:grpSpPr>
        <p:pic>
          <p:nvPicPr>
            <p:cNvPr id="2099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l="12762" t="21979" r="32500" b="9116"/>
            <a:stretch>
              <a:fillRect/>
            </a:stretch>
          </p:blipFill>
          <p:spPr bwMode="auto">
            <a:xfrm>
              <a:off x="3581401" y="1164301"/>
              <a:ext cx="4419600" cy="4169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" name="Rectangle 65"/>
            <p:cNvSpPr/>
            <p:nvPr/>
          </p:nvSpPr>
          <p:spPr>
            <a:xfrm>
              <a:off x="3581400" y="950269"/>
              <a:ext cx="2209080" cy="8383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162408" y="1027611"/>
              <a:ext cx="1067413" cy="4207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06289" y="914692"/>
              <a:ext cx="1370620" cy="5305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19444" y="1289026"/>
              <a:ext cx="810615" cy="318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 rot="5400000">
              <a:off x="7537051" y="1964981"/>
              <a:ext cx="812089" cy="261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05" name="TextBox 62"/>
            <p:cNvSpPr txBox="1">
              <a:spLocks noChangeArrowheads="1"/>
            </p:cNvSpPr>
            <p:nvPr/>
          </p:nvSpPr>
          <p:spPr bwMode="auto">
            <a:xfrm>
              <a:off x="5791201" y="433626"/>
              <a:ext cx="2209799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Development (3)	</a:t>
              </a:r>
            </a:p>
            <a:p>
              <a:r>
                <a:rPr lang="en-US" sz="1000"/>
                <a:t>Morphogenesis (2)</a:t>
              </a:r>
            </a:p>
            <a:p>
              <a:r>
                <a:rPr lang="en-US" sz="1000"/>
                <a:t>Carbohydrate metabolism (2)	</a:t>
              </a:r>
            </a:p>
            <a:p>
              <a:r>
                <a:rPr lang="en-US" sz="1000"/>
                <a:t>Cell growth and/or maintenance (2)</a:t>
              </a:r>
            </a:p>
            <a:p>
              <a:r>
                <a:rPr lang="en-US" sz="1000"/>
                <a:t>Metabolism (5)</a:t>
              </a:r>
            </a:p>
          </p:txBody>
        </p:sp>
        <p:sp>
          <p:nvSpPr>
            <p:cNvPr id="2106" name="TextBox 54"/>
            <p:cNvSpPr txBox="1">
              <a:spLocks noChangeArrowheads="1"/>
            </p:cNvSpPr>
            <p:nvPr/>
          </p:nvSpPr>
          <p:spPr bwMode="auto">
            <a:xfrm>
              <a:off x="7309580" y="1200090"/>
              <a:ext cx="16738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Response to stimulus (3)</a:t>
              </a:r>
            </a:p>
            <a:p>
              <a:r>
                <a:rPr lang="en-US" sz="1000"/>
                <a:t>Phosphate metabolism (3)</a:t>
              </a:r>
            </a:p>
          </p:txBody>
        </p:sp>
        <p:sp>
          <p:nvSpPr>
            <p:cNvPr id="2107" name="TextBox 60"/>
            <p:cNvSpPr txBox="1">
              <a:spLocks noChangeArrowheads="1"/>
            </p:cNvSpPr>
            <p:nvPr/>
          </p:nvSpPr>
          <p:spPr bwMode="auto">
            <a:xfrm>
              <a:off x="7136307" y="1708220"/>
              <a:ext cx="183896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/>
                <a:t>Morphogenesis (2)</a:t>
              </a:r>
            </a:p>
            <a:p>
              <a:pPr algn="r"/>
              <a:r>
                <a:rPr lang="en-US" sz="1000"/>
                <a:t>Development (2)</a:t>
              </a:r>
            </a:p>
            <a:p>
              <a:pPr algn="r"/>
              <a:r>
                <a:rPr lang="en-US" sz="1000"/>
                <a:t>Metabolism (4)</a:t>
              </a:r>
            </a:p>
            <a:p>
              <a:pPr algn="r"/>
              <a:r>
                <a:rPr lang="en-US" sz="1000"/>
                <a:t>Carbohydrate metabolism (2)</a:t>
              </a:r>
            </a:p>
          </p:txBody>
        </p:sp>
        <p:sp>
          <p:nvSpPr>
            <p:cNvPr id="2108" name="TextBox 64"/>
            <p:cNvSpPr txBox="1">
              <a:spLocks noChangeArrowheads="1"/>
            </p:cNvSpPr>
            <p:nvPr/>
          </p:nvSpPr>
          <p:spPr bwMode="auto">
            <a:xfrm>
              <a:off x="4800600" y="1219200"/>
              <a:ext cx="111601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Transcription (2)</a:t>
              </a:r>
            </a:p>
            <a:p>
              <a:r>
                <a:rPr lang="en-US" sz="1000"/>
                <a:t>Metabolism (5)</a:t>
              </a:r>
            </a:p>
          </p:txBody>
        </p:sp>
      </p:grpSp>
      <p:grpSp>
        <p:nvGrpSpPr>
          <p:cNvPr id="2095" name="Group 77"/>
          <p:cNvGrpSpPr>
            <a:grpSpLocks/>
          </p:cNvGrpSpPr>
          <p:nvPr/>
        </p:nvGrpSpPr>
        <p:grpSpPr bwMode="auto">
          <a:xfrm>
            <a:off x="5807075" y="4983163"/>
            <a:ext cx="3205163" cy="1798637"/>
            <a:chOff x="3592512" y="4800600"/>
            <a:chExt cx="3265488" cy="1831943"/>
          </a:xfrm>
        </p:grpSpPr>
        <p:pic>
          <p:nvPicPr>
            <p:cNvPr id="2097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t="5396" r="63988" b="67648"/>
            <a:stretch>
              <a:fillRect/>
            </a:stretch>
          </p:blipFill>
          <p:spPr bwMode="auto">
            <a:xfrm>
              <a:off x="3592512" y="4800600"/>
              <a:ext cx="3265488" cy="1831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" name="Rectangle 76"/>
            <p:cNvSpPr/>
            <p:nvPr/>
          </p:nvSpPr>
          <p:spPr>
            <a:xfrm>
              <a:off x="6020198" y="5867752"/>
              <a:ext cx="837802" cy="609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96" name="Rectangle 74"/>
          <p:cNvSpPr>
            <a:spLocks noChangeArrowheads="1"/>
          </p:cNvSpPr>
          <p:nvPr/>
        </p:nvSpPr>
        <p:spPr bwMode="auto">
          <a:xfrm>
            <a:off x="68263" y="6197600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cs typeface="Arial" pitchFamily="34" charset="0"/>
              </a:rPr>
              <a:t>Gutierrez et al 2007 [5]</a:t>
            </a:r>
          </a:p>
          <a:p>
            <a:r>
              <a:rPr lang="en-US" sz="1600" i="1" dirty="0" err="1">
                <a:cs typeface="Arial" pitchFamily="34" charset="0"/>
              </a:rPr>
              <a:t>Katari</a:t>
            </a:r>
            <a:r>
              <a:rPr lang="en-US" sz="1600" i="1" dirty="0">
                <a:cs typeface="Arial" pitchFamily="34" charset="0"/>
              </a:rPr>
              <a:t> et al 2009 [1]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6525" y="228600"/>
          <a:ext cx="8877305" cy="595511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61035"/>
                <a:gridCol w="2133786"/>
                <a:gridCol w="1624733"/>
                <a:gridCol w="2657751"/>
              </a:tblGrid>
              <a:tr h="6005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Interaction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Source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of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Reference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Biochemical Pathways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KEGG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11,197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Kanehisa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2004 [20]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ARACYC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17,498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Mueller et al., 2003 [53]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Regulatory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AGRIS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343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Davuluri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et al., 2003 [24]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051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Protein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INTERACTOME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39,317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Geisler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-Lee et al., 2007 [54]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AtPID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24,418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Cui et al., 2008 </a:t>
                      </a:r>
                      <a:r>
                        <a:rPr lang="en-US" sz="1600" smtClean="0">
                          <a:latin typeface="Arial" pitchFamily="34" charset="0"/>
                          <a:cs typeface="Arial" pitchFamily="34" charset="0"/>
                        </a:rPr>
                        <a:t>[55]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BIND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949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Bader et al., 2002 [21]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MADS BOX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263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Folter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2005 [22]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Calmodulin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755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Popescu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2007 [23]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66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microRNA:mRNA</a:t>
                      </a:r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Collated by Dr. Pam Green’s lab (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mirBASE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&amp; ASRP)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582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Gustafson et al., 2005 [26]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Lu et al., 2005 [27]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Griffiths-Jones et al., 2006 [25]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050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Literature based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GENEWAYS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107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Rzhetsky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et al., 2004 [52]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139" name="Rectangle 4"/>
          <p:cNvSpPr>
            <a:spLocks noChangeArrowheads="1"/>
          </p:cNvSpPr>
          <p:nvPr/>
        </p:nvSpPr>
        <p:spPr bwMode="auto">
          <a:xfrm>
            <a:off x="136525" y="6172200"/>
            <a:ext cx="1965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cs typeface="Arial" pitchFamily="34" charset="0"/>
              </a:rPr>
              <a:t>Katari et al 2009 [1]</a:t>
            </a:r>
            <a:endParaRPr 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554413"/>
            <a:ext cx="5257800" cy="292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5613"/>
            <a:ext cx="53340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2895600" y="5383213"/>
            <a:ext cx="1219200" cy="838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cs typeface="Arial" pitchFamily="34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2667000" y="2182813"/>
            <a:ext cx="1295400" cy="1219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cs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096000" y="1220788"/>
            <a:ext cx="2389188" cy="30464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cs typeface="Arial" pitchFamily="34" charset="0"/>
              </a:rPr>
              <a:t>Arabidopsis Features:</a:t>
            </a:r>
            <a:endParaRPr lang="en-US" sz="1600"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Union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Intersect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Symmetric Difference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BioMaps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Sungear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Gene Networks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Super-Node Networks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Vicogenta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OrthologID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Network Statistics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Pie Chart of GO Terms</a:t>
            </a:r>
          </a:p>
        </p:txBody>
      </p:sp>
      <p:cxnSp>
        <p:nvCxnSpPr>
          <p:cNvPr id="4103" name="AutoShape 7"/>
          <p:cNvCxnSpPr>
            <a:cxnSpLocks noChangeShapeType="1"/>
            <a:stCxn id="4101" idx="6"/>
          </p:cNvCxnSpPr>
          <p:nvPr/>
        </p:nvCxnSpPr>
        <p:spPr bwMode="auto">
          <a:xfrm flipV="1">
            <a:off x="3962400" y="1885950"/>
            <a:ext cx="2162175" cy="9064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134100" y="4527550"/>
            <a:ext cx="2273300" cy="1323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cs typeface="Arial" pitchFamily="34" charset="0"/>
              </a:rPr>
              <a:t>Rice Features:</a:t>
            </a:r>
            <a:endParaRPr lang="en-US" sz="1600"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Union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Intersect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Symmetric Difference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BioMaps</a:t>
            </a:r>
          </a:p>
        </p:txBody>
      </p:sp>
      <p:cxnSp>
        <p:nvCxnSpPr>
          <p:cNvPr id="4105" name="AutoShape 9"/>
          <p:cNvCxnSpPr>
            <a:cxnSpLocks noChangeShapeType="1"/>
            <a:stCxn id="4100" idx="6"/>
            <a:endCxn id="4104" idx="1"/>
          </p:cNvCxnSpPr>
          <p:nvPr/>
        </p:nvCxnSpPr>
        <p:spPr bwMode="auto">
          <a:xfrm flipV="1">
            <a:off x="4114800" y="5189538"/>
            <a:ext cx="2019300" cy="6127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3298825" y="641350"/>
            <a:ext cx="1120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cs typeface="Arial" pitchFamily="34" charset="0"/>
              </a:rPr>
              <a:t>Arabidopsis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3298825" y="3765550"/>
            <a:ext cx="5445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cs typeface="Arial" pitchFamily="34" charset="0"/>
              </a:rPr>
              <a:t>Rice</a:t>
            </a:r>
          </a:p>
        </p:txBody>
      </p:sp>
      <p:sp>
        <p:nvSpPr>
          <p:cNvPr id="4108" name="Rectangle 72"/>
          <p:cNvSpPr>
            <a:spLocks noChangeArrowheads="1"/>
          </p:cNvSpPr>
          <p:nvPr/>
        </p:nvSpPr>
        <p:spPr bwMode="auto">
          <a:xfrm>
            <a:off x="533400" y="381000"/>
            <a:ext cx="8077200" cy="617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4109" name="Rectangle 4"/>
          <p:cNvSpPr>
            <a:spLocks noChangeArrowheads="1"/>
          </p:cNvSpPr>
          <p:nvPr/>
        </p:nvSpPr>
        <p:spPr bwMode="auto">
          <a:xfrm>
            <a:off x="6645275" y="6215063"/>
            <a:ext cx="19653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cs typeface="Arial" pitchFamily="34" charset="0"/>
              </a:rPr>
              <a:t>Katari et al 2009 [1]</a:t>
            </a:r>
            <a:endParaRPr lang="en-US" sz="1600"/>
          </a:p>
        </p:txBody>
      </p:sp>
      <p:sp>
        <p:nvSpPr>
          <p:cNvPr id="4110" name="TextBox 14"/>
          <p:cNvSpPr txBox="1">
            <a:spLocks noChangeArrowheads="1"/>
          </p:cNvSpPr>
          <p:nvPr/>
        </p:nvSpPr>
        <p:spPr bwMode="auto">
          <a:xfrm>
            <a:off x="6027738" y="641350"/>
            <a:ext cx="2459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www.virtualplant.org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Rectangle 72"/>
          <p:cNvSpPr>
            <a:spLocks noChangeArrowheads="1"/>
          </p:cNvSpPr>
          <p:nvPr/>
        </p:nvSpPr>
        <p:spPr bwMode="auto">
          <a:xfrm>
            <a:off x="65088" y="76200"/>
            <a:ext cx="9002712" cy="670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4610100" y="2624138"/>
            <a:ext cx="4381500" cy="3319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4610100" y="169863"/>
            <a:ext cx="4381500" cy="2405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52400" y="168275"/>
            <a:ext cx="4381500" cy="5775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712075" y="228600"/>
            <a:ext cx="1219200" cy="703263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Experimental Data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time</a:t>
            </a:r>
            <a:r>
              <a:rPr lang="en-US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series data about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615113" y="931863"/>
            <a:ext cx="1614487" cy="74453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Analyze target data via correlation &amp; machine learning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2, step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4800" y="4125913"/>
            <a:ext cx="685800" cy="398462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Homologs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97188" y="3211513"/>
            <a:ext cx="1522412" cy="1360487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Validated</a:t>
            </a: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(</a:t>
            </a: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protein:protein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metabolic and/or validated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edges)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ctagon 15"/>
          <p:cNvSpPr/>
          <p:nvPr/>
        </p:nvSpPr>
        <p:spPr>
          <a:xfrm>
            <a:off x="3124200" y="4632325"/>
            <a:ext cx="1257300" cy="1058863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Inferred network in target species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41925" y="2879725"/>
            <a:ext cx="1104900" cy="334963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Rice genome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724400" y="3489325"/>
            <a:ext cx="2133600" cy="841375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Generate topologically isomorphic random 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76800" y="4572000"/>
            <a:ext cx="2133600" cy="12192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Compare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inferred, “ground truth” &amp; topologically matched random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networks with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0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NetSect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 6</a:t>
            </a:r>
          </a:p>
        </p:txBody>
      </p:sp>
      <p:sp>
        <p:nvSpPr>
          <p:cNvPr id="24" name="Octagon 23"/>
          <p:cNvSpPr/>
          <p:nvPr/>
        </p:nvSpPr>
        <p:spPr>
          <a:xfrm>
            <a:off x="7391400" y="4632325"/>
            <a:ext cx="1447800" cy="1219200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Expand to </a:t>
            </a:r>
            <a:r>
              <a:rPr lang="en-US" sz="1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Multinetwork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914400" y="6043613"/>
            <a:ext cx="1143000" cy="43338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Analytic process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971800" y="6019800"/>
            <a:ext cx="914400" cy="433388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Biological data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ctagon 26"/>
          <p:cNvSpPr/>
          <p:nvPr/>
        </p:nvSpPr>
        <p:spPr>
          <a:xfrm>
            <a:off x="3962400" y="6272213"/>
            <a:ext cx="609600" cy="433387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Final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Diamond 27"/>
          <p:cNvSpPr/>
          <p:nvPr/>
        </p:nvSpPr>
        <p:spPr>
          <a:xfrm>
            <a:off x="1676400" y="6338888"/>
            <a:ext cx="1465263" cy="42068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77500" lnSpcReduction="2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Configuration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</p:txBody>
      </p:sp>
      <p:cxnSp>
        <p:nvCxnSpPr>
          <p:cNvPr id="50" name="Curved Connector 49"/>
          <p:cNvCxnSpPr/>
          <p:nvPr/>
        </p:nvCxnSpPr>
        <p:spPr>
          <a:xfrm rot="5400000">
            <a:off x="531813" y="1612900"/>
            <a:ext cx="331788" cy="158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/>
          <p:nvPr/>
        </p:nvCxnSpPr>
        <p:spPr>
          <a:xfrm rot="10800000" flipV="1">
            <a:off x="1524000" y="2025650"/>
            <a:ext cx="546100" cy="48895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urved Connector 63"/>
          <p:cNvCxnSpPr/>
          <p:nvPr/>
        </p:nvCxnSpPr>
        <p:spPr>
          <a:xfrm rot="5400000">
            <a:off x="182563" y="3611562"/>
            <a:ext cx="1017588" cy="1111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iamond 6"/>
          <p:cNvSpPr/>
          <p:nvPr/>
        </p:nvSpPr>
        <p:spPr>
          <a:xfrm>
            <a:off x="1514475" y="1603375"/>
            <a:ext cx="1076325" cy="911225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70000" lnSpcReduction="2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Homology algorithm &amp; parameters </a:t>
            </a:r>
            <a:r>
              <a:rPr lang="en-US" sz="1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Aim4, step 1</a:t>
            </a:r>
          </a:p>
        </p:txBody>
      </p:sp>
      <p:cxnSp>
        <p:nvCxnSpPr>
          <p:cNvPr id="80" name="Curved Connector 63"/>
          <p:cNvCxnSpPr>
            <a:endCxn id="15" idx="2"/>
          </p:cNvCxnSpPr>
          <p:nvPr/>
        </p:nvCxnSpPr>
        <p:spPr>
          <a:xfrm rot="16200000" flipH="1">
            <a:off x="680243" y="4568032"/>
            <a:ext cx="354013" cy="26670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63"/>
          <p:cNvCxnSpPr/>
          <p:nvPr/>
        </p:nvCxnSpPr>
        <p:spPr>
          <a:xfrm rot="16200000" flipH="1">
            <a:off x="1335881" y="3755232"/>
            <a:ext cx="407987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urved Connector 63"/>
          <p:cNvCxnSpPr/>
          <p:nvPr/>
        </p:nvCxnSpPr>
        <p:spPr>
          <a:xfrm rot="5400000">
            <a:off x="6461125" y="1492250"/>
            <a:ext cx="609600" cy="94615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63"/>
          <p:cNvCxnSpPr/>
          <p:nvPr/>
        </p:nvCxnSpPr>
        <p:spPr>
          <a:xfrm rot="5400000">
            <a:off x="1971676" y="3606800"/>
            <a:ext cx="887412" cy="158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urved Connector 63"/>
          <p:cNvCxnSpPr>
            <a:endCxn id="15" idx="6"/>
          </p:cNvCxnSpPr>
          <p:nvPr/>
        </p:nvCxnSpPr>
        <p:spPr>
          <a:xfrm rot="10800000" flipV="1">
            <a:off x="2781300" y="4572000"/>
            <a:ext cx="342900" cy="306388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63"/>
          <p:cNvCxnSpPr>
            <a:endCxn id="23" idx="2"/>
          </p:cNvCxnSpPr>
          <p:nvPr/>
        </p:nvCxnSpPr>
        <p:spPr>
          <a:xfrm>
            <a:off x="4381500" y="5181600"/>
            <a:ext cx="495300" cy="1588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urved Connector 63"/>
          <p:cNvCxnSpPr>
            <a:stCxn id="6" idx="1"/>
            <a:endCxn id="10" idx="0"/>
          </p:cNvCxnSpPr>
          <p:nvPr/>
        </p:nvCxnSpPr>
        <p:spPr>
          <a:xfrm rot="10800000" flipV="1">
            <a:off x="7423150" y="579438"/>
            <a:ext cx="288925" cy="352425"/>
          </a:xfrm>
          <a:prstGeom prst="curvedConnector2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Curved Connector 63"/>
          <p:cNvCxnSpPr>
            <a:stCxn id="23" idx="6"/>
          </p:cNvCxnSpPr>
          <p:nvPr/>
        </p:nvCxnSpPr>
        <p:spPr>
          <a:xfrm>
            <a:off x="7010400" y="5181600"/>
            <a:ext cx="387350" cy="1588"/>
          </a:xfrm>
          <a:prstGeom prst="straightConnector1">
            <a:avLst/>
          </a:prstGeom>
          <a:ln>
            <a:solidFill>
              <a:srgbClr val="0066CC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Curved Connector 63"/>
          <p:cNvCxnSpPr>
            <a:stCxn id="22" idx="4"/>
          </p:cNvCxnSpPr>
          <p:nvPr/>
        </p:nvCxnSpPr>
        <p:spPr>
          <a:xfrm rot="16200000" flipH="1">
            <a:off x="5670550" y="4451350"/>
            <a:ext cx="241300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Curved Connector 63"/>
          <p:cNvCxnSpPr/>
          <p:nvPr/>
        </p:nvCxnSpPr>
        <p:spPr>
          <a:xfrm rot="10800000" flipV="1">
            <a:off x="6858000" y="4406900"/>
            <a:ext cx="500063" cy="449263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63"/>
          <p:cNvCxnSpPr>
            <a:stCxn id="20" idx="2"/>
            <a:endCxn id="22" idx="0"/>
          </p:cNvCxnSpPr>
          <p:nvPr/>
        </p:nvCxnSpPr>
        <p:spPr>
          <a:xfrm rot="5400000">
            <a:off x="5655469" y="3350419"/>
            <a:ext cx="274637" cy="3175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54" name="TextBox 203"/>
          <p:cNvSpPr txBox="1">
            <a:spLocks noChangeArrowheads="1"/>
          </p:cNvSpPr>
          <p:nvPr/>
        </p:nvSpPr>
        <p:spPr bwMode="auto">
          <a:xfrm>
            <a:off x="152400" y="166688"/>
            <a:ext cx="41374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(A)</a:t>
            </a:r>
            <a:r>
              <a:rPr lang="en-US" sz="1600" b="1" dirty="0" smtClean="0"/>
              <a:t> PIPELINE </a:t>
            </a:r>
            <a:r>
              <a:rPr lang="en-US" sz="1600" dirty="0"/>
              <a:t>– </a:t>
            </a:r>
            <a:r>
              <a:rPr lang="en-US" sz="1600" i="1" dirty="0"/>
              <a:t>AIM</a:t>
            </a:r>
            <a:r>
              <a:rPr lang="en-US" sz="1600" i="1" dirty="0" smtClean="0"/>
              <a:t> </a:t>
            </a:r>
            <a:r>
              <a:rPr lang="en-US" sz="1600" i="1" dirty="0" smtClean="0"/>
              <a:t>3  (generalizes Aim 1)</a:t>
            </a:r>
            <a:endParaRPr lang="en-US" sz="1600" i="1" dirty="0"/>
          </a:p>
        </p:txBody>
      </p:sp>
      <p:sp>
        <p:nvSpPr>
          <p:cNvPr id="5155" name="TextBox 204"/>
          <p:cNvSpPr txBox="1">
            <a:spLocks noChangeArrowheads="1"/>
          </p:cNvSpPr>
          <p:nvPr/>
        </p:nvSpPr>
        <p:spPr bwMode="auto">
          <a:xfrm>
            <a:off x="4610100" y="166688"/>
            <a:ext cx="2470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(B) TIME SERIES DATA </a:t>
            </a:r>
          </a:p>
          <a:p>
            <a:r>
              <a:rPr lang="en-US" sz="1600" b="1"/>
              <a:t>	</a:t>
            </a:r>
            <a:r>
              <a:rPr lang="en-US" sz="1600"/>
              <a:t>–</a:t>
            </a:r>
            <a:r>
              <a:rPr lang="en-US" sz="1600" b="1"/>
              <a:t> </a:t>
            </a:r>
            <a:r>
              <a:rPr lang="en-US" sz="1600" i="1"/>
              <a:t>AIM 2 </a:t>
            </a:r>
          </a:p>
        </p:txBody>
      </p:sp>
      <p:sp>
        <p:nvSpPr>
          <p:cNvPr id="5156" name="TextBox 206"/>
          <p:cNvSpPr txBox="1">
            <a:spLocks noChangeArrowheads="1"/>
          </p:cNvSpPr>
          <p:nvPr/>
        </p:nvSpPr>
        <p:spPr bwMode="auto">
          <a:xfrm>
            <a:off x="6461125" y="2635250"/>
            <a:ext cx="17498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(C) VALIDATION</a:t>
            </a:r>
            <a:r>
              <a:rPr lang="en-US" sz="1600" b="1" dirty="0" smtClean="0"/>
              <a:t> </a:t>
            </a:r>
            <a:endParaRPr lang="en-US" sz="1600" i="1" dirty="0"/>
          </a:p>
        </p:txBody>
      </p:sp>
      <p:cxnSp>
        <p:nvCxnSpPr>
          <p:cNvPr id="242" name="Curved Connector 63"/>
          <p:cNvCxnSpPr/>
          <p:nvPr/>
        </p:nvCxnSpPr>
        <p:spPr>
          <a:xfrm flipV="1">
            <a:off x="2781300" y="5167313"/>
            <a:ext cx="342900" cy="793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990600" y="3906838"/>
            <a:ext cx="1790700" cy="194468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 gene network in target species by combining predicted edges with edges supported by homology from “ground truth” network in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1, step 4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59" name="TextBox 250"/>
          <p:cNvSpPr txBox="1">
            <a:spLocks noChangeArrowheads="1"/>
          </p:cNvSpPr>
          <p:nvPr/>
        </p:nvSpPr>
        <p:spPr bwMode="auto">
          <a:xfrm>
            <a:off x="152400" y="5943600"/>
            <a:ext cx="790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Nodes:</a:t>
            </a:r>
            <a:endParaRPr lang="en-US" sz="1400" b="1" i="1"/>
          </a:p>
        </p:txBody>
      </p:sp>
      <p:sp>
        <p:nvSpPr>
          <p:cNvPr id="13" name="Rounded Rectangle 12"/>
          <p:cNvSpPr/>
          <p:nvPr/>
        </p:nvSpPr>
        <p:spPr>
          <a:xfrm>
            <a:off x="2133600" y="2743200"/>
            <a:ext cx="1230313" cy="4191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Predicted edges in target genome’s network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2820988" y="1719263"/>
            <a:ext cx="1598612" cy="855662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Analyze target data via correlation &amp; other methods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8" name="Oval 317"/>
          <p:cNvSpPr/>
          <p:nvPr/>
        </p:nvSpPr>
        <p:spPr>
          <a:xfrm>
            <a:off x="4738688" y="1050925"/>
            <a:ext cx="1890712" cy="13716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 &amp; validate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network inferred from time series experiments by analyzing the effect of ignoring data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2, 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1" name="Curved Connector 36"/>
          <p:cNvCxnSpPr>
            <a:stCxn id="307" idx="2"/>
          </p:cNvCxnSpPr>
          <p:nvPr/>
        </p:nvCxnSpPr>
        <p:spPr>
          <a:xfrm rot="16200000" flipH="1">
            <a:off x="3509169" y="1561306"/>
            <a:ext cx="2286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Curved Connector 63"/>
          <p:cNvCxnSpPr/>
          <p:nvPr/>
        </p:nvCxnSpPr>
        <p:spPr>
          <a:xfrm rot="5400000">
            <a:off x="4045743" y="1748632"/>
            <a:ext cx="582613" cy="184150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Curved Connector 36"/>
          <p:cNvCxnSpPr>
            <a:stCxn id="313" idx="2"/>
          </p:cNvCxnSpPr>
          <p:nvPr/>
        </p:nvCxnSpPr>
        <p:spPr>
          <a:xfrm rot="10800000" flipV="1">
            <a:off x="2439988" y="2146300"/>
            <a:ext cx="381000" cy="581025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amond 11"/>
          <p:cNvSpPr/>
          <p:nvPr/>
        </p:nvSpPr>
        <p:spPr>
          <a:xfrm>
            <a:off x="874713" y="2990850"/>
            <a:ext cx="1328737" cy="666750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Inference rules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Rounded Rectangle 306"/>
          <p:cNvSpPr/>
          <p:nvPr/>
        </p:nvSpPr>
        <p:spPr>
          <a:xfrm>
            <a:off x="2781300" y="457200"/>
            <a:ext cx="1684338" cy="9906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Experimental Data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(expression/RNA-</a:t>
            </a: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seq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about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target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species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" y="1736725"/>
            <a:ext cx="1295400" cy="13716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Determine homologous genes between reference &amp; target genomes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239000" y="3184525"/>
            <a:ext cx="1447800" cy="133985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Validated</a:t>
            </a: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(protein-protein, metabolic and /or validated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edges)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 5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223838" y="534988"/>
            <a:ext cx="1773237" cy="8969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4163" y="642938"/>
            <a:ext cx="754062" cy="6096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 species genome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31888" y="642938"/>
            <a:ext cx="796925" cy="6096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genome </a:t>
            </a:r>
          </a:p>
        </p:txBody>
      </p:sp>
      <p:sp>
        <p:nvSpPr>
          <p:cNvPr id="5174" name="TextBox 400"/>
          <p:cNvSpPr txBox="1">
            <a:spLocks noChangeArrowheads="1"/>
          </p:cNvSpPr>
          <p:nvPr/>
        </p:nvSpPr>
        <p:spPr bwMode="auto">
          <a:xfrm>
            <a:off x="4792663" y="5943600"/>
            <a:ext cx="781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Edges:</a:t>
            </a:r>
            <a:endParaRPr lang="en-US" sz="1400" b="1" i="1"/>
          </a:p>
        </p:txBody>
      </p:sp>
      <p:sp>
        <p:nvSpPr>
          <p:cNvPr id="66" name="Rectangle 65"/>
          <p:cNvSpPr/>
          <p:nvPr/>
        </p:nvSpPr>
        <p:spPr>
          <a:xfrm>
            <a:off x="5576888" y="6043613"/>
            <a:ext cx="1260475" cy="630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2" name="Curved Connector 49"/>
          <p:cNvCxnSpPr/>
          <p:nvPr/>
        </p:nvCxnSpPr>
        <p:spPr>
          <a:xfrm flipV="1">
            <a:off x="5708650" y="6229350"/>
            <a:ext cx="379413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7239000" y="6043613"/>
            <a:ext cx="1447800" cy="630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4" name="Curved Connector 49"/>
          <p:cNvCxnSpPr/>
          <p:nvPr/>
        </p:nvCxnSpPr>
        <p:spPr>
          <a:xfrm flipV="1">
            <a:off x="7316788" y="6229350"/>
            <a:ext cx="379412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5" name="Diamond 414"/>
          <p:cNvSpPr/>
          <p:nvPr/>
        </p:nvSpPr>
        <p:spPr>
          <a:xfrm>
            <a:off x="1385888" y="1474788"/>
            <a:ext cx="1349375" cy="1143000"/>
          </a:xfrm>
          <a:prstGeom prst="diamond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Homology algorithm &amp; parameters </a:t>
            </a:r>
            <a:r>
              <a:rPr lang="en-US" sz="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</a:t>
            </a:r>
            <a:endParaRPr lang="en-US" sz="8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80" name="TextBox 426"/>
          <p:cNvSpPr txBox="1">
            <a:spLocks noChangeArrowheads="1"/>
          </p:cNvSpPr>
          <p:nvPr/>
        </p:nvSpPr>
        <p:spPr bwMode="auto">
          <a:xfrm>
            <a:off x="6021388" y="6091238"/>
            <a:ext cx="81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predicted</a:t>
            </a:r>
            <a:endParaRPr lang="en-US" sz="1200" i="1"/>
          </a:p>
        </p:txBody>
      </p:sp>
      <p:sp>
        <p:nvSpPr>
          <p:cNvPr id="5181" name="TextBox 427"/>
          <p:cNvSpPr txBox="1">
            <a:spLocks noChangeArrowheads="1"/>
          </p:cNvSpPr>
          <p:nvPr/>
        </p:nvSpPr>
        <p:spPr bwMode="auto">
          <a:xfrm>
            <a:off x="7624763" y="6091238"/>
            <a:ext cx="1062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experimental</a:t>
            </a:r>
            <a:endParaRPr lang="en-US" sz="1200" i="1"/>
          </a:p>
        </p:txBody>
      </p:sp>
      <p:cxnSp>
        <p:nvCxnSpPr>
          <p:cNvPr id="431" name="Curved Connector 49"/>
          <p:cNvCxnSpPr/>
          <p:nvPr/>
        </p:nvCxnSpPr>
        <p:spPr>
          <a:xfrm flipV="1">
            <a:off x="5708650" y="6505575"/>
            <a:ext cx="379413" cy="0"/>
          </a:xfrm>
          <a:prstGeom prst="straightConnector1">
            <a:avLst/>
          </a:prstGeom>
          <a:ln>
            <a:solidFill>
              <a:srgbClr val="0066CC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Curved Connector 49"/>
          <p:cNvCxnSpPr/>
          <p:nvPr/>
        </p:nvCxnSpPr>
        <p:spPr>
          <a:xfrm flipV="1">
            <a:off x="7316788" y="6505575"/>
            <a:ext cx="379412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84" name="TextBox 432"/>
          <p:cNvSpPr txBox="1">
            <a:spLocks noChangeArrowheads="1"/>
          </p:cNvSpPr>
          <p:nvPr/>
        </p:nvSpPr>
        <p:spPr bwMode="auto">
          <a:xfrm>
            <a:off x="6021388" y="6367463"/>
            <a:ext cx="8318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validation</a:t>
            </a:r>
            <a:endParaRPr lang="en-US" sz="1200" i="1"/>
          </a:p>
        </p:txBody>
      </p:sp>
      <p:sp>
        <p:nvSpPr>
          <p:cNvPr id="5185" name="TextBox 433"/>
          <p:cNvSpPr txBox="1">
            <a:spLocks noChangeArrowheads="1"/>
          </p:cNvSpPr>
          <p:nvPr/>
        </p:nvSpPr>
        <p:spPr bwMode="auto">
          <a:xfrm>
            <a:off x="7624763" y="6367463"/>
            <a:ext cx="9604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parameters</a:t>
            </a:r>
            <a:endParaRPr lang="en-US" sz="12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599" y="457199"/>
          <a:ext cx="8678761" cy="579120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49915"/>
                <a:gridCol w="1268770"/>
                <a:gridCol w="1630985"/>
                <a:gridCol w="1541370"/>
                <a:gridCol w="1729313"/>
                <a:gridCol w="1558408"/>
              </a:tblGrid>
              <a:tr h="643016"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Metabolic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Interactions</a:t>
                      </a:r>
                      <a:endParaRPr lang="en-US" sz="23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/>
                </a:tc>
                <a:tc rowSpan="4"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Homology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8945">
                <a:tc gridSpan="2" v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Reciprocal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Best Hit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Blast </a:t>
                      </a:r>
                      <a:r>
                        <a:rPr lang="en-US" sz="2300" dirty="0" err="1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-value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&lt; 1e-20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17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Inferred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Validated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Inferred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Validated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174004">
                <a:tc gridSpan="2"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3594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1883 (52.4%)</a:t>
                      </a: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1,268,094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7045 (0.56%)</a:t>
                      </a: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174004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Correlation</a:t>
                      </a:r>
                      <a:endParaRPr lang="en-US" sz="2300" dirty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&gt; 0.5</a:t>
                      </a:r>
                      <a:endParaRPr lang="en-US" sz="2300" dirty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850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547*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(64.4%)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23,686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1464*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(6.2%)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209482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&gt; 0.7</a:t>
                      </a:r>
                      <a:endParaRPr lang="en-US" sz="230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387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275*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(71.1%)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8,745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649*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(7.4%)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181725" y="4373563"/>
            <a:ext cx="1265238" cy="13843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7171" name="Isosceles Triangle 107"/>
          <p:cNvSpPr>
            <a:spLocks noChangeArrowheads="1"/>
          </p:cNvSpPr>
          <p:nvPr/>
        </p:nvSpPr>
        <p:spPr bwMode="auto">
          <a:xfrm>
            <a:off x="6188075" y="3319463"/>
            <a:ext cx="1277938" cy="962025"/>
          </a:xfrm>
          <a:prstGeom prst="triangle">
            <a:avLst>
              <a:gd name="adj" fmla="val 45593"/>
            </a:avLst>
          </a:prstGeom>
          <a:noFill/>
          <a:ln w="12700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endParaRPr lang="en-US" sz="1200" b="1" baseline="-25000">
              <a:cs typeface="Arial" pitchFamily="34" charset="0"/>
            </a:endParaRPr>
          </a:p>
        </p:txBody>
      </p:sp>
      <p:sp>
        <p:nvSpPr>
          <p:cNvPr id="7172" name="Isosceles Triangle 73"/>
          <p:cNvSpPr>
            <a:spLocks noChangeArrowheads="1"/>
          </p:cNvSpPr>
          <p:nvPr/>
        </p:nvSpPr>
        <p:spPr bwMode="auto">
          <a:xfrm>
            <a:off x="2043113" y="3298825"/>
            <a:ext cx="1212850" cy="949325"/>
          </a:xfrm>
          <a:prstGeom prst="triangle">
            <a:avLst>
              <a:gd name="adj" fmla="val 50440"/>
            </a:avLst>
          </a:prstGeom>
          <a:noFill/>
          <a:ln w="12700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endParaRPr lang="en-US" sz="1200" b="1" baseline="-25000">
              <a:cs typeface="Arial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306638" y="627063"/>
            <a:ext cx="5303837" cy="45402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FFFFFF"/>
              </a:gs>
            </a:gsLst>
            <a:lin ang="108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endParaRPr lang="en-US" sz="1200" b="1" baseline="-25000">
              <a:ea typeface="ＭＳ Ｐゴシック" charset="-128"/>
              <a:cs typeface="Arial" pitchFamily="34" charset="0"/>
            </a:endParaRPr>
          </a:p>
        </p:txBody>
      </p:sp>
      <p:sp>
        <p:nvSpPr>
          <p:cNvPr id="7174" name="TextBox 90"/>
          <p:cNvSpPr txBox="1">
            <a:spLocks noChangeArrowheads="1"/>
          </p:cNvSpPr>
          <p:nvPr/>
        </p:nvSpPr>
        <p:spPr bwMode="auto">
          <a:xfrm>
            <a:off x="3573463" y="3959225"/>
            <a:ext cx="1978025" cy="9525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cs typeface="Arial" pitchFamily="34" charset="0"/>
              </a:rPr>
              <a:t>Red Squares represent a </a:t>
            </a:r>
          </a:p>
          <a:p>
            <a:pPr algn="ctr"/>
            <a:r>
              <a:rPr lang="en-US" sz="1400">
                <a:cs typeface="Arial" pitchFamily="34" charset="0"/>
              </a:rPr>
              <a:t>transition </a:t>
            </a:r>
            <a:r>
              <a:rPr lang="en-US" sz="1400" b="1">
                <a:cs typeface="Arial" pitchFamily="34" charset="0"/>
              </a:rPr>
              <a:t>function </a:t>
            </a:r>
            <a:r>
              <a:rPr lang="en-US" sz="1400" b="1" i="1">
                <a:cs typeface="Arial" pitchFamily="34" charset="0"/>
              </a:rPr>
              <a:t>f</a:t>
            </a:r>
            <a:r>
              <a:rPr lang="en-US" sz="1400">
                <a:cs typeface="Arial" pitchFamily="34" charset="0"/>
              </a:rPr>
              <a:t>  to be learned</a:t>
            </a:r>
          </a:p>
        </p:txBody>
      </p:sp>
      <p:grpSp>
        <p:nvGrpSpPr>
          <p:cNvPr id="7175" name="Group 109"/>
          <p:cNvGrpSpPr>
            <a:grpSpLocks/>
          </p:cNvGrpSpPr>
          <p:nvPr/>
        </p:nvGrpSpPr>
        <p:grpSpPr bwMode="auto">
          <a:xfrm>
            <a:off x="1474788" y="3925888"/>
            <a:ext cx="1760537" cy="1852612"/>
            <a:chOff x="865746" y="4290438"/>
            <a:chExt cx="1956829" cy="2339313"/>
          </a:xfrm>
        </p:grpSpPr>
        <p:sp>
          <p:nvSpPr>
            <p:cNvPr id="7216" name="TextBox 31"/>
            <p:cNvSpPr txBox="1">
              <a:spLocks noChangeArrowheads="1"/>
            </p:cNvSpPr>
            <p:nvPr/>
          </p:nvSpPr>
          <p:spPr bwMode="auto">
            <a:xfrm>
              <a:off x="1689448" y="4290438"/>
              <a:ext cx="854045" cy="42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  </a:t>
              </a:r>
              <a:r>
                <a:rPr lang="en-US" sz="1600">
                  <a:cs typeface="Arial" pitchFamily="34" charset="0"/>
                </a:rPr>
                <a:t>t</a:t>
              </a:r>
            </a:p>
          </p:txBody>
        </p:sp>
        <p:grpSp>
          <p:nvGrpSpPr>
            <p:cNvPr id="7217" name="Group 108"/>
            <p:cNvGrpSpPr>
              <a:grpSpLocks/>
            </p:cNvGrpSpPr>
            <p:nvPr/>
          </p:nvGrpSpPr>
          <p:grpSpPr bwMode="auto">
            <a:xfrm>
              <a:off x="865746" y="4345571"/>
              <a:ext cx="1956829" cy="2284180"/>
              <a:chOff x="865746" y="4345571"/>
              <a:chExt cx="1956829" cy="2284180"/>
            </a:xfrm>
          </p:grpSpPr>
          <p:pic>
            <p:nvPicPr>
              <p:cNvPr id="7218" name="Picture 28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73200" y="4681538"/>
                <a:ext cx="1349375" cy="153987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</p:pic>
          <p:pic>
            <p:nvPicPr>
              <p:cNvPr id="7219" name="Picture 29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225550" y="4876800"/>
                <a:ext cx="204788" cy="17272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</p:pic>
          <p:sp>
            <p:nvSpPr>
              <p:cNvPr id="7220" name="TextBox 32"/>
              <p:cNvSpPr txBox="1">
                <a:spLocks noChangeArrowheads="1"/>
              </p:cNvSpPr>
              <p:nvPr/>
            </p:nvSpPr>
            <p:spPr bwMode="auto">
              <a:xfrm rot="-5400000">
                <a:off x="-88140" y="5299457"/>
                <a:ext cx="2284180" cy="376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i="1">
                    <a:cs typeface="Arial" pitchFamily="34" charset="0"/>
                  </a:rPr>
                  <a:t>TFs </a:t>
                </a:r>
                <a:r>
                  <a:rPr lang="en-US" sz="1600">
                    <a:cs typeface="Arial" pitchFamily="34" charset="0"/>
                  </a:rPr>
                  <a:t>+ </a:t>
                </a:r>
                <a:r>
                  <a:rPr lang="en-US" sz="1600" i="1">
                    <a:cs typeface="Arial" pitchFamily="34" charset="0"/>
                  </a:rPr>
                  <a:t>targets  </a:t>
                </a:r>
                <a:r>
                  <a:rPr lang="en-US" sz="1600">
                    <a:cs typeface="Arial" pitchFamily="34" charset="0"/>
                  </a:rPr>
                  <a:t>t+1</a:t>
                </a:r>
              </a:p>
            </p:txBody>
          </p:sp>
          <p:cxnSp>
            <p:nvCxnSpPr>
              <p:cNvPr id="7221" name="Straight Arrow Connector 57"/>
              <p:cNvCxnSpPr>
                <a:cxnSpLocks noChangeShapeType="1"/>
              </p:cNvCxnSpPr>
              <p:nvPr/>
            </p:nvCxnSpPr>
            <p:spPr bwMode="auto">
              <a:xfrm rot="5400000">
                <a:off x="1331119" y="4937919"/>
                <a:ext cx="912813" cy="708025"/>
              </a:xfrm>
              <a:prstGeom prst="bentConnector4">
                <a:avLst>
                  <a:gd name="adj1" fmla="val 112514"/>
                  <a:gd name="adj2" fmla="val 42616"/>
                </a:avLst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7222" name="Straight Arrow Connector 57"/>
              <p:cNvCxnSpPr>
                <a:cxnSpLocks noChangeShapeType="1"/>
              </p:cNvCxnSpPr>
              <p:nvPr/>
            </p:nvCxnSpPr>
            <p:spPr bwMode="auto">
              <a:xfrm rot="5400000">
                <a:off x="2101056" y="4887119"/>
                <a:ext cx="669925" cy="566738"/>
              </a:xfrm>
              <a:prstGeom prst="bentConnector3">
                <a:avLst>
                  <a:gd name="adj1" fmla="val 101185"/>
                </a:avLst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7223" name="Freeform 63"/>
              <p:cNvSpPr>
                <a:spLocks/>
              </p:cNvSpPr>
              <p:nvPr/>
            </p:nvSpPr>
            <p:spPr bwMode="auto">
              <a:xfrm>
                <a:off x="1435100" y="4826567"/>
                <a:ext cx="457200" cy="609600"/>
              </a:xfrm>
              <a:custGeom>
                <a:avLst/>
                <a:gdLst>
                  <a:gd name="T0" fmla="*/ 2147483647 w 288"/>
                  <a:gd name="T1" fmla="*/ 0 h 376"/>
                  <a:gd name="T2" fmla="*/ 2147483647 w 288"/>
                  <a:gd name="T3" fmla="*/ 2147483647 h 376"/>
                  <a:gd name="T4" fmla="*/ 0 w 288"/>
                  <a:gd name="T5" fmla="*/ 2147483647 h 376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376"/>
                  <a:gd name="T11" fmla="*/ 288 w 288"/>
                  <a:gd name="T12" fmla="*/ 376 h 3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376">
                    <a:moveTo>
                      <a:pt x="288" y="0"/>
                    </a:moveTo>
                    <a:lnTo>
                      <a:pt x="280" y="368"/>
                    </a:lnTo>
                    <a:lnTo>
                      <a:pt x="0" y="3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4" name="Freeform 64"/>
              <p:cNvSpPr>
                <a:spLocks/>
              </p:cNvSpPr>
              <p:nvPr/>
            </p:nvSpPr>
            <p:spPr bwMode="auto">
              <a:xfrm>
                <a:off x="1435100" y="4839267"/>
                <a:ext cx="1117600" cy="1231900"/>
              </a:xfrm>
              <a:custGeom>
                <a:avLst/>
                <a:gdLst>
                  <a:gd name="T0" fmla="*/ 2147483647 w 704"/>
                  <a:gd name="T1" fmla="*/ 0 h 776"/>
                  <a:gd name="T2" fmla="*/ 2147483647 w 704"/>
                  <a:gd name="T3" fmla="*/ 2147483647 h 776"/>
                  <a:gd name="T4" fmla="*/ 0 w 704"/>
                  <a:gd name="T5" fmla="*/ 2147483647 h 776"/>
                  <a:gd name="T6" fmla="*/ 0 60000 65536"/>
                  <a:gd name="T7" fmla="*/ 0 60000 65536"/>
                  <a:gd name="T8" fmla="*/ 0 60000 65536"/>
                  <a:gd name="T9" fmla="*/ 0 w 704"/>
                  <a:gd name="T10" fmla="*/ 0 h 776"/>
                  <a:gd name="T11" fmla="*/ 704 w 704"/>
                  <a:gd name="T12" fmla="*/ 776 h 7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4" h="776">
                    <a:moveTo>
                      <a:pt x="704" y="0"/>
                    </a:moveTo>
                    <a:lnTo>
                      <a:pt x="704" y="776"/>
                    </a:lnTo>
                    <a:lnTo>
                      <a:pt x="0" y="7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5" name="Freeform 65"/>
              <p:cNvSpPr>
                <a:spLocks/>
              </p:cNvSpPr>
              <p:nvPr/>
            </p:nvSpPr>
            <p:spPr bwMode="auto">
              <a:xfrm>
                <a:off x="1473200" y="4813867"/>
                <a:ext cx="1320800" cy="1549400"/>
              </a:xfrm>
              <a:custGeom>
                <a:avLst/>
                <a:gdLst>
                  <a:gd name="T0" fmla="*/ 2147483647 w 704"/>
                  <a:gd name="T1" fmla="*/ 0 h 776"/>
                  <a:gd name="T2" fmla="*/ 2147483647 w 704"/>
                  <a:gd name="T3" fmla="*/ 2147483647 h 776"/>
                  <a:gd name="T4" fmla="*/ 0 w 704"/>
                  <a:gd name="T5" fmla="*/ 2147483647 h 776"/>
                  <a:gd name="T6" fmla="*/ 0 60000 65536"/>
                  <a:gd name="T7" fmla="*/ 0 60000 65536"/>
                  <a:gd name="T8" fmla="*/ 0 60000 65536"/>
                  <a:gd name="T9" fmla="*/ 0 w 704"/>
                  <a:gd name="T10" fmla="*/ 0 h 776"/>
                  <a:gd name="T11" fmla="*/ 704 w 704"/>
                  <a:gd name="T12" fmla="*/ 776 h 7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4" h="776">
                    <a:moveTo>
                      <a:pt x="704" y="0"/>
                    </a:moveTo>
                    <a:lnTo>
                      <a:pt x="704" y="776"/>
                    </a:lnTo>
                    <a:lnTo>
                      <a:pt x="0" y="7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176" name="Group 110"/>
          <p:cNvGrpSpPr>
            <a:grpSpLocks/>
          </p:cNvGrpSpPr>
          <p:nvPr/>
        </p:nvGrpSpPr>
        <p:grpSpPr bwMode="auto">
          <a:xfrm>
            <a:off x="5683250" y="3922713"/>
            <a:ext cx="1763713" cy="1909762"/>
            <a:chOff x="4882458" y="4292876"/>
            <a:chExt cx="1959667" cy="2410361"/>
          </a:xfrm>
        </p:grpSpPr>
        <p:sp>
          <p:nvSpPr>
            <p:cNvPr id="7209" name="TextBox 94"/>
            <p:cNvSpPr txBox="1">
              <a:spLocks noChangeArrowheads="1"/>
            </p:cNvSpPr>
            <p:nvPr/>
          </p:nvSpPr>
          <p:spPr bwMode="auto">
            <a:xfrm>
              <a:off x="5591651" y="4292876"/>
              <a:ext cx="1049773" cy="427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 </a:t>
              </a:r>
              <a:r>
                <a:rPr lang="en-US" sz="1600">
                  <a:cs typeface="Arial" pitchFamily="34" charset="0"/>
                </a:rPr>
                <a:t>t+3</a:t>
              </a:r>
            </a:p>
          </p:txBody>
        </p:sp>
        <p:sp>
          <p:nvSpPr>
            <p:cNvPr id="7210" name="TextBox 95"/>
            <p:cNvSpPr txBox="1">
              <a:spLocks noChangeArrowheads="1"/>
            </p:cNvSpPr>
            <p:nvPr/>
          </p:nvSpPr>
          <p:spPr bwMode="auto">
            <a:xfrm rot="-5400000">
              <a:off x="3928952" y="5373437"/>
              <a:ext cx="2283306" cy="376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</a:t>
              </a:r>
              <a:r>
                <a:rPr lang="en-US" sz="1600">
                  <a:cs typeface="Arial" pitchFamily="34" charset="0"/>
                </a:rPr>
                <a:t>+ targets  t+4</a:t>
              </a:r>
            </a:p>
          </p:txBody>
        </p:sp>
        <p:cxnSp>
          <p:nvCxnSpPr>
            <p:cNvPr id="7211" name="Straight Arrow Connector 57"/>
            <p:cNvCxnSpPr>
              <a:cxnSpLocks noChangeShapeType="1"/>
            </p:cNvCxnSpPr>
            <p:nvPr/>
          </p:nvCxnSpPr>
          <p:spPr bwMode="auto">
            <a:xfrm rot="10800000" flipV="1">
              <a:off x="5460551" y="4884137"/>
              <a:ext cx="1169839" cy="336718"/>
            </a:xfrm>
            <a:prstGeom prst="bentConnector3">
              <a:avLst>
                <a:gd name="adj1" fmla="val -727"/>
              </a:avLst>
            </a:prstGeom>
            <a:noFill/>
            <a:ln w="12700">
              <a:solidFill>
                <a:srgbClr val="000000"/>
              </a:solidFill>
              <a:prstDash val="sysDash"/>
              <a:round/>
              <a:headEnd/>
              <a:tailEnd type="triangle" w="med" len="med"/>
            </a:ln>
          </p:spPr>
        </p:cxnSp>
        <p:pic>
          <p:nvPicPr>
            <p:cNvPr id="7212" name="Picture 103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32400" y="4954588"/>
              <a:ext cx="203200" cy="166052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pic>
          <p:nvPicPr>
            <p:cNvPr id="7213" name="Picture 104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75288" y="4699000"/>
              <a:ext cx="1366837" cy="1666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cxnSp>
          <p:nvCxnSpPr>
            <p:cNvPr id="7214" name="Straight Arrow Connector 57"/>
            <p:cNvCxnSpPr>
              <a:cxnSpLocks noChangeShapeType="1"/>
            </p:cNvCxnSpPr>
            <p:nvPr/>
          </p:nvCxnSpPr>
          <p:spPr bwMode="auto">
            <a:xfrm rot="5400000">
              <a:off x="5336380" y="4963847"/>
              <a:ext cx="912813" cy="708025"/>
            </a:xfrm>
            <a:prstGeom prst="bentConnector4">
              <a:avLst>
                <a:gd name="adj1" fmla="val 112514"/>
                <a:gd name="adj2" fmla="val 4261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15" name="Straight Arrow Connector 57"/>
            <p:cNvCxnSpPr>
              <a:cxnSpLocks noChangeShapeType="1"/>
            </p:cNvCxnSpPr>
            <p:nvPr/>
          </p:nvCxnSpPr>
          <p:spPr bwMode="auto">
            <a:xfrm rot="5400000">
              <a:off x="6137541" y="4886062"/>
              <a:ext cx="669925" cy="566738"/>
            </a:xfrm>
            <a:prstGeom prst="bentConnector3">
              <a:avLst>
                <a:gd name="adj1" fmla="val 10118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7177" name="Straight Arrow Connector 37"/>
          <p:cNvCxnSpPr>
            <a:cxnSpLocks noChangeShapeType="1"/>
          </p:cNvCxnSpPr>
          <p:nvPr/>
        </p:nvCxnSpPr>
        <p:spPr bwMode="auto">
          <a:xfrm flipV="1">
            <a:off x="5595938" y="3368675"/>
            <a:ext cx="458787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78" name="Straight Arrow Connector 37"/>
          <p:cNvCxnSpPr>
            <a:cxnSpLocks noChangeShapeType="1"/>
          </p:cNvCxnSpPr>
          <p:nvPr/>
        </p:nvCxnSpPr>
        <p:spPr bwMode="auto">
          <a:xfrm flipV="1">
            <a:off x="7035800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79" name="Straight Arrow Connector 37"/>
          <p:cNvCxnSpPr>
            <a:cxnSpLocks noChangeShapeType="1"/>
          </p:cNvCxnSpPr>
          <p:nvPr/>
        </p:nvCxnSpPr>
        <p:spPr bwMode="auto">
          <a:xfrm flipV="1">
            <a:off x="4225925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80" name="Straight Arrow Connector 37"/>
          <p:cNvCxnSpPr>
            <a:cxnSpLocks noChangeShapeType="1"/>
          </p:cNvCxnSpPr>
          <p:nvPr/>
        </p:nvCxnSpPr>
        <p:spPr bwMode="auto">
          <a:xfrm flipV="1">
            <a:off x="2786063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pic>
        <p:nvPicPr>
          <p:cNvPr id="7181" name="Pictur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14513" y="1241425"/>
            <a:ext cx="401637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2" name="TextBox 9"/>
          <p:cNvSpPr txBox="1">
            <a:spLocks noChangeArrowheads="1"/>
          </p:cNvSpPr>
          <p:nvPr/>
        </p:nvSpPr>
        <p:spPr bwMode="auto">
          <a:xfrm>
            <a:off x="1885950" y="974725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pitchFamily="34" charset="0"/>
              </a:rPr>
              <a:t>t</a:t>
            </a:r>
          </a:p>
        </p:txBody>
      </p:sp>
      <p:pic>
        <p:nvPicPr>
          <p:cNvPr id="7183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4525" y="1250950"/>
            <a:ext cx="444500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4" name="TextBox 10"/>
          <p:cNvSpPr txBox="1">
            <a:spLocks noChangeArrowheads="1"/>
          </p:cNvSpPr>
          <p:nvPr/>
        </p:nvSpPr>
        <p:spPr bwMode="auto">
          <a:xfrm>
            <a:off x="3124200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+ 1</a:t>
            </a:r>
          </a:p>
        </p:txBody>
      </p:sp>
      <p:pic>
        <p:nvPicPr>
          <p:cNvPr id="7185" name="Picture 6"/>
          <p:cNvPicPr>
            <a:picLocks noChangeAspect="1"/>
          </p:cNvPicPr>
          <p:nvPr/>
        </p:nvPicPr>
        <p:blipFill>
          <a:blip r:embed="rId8"/>
          <a:srcRect l="8392"/>
          <a:stretch>
            <a:fillRect/>
          </a:stretch>
        </p:blipFill>
        <p:spPr bwMode="auto">
          <a:xfrm>
            <a:off x="4572000" y="1262063"/>
            <a:ext cx="403225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6" name="TextBox 11"/>
          <p:cNvSpPr txBox="1">
            <a:spLocks noChangeArrowheads="1"/>
          </p:cNvSpPr>
          <p:nvPr/>
        </p:nvSpPr>
        <p:spPr bwMode="auto">
          <a:xfrm>
            <a:off x="4443413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+ 2</a:t>
            </a:r>
          </a:p>
        </p:txBody>
      </p:sp>
      <p:pic>
        <p:nvPicPr>
          <p:cNvPr id="7187" name="Picture 5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4550" y="1241425"/>
            <a:ext cx="465138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8" name="TextBox 12"/>
          <p:cNvSpPr txBox="1">
            <a:spLocks noChangeArrowheads="1"/>
          </p:cNvSpPr>
          <p:nvPr/>
        </p:nvSpPr>
        <p:spPr bwMode="auto">
          <a:xfrm>
            <a:off x="5856288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+ 3</a:t>
            </a:r>
          </a:p>
        </p:txBody>
      </p:sp>
      <p:pic>
        <p:nvPicPr>
          <p:cNvPr id="7189" name="Picture 18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00900" y="1250950"/>
            <a:ext cx="409575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90" name="TextBox 19"/>
          <p:cNvSpPr txBox="1">
            <a:spLocks noChangeArrowheads="1"/>
          </p:cNvSpPr>
          <p:nvPr/>
        </p:nvSpPr>
        <p:spPr bwMode="auto">
          <a:xfrm>
            <a:off x="7086600" y="974725"/>
            <a:ext cx="938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+ 4</a:t>
            </a:r>
          </a:p>
        </p:txBody>
      </p:sp>
      <p:cxnSp>
        <p:nvCxnSpPr>
          <p:cNvPr id="7191" name="Straight Arrow Connector 35"/>
          <p:cNvCxnSpPr>
            <a:cxnSpLocks noChangeShapeType="1"/>
          </p:cNvCxnSpPr>
          <p:nvPr/>
        </p:nvCxnSpPr>
        <p:spPr bwMode="auto">
          <a:xfrm rot="16200000" flipH="1">
            <a:off x="2088356" y="3226595"/>
            <a:ext cx="117475" cy="392112"/>
          </a:xfrm>
          <a:prstGeom prst="bentConnector2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192" name="TextBox 102"/>
          <p:cNvSpPr txBox="1">
            <a:spLocks noChangeArrowheads="1"/>
          </p:cNvSpPr>
          <p:nvPr/>
        </p:nvSpPr>
        <p:spPr bwMode="auto">
          <a:xfrm rot="-5400000">
            <a:off x="7075488" y="1981200"/>
            <a:ext cx="1912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pitchFamily="34" charset="0"/>
              </a:rPr>
              <a:t>Gene expression</a:t>
            </a:r>
          </a:p>
        </p:txBody>
      </p:sp>
      <p:cxnSp>
        <p:nvCxnSpPr>
          <p:cNvPr id="131" name="Straight Arrow Connector 35"/>
          <p:cNvCxnSpPr/>
          <p:nvPr/>
        </p:nvCxnSpPr>
        <p:spPr>
          <a:xfrm>
            <a:off x="3402013" y="3375025"/>
            <a:ext cx="358775" cy="95250"/>
          </a:xfrm>
          <a:prstGeom prst="bentConnector3">
            <a:avLst>
              <a:gd name="adj1" fmla="val -1064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35"/>
          <p:cNvCxnSpPr/>
          <p:nvPr/>
        </p:nvCxnSpPr>
        <p:spPr>
          <a:xfrm>
            <a:off x="4773613" y="3375025"/>
            <a:ext cx="366712" cy="95250"/>
          </a:xfrm>
          <a:prstGeom prst="bentConnector3">
            <a:avLst>
              <a:gd name="adj1" fmla="val 0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35"/>
          <p:cNvCxnSpPr/>
          <p:nvPr/>
        </p:nvCxnSpPr>
        <p:spPr>
          <a:xfrm>
            <a:off x="6213475" y="3375025"/>
            <a:ext cx="288925" cy="95250"/>
          </a:xfrm>
          <a:prstGeom prst="bentConnector3">
            <a:avLst>
              <a:gd name="adj1" fmla="val 0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6" name="TextBox 84"/>
          <p:cNvSpPr txBox="1">
            <a:spLocks noChangeArrowheads="1"/>
          </p:cNvSpPr>
          <p:nvPr/>
        </p:nvSpPr>
        <p:spPr bwMode="auto">
          <a:xfrm>
            <a:off x="1757363" y="784225"/>
            <a:ext cx="63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00"/>
                </a:solidFill>
                <a:cs typeface="Arial" pitchFamily="34" charset="0"/>
              </a:rPr>
              <a:t>Time</a:t>
            </a:r>
          </a:p>
        </p:txBody>
      </p:sp>
      <p:sp>
        <p:nvSpPr>
          <p:cNvPr id="7197" name="Rectangle 111"/>
          <p:cNvSpPr>
            <a:spLocks noChangeArrowheads="1"/>
          </p:cNvSpPr>
          <p:nvPr/>
        </p:nvSpPr>
        <p:spPr bwMode="auto">
          <a:xfrm>
            <a:off x="2374900" y="3238500"/>
            <a:ext cx="547688" cy="4826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r>
              <a:rPr lang="en-US" sz="2800" i="1">
                <a:cs typeface="Arial" pitchFamily="34" charset="0"/>
              </a:rPr>
              <a:t>f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3768725" y="3238500"/>
            <a:ext cx="547688" cy="482600"/>
          </a:xfrm>
          <a:prstGeom prst="rect">
            <a:avLst/>
          </a:prstGeom>
          <a:gradFill flip="none" rotWithShape="1">
            <a:gsLst>
              <a:gs pos="10000">
                <a:schemeClr val="bg1"/>
              </a:gs>
              <a:gs pos="75000">
                <a:srgbClr val="FFB6B1"/>
              </a:gs>
              <a:gs pos="100000">
                <a:srgbClr val="FF0000"/>
              </a:gs>
            </a:gsLst>
            <a:lin ang="0" scaled="1"/>
            <a:tileRect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2800" i="1">
                <a:ea typeface="ＭＳ Ｐゴシック" charset="-128"/>
                <a:cs typeface="Arial" pitchFamily="34" charset="0"/>
              </a:rPr>
              <a:t>f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5162550" y="3238500"/>
            <a:ext cx="547688" cy="4826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0000">
                <a:srgbClr val="FF0000"/>
              </a:gs>
              <a:gs pos="30000">
                <a:srgbClr val="FFB6B1"/>
              </a:gs>
            </a:gsLst>
            <a:lin ang="0" scaled="1"/>
            <a:tileRect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2800" i="1">
                <a:ea typeface="ＭＳ Ｐゴシック" charset="-128"/>
                <a:cs typeface="Arial" pitchFamily="34" charset="0"/>
              </a:rPr>
              <a:t>f</a:t>
            </a:r>
          </a:p>
        </p:txBody>
      </p:sp>
      <p:sp>
        <p:nvSpPr>
          <p:cNvPr id="7200" name="Rectangle 114"/>
          <p:cNvSpPr>
            <a:spLocks noChangeArrowheads="1"/>
          </p:cNvSpPr>
          <p:nvPr/>
        </p:nvSpPr>
        <p:spPr bwMode="auto">
          <a:xfrm>
            <a:off x="6510338" y="3238500"/>
            <a:ext cx="547687" cy="482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r>
              <a:rPr lang="en-US" sz="2800" i="1">
                <a:cs typeface="Arial" pitchFamily="34" charset="0"/>
              </a:rPr>
              <a:t>f</a:t>
            </a:r>
          </a:p>
        </p:txBody>
      </p:sp>
      <p:sp>
        <p:nvSpPr>
          <p:cNvPr id="7201" name="TextBox 116"/>
          <p:cNvSpPr txBox="1">
            <a:spLocks noChangeArrowheads="1"/>
          </p:cNvSpPr>
          <p:nvPr/>
        </p:nvSpPr>
        <p:spPr bwMode="auto">
          <a:xfrm>
            <a:off x="869950" y="3017838"/>
            <a:ext cx="839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Arial" pitchFamily="34" charset="0"/>
              </a:rPr>
              <a:t>gene zi</a:t>
            </a:r>
          </a:p>
        </p:txBody>
      </p:sp>
      <p:sp>
        <p:nvSpPr>
          <p:cNvPr id="7202" name="Rectangle 267"/>
          <p:cNvSpPr>
            <a:spLocks noChangeArrowheads="1"/>
          </p:cNvSpPr>
          <p:nvPr/>
        </p:nvSpPr>
        <p:spPr bwMode="auto">
          <a:xfrm>
            <a:off x="533400" y="152400"/>
            <a:ext cx="8077200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cxnSp>
        <p:nvCxnSpPr>
          <p:cNvPr id="7203" name="Straight Arrow Connector 61"/>
          <p:cNvCxnSpPr>
            <a:cxnSpLocks noChangeShapeType="1"/>
          </p:cNvCxnSpPr>
          <p:nvPr/>
        </p:nvCxnSpPr>
        <p:spPr bwMode="auto">
          <a:xfrm>
            <a:off x="3573463" y="5080000"/>
            <a:ext cx="1997075" cy="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 rot="5400000">
            <a:off x="519906" y="2262982"/>
            <a:ext cx="1508125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205" name="TextBox 116"/>
          <p:cNvSpPr txBox="1">
            <a:spLocks noChangeArrowheads="1"/>
          </p:cNvSpPr>
          <p:nvPr/>
        </p:nvSpPr>
        <p:spPr bwMode="auto">
          <a:xfrm>
            <a:off x="869950" y="1198563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Arial" pitchFamily="34" charset="0"/>
              </a:rPr>
              <a:t>gene zk</a:t>
            </a:r>
          </a:p>
        </p:txBody>
      </p:sp>
      <p:sp>
        <p:nvSpPr>
          <p:cNvPr id="7206" name="Rectangle 56"/>
          <p:cNvSpPr>
            <a:spLocks noChangeArrowheads="1"/>
          </p:cNvSpPr>
          <p:nvPr/>
        </p:nvSpPr>
        <p:spPr bwMode="auto">
          <a:xfrm>
            <a:off x="533400" y="6359525"/>
            <a:ext cx="457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cs typeface="Arial" pitchFamily="34" charset="0"/>
              </a:rPr>
              <a:t>Krouk et al 2010 submitted [19]</a:t>
            </a:r>
          </a:p>
        </p:txBody>
      </p:sp>
      <p:sp>
        <p:nvSpPr>
          <p:cNvPr id="7207" name="Rectangle 57"/>
          <p:cNvSpPr>
            <a:spLocks noChangeArrowheads="1"/>
          </p:cNvSpPr>
          <p:nvPr/>
        </p:nvSpPr>
        <p:spPr bwMode="auto">
          <a:xfrm>
            <a:off x="1303338" y="288925"/>
            <a:ext cx="6392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cs typeface="Arial" pitchFamily="34" charset="0"/>
              </a:rPr>
              <a:t>State Space Modeling of Transcriptome Time Series Data</a:t>
            </a:r>
          </a:p>
        </p:txBody>
      </p:sp>
      <p:sp>
        <p:nvSpPr>
          <p:cNvPr id="7208" name="Rectangle 58"/>
          <p:cNvSpPr>
            <a:spLocks noChangeArrowheads="1"/>
          </p:cNvSpPr>
          <p:nvPr/>
        </p:nvSpPr>
        <p:spPr bwMode="auto">
          <a:xfrm>
            <a:off x="457200" y="5910263"/>
            <a:ext cx="822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>
                <a:cs typeface="Arial" pitchFamily="34" charset="0"/>
              </a:rPr>
              <a:t>Explain target gene expression as function of up to 4 input TFs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ight Arrow 69"/>
          <p:cNvSpPr>
            <a:spLocks noChangeArrowheads="1"/>
          </p:cNvSpPr>
          <p:nvPr/>
        </p:nvSpPr>
        <p:spPr bwMode="auto">
          <a:xfrm>
            <a:off x="1500188" y="827088"/>
            <a:ext cx="7491412" cy="669925"/>
          </a:xfrm>
          <a:prstGeom prst="rightArrow">
            <a:avLst>
              <a:gd name="adj1" fmla="val 50000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noFill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endParaRPr lang="en-US" sz="1200" b="1" baseline="-25000" dirty="0">
              <a:solidFill>
                <a:schemeClr val="bg1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152400" y="1577975"/>
            <a:ext cx="1878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(B) State Space</a:t>
            </a:r>
          </a:p>
        </p:txBody>
      </p:sp>
      <p:sp>
        <p:nvSpPr>
          <p:cNvPr id="8196" name="Text Box 66"/>
          <p:cNvSpPr txBox="1">
            <a:spLocks noChangeArrowheads="1"/>
          </p:cNvSpPr>
          <p:nvPr/>
        </p:nvSpPr>
        <p:spPr bwMode="auto">
          <a:xfrm>
            <a:off x="646113" y="3903663"/>
            <a:ext cx="2532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“Leave-out-last” test:</a:t>
            </a:r>
          </a:p>
        </p:txBody>
      </p:sp>
      <p:grpSp>
        <p:nvGrpSpPr>
          <p:cNvPr id="8197" name="Group 137"/>
          <p:cNvGrpSpPr>
            <a:grpSpLocks/>
          </p:cNvGrpSpPr>
          <p:nvPr/>
        </p:nvGrpSpPr>
        <p:grpSpPr bwMode="auto">
          <a:xfrm>
            <a:off x="1666875" y="2565400"/>
            <a:ext cx="152400" cy="381000"/>
            <a:chOff x="1464426" y="1371600"/>
            <a:chExt cx="152400" cy="381000"/>
          </a:xfrm>
        </p:grpSpPr>
        <p:sp>
          <p:nvSpPr>
            <p:cNvPr id="8292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93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198" name="Group 138"/>
          <p:cNvGrpSpPr>
            <a:grpSpLocks/>
          </p:cNvGrpSpPr>
          <p:nvPr/>
        </p:nvGrpSpPr>
        <p:grpSpPr bwMode="auto">
          <a:xfrm>
            <a:off x="2774950" y="2565400"/>
            <a:ext cx="152400" cy="381000"/>
            <a:chOff x="1464426" y="1371600"/>
            <a:chExt cx="152400" cy="381000"/>
          </a:xfrm>
        </p:grpSpPr>
        <p:sp>
          <p:nvSpPr>
            <p:cNvPr id="8290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91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199" name="Group 141"/>
          <p:cNvGrpSpPr>
            <a:grpSpLocks/>
          </p:cNvGrpSpPr>
          <p:nvPr/>
        </p:nvGrpSpPr>
        <p:grpSpPr bwMode="auto">
          <a:xfrm>
            <a:off x="3883025" y="2565400"/>
            <a:ext cx="152400" cy="381000"/>
            <a:chOff x="1464426" y="1371600"/>
            <a:chExt cx="152400" cy="381000"/>
          </a:xfrm>
        </p:grpSpPr>
        <p:sp>
          <p:nvSpPr>
            <p:cNvPr id="8288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9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0" name="Group 144"/>
          <p:cNvGrpSpPr>
            <a:grpSpLocks/>
          </p:cNvGrpSpPr>
          <p:nvPr/>
        </p:nvGrpSpPr>
        <p:grpSpPr bwMode="auto">
          <a:xfrm>
            <a:off x="4991100" y="2565400"/>
            <a:ext cx="152400" cy="381000"/>
            <a:chOff x="1464426" y="1371600"/>
            <a:chExt cx="152400" cy="381000"/>
          </a:xfrm>
        </p:grpSpPr>
        <p:sp>
          <p:nvSpPr>
            <p:cNvPr id="8286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7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1" name="Group 147"/>
          <p:cNvGrpSpPr>
            <a:grpSpLocks/>
          </p:cNvGrpSpPr>
          <p:nvPr/>
        </p:nvGrpSpPr>
        <p:grpSpPr bwMode="auto">
          <a:xfrm>
            <a:off x="6091238" y="2565400"/>
            <a:ext cx="152400" cy="381000"/>
            <a:chOff x="1464426" y="1371600"/>
            <a:chExt cx="152400" cy="381000"/>
          </a:xfrm>
        </p:grpSpPr>
        <p:sp>
          <p:nvSpPr>
            <p:cNvPr id="8284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5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2" name="Group 150"/>
          <p:cNvGrpSpPr>
            <a:grpSpLocks/>
          </p:cNvGrpSpPr>
          <p:nvPr/>
        </p:nvGrpSpPr>
        <p:grpSpPr bwMode="auto">
          <a:xfrm>
            <a:off x="7197725" y="2565400"/>
            <a:ext cx="152400" cy="381000"/>
            <a:chOff x="1464426" y="1371600"/>
            <a:chExt cx="152400" cy="381000"/>
          </a:xfrm>
        </p:grpSpPr>
        <p:sp>
          <p:nvSpPr>
            <p:cNvPr id="8282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3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8203" name="TextBox 77"/>
          <p:cNvSpPr txBox="1">
            <a:spLocks noChangeArrowheads="1"/>
          </p:cNvSpPr>
          <p:nvPr/>
        </p:nvSpPr>
        <p:spPr bwMode="auto">
          <a:xfrm>
            <a:off x="304800" y="2166938"/>
            <a:ext cx="1295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observation model </a:t>
            </a:r>
            <a:r>
              <a:rPr lang="en-US" sz="1400" i="1"/>
              <a:t>g</a:t>
            </a:r>
          </a:p>
        </p:txBody>
      </p:sp>
      <p:sp>
        <p:nvSpPr>
          <p:cNvPr id="8204" name="TextBox 80"/>
          <p:cNvSpPr txBox="1">
            <a:spLocks noChangeArrowheads="1"/>
          </p:cNvSpPr>
          <p:nvPr/>
        </p:nvSpPr>
        <p:spPr bwMode="auto">
          <a:xfrm>
            <a:off x="304800" y="2795588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FF0000"/>
                </a:solidFill>
              </a:rPr>
              <a:t>dynamic model </a:t>
            </a:r>
            <a:r>
              <a:rPr lang="en-US" sz="1400" i="1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8205" name="TextBox 50"/>
          <p:cNvSpPr txBox="1">
            <a:spLocks noChangeArrowheads="1"/>
          </p:cNvSpPr>
          <p:nvPr/>
        </p:nvSpPr>
        <p:spPr bwMode="auto">
          <a:xfrm>
            <a:off x="1593850" y="33766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206" name="TextBox 51"/>
          <p:cNvSpPr txBox="1">
            <a:spLocks noChangeArrowheads="1"/>
          </p:cNvSpPr>
          <p:nvPr/>
        </p:nvSpPr>
        <p:spPr bwMode="auto">
          <a:xfrm>
            <a:off x="3803650" y="33766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207" name="TextBox 52"/>
          <p:cNvSpPr txBox="1">
            <a:spLocks noChangeArrowheads="1"/>
          </p:cNvSpPr>
          <p:nvPr/>
        </p:nvSpPr>
        <p:spPr bwMode="auto">
          <a:xfrm>
            <a:off x="2703513" y="3376613"/>
            <a:ext cx="31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208" name="TextBox 53"/>
          <p:cNvSpPr txBox="1">
            <a:spLocks noChangeArrowheads="1"/>
          </p:cNvSpPr>
          <p:nvPr/>
        </p:nvSpPr>
        <p:spPr bwMode="auto">
          <a:xfrm>
            <a:off x="4913313" y="337661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8209" name="TextBox 161"/>
          <p:cNvSpPr txBox="1">
            <a:spLocks noChangeArrowheads="1"/>
          </p:cNvSpPr>
          <p:nvPr/>
        </p:nvSpPr>
        <p:spPr bwMode="auto">
          <a:xfrm>
            <a:off x="5945188" y="33766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8210" name="TextBox 162"/>
          <p:cNvSpPr txBox="1">
            <a:spLocks noChangeArrowheads="1"/>
          </p:cNvSpPr>
          <p:nvPr/>
        </p:nvSpPr>
        <p:spPr bwMode="auto">
          <a:xfrm>
            <a:off x="7054850" y="33766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8211" name="TextBox 67"/>
          <p:cNvSpPr txBox="1">
            <a:spLocks noChangeArrowheads="1"/>
          </p:cNvSpPr>
          <p:nvPr/>
        </p:nvSpPr>
        <p:spPr bwMode="auto">
          <a:xfrm>
            <a:off x="152400" y="3419475"/>
            <a:ext cx="1344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/>
              <a:t>Training set</a:t>
            </a:r>
          </a:p>
        </p:txBody>
      </p:sp>
      <p:grpSp>
        <p:nvGrpSpPr>
          <p:cNvPr id="8212" name="Group 115"/>
          <p:cNvGrpSpPr>
            <a:grpSpLocks/>
          </p:cNvGrpSpPr>
          <p:nvPr/>
        </p:nvGrpSpPr>
        <p:grpSpPr bwMode="auto">
          <a:xfrm>
            <a:off x="1573213" y="2938463"/>
            <a:ext cx="5873750" cy="349250"/>
            <a:chOff x="1295400" y="1744648"/>
            <a:chExt cx="5873660" cy="349100"/>
          </a:xfrm>
        </p:grpSpPr>
        <p:cxnSp>
          <p:nvCxnSpPr>
            <p:cNvPr id="8270" name="Straight Connector 52"/>
            <p:cNvCxnSpPr>
              <a:cxnSpLocks noChangeShapeType="1"/>
            </p:cNvCxnSpPr>
            <p:nvPr/>
          </p:nvCxnSpPr>
          <p:spPr bwMode="auto">
            <a:xfrm>
              <a:off x="1636659" y="1905000"/>
              <a:ext cx="536690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</p:cxnSp>
        <p:sp>
          <p:nvSpPr>
            <p:cNvPr id="8271" name="Rectangle 12"/>
            <p:cNvSpPr>
              <a:spLocks noChangeArrowheads="1"/>
            </p:cNvSpPr>
            <p:nvPr/>
          </p:nvSpPr>
          <p:spPr bwMode="auto">
            <a:xfrm>
              <a:off x="19621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72" name="Rectangle 12"/>
            <p:cNvSpPr>
              <a:spLocks noChangeArrowheads="1"/>
            </p:cNvSpPr>
            <p:nvPr/>
          </p:nvSpPr>
          <p:spPr bwMode="auto">
            <a:xfrm>
              <a:off x="30670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73" name="Rectangle 12"/>
            <p:cNvSpPr>
              <a:spLocks noChangeArrowheads="1"/>
            </p:cNvSpPr>
            <p:nvPr/>
          </p:nvSpPr>
          <p:spPr bwMode="auto">
            <a:xfrm>
              <a:off x="41719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2400283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505166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4610049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295400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5714932" y="1765276"/>
              <a:ext cx="349245" cy="328472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819815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80" name="Rectangle 12"/>
            <p:cNvSpPr>
              <a:spLocks noChangeArrowheads="1"/>
            </p:cNvSpPr>
            <p:nvPr/>
          </p:nvSpPr>
          <p:spPr bwMode="auto">
            <a:xfrm>
              <a:off x="52768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81" name="Rectangle 12"/>
            <p:cNvSpPr>
              <a:spLocks noChangeArrowheads="1"/>
            </p:cNvSpPr>
            <p:nvPr/>
          </p:nvSpPr>
          <p:spPr bwMode="auto">
            <a:xfrm>
              <a:off x="6381750" y="1837341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</p:grpSp>
      <p:grpSp>
        <p:nvGrpSpPr>
          <p:cNvPr id="8213" name="Group 163"/>
          <p:cNvGrpSpPr>
            <a:grpSpLocks/>
          </p:cNvGrpSpPr>
          <p:nvPr/>
        </p:nvGrpSpPr>
        <p:grpSpPr bwMode="auto">
          <a:xfrm>
            <a:off x="1803400" y="2776538"/>
            <a:ext cx="6654800" cy="276225"/>
            <a:chOff x="1600200" y="1476489"/>
            <a:chExt cx="6654339" cy="277178"/>
          </a:xfrm>
        </p:grpSpPr>
        <p:sp>
          <p:nvSpPr>
            <p:cNvPr id="8264" name="TextBox 85"/>
            <p:cNvSpPr txBox="1">
              <a:spLocks noChangeArrowheads="1"/>
            </p:cNvSpPr>
            <p:nvPr/>
          </p:nvSpPr>
          <p:spPr bwMode="auto">
            <a:xfrm>
              <a:off x="16002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</a:t>
              </a:r>
              <a:r>
                <a:rPr lang="en-US" sz="1200">
                  <a:solidFill>
                    <a:srgbClr val="FF0000"/>
                  </a:solidFill>
                </a:rPr>
                <a:t>)</a:t>
              </a:r>
            </a:p>
          </p:txBody>
        </p:sp>
        <p:sp>
          <p:nvSpPr>
            <p:cNvPr id="8265" name="TextBox 86"/>
            <p:cNvSpPr txBox="1">
              <a:spLocks noChangeArrowheads="1"/>
            </p:cNvSpPr>
            <p:nvPr/>
          </p:nvSpPr>
          <p:spPr bwMode="auto">
            <a:xfrm>
              <a:off x="2709948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</a:t>
              </a:r>
              <a:r>
                <a:rPr lang="en-US" sz="1200">
                  <a:solidFill>
                    <a:srgbClr val="FF0000"/>
                  </a:solidFill>
                </a:rPr>
                <a:t>+1)</a:t>
              </a:r>
            </a:p>
          </p:txBody>
        </p:sp>
        <p:sp>
          <p:nvSpPr>
            <p:cNvPr id="8266" name="TextBox 88"/>
            <p:cNvSpPr txBox="1">
              <a:spLocks noChangeArrowheads="1"/>
            </p:cNvSpPr>
            <p:nvPr/>
          </p:nvSpPr>
          <p:spPr bwMode="auto">
            <a:xfrm>
              <a:off x="38100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t+2)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7" name="TextBox 88"/>
            <p:cNvSpPr txBox="1">
              <a:spLocks noChangeArrowheads="1"/>
            </p:cNvSpPr>
            <p:nvPr/>
          </p:nvSpPr>
          <p:spPr bwMode="auto">
            <a:xfrm>
              <a:off x="4911435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t+3)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8" name="TextBox 88"/>
            <p:cNvSpPr txBox="1">
              <a:spLocks noChangeArrowheads="1"/>
            </p:cNvSpPr>
            <p:nvPr/>
          </p:nvSpPr>
          <p:spPr bwMode="auto">
            <a:xfrm>
              <a:off x="60198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t+4)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9" name="TextBox 88"/>
            <p:cNvSpPr txBox="1">
              <a:spLocks noChangeArrowheads="1"/>
            </p:cNvSpPr>
            <p:nvPr/>
          </p:nvSpPr>
          <p:spPr bwMode="auto">
            <a:xfrm>
              <a:off x="7111539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t+5)</a:t>
              </a:r>
              <a:endParaRPr lang="en-US" sz="1200">
                <a:solidFill>
                  <a:srgbClr val="FF0000"/>
                </a:solidFill>
              </a:endParaRPr>
            </a:p>
          </p:txBody>
        </p:sp>
      </p:grpSp>
      <p:grpSp>
        <p:nvGrpSpPr>
          <p:cNvPr id="8214" name="Group 164"/>
          <p:cNvGrpSpPr>
            <a:grpSpLocks/>
          </p:cNvGrpSpPr>
          <p:nvPr/>
        </p:nvGrpSpPr>
        <p:grpSpPr bwMode="auto">
          <a:xfrm>
            <a:off x="1770063" y="2062163"/>
            <a:ext cx="6654800" cy="276225"/>
            <a:chOff x="1600200" y="1476489"/>
            <a:chExt cx="6654339" cy="277178"/>
          </a:xfrm>
        </p:grpSpPr>
        <p:sp>
          <p:nvSpPr>
            <p:cNvPr id="8258" name="TextBox 85"/>
            <p:cNvSpPr txBox="1">
              <a:spLocks noChangeArrowheads="1"/>
            </p:cNvSpPr>
            <p:nvPr/>
          </p:nvSpPr>
          <p:spPr bwMode="auto">
            <a:xfrm>
              <a:off x="16002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</a:t>
              </a:r>
              <a:r>
                <a:rPr lang="en-US" sz="1200"/>
                <a:t>)</a:t>
              </a:r>
            </a:p>
          </p:txBody>
        </p:sp>
        <p:sp>
          <p:nvSpPr>
            <p:cNvPr id="8259" name="TextBox 86"/>
            <p:cNvSpPr txBox="1">
              <a:spLocks noChangeArrowheads="1"/>
            </p:cNvSpPr>
            <p:nvPr/>
          </p:nvSpPr>
          <p:spPr bwMode="auto">
            <a:xfrm>
              <a:off x="2709948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</a:t>
              </a:r>
              <a:r>
                <a:rPr lang="en-US" sz="1200"/>
                <a:t>+1)</a:t>
              </a:r>
            </a:p>
          </p:txBody>
        </p:sp>
        <p:sp>
          <p:nvSpPr>
            <p:cNvPr id="8260" name="TextBox 88"/>
            <p:cNvSpPr txBox="1">
              <a:spLocks noChangeArrowheads="1"/>
            </p:cNvSpPr>
            <p:nvPr/>
          </p:nvSpPr>
          <p:spPr bwMode="auto">
            <a:xfrm>
              <a:off x="38100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t+2)</a:t>
              </a:r>
              <a:endParaRPr lang="en-US" sz="1200"/>
            </a:p>
          </p:txBody>
        </p:sp>
        <p:sp>
          <p:nvSpPr>
            <p:cNvPr id="8261" name="TextBox 88"/>
            <p:cNvSpPr txBox="1">
              <a:spLocks noChangeArrowheads="1"/>
            </p:cNvSpPr>
            <p:nvPr/>
          </p:nvSpPr>
          <p:spPr bwMode="auto">
            <a:xfrm>
              <a:off x="4911435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t+3)</a:t>
              </a:r>
              <a:endParaRPr lang="en-US" sz="1200"/>
            </a:p>
          </p:txBody>
        </p:sp>
        <p:sp>
          <p:nvSpPr>
            <p:cNvPr id="8262" name="TextBox 88"/>
            <p:cNvSpPr txBox="1">
              <a:spLocks noChangeArrowheads="1"/>
            </p:cNvSpPr>
            <p:nvPr/>
          </p:nvSpPr>
          <p:spPr bwMode="auto">
            <a:xfrm>
              <a:off x="60198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t+4)</a:t>
              </a:r>
              <a:endParaRPr lang="en-US" sz="1200"/>
            </a:p>
          </p:txBody>
        </p:sp>
        <p:sp>
          <p:nvSpPr>
            <p:cNvPr id="8263" name="TextBox 88"/>
            <p:cNvSpPr txBox="1">
              <a:spLocks noChangeArrowheads="1"/>
            </p:cNvSpPr>
            <p:nvPr/>
          </p:nvSpPr>
          <p:spPr bwMode="auto">
            <a:xfrm>
              <a:off x="7111539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t+5)</a:t>
              </a:r>
              <a:endParaRPr lang="en-US" sz="1200"/>
            </a:p>
          </p:txBody>
        </p:sp>
      </p:grpSp>
      <p:grpSp>
        <p:nvGrpSpPr>
          <p:cNvPr id="8215" name="Group 115"/>
          <p:cNvGrpSpPr>
            <a:grpSpLocks/>
          </p:cNvGrpSpPr>
          <p:nvPr/>
        </p:nvGrpSpPr>
        <p:grpSpPr bwMode="auto">
          <a:xfrm>
            <a:off x="1573213" y="2224088"/>
            <a:ext cx="5873750" cy="349250"/>
            <a:chOff x="1295400" y="1744649"/>
            <a:chExt cx="5873660" cy="349099"/>
          </a:xfrm>
        </p:grpSpPr>
        <p:sp>
          <p:nvSpPr>
            <p:cNvPr id="109" name="Oval 108"/>
            <p:cNvSpPr/>
            <p:nvPr/>
          </p:nvSpPr>
          <p:spPr>
            <a:xfrm>
              <a:off x="2400283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3505166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4610049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1295400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5" name="Oval 114"/>
            <p:cNvSpPr/>
            <p:nvPr/>
          </p:nvSpPr>
          <p:spPr>
            <a:xfrm>
              <a:off x="5714932" y="1765277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6819815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8216" name="TextBox 2"/>
          <p:cNvSpPr txBox="1">
            <a:spLocks noChangeArrowheads="1"/>
          </p:cNvSpPr>
          <p:nvPr/>
        </p:nvSpPr>
        <p:spPr bwMode="auto">
          <a:xfrm>
            <a:off x="152400" y="4630738"/>
            <a:ext cx="1184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(C) Naive</a:t>
            </a:r>
          </a:p>
        </p:txBody>
      </p:sp>
      <p:sp>
        <p:nvSpPr>
          <p:cNvPr id="8217" name="Rectangle 132"/>
          <p:cNvSpPr>
            <a:spLocks noChangeArrowheads="1"/>
          </p:cNvSpPr>
          <p:nvPr/>
        </p:nvSpPr>
        <p:spPr bwMode="auto">
          <a:xfrm>
            <a:off x="8126413" y="3276600"/>
            <a:ext cx="9413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71% correct</a:t>
            </a:r>
          </a:p>
        </p:txBody>
      </p:sp>
      <p:cxnSp>
        <p:nvCxnSpPr>
          <p:cNvPr id="136" name="Straight Connector 135"/>
          <p:cNvCxnSpPr/>
          <p:nvPr/>
        </p:nvCxnSpPr>
        <p:spPr>
          <a:xfrm>
            <a:off x="65088" y="1554163"/>
            <a:ext cx="900271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584031" y="3907632"/>
            <a:ext cx="468153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20" name="Rectangle 142"/>
          <p:cNvSpPr>
            <a:spLocks noChangeArrowheads="1"/>
          </p:cNvSpPr>
          <p:nvPr/>
        </p:nvSpPr>
        <p:spPr bwMode="auto">
          <a:xfrm>
            <a:off x="152400" y="5910263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cs typeface="Arial" pitchFamily="34" charset="0"/>
              </a:rPr>
              <a:t>Krouk et al 2010 submitted [19]</a:t>
            </a:r>
          </a:p>
        </p:txBody>
      </p:sp>
      <p:sp>
        <p:nvSpPr>
          <p:cNvPr id="8221" name="Text Box 67"/>
          <p:cNvSpPr txBox="1">
            <a:spLocks noChangeArrowheads="1"/>
          </p:cNvSpPr>
          <p:nvPr/>
        </p:nvSpPr>
        <p:spPr bwMode="auto">
          <a:xfrm>
            <a:off x="2773363" y="3917950"/>
            <a:ext cx="52244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Predict </a:t>
            </a:r>
            <a:r>
              <a:rPr lang="en-US" sz="1600" i="1"/>
              <a:t>direction</a:t>
            </a:r>
            <a:r>
              <a:rPr lang="en-US" sz="1600"/>
              <a:t> of change of each gene @ 20 min</a:t>
            </a:r>
          </a:p>
        </p:txBody>
      </p:sp>
      <p:grpSp>
        <p:nvGrpSpPr>
          <p:cNvPr id="8222" name="Group 157"/>
          <p:cNvGrpSpPr>
            <a:grpSpLocks/>
          </p:cNvGrpSpPr>
          <p:nvPr/>
        </p:nvGrpSpPr>
        <p:grpSpPr bwMode="auto">
          <a:xfrm>
            <a:off x="1524000" y="930275"/>
            <a:ext cx="7505700" cy="461963"/>
            <a:chOff x="1518569" y="440047"/>
            <a:chExt cx="7504968" cy="461665"/>
          </a:xfrm>
        </p:grpSpPr>
        <p:sp>
          <p:nvSpPr>
            <p:cNvPr id="8245" name="TextBox 50"/>
            <p:cNvSpPr txBox="1">
              <a:spLocks noChangeArrowheads="1"/>
            </p:cNvSpPr>
            <p:nvPr/>
          </p:nvSpPr>
          <p:spPr bwMode="auto">
            <a:xfrm>
              <a:off x="1518569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8246" name="TextBox 51"/>
            <p:cNvSpPr txBox="1">
              <a:spLocks noChangeArrowheads="1"/>
            </p:cNvSpPr>
            <p:nvPr/>
          </p:nvSpPr>
          <p:spPr bwMode="auto">
            <a:xfrm>
              <a:off x="3728098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8247" name="TextBox 52"/>
            <p:cNvSpPr txBox="1">
              <a:spLocks noChangeArrowheads="1"/>
            </p:cNvSpPr>
            <p:nvPr/>
          </p:nvSpPr>
          <p:spPr bwMode="auto">
            <a:xfrm>
              <a:off x="2628388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8248" name="TextBox 53"/>
            <p:cNvSpPr txBox="1">
              <a:spLocks noChangeArrowheads="1"/>
            </p:cNvSpPr>
            <p:nvPr/>
          </p:nvSpPr>
          <p:spPr bwMode="auto">
            <a:xfrm>
              <a:off x="4837917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8249" name="TextBox 161"/>
            <p:cNvSpPr txBox="1">
              <a:spLocks noChangeArrowheads="1"/>
            </p:cNvSpPr>
            <p:nvPr/>
          </p:nvSpPr>
          <p:spPr bwMode="auto">
            <a:xfrm>
              <a:off x="5869177" y="440047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8250" name="TextBox 162"/>
            <p:cNvSpPr txBox="1">
              <a:spLocks noChangeArrowheads="1"/>
            </p:cNvSpPr>
            <p:nvPr/>
          </p:nvSpPr>
          <p:spPr bwMode="auto">
            <a:xfrm>
              <a:off x="6979361" y="440047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15</a:t>
              </a:r>
            </a:p>
          </p:txBody>
        </p:sp>
        <p:sp>
          <p:nvSpPr>
            <p:cNvPr id="8251" name="TextBox 155"/>
            <p:cNvSpPr txBox="1">
              <a:spLocks noChangeArrowheads="1"/>
            </p:cNvSpPr>
            <p:nvPr/>
          </p:nvSpPr>
          <p:spPr bwMode="auto">
            <a:xfrm>
              <a:off x="7913938" y="440047"/>
              <a:ext cx="110959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20 min</a:t>
              </a:r>
            </a:p>
          </p:txBody>
        </p:sp>
      </p:grpSp>
      <p:sp>
        <p:nvSpPr>
          <p:cNvPr id="8223" name="Rectangle 158"/>
          <p:cNvSpPr>
            <a:spLocks noChangeArrowheads="1"/>
          </p:cNvSpPr>
          <p:nvPr/>
        </p:nvSpPr>
        <p:spPr bwMode="auto">
          <a:xfrm>
            <a:off x="152400" y="457200"/>
            <a:ext cx="4608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(A) Transcriptome Data Set </a:t>
            </a:r>
            <a:r>
              <a:rPr lang="en-US"/>
              <a:t>– time series</a:t>
            </a:r>
          </a:p>
        </p:txBody>
      </p:sp>
      <p:grpSp>
        <p:nvGrpSpPr>
          <p:cNvPr id="8224" name="Group 167"/>
          <p:cNvGrpSpPr>
            <a:grpSpLocks/>
          </p:cNvGrpSpPr>
          <p:nvPr/>
        </p:nvGrpSpPr>
        <p:grpSpPr bwMode="auto">
          <a:xfrm>
            <a:off x="1500188" y="3308350"/>
            <a:ext cx="6805612" cy="582613"/>
            <a:chOff x="1500446" y="3349198"/>
            <a:chExt cx="6805354" cy="582613"/>
          </a:xfrm>
        </p:grpSpPr>
        <p:sp>
          <p:nvSpPr>
            <p:cNvPr id="147" name="Right Arrow 69"/>
            <p:cNvSpPr>
              <a:spLocks noChangeArrowheads="1"/>
            </p:cNvSpPr>
            <p:nvPr/>
          </p:nvSpPr>
          <p:spPr bwMode="auto">
            <a:xfrm>
              <a:off x="1500446" y="3349198"/>
              <a:ext cx="6805354" cy="582613"/>
            </a:xfrm>
            <a:prstGeom prst="rightArrow">
              <a:avLst>
                <a:gd name="adj1" fmla="val 50000"/>
                <a:gd name="adj2" fmla="val 57321"/>
              </a:avLst>
            </a:prstGeom>
            <a:solidFill>
              <a:schemeClr val="bg1">
                <a:lumMod val="85000"/>
              </a:schemeClr>
            </a:solidFill>
            <a:ln w="25400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1200" dirty="0"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8238" name="Group 165"/>
            <p:cNvGrpSpPr>
              <a:grpSpLocks/>
            </p:cNvGrpSpPr>
            <p:nvPr/>
          </p:nvGrpSpPr>
          <p:grpSpPr bwMode="auto">
            <a:xfrm>
              <a:off x="1600200" y="3440668"/>
              <a:ext cx="6337955" cy="369332"/>
              <a:chOff x="1746764" y="3440668"/>
              <a:chExt cx="6337955" cy="369332"/>
            </a:xfrm>
          </p:grpSpPr>
          <p:sp>
            <p:nvSpPr>
              <p:cNvPr id="8239" name="TextBox 50"/>
              <p:cNvSpPr txBox="1">
                <a:spLocks noChangeArrowheads="1"/>
              </p:cNvSpPr>
              <p:nvPr/>
            </p:nvSpPr>
            <p:spPr bwMode="auto">
              <a:xfrm>
                <a:off x="1746764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8240" name="TextBox 51"/>
              <p:cNvSpPr txBox="1">
                <a:spLocks noChangeArrowheads="1"/>
              </p:cNvSpPr>
              <p:nvPr/>
            </p:nvSpPr>
            <p:spPr bwMode="auto">
              <a:xfrm>
                <a:off x="3956293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6</a:t>
                </a:r>
              </a:p>
            </p:txBody>
          </p:sp>
          <p:sp>
            <p:nvSpPr>
              <p:cNvPr id="8241" name="TextBox 52"/>
              <p:cNvSpPr txBox="1">
                <a:spLocks noChangeArrowheads="1"/>
              </p:cNvSpPr>
              <p:nvPr/>
            </p:nvSpPr>
            <p:spPr bwMode="auto">
              <a:xfrm>
                <a:off x="2856583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3</a:t>
                </a:r>
              </a:p>
            </p:txBody>
          </p:sp>
          <p:sp>
            <p:nvSpPr>
              <p:cNvPr id="8242" name="TextBox 53"/>
              <p:cNvSpPr txBox="1">
                <a:spLocks noChangeArrowheads="1"/>
              </p:cNvSpPr>
              <p:nvPr/>
            </p:nvSpPr>
            <p:spPr bwMode="auto">
              <a:xfrm>
                <a:off x="5066112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9</a:t>
                </a:r>
              </a:p>
            </p:txBody>
          </p:sp>
          <p:sp>
            <p:nvSpPr>
              <p:cNvPr id="8243" name="TextBox 161"/>
              <p:cNvSpPr txBox="1">
                <a:spLocks noChangeArrowheads="1"/>
              </p:cNvSpPr>
              <p:nvPr/>
            </p:nvSpPr>
            <p:spPr bwMode="auto">
              <a:xfrm>
                <a:off x="6097372" y="3440668"/>
                <a:ext cx="44109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12</a:t>
                </a:r>
              </a:p>
            </p:txBody>
          </p:sp>
          <p:sp>
            <p:nvSpPr>
              <p:cNvPr id="8244" name="TextBox 162"/>
              <p:cNvSpPr txBox="1">
                <a:spLocks noChangeArrowheads="1"/>
              </p:cNvSpPr>
              <p:nvPr/>
            </p:nvSpPr>
            <p:spPr bwMode="auto">
              <a:xfrm>
                <a:off x="7207556" y="3440668"/>
                <a:ext cx="87716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15 min</a:t>
                </a:r>
              </a:p>
            </p:txBody>
          </p:sp>
        </p:grpSp>
      </p:grpSp>
      <p:grpSp>
        <p:nvGrpSpPr>
          <p:cNvPr id="8225" name="Group 168"/>
          <p:cNvGrpSpPr>
            <a:grpSpLocks/>
          </p:cNvGrpSpPr>
          <p:nvPr/>
        </p:nvGrpSpPr>
        <p:grpSpPr bwMode="auto">
          <a:xfrm>
            <a:off x="5867400" y="4694238"/>
            <a:ext cx="2438400" cy="582612"/>
            <a:chOff x="5867400" y="3349198"/>
            <a:chExt cx="2438399" cy="582613"/>
          </a:xfrm>
        </p:grpSpPr>
        <p:sp>
          <p:nvSpPr>
            <p:cNvPr id="170" name="Right Arrow 69"/>
            <p:cNvSpPr>
              <a:spLocks noChangeArrowheads="1"/>
            </p:cNvSpPr>
            <p:nvPr/>
          </p:nvSpPr>
          <p:spPr bwMode="auto">
            <a:xfrm>
              <a:off x="5867400" y="3349198"/>
              <a:ext cx="2438399" cy="582613"/>
            </a:xfrm>
            <a:prstGeom prst="rightArrow">
              <a:avLst>
                <a:gd name="adj1" fmla="val 50000"/>
                <a:gd name="adj2" fmla="val 57321"/>
              </a:avLst>
            </a:prstGeom>
            <a:solidFill>
              <a:schemeClr val="bg1">
                <a:lumMod val="85000"/>
              </a:schemeClr>
            </a:solidFill>
            <a:ln w="25400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1200" dirty="0"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8234" name="Group 170"/>
            <p:cNvGrpSpPr>
              <a:grpSpLocks/>
            </p:cNvGrpSpPr>
            <p:nvPr/>
          </p:nvGrpSpPr>
          <p:grpSpPr bwMode="auto">
            <a:xfrm>
              <a:off x="5950808" y="3440668"/>
              <a:ext cx="1987347" cy="369332"/>
              <a:chOff x="6097372" y="3440668"/>
              <a:chExt cx="1987347" cy="369332"/>
            </a:xfrm>
          </p:grpSpPr>
          <p:sp>
            <p:nvSpPr>
              <p:cNvPr id="8235" name="TextBox 161"/>
              <p:cNvSpPr txBox="1">
                <a:spLocks noChangeArrowheads="1"/>
              </p:cNvSpPr>
              <p:nvPr/>
            </p:nvSpPr>
            <p:spPr bwMode="auto">
              <a:xfrm>
                <a:off x="6097372" y="3440668"/>
                <a:ext cx="44109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12</a:t>
                </a:r>
              </a:p>
            </p:txBody>
          </p:sp>
          <p:sp>
            <p:nvSpPr>
              <p:cNvPr id="8236" name="TextBox 162"/>
              <p:cNvSpPr txBox="1">
                <a:spLocks noChangeArrowheads="1"/>
              </p:cNvSpPr>
              <p:nvPr/>
            </p:nvSpPr>
            <p:spPr bwMode="auto">
              <a:xfrm>
                <a:off x="7207556" y="3440668"/>
                <a:ext cx="87716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15 min</a:t>
                </a:r>
              </a:p>
            </p:txBody>
          </p:sp>
        </p:grpSp>
      </p:grpSp>
      <p:sp>
        <p:nvSpPr>
          <p:cNvPr id="8226" name="Text Box 68"/>
          <p:cNvSpPr txBox="1">
            <a:spLocks noChangeArrowheads="1"/>
          </p:cNvSpPr>
          <p:nvPr/>
        </p:nvSpPr>
        <p:spPr bwMode="auto">
          <a:xfrm>
            <a:off x="609600" y="5283200"/>
            <a:ext cx="2570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“Trend-forecast” test:</a:t>
            </a:r>
          </a:p>
        </p:txBody>
      </p:sp>
      <p:sp>
        <p:nvSpPr>
          <p:cNvPr id="8227" name="Rectangle 133"/>
          <p:cNvSpPr>
            <a:spLocks noChangeArrowheads="1"/>
          </p:cNvSpPr>
          <p:nvPr/>
        </p:nvSpPr>
        <p:spPr bwMode="auto">
          <a:xfrm>
            <a:off x="8126413" y="4656138"/>
            <a:ext cx="9413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51% correct</a:t>
            </a:r>
          </a:p>
        </p:txBody>
      </p:sp>
      <p:sp>
        <p:nvSpPr>
          <p:cNvPr id="8228" name="Text Box 67"/>
          <p:cNvSpPr txBox="1">
            <a:spLocks noChangeArrowheads="1"/>
          </p:cNvSpPr>
          <p:nvPr/>
        </p:nvSpPr>
        <p:spPr bwMode="auto">
          <a:xfrm>
            <a:off x="2773363" y="5299075"/>
            <a:ext cx="5224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Predict </a:t>
            </a:r>
            <a:r>
              <a:rPr lang="en-US" sz="1600" i="1"/>
              <a:t>direction</a:t>
            </a:r>
            <a:r>
              <a:rPr lang="en-US" sz="1600"/>
              <a:t> of change of each gene @ 20 min</a:t>
            </a:r>
          </a:p>
        </p:txBody>
      </p:sp>
      <p:sp>
        <p:nvSpPr>
          <p:cNvPr id="8229" name="Rectangle 72"/>
          <p:cNvSpPr>
            <a:spLocks noChangeArrowheads="1"/>
          </p:cNvSpPr>
          <p:nvPr/>
        </p:nvSpPr>
        <p:spPr bwMode="auto">
          <a:xfrm>
            <a:off x="65088" y="457200"/>
            <a:ext cx="9002712" cy="579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8230" name="Rectangle 185"/>
          <p:cNvSpPr>
            <a:spLocks noChangeArrowheads="1"/>
          </p:cNvSpPr>
          <p:nvPr/>
        </p:nvSpPr>
        <p:spPr bwMode="auto">
          <a:xfrm>
            <a:off x="7924800" y="20574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/>
              <a:t>Predict 20 min?</a:t>
            </a:r>
          </a:p>
        </p:txBody>
      </p:sp>
      <p:cxnSp>
        <p:nvCxnSpPr>
          <p:cNvPr id="189" name="Straight Connector 188"/>
          <p:cNvCxnSpPr/>
          <p:nvPr/>
        </p:nvCxnSpPr>
        <p:spPr>
          <a:xfrm>
            <a:off x="65088" y="4614863"/>
            <a:ext cx="785971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32" name="TextBox 67"/>
          <p:cNvSpPr txBox="1">
            <a:spLocks noChangeArrowheads="1"/>
          </p:cNvSpPr>
          <p:nvPr/>
        </p:nvSpPr>
        <p:spPr bwMode="auto">
          <a:xfrm>
            <a:off x="4519613" y="4821238"/>
            <a:ext cx="13446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/>
              <a:t>Training set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mockinterface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5088" y="352425"/>
            <a:ext cx="6159500" cy="645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72"/>
          <p:cNvSpPr>
            <a:spLocks noChangeArrowheads="1"/>
          </p:cNvSpPr>
          <p:nvPr/>
        </p:nvSpPr>
        <p:spPr bwMode="auto">
          <a:xfrm>
            <a:off x="1143000" y="76200"/>
            <a:ext cx="6542088" cy="674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9220" name="TextBox 7"/>
          <p:cNvSpPr txBox="1">
            <a:spLocks noChangeArrowheads="1"/>
          </p:cNvSpPr>
          <p:nvPr/>
        </p:nvSpPr>
        <p:spPr bwMode="auto">
          <a:xfrm>
            <a:off x="3201988" y="76200"/>
            <a:ext cx="2740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www.CrossSpecies.org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946</Words>
  <Application>Microsoft Macintosh PowerPoint</Application>
  <PresentationFormat>On-screen Show (4:3)</PresentationFormat>
  <Paragraphs>273</Paragraphs>
  <Slides>8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Gloria  Coruzzi</dc:creator>
  <cp:lastModifiedBy>Dennis Shasha</cp:lastModifiedBy>
  <cp:revision>288</cp:revision>
  <dcterms:created xsi:type="dcterms:W3CDTF">2010-08-07T16:43:07Z</dcterms:created>
  <dcterms:modified xsi:type="dcterms:W3CDTF">2010-08-07T17:24:15Z</dcterms:modified>
</cp:coreProperties>
</file>