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71" r:id="rId2"/>
    <p:sldId id="546" r:id="rId3"/>
    <p:sldId id="460" r:id="rId4"/>
    <p:sldId id="450" r:id="rId5"/>
    <p:sldId id="455" r:id="rId6"/>
    <p:sldId id="454" r:id="rId7"/>
    <p:sldId id="458" r:id="rId8"/>
    <p:sldId id="459" r:id="rId9"/>
    <p:sldId id="461" r:id="rId10"/>
    <p:sldId id="464" r:id="rId11"/>
    <p:sldId id="466" r:id="rId12"/>
    <p:sldId id="467" r:id="rId13"/>
    <p:sldId id="469" r:id="rId14"/>
    <p:sldId id="470" r:id="rId15"/>
    <p:sldId id="471" r:id="rId16"/>
    <p:sldId id="475" r:id="rId17"/>
    <p:sldId id="476" r:id="rId18"/>
    <p:sldId id="477" r:id="rId19"/>
    <p:sldId id="478" r:id="rId20"/>
    <p:sldId id="479" r:id="rId21"/>
    <p:sldId id="480" r:id="rId22"/>
    <p:sldId id="491" r:id="rId23"/>
    <p:sldId id="492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20" r:id="rId33"/>
    <p:sldId id="539" r:id="rId34"/>
    <p:sldId id="540" r:id="rId35"/>
    <p:sldId id="526" r:id="rId36"/>
    <p:sldId id="566" r:id="rId37"/>
    <p:sldId id="567" r:id="rId38"/>
    <p:sldId id="545" r:id="rId39"/>
    <p:sldId id="550" r:id="rId40"/>
    <p:sldId id="537" r:id="rId41"/>
    <p:sldId id="494" r:id="rId42"/>
    <p:sldId id="496" r:id="rId43"/>
    <p:sldId id="551" r:id="rId44"/>
    <p:sldId id="552" r:id="rId45"/>
    <p:sldId id="553" r:id="rId46"/>
    <p:sldId id="554" r:id="rId47"/>
    <p:sldId id="555" r:id="rId48"/>
    <p:sldId id="382" r:id="rId49"/>
    <p:sldId id="449" r:id="rId50"/>
    <p:sldId id="556" r:id="rId5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33"/>
    <a:srgbClr val="FFCC66"/>
    <a:srgbClr val="990099"/>
    <a:srgbClr val="990000"/>
    <a:srgbClr val="99CCFF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96" y="-90"/>
      </p:cViewPr>
      <p:guideLst>
        <p:guide orient="horz" pos="1008"/>
        <p:guide pos="2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32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E079D2-A03A-4046-B75F-AF08167A27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4C8B5B-7246-7E41-8DC9-3A83390A95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6657975" y="5360988"/>
            <a:ext cx="2516188" cy="1525587"/>
            <a:chOff x="1544" y="3048"/>
            <a:chExt cx="1702" cy="1045"/>
          </a:xfrm>
        </p:grpSpPr>
        <p:sp>
          <p:nvSpPr>
            <p:cNvPr id="5" name="Oval 7"/>
            <p:cNvSpPr>
              <a:spLocks noChangeArrowheads="1"/>
            </p:cNvSpPr>
            <p:nvPr userDrawn="1"/>
          </p:nvSpPr>
          <p:spPr bwMode="auto">
            <a:xfrm>
              <a:off x="1858" y="3133"/>
              <a:ext cx="827" cy="83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1610" y="3756"/>
              <a:ext cx="915" cy="33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7" name="Picture 9" descr="alu-logo"/>
            <p:cNvPicPr>
              <a:picLocks noChangeAspect="1" noChangeArrowheads="1"/>
            </p:cNvPicPr>
            <p:nvPr userDrawn="1"/>
          </p:nvPicPr>
          <p:blipFill>
            <a:blip r:embed="rId3">
              <a:alphaModFix amt="50000"/>
            </a:blip>
            <a:srcRect/>
            <a:stretch>
              <a:fillRect/>
            </a:stretch>
          </p:blipFill>
          <p:spPr bwMode="auto">
            <a:xfrm>
              <a:off x="1593" y="3624"/>
              <a:ext cx="346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uniol_std_2f_cmyk"/>
            <p:cNvPicPr>
              <a:picLocks noChangeAspect="1" noChangeArrowheads="1"/>
            </p:cNvPicPr>
            <p:nvPr userDrawn="1"/>
          </p:nvPicPr>
          <p:blipFill>
            <a:blip r:embed="rId4">
              <a:alphaModFix amt="50000"/>
            </a:blip>
            <a:srcRect/>
            <a:stretch>
              <a:fillRect/>
            </a:stretch>
          </p:blipFill>
          <p:spPr bwMode="auto">
            <a:xfrm>
              <a:off x="2044" y="3048"/>
              <a:ext cx="51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uni-logo"/>
            <p:cNvPicPr>
              <a:picLocks noChangeAspect="1" noChangeArrowheads="1"/>
            </p:cNvPicPr>
            <p:nvPr userDrawn="1"/>
          </p:nvPicPr>
          <p:blipFill>
            <a:blip r:embed="rId5">
              <a:alphaModFix amt="50000"/>
            </a:blip>
            <a:srcRect/>
            <a:stretch>
              <a:fillRect/>
            </a:stretch>
          </p:blipFill>
          <p:spPr bwMode="auto">
            <a:xfrm>
              <a:off x="2555" y="3632"/>
              <a:ext cx="69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1992" y="3363"/>
            <a:ext cx="502" cy="393"/>
          </p:xfrm>
          <a:graphic>
            <a:graphicData uri="http://schemas.openxmlformats.org/presentationml/2006/ole">
              <p:oleObj spid="_x0000_s62466" name="Micrografx Windows Draw 5.0 Zeichnung" r:id="rId6" imgW="4181400" imgH="3039840" progId="">
                <p:embed/>
              </p:oleObj>
            </a:graphicData>
          </a:graphic>
        </p:graphicFrame>
        <p:sp>
          <p:nvSpPr>
            <p:cNvPr id="11" name="Text Box 13"/>
            <p:cNvSpPr txBox="1">
              <a:spLocks noChangeArrowheads="1"/>
            </p:cNvSpPr>
            <p:nvPr userDrawn="1"/>
          </p:nvSpPr>
          <p:spPr bwMode="auto">
            <a:xfrm>
              <a:off x="1787" y="3837"/>
              <a:ext cx="1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800"/>
                <a:t>-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 userDrawn="1"/>
          </p:nvSpPr>
          <p:spPr bwMode="auto">
            <a:xfrm>
              <a:off x="1544" y="3862"/>
              <a:ext cx="9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800"/>
                <a:t>ALBERT-LUDWIGS</a:t>
              </a:r>
            </a:p>
            <a:p>
              <a:pPr algn="r">
                <a:defRPr/>
              </a:pPr>
              <a:r>
                <a:rPr lang="en-US" sz="800"/>
                <a:t>UNIVERSITÄT FREIBURG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 userDrawn="1"/>
          </p:nvSpPr>
          <p:spPr bwMode="auto">
            <a:xfrm>
              <a:off x="1939" y="3848"/>
              <a:ext cx="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Line 16"/>
            <p:cNvSpPr>
              <a:spLocks noChangeShapeType="1"/>
            </p:cNvSpPr>
            <p:nvPr userDrawn="1"/>
          </p:nvSpPr>
          <p:spPr bwMode="auto">
            <a:xfrm>
              <a:off x="1721" y="4038"/>
              <a:ext cx="81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14375" y="3324225"/>
            <a:ext cx="7724775" cy="161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C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20950"/>
            <a:ext cx="77724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50025"/>
            <a:ext cx="28956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AVACS Review Freiburg</a:t>
            </a:r>
            <a:endParaRPr lang="de-DE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0EE76-4B77-D149-8EFD-D074AF2C5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2D27-A67E-194C-809E-90E7CF8E2B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163" y="352425"/>
            <a:ext cx="2138362" cy="574516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9075" y="352425"/>
            <a:ext cx="6262688" cy="574516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AC0B-0820-8041-B545-D988E65B51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DDB9-4CA0-CB49-ACBC-3239B17456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C938-0F8E-FA43-A565-86E2C1FC87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7013" y="1458913"/>
            <a:ext cx="4195762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1458913"/>
            <a:ext cx="419735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56C9-90A6-B54B-97CA-038B655642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14BA-A80D-D346-81DD-AE2B2DA829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732D-0A09-E64B-8E10-E2ABAC3D57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FF7A-2C3E-754F-B0A9-A04BEE3ED7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D4BF-3984-184A-B524-3D41497493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122D-6FCF-344A-86E9-6CC0A75548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352425"/>
            <a:ext cx="85264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58913"/>
            <a:ext cx="854551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462" y="6510338"/>
            <a:ext cx="206805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 smtClean="0"/>
              <a:t>Component based design of hybrid systems</a:t>
            </a:r>
          </a:p>
          <a:p>
            <a:pPr>
              <a:defRPr/>
            </a:pPr>
            <a:r>
              <a:rPr lang="de-DE" dirty="0" smtClean="0"/>
              <a:t>01.03.2010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8025" y="6410325"/>
            <a:ext cx="530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14533CE1-EE3C-414B-BFA2-5C211E087A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1" name="Group 186"/>
          <p:cNvGrpSpPr>
            <a:grpSpLocks/>
          </p:cNvGrpSpPr>
          <p:nvPr userDrawn="1"/>
        </p:nvGrpSpPr>
        <p:grpSpPr bwMode="auto">
          <a:xfrm>
            <a:off x="6657975" y="5360988"/>
            <a:ext cx="2516188" cy="1525587"/>
            <a:chOff x="1544" y="3048"/>
            <a:chExt cx="1702" cy="1045"/>
          </a:xfrm>
        </p:grpSpPr>
        <p:sp>
          <p:nvSpPr>
            <p:cNvPr id="1196" name="Oval 172"/>
            <p:cNvSpPr>
              <a:spLocks noChangeArrowheads="1"/>
            </p:cNvSpPr>
            <p:nvPr userDrawn="1"/>
          </p:nvSpPr>
          <p:spPr bwMode="auto">
            <a:xfrm>
              <a:off x="1858" y="3133"/>
              <a:ext cx="827" cy="83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97" name="Rectangle 173"/>
            <p:cNvSpPr>
              <a:spLocks noChangeArrowheads="1"/>
            </p:cNvSpPr>
            <p:nvPr userDrawn="1"/>
          </p:nvSpPr>
          <p:spPr bwMode="auto">
            <a:xfrm>
              <a:off x="1610" y="3756"/>
              <a:ext cx="915" cy="33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1035" name="Picture 174" descr="alu-logo"/>
            <p:cNvPicPr>
              <a:picLocks noChangeAspect="1" noChangeArrowheads="1"/>
            </p:cNvPicPr>
            <p:nvPr userDrawn="1"/>
          </p:nvPicPr>
          <p:blipFill>
            <a:blip r:embed="rId14">
              <a:alphaModFix amt="50000"/>
            </a:blip>
            <a:srcRect/>
            <a:stretch>
              <a:fillRect/>
            </a:stretch>
          </p:blipFill>
          <p:spPr bwMode="auto">
            <a:xfrm>
              <a:off x="1593" y="3624"/>
              <a:ext cx="346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75" descr="uniol_std_2f_cmyk"/>
            <p:cNvPicPr>
              <a:picLocks noChangeAspect="1" noChangeArrowheads="1"/>
            </p:cNvPicPr>
            <p:nvPr userDrawn="1"/>
          </p:nvPicPr>
          <p:blipFill>
            <a:blip r:embed="rId15">
              <a:alphaModFix amt="50000"/>
            </a:blip>
            <a:srcRect/>
            <a:stretch>
              <a:fillRect/>
            </a:stretch>
          </p:blipFill>
          <p:spPr bwMode="auto">
            <a:xfrm>
              <a:off x="2044" y="3048"/>
              <a:ext cx="51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76" descr="uni-logo"/>
            <p:cNvPicPr>
              <a:picLocks noChangeAspect="1" noChangeArrowheads="1"/>
            </p:cNvPicPr>
            <p:nvPr userDrawn="1"/>
          </p:nvPicPr>
          <p:blipFill>
            <a:blip r:embed="rId16">
              <a:alphaModFix amt="50000"/>
            </a:blip>
            <a:srcRect/>
            <a:stretch>
              <a:fillRect/>
            </a:stretch>
          </p:blipFill>
          <p:spPr bwMode="auto">
            <a:xfrm>
              <a:off x="2555" y="3632"/>
              <a:ext cx="69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992" y="3363"/>
            <a:ext cx="502" cy="393"/>
          </p:xfrm>
          <a:graphic>
            <a:graphicData uri="http://schemas.openxmlformats.org/presentationml/2006/ole">
              <p:oleObj spid="_x0000_s1026" name="Micrografx Windows Draw 5.0 Zeichnung" r:id="rId17" imgW="4181400" imgH="3039840" progId="">
                <p:embed/>
              </p:oleObj>
            </a:graphicData>
          </a:graphic>
        </p:graphicFrame>
        <p:sp>
          <p:nvSpPr>
            <p:cNvPr id="1202" name="Text Box 178"/>
            <p:cNvSpPr txBox="1">
              <a:spLocks noChangeArrowheads="1"/>
            </p:cNvSpPr>
            <p:nvPr userDrawn="1"/>
          </p:nvSpPr>
          <p:spPr bwMode="auto">
            <a:xfrm>
              <a:off x="1787" y="3837"/>
              <a:ext cx="1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800"/>
                <a:t>-</a:t>
              </a:r>
            </a:p>
          </p:txBody>
        </p:sp>
        <p:sp>
          <p:nvSpPr>
            <p:cNvPr id="1203" name="Text Box 179"/>
            <p:cNvSpPr txBox="1">
              <a:spLocks noChangeArrowheads="1"/>
            </p:cNvSpPr>
            <p:nvPr userDrawn="1"/>
          </p:nvSpPr>
          <p:spPr bwMode="auto">
            <a:xfrm>
              <a:off x="1544" y="3862"/>
              <a:ext cx="9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800"/>
                <a:t>ALBERT-LUDWIGS</a:t>
              </a:r>
            </a:p>
            <a:p>
              <a:pPr algn="r">
                <a:defRPr/>
              </a:pPr>
              <a:r>
                <a:rPr lang="en-US" sz="800"/>
                <a:t>UNIVERSITÄT FREIBURG</a:t>
              </a:r>
            </a:p>
          </p:txBody>
        </p:sp>
        <p:sp>
          <p:nvSpPr>
            <p:cNvPr id="1204" name="Line 180"/>
            <p:cNvSpPr>
              <a:spLocks noChangeShapeType="1"/>
            </p:cNvSpPr>
            <p:nvPr userDrawn="1"/>
          </p:nvSpPr>
          <p:spPr bwMode="auto">
            <a:xfrm>
              <a:off x="1939" y="3848"/>
              <a:ext cx="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05" name="Line 181"/>
            <p:cNvSpPr>
              <a:spLocks noChangeShapeType="1"/>
            </p:cNvSpPr>
            <p:nvPr userDrawn="1"/>
          </p:nvSpPr>
          <p:spPr bwMode="auto">
            <a:xfrm>
              <a:off x="1721" y="4038"/>
              <a:ext cx="81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211" name="Rectangle 187"/>
          <p:cNvSpPr>
            <a:spLocks noChangeArrowheads="1"/>
          </p:cNvSpPr>
          <p:nvPr userDrawn="1"/>
        </p:nvSpPr>
        <p:spPr bwMode="auto">
          <a:xfrm>
            <a:off x="219075" y="1238250"/>
            <a:ext cx="8639175" cy="171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C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pull dir="r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2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Relationship Id="rId1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3266"/>
            <a:ext cx="7772400" cy="839788"/>
          </a:xfrm>
        </p:spPr>
        <p:txBody>
          <a:bodyPr/>
          <a:lstStyle/>
          <a:p>
            <a:pPr eaLnBrk="1" hangingPunct="1"/>
            <a:r>
              <a:rPr lang="en-US" dirty="0" smtClean="0"/>
              <a:t>Towards component based design of hybrid systems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8095" y="3886200"/>
            <a:ext cx="7756988" cy="83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W.Damm</a:t>
            </a:r>
            <a:r>
              <a:rPr lang="en-US" baseline="30000" dirty="0" smtClean="0"/>
              <a:t>1</a:t>
            </a:r>
            <a:r>
              <a:rPr lang="en-US" dirty="0" smtClean="0"/>
              <a:t>, H. Dierks</a:t>
            </a:r>
            <a:r>
              <a:rPr lang="en-US" baseline="30000" dirty="0" smtClean="0"/>
              <a:t>3</a:t>
            </a:r>
            <a:r>
              <a:rPr lang="en-US" dirty="0" smtClean="0"/>
              <a:t>, J. Oehlerking</a:t>
            </a:r>
            <a:r>
              <a:rPr lang="en-US" baseline="30000" dirty="0" smtClean="0"/>
              <a:t>4</a:t>
            </a:r>
            <a:r>
              <a:rPr lang="en-US" dirty="0" smtClean="0"/>
              <a:t>, A. Pnueli</a:t>
            </a:r>
            <a:r>
              <a:rPr lang="en-US" baseline="30000" dirty="0" smtClean="0"/>
              <a:t>2</a:t>
            </a:r>
            <a:endParaRPr lang="en-US" sz="1800" baseline="30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904" y="4326384"/>
            <a:ext cx="4357700" cy="253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r>
              <a:rPr lang="de-DE" dirty="0" smtClean="0"/>
              <a:t> on Hybrid Interface </a:t>
            </a:r>
            <a:r>
              <a:rPr lang="de-DE" dirty="0" err="1" smtClean="0"/>
              <a:t>Specifications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Characterize</a:t>
            </a:r>
            <a:r>
              <a:rPr lang="de-DE" dirty="0" smtClean="0"/>
              <a:t> plant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and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guaranteed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Support </a:t>
            </a:r>
            <a:r>
              <a:rPr lang="de-DE" dirty="0" err="1" smtClean="0"/>
              <a:t>compositional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and </a:t>
            </a:r>
            <a:r>
              <a:rPr lang="de-DE" dirty="0" err="1" smtClean="0"/>
              <a:t>stability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Support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to </a:t>
            </a:r>
            <a:r>
              <a:rPr lang="de-DE" dirty="0" err="1" smtClean="0"/>
              <a:t>design</a:t>
            </a:r>
            <a:endParaRPr lang="de-DE" dirty="0" smtClean="0"/>
          </a:p>
          <a:p>
            <a:pPr lvl="1"/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 lvl="2"/>
            <a:r>
              <a:rPr lang="de-DE" dirty="0" smtClean="0"/>
              <a:t>Focus on nominal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2"/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instantenous</a:t>
            </a:r>
            <a:r>
              <a:rPr lang="de-DE" dirty="0" smtClean="0"/>
              <a:t> </a:t>
            </a:r>
            <a:r>
              <a:rPr lang="de-DE" dirty="0" err="1" smtClean="0"/>
              <a:t>observability</a:t>
            </a:r>
            <a:r>
              <a:rPr lang="de-DE" dirty="0" smtClean="0"/>
              <a:t> and </a:t>
            </a:r>
            <a:r>
              <a:rPr lang="de-DE" dirty="0" err="1" smtClean="0"/>
              <a:t>controllability</a:t>
            </a:r>
            <a:r>
              <a:rPr lang="de-DE" dirty="0" smtClean="0"/>
              <a:t> of plant</a:t>
            </a:r>
          </a:p>
          <a:p>
            <a:pPr lvl="1"/>
            <a:r>
              <a:rPr lang="de-DE" dirty="0" smtClean="0"/>
              <a:t>Design </a:t>
            </a:r>
            <a:r>
              <a:rPr lang="de-DE" dirty="0" err="1" smtClean="0"/>
              <a:t>models</a:t>
            </a:r>
            <a:endParaRPr lang="de-DE" dirty="0" smtClean="0"/>
          </a:p>
          <a:p>
            <a:pPr lvl="2"/>
            <a:r>
              <a:rPr lang="de-DE" dirty="0" err="1" smtClean="0"/>
              <a:t>control-laws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: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activation/suspension</a:t>
            </a:r>
            <a:r>
              <a:rPr lang="de-DE" dirty="0" smtClean="0"/>
              <a:t> of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2"/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exception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adressing</a:t>
            </a:r>
            <a:r>
              <a:rPr lang="de-DE" dirty="0" smtClean="0"/>
              <a:t> </a:t>
            </a:r>
            <a:r>
              <a:rPr lang="de-DE" dirty="0" err="1" smtClean="0"/>
              <a:t>antitipated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failures</a:t>
            </a:r>
            <a:endParaRPr lang="de-DE" dirty="0" smtClean="0"/>
          </a:p>
          <a:p>
            <a:pPr lvl="2"/>
            <a:r>
              <a:rPr lang="de-DE" dirty="0" err="1" smtClean="0"/>
              <a:t>cater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task-switching</a:t>
            </a:r>
            <a:r>
              <a:rPr lang="de-DE" dirty="0" smtClean="0"/>
              <a:t> </a:t>
            </a:r>
            <a:r>
              <a:rPr lang="de-DE" dirty="0" err="1" smtClean="0"/>
              <a:t>latencies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AC2E-A7F4-954A-821E-22C643473957}" type="slidenum">
              <a:rPr lang="de-DE"/>
              <a:pPr/>
              <a:t>11</a:t>
            </a:fld>
            <a:endParaRPr lang="de-DE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inner envelope design paradigm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479461"/>
            <a:ext cx="8545512" cy="4638675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/>
              <a:t>	</a:t>
            </a:r>
            <a:r>
              <a:rPr lang="en-US" dirty="0" smtClean="0"/>
              <a:t>Consider </a:t>
            </a:r>
            <a:r>
              <a:rPr lang="en-US" dirty="0"/>
              <a:t>a safety property </a:t>
            </a:r>
            <a:r>
              <a:rPr lang="en-US" dirty="0" err="1">
                <a:sym typeface="Symbol" charset="2"/>
              </a:rPr>
              <a:t></a:t>
            </a:r>
            <a:r>
              <a:rPr lang="en-US" dirty="0">
                <a:sym typeface="Symbol" charset="2"/>
              </a:rPr>
              <a:t> given as conjunction of linear constraints. We identify an inner envelope </a:t>
            </a:r>
            <a:r>
              <a:rPr lang="en-US" dirty="0" err="1">
                <a:sym typeface="Symbol" charset="2"/>
              </a:rPr>
              <a:t></a:t>
            </a:r>
            <a:r>
              <a:rPr lang="en-US" baseline="30000" dirty="0" err="1">
                <a:sym typeface="Symbol" charset="2"/>
              </a:rPr>
              <a:t>o</a:t>
            </a:r>
            <a:r>
              <a:rPr lang="en-US" dirty="0">
                <a:sym typeface="Symbol" charset="2"/>
              </a:rPr>
              <a:t> with the following properties</a:t>
            </a:r>
          </a:p>
          <a:p>
            <a:pPr marL="457200" indent="-457200"/>
            <a:endParaRPr lang="en-US" dirty="0">
              <a:sym typeface="Symbol" charset="2"/>
            </a:endParaRPr>
          </a:p>
          <a:p>
            <a:pPr marL="457200" indent="-457200">
              <a:buFont typeface="Wingdings" charset="2"/>
              <a:buAutoNum type="arabicPeriod"/>
            </a:pPr>
            <a:r>
              <a:rPr lang="en-US" dirty="0">
                <a:solidFill>
                  <a:srgbClr val="3333CC"/>
                </a:solidFill>
                <a:sym typeface="Symbol" charset="2"/>
              </a:rPr>
              <a:t>any only slightly perturbed trajectory originating in </a:t>
            </a:r>
            <a:r>
              <a:rPr lang="en-US" dirty="0" err="1">
                <a:solidFill>
                  <a:srgbClr val="3333CC"/>
                </a:solidFill>
                <a:sym typeface="Symbol" charset="2"/>
              </a:rPr>
              <a:t></a:t>
            </a:r>
            <a:r>
              <a:rPr lang="en-US" baseline="30000" dirty="0" err="1">
                <a:solidFill>
                  <a:srgbClr val="3333CC"/>
                </a:solidFill>
                <a:sym typeface="Symbol" charset="2"/>
              </a:rPr>
              <a:t>o</a:t>
            </a:r>
            <a:r>
              <a:rPr lang="en-US" dirty="0">
                <a:solidFill>
                  <a:srgbClr val="3333CC"/>
                </a:solidFill>
                <a:sym typeface="Symbol" charset="2"/>
              </a:rPr>
              <a:t> stays there forever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dirty="0">
                <a:solidFill>
                  <a:srgbClr val="3333CC"/>
                </a:solidFill>
                <a:sym typeface="Symbol" charset="2"/>
              </a:rPr>
              <a:t>whenever a sampled trajectory leaves </a:t>
            </a:r>
            <a:r>
              <a:rPr lang="en-US" baseline="30000" dirty="0">
                <a:solidFill>
                  <a:srgbClr val="3333CC"/>
                </a:solidFill>
                <a:sym typeface="Symbol" charset="2"/>
              </a:rPr>
              <a:t>o</a:t>
            </a:r>
            <a:r>
              <a:rPr lang="en-US" dirty="0">
                <a:solidFill>
                  <a:srgbClr val="3333CC"/>
                </a:solidFill>
                <a:sym typeface="Symbol" charset="2"/>
              </a:rPr>
              <a:t> , then there is a time window of length at least  until  is violated when extrapolating the current </a:t>
            </a:r>
            <a:r>
              <a:rPr lang="en-US" dirty="0" smtClean="0">
                <a:solidFill>
                  <a:srgbClr val="3333CC"/>
                </a:solidFill>
                <a:sym typeface="Symbol" charset="2"/>
              </a:rPr>
              <a:t>dynamics </a:t>
            </a:r>
            <a:r>
              <a:rPr lang="en-US" dirty="0">
                <a:solidFill>
                  <a:srgbClr val="3333CC"/>
                </a:solidFill>
                <a:sym typeface="Symbol" charset="2"/>
              </a:rPr>
              <a:t>even taking into account the specified worst-case dynamics for </a:t>
            </a:r>
            <a:r>
              <a:rPr lang="en-US" dirty="0" err="1" smtClean="0">
                <a:solidFill>
                  <a:srgbClr val="3333CC"/>
                </a:solidFill>
                <a:sym typeface="Symbol" charset="2"/>
              </a:rPr>
              <a:t>unmodelled</a:t>
            </a:r>
            <a:r>
              <a:rPr lang="en-US" dirty="0" smtClean="0">
                <a:solidFill>
                  <a:srgbClr val="3333CC"/>
                </a:solidFill>
                <a:sym typeface="Symbol" charset="2"/>
              </a:rPr>
              <a:t> </a:t>
            </a:r>
            <a:r>
              <a:rPr lang="en-US" dirty="0">
                <a:solidFill>
                  <a:srgbClr val="3333CC"/>
                </a:solidFill>
                <a:sym typeface="Symbol" charset="2"/>
              </a:rPr>
              <a:t>disturbances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CD63-16D8-4141-984A-8BAE541450FB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and how we apply it</a:t>
            </a:r>
          </a:p>
        </p:txBody>
      </p:sp>
      <p:sp>
        <p:nvSpPr>
          <p:cNvPr id="590865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242888" y="1431925"/>
            <a:ext cx="3962400" cy="48482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Choose as entry condition an inner envelope of </a:t>
            </a:r>
            <a:r>
              <a:rPr lang="en-US" sz="2400" dirty="0" err="1">
                <a:sym typeface="Symbol" charset="2"/>
              </a:rPr>
              <a:t></a:t>
            </a:r>
            <a:r>
              <a:rPr lang="en-US" sz="2400" baseline="-25000" dirty="0" err="1">
                <a:sym typeface="Symbol" charset="2"/>
              </a:rPr>
              <a:t>safe</a:t>
            </a:r>
            <a:r>
              <a:rPr lang="en-US" sz="2400" baseline="-25000" dirty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such that all slightly disturbed trajectories originating in it will converge to (inner envelope) region of stability within specified bound</a:t>
            </a:r>
          </a:p>
          <a:p>
            <a:pPr marL="0" indent="0"/>
            <a:endParaRPr lang="en-US" sz="2400" dirty="0">
              <a:sym typeface="Symbol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Symbol" charset="2"/>
              </a:rPr>
              <a:t>Similarly for </a:t>
            </a:r>
            <a:r>
              <a:rPr lang="en-US" sz="2400" baseline="-25000" dirty="0">
                <a:sym typeface="Symbol" charset="2"/>
              </a:rPr>
              <a:t>stable</a:t>
            </a: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4244975" y="1285875"/>
            <a:ext cx="4737100" cy="474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4500563" y="1646238"/>
            <a:ext cx="4329112" cy="4016375"/>
          </a:xfrm>
          <a:prstGeom prst="hexagon">
            <a:avLst>
              <a:gd name="adj" fmla="val 26947"/>
              <a:gd name="vf" fmla="val 11547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0854" name="AutoShape 6"/>
          <p:cNvSpPr>
            <a:spLocks noChangeArrowheads="1"/>
          </p:cNvSpPr>
          <p:nvPr/>
        </p:nvSpPr>
        <p:spPr bwMode="auto">
          <a:xfrm>
            <a:off x="5581650" y="2233613"/>
            <a:ext cx="2847975" cy="29067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0855" name="AutoShape 7"/>
          <p:cNvSpPr>
            <a:spLocks noChangeArrowheads="1"/>
          </p:cNvSpPr>
          <p:nvPr/>
        </p:nvSpPr>
        <p:spPr bwMode="auto">
          <a:xfrm>
            <a:off x="6300788" y="2735263"/>
            <a:ext cx="1808162" cy="1990725"/>
          </a:xfrm>
          <a:prstGeom prst="pentagon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0856" name="AutoShape 8"/>
          <p:cNvSpPr>
            <a:spLocks noChangeArrowheads="1"/>
          </p:cNvSpPr>
          <p:nvPr/>
        </p:nvSpPr>
        <p:spPr bwMode="auto">
          <a:xfrm>
            <a:off x="6646863" y="3255963"/>
            <a:ext cx="1119187" cy="1187450"/>
          </a:xfrm>
          <a:prstGeom prst="pentagon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0857" name="AutoShape 9"/>
          <p:cNvSpPr>
            <a:spLocks noChangeArrowheads="1"/>
          </p:cNvSpPr>
          <p:nvPr/>
        </p:nvSpPr>
        <p:spPr bwMode="auto">
          <a:xfrm>
            <a:off x="7173913" y="4114800"/>
            <a:ext cx="87312" cy="984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0859" name="Text Box 11"/>
          <p:cNvSpPr txBox="1">
            <a:spLocks noChangeArrowheads="1"/>
          </p:cNvSpPr>
          <p:nvPr/>
        </p:nvSpPr>
        <p:spPr bwMode="auto">
          <a:xfrm>
            <a:off x="4556125" y="5370513"/>
            <a:ext cx="95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ahoma" charset="0"/>
                <a:sym typeface="Symbol" charset="2"/>
              </a:rPr>
              <a:t></a:t>
            </a:r>
            <a:r>
              <a:rPr lang="en-US" sz="2400" baseline="-25000">
                <a:solidFill>
                  <a:schemeClr val="bg1"/>
                </a:solidFill>
                <a:latin typeface="Tahoma" charset="0"/>
                <a:sym typeface="Symbol" charset="2"/>
              </a:rPr>
              <a:t>safe</a:t>
            </a:r>
            <a:endParaRPr lang="en-US" sz="2400">
              <a:solidFill>
                <a:schemeClr val="bg1"/>
              </a:solidFill>
              <a:latin typeface="Tahoma" charset="0"/>
              <a:sym typeface="Symbol" charset="2"/>
            </a:endParaRPr>
          </a:p>
        </p:txBody>
      </p:sp>
      <p:sp>
        <p:nvSpPr>
          <p:cNvPr id="590860" name="Text Box 12"/>
          <p:cNvSpPr txBox="1">
            <a:spLocks noChangeArrowheads="1"/>
          </p:cNvSpPr>
          <p:nvPr/>
        </p:nvSpPr>
        <p:spPr bwMode="auto">
          <a:xfrm>
            <a:off x="6329363" y="2265363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  <a:sym typeface="Symbol" charset="2"/>
              </a:rPr>
              <a:t></a:t>
            </a:r>
            <a:r>
              <a:rPr lang="en-US" sz="2400" baseline="-25000">
                <a:latin typeface="Tahoma" charset="0"/>
                <a:sym typeface="Symbol" charset="2"/>
              </a:rPr>
              <a:t>safe</a:t>
            </a:r>
            <a:r>
              <a:rPr lang="en-US" sz="2400" baseline="30000">
                <a:latin typeface="Tahoma" charset="0"/>
                <a:sym typeface="Symbol" charset="2"/>
              </a:rPr>
              <a:t>0</a:t>
            </a:r>
            <a:endParaRPr lang="en-US" sz="2400">
              <a:latin typeface="Tahoma" charset="0"/>
              <a:sym typeface="Symbol" charset="2"/>
            </a:endParaRPr>
          </a:p>
        </p:txBody>
      </p:sp>
      <p:sp>
        <p:nvSpPr>
          <p:cNvPr id="590861" name="Text Box 13"/>
          <p:cNvSpPr txBox="1">
            <a:spLocks noChangeArrowheads="1"/>
          </p:cNvSpPr>
          <p:nvPr/>
        </p:nvSpPr>
        <p:spPr bwMode="auto">
          <a:xfrm>
            <a:off x="6831013" y="3590925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  <a:sym typeface="Symbol" charset="2"/>
              </a:rPr>
              <a:t></a:t>
            </a:r>
            <a:r>
              <a:rPr lang="en-US" sz="2400" baseline="-25000">
                <a:latin typeface="Tahoma" charset="0"/>
                <a:sym typeface="Symbol" charset="2"/>
              </a:rPr>
              <a:t>stable</a:t>
            </a:r>
            <a:r>
              <a:rPr lang="en-US" sz="2400" baseline="30000">
                <a:latin typeface="Tahoma" charset="0"/>
                <a:sym typeface="Symbol" charset="2"/>
              </a:rPr>
              <a:t>0</a:t>
            </a:r>
            <a:endParaRPr lang="en-US" sz="2400">
              <a:latin typeface="Tahoma" charset="0"/>
              <a:sym typeface="Symbol" charset="2"/>
            </a:endParaRPr>
          </a:p>
        </p:txBody>
      </p:sp>
      <p:sp>
        <p:nvSpPr>
          <p:cNvPr id="590862" name="Text Box 14"/>
          <p:cNvSpPr txBox="1">
            <a:spLocks noChangeArrowheads="1"/>
          </p:cNvSpPr>
          <p:nvPr/>
        </p:nvSpPr>
        <p:spPr bwMode="auto">
          <a:xfrm>
            <a:off x="6808788" y="2790825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  <a:sym typeface="Symbol" charset="2"/>
              </a:rPr>
              <a:t></a:t>
            </a:r>
            <a:r>
              <a:rPr lang="en-US" sz="2400" baseline="-25000">
                <a:latin typeface="Tahoma" charset="0"/>
                <a:sym typeface="Symbol" charset="2"/>
              </a:rPr>
              <a:t>stable</a:t>
            </a:r>
            <a:endParaRPr lang="en-US" sz="2400">
              <a:latin typeface="Tahoma" charset="0"/>
              <a:sym typeface="Symbol" charset="2"/>
            </a:endParaRPr>
          </a:p>
        </p:txBody>
      </p:sp>
      <p:sp>
        <p:nvSpPr>
          <p:cNvPr id="590867" name="Line 19"/>
          <p:cNvSpPr>
            <a:spLocks noChangeShapeType="1"/>
          </p:cNvSpPr>
          <p:nvPr/>
        </p:nvSpPr>
        <p:spPr bwMode="auto">
          <a:xfrm flipH="1">
            <a:off x="6716713" y="4202113"/>
            <a:ext cx="511175" cy="2089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0868" name="Text Box 20"/>
          <p:cNvSpPr txBox="1">
            <a:spLocks noChangeArrowheads="1"/>
          </p:cNvSpPr>
          <p:nvPr/>
        </p:nvSpPr>
        <p:spPr bwMode="auto">
          <a:xfrm>
            <a:off x="5438775" y="61214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ahoma" charset="0"/>
                <a:sym typeface="Symbol" charset="2"/>
              </a:rPr>
              <a:t>set-point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9A8E9-BF09-DA49-869C-8FFAF8647BE1}" type="slidenum">
              <a:rPr lang="de-DE"/>
              <a:pPr/>
              <a:t>13</a:t>
            </a:fld>
            <a:endParaRPr lang="de-DE"/>
          </a:p>
        </p:txBody>
      </p:sp>
      <p:sp>
        <p:nvSpPr>
          <p:cNvPr id="23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Combining Modes Safely</a:t>
            </a:r>
            <a:endParaRPr lang="de-DE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alarms along bad trajectories</a:t>
            </a:r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903288" y="1285875"/>
            <a:ext cx="8078787" cy="474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93925" name="AutoShape 5"/>
          <p:cNvSpPr>
            <a:spLocks noChangeArrowheads="1"/>
          </p:cNvSpPr>
          <p:nvPr/>
        </p:nvSpPr>
        <p:spPr bwMode="auto">
          <a:xfrm>
            <a:off x="1339850" y="1646238"/>
            <a:ext cx="7381875" cy="4016375"/>
          </a:xfrm>
          <a:prstGeom prst="hexagon">
            <a:avLst>
              <a:gd name="adj" fmla="val 45949"/>
              <a:gd name="vf" fmla="val 11547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26" name="AutoShape 6"/>
          <p:cNvSpPr>
            <a:spLocks noChangeArrowheads="1"/>
          </p:cNvSpPr>
          <p:nvPr/>
        </p:nvSpPr>
        <p:spPr bwMode="auto">
          <a:xfrm>
            <a:off x="3182938" y="2233613"/>
            <a:ext cx="4857750" cy="2906712"/>
          </a:xfrm>
          <a:prstGeom prst="hexagon">
            <a:avLst>
              <a:gd name="adj" fmla="val 41780"/>
              <a:gd name="vf" fmla="val 115470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27" name="AutoShape 7"/>
          <p:cNvSpPr>
            <a:spLocks noChangeArrowheads="1"/>
          </p:cNvSpPr>
          <p:nvPr/>
        </p:nvSpPr>
        <p:spPr bwMode="auto">
          <a:xfrm>
            <a:off x="4410075" y="2735263"/>
            <a:ext cx="3082925" cy="1990725"/>
          </a:xfrm>
          <a:prstGeom prst="pentagon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28" name="AutoShape 8"/>
          <p:cNvSpPr>
            <a:spLocks noChangeArrowheads="1"/>
          </p:cNvSpPr>
          <p:nvPr/>
        </p:nvSpPr>
        <p:spPr bwMode="auto">
          <a:xfrm>
            <a:off x="4999038" y="3255963"/>
            <a:ext cx="1909762" cy="1187450"/>
          </a:xfrm>
          <a:prstGeom prst="pentagon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29" name="AutoShape 9"/>
          <p:cNvSpPr>
            <a:spLocks noChangeArrowheads="1"/>
          </p:cNvSpPr>
          <p:nvPr/>
        </p:nvSpPr>
        <p:spPr bwMode="auto">
          <a:xfrm>
            <a:off x="5899150" y="4114800"/>
            <a:ext cx="147638" cy="984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30" name="Text Box 10"/>
          <p:cNvSpPr txBox="1">
            <a:spLocks noChangeArrowheads="1"/>
          </p:cNvSpPr>
          <p:nvPr/>
        </p:nvSpPr>
        <p:spPr bwMode="auto">
          <a:xfrm>
            <a:off x="1433513" y="5370513"/>
            <a:ext cx="95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ahoma" charset="0"/>
                <a:sym typeface="Symbol" charset="2"/>
              </a:rPr>
              <a:t></a:t>
            </a:r>
            <a:r>
              <a:rPr lang="en-US" sz="2400" baseline="-25000">
                <a:solidFill>
                  <a:schemeClr val="bg1"/>
                </a:solidFill>
                <a:latin typeface="Tahoma" charset="0"/>
                <a:sym typeface="Symbol" charset="2"/>
              </a:rPr>
              <a:t>safe</a:t>
            </a:r>
            <a:endParaRPr lang="en-US" sz="2400">
              <a:solidFill>
                <a:schemeClr val="bg1"/>
              </a:solidFill>
              <a:latin typeface="Tahoma" charset="0"/>
              <a:sym typeface="Symbol" charset="2"/>
            </a:endParaRPr>
          </a:p>
        </p:txBody>
      </p:sp>
      <p:sp>
        <p:nvSpPr>
          <p:cNvPr id="593931" name="Text Box 11"/>
          <p:cNvSpPr txBox="1">
            <a:spLocks noChangeArrowheads="1"/>
          </p:cNvSpPr>
          <p:nvPr/>
        </p:nvSpPr>
        <p:spPr bwMode="auto">
          <a:xfrm>
            <a:off x="4457700" y="2265363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  <a:sym typeface="Symbol" charset="2"/>
              </a:rPr>
              <a:t></a:t>
            </a:r>
            <a:r>
              <a:rPr lang="en-US" sz="2400" baseline="-25000">
                <a:latin typeface="Tahoma" charset="0"/>
                <a:sym typeface="Symbol" charset="2"/>
              </a:rPr>
              <a:t>safe</a:t>
            </a:r>
            <a:r>
              <a:rPr lang="en-US" sz="2400" baseline="30000">
                <a:latin typeface="Tahoma" charset="0"/>
                <a:sym typeface="Symbol" charset="2"/>
              </a:rPr>
              <a:t>0</a:t>
            </a:r>
            <a:endParaRPr lang="en-US" sz="2400">
              <a:latin typeface="Tahoma" charset="0"/>
              <a:sym typeface="Symbol" charset="2"/>
            </a:endParaRPr>
          </a:p>
        </p:txBody>
      </p:sp>
      <p:sp>
        <p:nvSpPr>
          <p:cNvPr id="593932" name="Text Box 12"/>
          <p:cNvSpPr txBox="1">
            <a:spLocks noChangeArrowheads="1"/>
          </p:cNvSpPr>
          <p:nvPr/>
        </p:nvSpPr>
        <p:spPr bwMode="auto">
          <a:xfrm>
            <a:off x="5313363" y="3590925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  <a:sym typeface="Symbol" charset="2"/>
              </a:rPr>
              <a:t></a:t>
            </a:r>
            <a:r>
              <a:rPr lang="en-US" sz="2400" baseline="-25000">
                <a:latin typeface="Tahoma" charset="0"/>
                <a:sym typeface="Symbol" charset="2"/>
              </a:rPr>
              <a:t>stable</a:t>
            </a:r>
            <a:r>
              <a:rPr lang="en-US" sz="2400" baseline="30000">
                <a:latin typeface="Tahoma" charset="0"/>
                <a:sym typeface="Symbol" charset="2"/>
              </a:rPr>
              <a:t>0</a:t>
            </a:r>
            <a:endParaRPr lang="en-US" sz="2400">
              <a:latin typeface="Tahoma" charset="0"/>
              <a:sym typeface="Symbol" charset="2"/>
            </a:endParaRPr>
          </a:p>
        </p:txBody>
      </p:sp>
      <p:sp>
        <p:nvSpPr>
          <p:cNvPr id="593933" name="Text Box 13"/>
          <p:cNvSpPr txBox="1">
            <a:spLocks noChangeArrowheads="1"/>
          </p:cNvSpPr>
          <p:nvPr/>
        </p:nvSpPr>
        <p:spPr bwMode="auto">
          <a:xfrm>
            <a:off x="5703888" y="2790825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  <a:sym typeface="Symbol" charset="2"/>
              </a:rPr>
              <a:t></a:t>
            </a:r>
            <a:r>
              <a:rPr lang="en-US" sz="2400" baseline="-25000">
                <a:latin typeface="Tahoma" charset="0"/>
                <a:sym typeface="Symbol" charset="2"/>
              </a:rPr>
              <a:t>stable</a:t>
            </a:r>
            <a:endParaRPr lang="en-US" sz="2400">
              <a:latin typeface="Tahoma" charset="0"/>
              <a:sym typeface="Symbol" charset="2"/>
            </a:endParaRPr>
          </a:p>
        </p:txBody>
      </p:sp>
      <p:sp>
        <p:nvSpPr>
          <p:cNvPr id="593934" name="Line 14"/>
          <p:cNvSpPr>
            <a:spLocks noChangeShapeType="1"/>
          </p:cNvSpPr>
          <p:nvPr/>
        </p:nvSpPr>
        <p:spPr bwMode="auto">
          <a:xfrm flipH="1">
            <a:off x="5118100" y="4202113"/>
            <a:ext cx="873125" cy="2089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35" name="Text Box 15"/>
          <p:cNvSpPr txBox="1">
            <a:spLocks noChangeArrowheads="1"/>
          </p:cNvSpPr>
          <p:nvPr/>
        </p:nvSpPr>
        <p:spPr bwMode="auto">
          <a:xfrm>
            <a:off x="3748088" y="61214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ahoma" charset="0"/>
                <a:sym typeface="Symbol" charset="2"/>
              </a:rPr>
              <a:t>set-point</a:t>
            </a:r>
          </a:p>
        </p:txBody>
      </p:sp>
      <p:sp>
        <p:nvSpPr>
          <p:cNvPr id="593937" name="Freeform 17"/>
          <p:cNvSpPr>
            <a:spLocks/>
          </p:cNvSpPr>
          <p:nvPr/>
        </p:nvSpPr>
        <p:spPr bwMode="auto">
          <a:xfrm>
            <a:off x="1981200" y="2678113"/>
            <a:ext cx="4546600" cy="2203450"/>
          </a:xfrm>
          <a:custGeom>
            <a:avLst/>
            <a:gdLst/>
            <a:ahLst/>
            <a:cxnLst>
              <a:cxn ang="0">
                <a:pos x="926" y="562"/>
              </a:cxn>
              <a:cxn ang="0">
                <a:pos x="1049" y="816"/>
              </a:cxn>
              <a:cxn ang="0">
                <a:pos x="1323" y="1159"/>
              </a:cxn>
              <a:cxn ang="0">
                <a:pos x="1845" y="1378"/>
              </a:cxn>
              <a:cxn ang="0">
                <a:pos x="2626" y="1220"/>
              </a:cxn>
              <a:cxn ang="0">
                <a:pos x="2839" y="939"/>
              </a:cxn>
              <a:cxn ang="0">
                <a:pos x="2777" y="686"/>
              </a:cxn>
              <a:cxn ang="0">
                <a:pos x="2523" y="514"/>
              </a:cxn>
              <a:cxn ang="0">
                <a:pos x="2174" y="446"/>
              </a:cxn>
              <a:cxn ang="0">
                <a:pos x="2030" y="439"/>
              </a:cxn>
              <a:cxn ang="0">
                <a:pos x="1509" y="617"/>
              </a:cxn>
              <a:cxn ang="0">
                <a:pos x="1358" y="672"/>
              </a:cxn>
              <a:cxn ang="0">
                <a:pos x="1104" y="528"/>
              </a:cxn>
              <a:cxn ang="0">
                <a:pos x="933" y="267"/>
              </a:cxn>
              <a:cxn ang="0">
                <a:pos x="747" y="68"/>
              </a:cxn>
              <a:cxn ang="0">
                <a:pos x="651" y="20"/>
              </a:cxn>
              <a:cxn ang="0">
                <a:pos x="0" y="0"/>
              </a:cxn>
            </a:cxnLst>
            <a:rect l="0" t="0" r="r" b="b"/>
            <a:pathLst>
              <a:path w="2864" h="1388">
                <a:moveTo>
                  <a:pt x="926" y="562"/>
                </a:moveTo>
                <a:cubicBezTo>
                  <a:pt x="954" y="639"/>
                  <a:pt x="983" y="717"/>
                  <a:pt x="1049" y="816"/>
                </a:cubicBezTo>
                <a:cubicBezTo>
                  <a:pt x="1115" y="915"/>
                  <a:pt x="1190" y="1065"/>
                  <a:pt x="1323" y="1159"/>
                </a:cubicBezTo>
                <a:cubicBezTo>
                  <a:pt x="1456" y="1253"/>
                  <a:pt x="1628" y="1368"/>
                  <a:pt x="1845" y="1378"/>
                </a:cubicBezTo>
                <a:cubicBezTo>
                  <a:pt x="2062" y="1388"/>
                  <a:pt x="2460" y="1293"/>
                  <a:pt x="2626" y="1220"/>
                </a:cubicBezTo>
                <a:cubicBezTo>
                  <a:pt x="2792" y="1147"/>
                  <a:pt x="2814" y="1028"/>
                  <a:pt x="2839" y="939"/>
                </a:cubicBezTo>
                <a:cubicBezTo>
                  <a:pt x="2864" y="850"/>
                  <a:pt x="2830" y="757"/>
                  <a:pt x="2777" y="686"/>
                </a:cubicBezTo>
                <a:cubicBezTo>
                  <a:pt x="2724" y="615"/>
                  <a:pt x="2623" y="554"/>
                  <a:pt x="2523" y="514"/>
                </a:cubicBezTo>
                <a:cubicBezTo>
                  <a:pt x="2423" y="474"/>
                  <a:pt x="2256" y="458"/>
                  <a:pt x="2174" y="446"/>
                </a:cubicBezTo>
                <a:cubicBezTo>
                  <a:pt x="2092" y="434"/>
                  <a:pt x="2141" y="411"/>
                  <a:pt x="2030" y="439"/>
                </a:cubicBezTo>
                <a:cubicBezTo>
                  <a:pt x="1919" y="467"/>
                  <a:pt x="1621" y="578"/>
                  <a:pt x="1509" y="617"/>
                </a:cubicBezTo>
                <a:cubicBezTo>
                  <a:pt x="1397" y="656"/>
                  <a:pt x="1426" y="687"/>
                  <a:pt x="1358" y="672"/>
                </a:cubicBezTo>
                <a:cubicBezTo>
                  <a:pt x="1290" y="657"/>
                  <a:pt x="1175" y="595"/>
                  <a:pt x="1104" y="528"/>
                </a:cubicBezTo>
                <a:cubicBezTo>
                  <a:pt x="1033" y="461"/>
                  <a:pt x="992" y="344"/>
                  <a:pt x="933" y="267"/>
                </a:cubicBezTo>
                <a:cubicBezTo>
                  <a:pt x="874" y="190"/>
                  <a:pt x="794" y="109"/>
                  <a:pt x="747" y="68"/>
                </a:cubicBezTo>
                <a:cubicBezTo>
                  <a:pt x="700" y="27"/>
                  <a:pt x="775" y="31"/>
                  <a:pt x="651" y="20"/>
                </a:cubicBezTo>
                <a:cubicBezTo>
                  <a:pt x="527" y="9"/>
                  <a:pt x="110" y="6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38" name="Text Box 18"/>
          <p:cNvSpPr txBox="1">
            <a:spLocks noChangeArrowheads="1"/>
          </p:cNvSpPr>
          <p:nvPr/>
        </p:nvSpPr>
        <p:spPr bwMode="auto">
          <a:xfrm>
            <a:off x="1922463" y="2201863"/>
            <a:ext cx="747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ym typeface="Wingdings" charset="2"/>
              </a:rPr>
              <a:t></a:t>
            </a:r>
          </a:p>
        </p:txBody>
      </p:sp>
      <p:sp>
        <p:nvSpPr>
          <p:cNvPr id="593939" name="Text Box 19"/>
          <p:cNvSpPr txBox="1">
            <a:spLocks noChangeArrowheads="1"/>
          </p:cNvSpPr>
          <p:nvPr/>
        </p:nvSpPr>
        <p:spPr bwMode="auto">
          <a:xfrm>
            <a:off x="4043363" y="3154363"/>
            <a:ext cx="747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</a:t>
            </a:r>
          </a:p>
        </p:txBody>
      </p:sp>
      <p:sp>
        <p:nvSpPr>
          <p:cNvPr id="593940" name="Text Box 20"/>
          <p:cNvSpPr txBox="1">
            <a:spLocks noChangeArrowheads="1"/>
          </p:cNvSpPr>
          <p:nvPr/>
        </p:nvSpPr>
        <p:spPr bwMode="auto">
          <a:xfrm>
            <a:off x="5241925" y="28781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sym typeface="Webdings" charset="2"/>
              </a:rPr>
              <a:t></a:t>
            </a:r>
          </a:p>
        </p:txBody>
      </p: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351213" y="279082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ebdings" charset="2"/>
              </a:rPr>
              <a:t></a:t>
            </a:r>
          </a:p>
        </p:txBody>
      </p:sp>
      <p:sp>
        <p:nvSpPr>
          <p:cNvPr id="593942" name="Line 22"/>
          <p:cNvSpPr>
            <a:spLocks noChangeShapeType="1"/>
          </p:cNvSpPr>
          <p:nvPr/>
        </p:nvSpPr>
        <p:spPr bwMode="auto">
          <a:xfrm flipV="1">
            <a:off x="3454400" y="3141663"/>
            <a:ext cx="211138" cy="2365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3943" name="Line 23"/>
          <p:cNvSpPr>
            <a:spLocks noChangeShapeType="1"/>
          </p:cNvSpPr>
          <p:nvPr/>
        </p:nvSpPr>
        <p:spPr bwMode="auto">
          <a:xfrm flipV="1">
            <a:off x="5524500" y="3222625"/>
            <a:ext cx="23813" cy="279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Lifecycle</a:t>
            </a:r>
            <a:r>
              <a:rPr lang="de-DE" dirty="0" smtClean="0"/>
              <a:t>: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roles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nominal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marL="857250" lvl="1" indent="-457200"/>
            <a:r>
              <a:rPr lang="de-DE" dirty="0" err="1" smtClean="0"/>
              <a:t>Ensure</a:t>
            </a:r>
            <a:r>
              <a:rPr lang="de-DE" dirty="0" smtClean="0"/>
              <a:t> plant </a:t>
            </a:r>
            <a:r>
              <a:rPr lang="de-DE" dirty="0" err="1" smtClean="0"/>
              <a:t>safety</a:t>
            </a:r>
            <a:endParaRPr lang="de-DE" dirty="0" smtClean="0"/>
          </a:p>
          <a:p>
            <a:pPr marL="857250" lvl="1" indent="-457200"/>
            <a:r>
              <a:rPr lang="de-DE" dirty="0" err="1" smtClean="0"/>
              <a:t>Enforce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r>
              <a:rPr lang="de-DE" dirty="0" smtClean="0"/>
              <a:t> of plant </a:t>
            </a:r>
            <a:r>
              <a:rPr lang="de-DE" dirty="0" err="1" smtClean="0"/>
              <a:t>according</a:t>
            </a:r>
            <a:r>
              <a:rPr lang="de-DE" dirty="0" smtClean="0"/>
              <a:t> to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(</a:t>
            </a:r>
            <a:r>
              <a:rPr lang="de-DE" dirty="0" err="1" smtClean="0"/>
              <a:t>asymptotic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, </a:t>
            </a:r>
            <a:r>
              <a:rPr lang="de-DE" dirty="0" err="1" smtClean="0"/>
              <a:t>drive</a:t>
            </a:r>
            <a:r>
              <a:rPr lang="de-DE" dirty="0" smtClean="0"/>
              <a:t> plant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specified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time </a:t>
            </a:r>
            <a:r>
              <a:rPr lang="de-DE" dirty="0" err="1" smtClean="0"/>
              <a:t>bound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Deviations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nonimal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:</a:t>
            </a:r>
          </a:p>
          <a:p>
            <a:pPr marL="857250" lvl="1" indent="-457200"/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endangering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and </a:t>
            </a:r>
            <a:r>
              <a:rPr lang="de-DE" dirty="0" err="1" smtClean="0"/>
              <a:t>stability</a:t>
            </a:r>
            <a:endParaRPr lang="de-DE" dirty="0" smtClean="0"/>
          </a:p>
          <a:p>
            <a:pPr marL="857250" lvl="1" indent="-457200"/>
            <a:r>
              <a:rPr lang="de-DE" dirty="0" err="1" smtClean="0"/>
              <a:t>Raise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to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of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Offering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endParaRPr lang="de-DE" dirty="0" smtClean="0"/>
          </a:p>
          <a:p>
            <a:pPr marL="857250" lvl="1" indent="-457200"/>
            <a:r>
              <a:rPr lang="de-DE" dirty="0" smtClean="0"/>
              <a:t>Check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raised</a:t>
            </a:r>
            <a:r>
              <a:rPr lang="de-DE" dirty="0" smtClean="0"/>
              <a:t> </a:t>
            </a:r>
            <a:r>
              <a:rPr lang="de-DE" dirty="0" err="1" smtClean="0"/>
              <a:t>alarms</a:t>
            </a:r>
            <a:r>
              <a:rPr lang="de-DE" dirty="0" smtClean="0"/>
              <a:t> and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spec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adress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causing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endParaRPr lang="de-DE" dirty="0" smtClean="0"/>
          </a:p>
          <a:p>
            <a:pPr marL="857250" lvl="1" indent="-45720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6F56C9-90A6-B54B-97CA-038B655642A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endParaRPr lang="de-DE" dirty="0" smtClean="0"/>
          </a:p>
          <a:p>
            <a:pPr lvl="1"/>
            <a:r>
              <a:rPr lang="de-DE" sz="2400" dirty="0" err="1" smtClean="0"/>
              <a:t>Inports</a:t>
            </a:r>
            <a:r>
              <a:rPr lang="de-DE" sz="2400" dirty="0" smtClean="0"/>
              <a:t>:</a:t>
            </a:r>
          </a:p>
          <a:p>
            <a:pPr lvl="2"/>
            <a:r>
              <a:rPr lang="de-DE" sz="2400" dirty="0" smtClean="0"/>
              <a:t>To </a:t>
            </a:r>
            <a:r>
              <a:rPr lang="de-DE" sz="2400" dirty="0" err="1" smtClean="0"/>
              <a:t>invoke</a:t>
            </a:r>
            <a:r>
              <a:rPr lang="de-DE" sz="2400" dirty="0" smtClean="0"/>
              <a:t> nominal </a:t>
            </a:r>
            <a:r>
              <a:rPr lang="de-DE" sz="2400" dirty="0" err="1" smtClean="0"/>
              <a:t>service</a:t>
            </a:r>
            <a:endParaRPr lang="de-DE" sz="2400" dirty="0" smtClean="0"/>
          </a:p>
          <a:p>
            <a:pPr lvl="2"/>
            <a:r>
              <a:rPr lang="de-DE" sz="2400" dirty="0" smtClean="0"/>
              <a:t>To </a:t>
            </a:r>
            <a:r>
              <a:rPr lang="de-DE" sz="2400" dirty="0" err="1" smtClean="0"/>
              <a:t>offer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endParaRPr lang="de-DE" sz="2400" dirty="0" smtClean="0"/>
          </a:p>
          <a:p>
            <a:pPr lvl="2"/>
            <a:r>
              <a:rPr lang="de-DE" sz="2400" dirty="0" smtClean="0"/>
              <a:t>To </a:t>
            </a:r>
            <a:r>
              <a:rPr lang="de-DE" sz="2400" dirty="0" err="1" smtClean="0"/>
              <a:t>specify</a:t>
            </a:r>
            <a:r>
              <a:rPr lang="de-DE" sz="2400" dirty="0" smtClean="0"/>
              <a:t> plant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offered</a:t>
            </a:r>
            <a:endParaRPr lang="de-DE" sz="2400" dirty="0" smtClean="0"/>
          </a:p>
          <a:p>
            <a:pPr lvl="1"/>
            <a:r>
              <a:rPr lang="de-DE" sz="2400" dirty="0" err="1" smtClean="0"/>
              <a:t>Outports</a:t>
            </a:r>
            <a:endParaRPr lang="de-DE" sz="2400" dirty="0" smtClean="0"/>
          </a:p>
          <a:p>
            <a:pPr lvl="2"/>
            <a:r>
              <a:rPr lang="de-DE" sz="2400" dirty="0" smtClean="0"/>
              <a:t>To </a:t>
            </a:r>
            <a:r>
              <a:rPr lang="de-DE" sz="2400" dirty="0" err="1" smtClean="0"/>
              <a:t>raise</a:t>
            </a:r>
            <a:r>
              <a:rPr lang="de-DE" sz="2400" dirty="0" smtClean="0"/>
              <a:t> </a:t>
            </a:r>
            <a:r>
              <a:rPr lang="de-DE" sz="2400" dirty="0" err="1" smtClean="0"/>
              <a:t>alarms</a:t>
            </a:r>
            <a:endParaRPr lang="de-DE" sz="2400" dirty="0" smtClean="0"/>
          </a:p>
          <a:p>
            <a:pPr lvl="2"/>
            <a:r>
              <a:rPr lang="de-DE" sz="2400" dirty="0" smtClean="0"/>
              <a:t>To </a:t>
            </a:r>
            <a:r>
              <a:rPr lang="de-DE" sz="2400" dirty="0" err="1" smtClean="0"/>
              <a:t>characterize</a:t>
            </a:r>
            <a:r>
              <a:rPr lang="de-DE" sz="2400" dirty="0" smtClean="0"/>
              <a:t> plant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causing</a:t>
            </a:r>
            <a:r>
              <a:rPr lang="de-DE" sz="2400" dirty="0" smtClean="0"/>
              <a:t> </a:t>
            </a:r>
            <a:r>
              <a:rPr lang="de-DE" sz="2400" dirty="0" err="1" smtClean="0"/>
              <a:t>alarm</a:t>
            </a:r>
            <a:endParaRPr lang="de-DE" sz="2400" dirty="0" smtClean="0"/>
          </a:p>
          <a:p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raise</a:t>
            </a:r>
            <a:r>
              <a:rPr lang="de-DE" dirty="0" smtClean="0"/>
              <a:t> multiple </a:t>
            </a:r>
            <a:r>
              <a:rPr lang="de-DE" dirty="0" err="1" smtClean="0"/>
              <a:t>alarms</a:t>
            </a:r>
            <a:endParaRPr lang="de-DE" dirty="0" smtClean="0"/>
          </a:p>
          <a:p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causing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disappear</a:t>
            </a:r>
            <a:r>
              <a:rPr lang="de-DE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Specification</a:t>
            </a:r>
            <a:r>
              <a:rPr lang="de-DE" dirty="0" smtClean="0"/>
              <a:t> of nominal </a:t>
            </a:r>
            <a:r>
              <a:rPr lang="de-DE" dirty="0" err="1" smtClean="0"/>
              <a:t>behaviour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subsumes</a:t>
            </a:r>
            <a:r>
              <a:rPr lang="de-DE" dirty="0" smtClean="0"/>
              <a:t> </a:t>
            </a:r>
            <a:r>
              <a:rPr lang="de-DE" dirty="0" err="1" smtClean="0"/>
              <a:t>asymptotic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endParaRPr lang="de-DE" dirty="0" smtClean="0"/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to </a:t>
            </a:r>
            <a:r>
              <a:rPr lang="de-DE" dirty="0" err="1" smtClean="0"/>
              <a:t>meet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unless</a:t>
            </a:r>
            <a:r>
              <a:rPr lang="de-DE" dirty="0" smtClean="0"/>
              <a:t> an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raised</a:t>
            </a:r>
            <a:r>
              <a:rPr lang="de-DE" dirty="0" smtClean="0"/>
              <a:t>	</a:t>
            </a:r>
          </a:p>
          <a:p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to </a:t>
            </a:r>
            <a:r>
              <a:rPr lang="de-DE" dirty="0" err="1" smtClean="0"/>
              <a:t>meet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plant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unless</a:t>
            </a:r>
            <a:r>
              <a:rPr lang="de-DE" dirty="0" smtClean="0"/>
              <a:t> an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raised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5" y="2093364"/>
            <a:ext cx="8007799" cy="1163672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helpful: specification of </a:t>
            </a:r>
            <a:r>
              <a:rPr lang="en-US" smtClean="0"/>
              <a:t>inports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012" y="1458913"/>
            <a:ext cx="8742120" cy="46386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Is given by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where</a:t>
            </a:r>
          </a:p>
          <a:p>
            <a:pPr>
              <a:buFont typeface="Symbol" charset="2"/>
              <a:buChar char="-"/>
            </a:pPr>
            <a:r>
              <a:rPr lang="en-US" dirty="0" err="1" smtClean="0"/>
              <a:t>c</a:t>
            </a:r>
            <a:r>
              <a:rPr lang="en-US" baseline="-25000" dirty="0" err="1" smtClean="0"/>
              <a:t>β</a:t>
            </a:r>
            <a:r>
              <a:rPr lang="en-US" baseline="-25000" dirty="0" smtClean="0"/>
              <a:t>		</a:t>
            </a:r>
            <a:r>
              <a:rPr lang="en-US" dirty="0" smtClean="0"/>
              <a:t>signals an incoming alarm</a:t>
            </a:r>
            <a:endParaRPr lang="en-US" baseline="-25000" dirty="0" smtClean="0"/>
          </a:p>
          <a:p>
            <a:pPr>
              <a:buFont typeface="Symbol" charset="2"/>
              <a:buChar char="-"/>
            </a:pPr>
            <a:r>
              <a:rPr lang="en-US" dirty="0" err="1" smtClean="0"/>
              <a:t>λ</a:t>
            </a:r>
            <a:r>
              <a:rPr lang="en-US" baseline="-25000" dirty="0" err="1" smtClean="0"/>
              <a:t>β</a:t>
            </a:r>
            <a:r>
              <a:rPr lang="en-US" dirty="0" smtClean="0"/>
              <a:t>		is the latest reaction time for granting acceptance</a:t>
            </a:r>
            <a:endParaRPr lang="en-US" baseline="-25000" dirty="0" smtClean="0"/>
          </a:p>
          <a:p>
            <a:pPr>
              <a:buFont typeface="Symbol" charset="2"/>
              <a:buChar char="-"/>
            </a:pPr>
            <a:r>
              <a:rPr lang="en-US" dirty="0" err="1" smtClean="0"/>
              <a:t>take</a:t>
            </a:r>
            <a:r>
              <a:rPr lang="en-US" baseline="-25000" dirty="0" err="1" smtClean="0"/>
              <a:t>β</a:t>
            </a:r>
            <a:r>
              <a:rPr lang="en-US" dirty="0" smtClean="0"/>
              <a:t>	signals acceptance of alarm</a:t>
            </a:r>
            <a:endParaRPr lang="en-US" baseline="-25000" dirty="0" smtClean="0"/>
          </a:p>
          <a:p>
            <a:pPr>
              <a:buFont typeface="Symbol" charset="2"/>
              <a:buChar char="-"/>
            </a:pPr>
            <a:r>
              <a:rPr lang="en-US" dirty="0" err="1" smtClean="0"/>
              <a:t>start</a:t>
            </a:r>
            <a:r>
              <a:rPr lang="en-US" baseline="-25000" dirty="0" err="1" smtClean="0"/>
              <a:t>β</a:t>
            </a:r>
            <a:r>
              <a:rPr lang="en-US" baseline="-25000" dirty="0" smtClean="0"/>
              <a:t>	</a:t>
            </a:r>
            <a:r>
              <a:rPr lang="en-US" dirty="0" smtClean="0"/>
              <a:t>is the verdict of the distributed alarm resolution 		protocol to become the hero</a:t>
            </a:r>
          </a:p>
          <a:p>
            <a:pPr>
              <a:buFont typeface="Symbol" charset="2"/>
              <a:buChar char="-"/>
            </a:pPr>
            <a:r>
              <a:rPr lang="en-US" dirty="0" err="1" smtClean="0"/>
              <a:t>Mmm</a:t>
            </a:r>
            <a:r>
              <a:rPr lang="en-US" dirty="0" smtClean="0"/>
              <a:t>	is the entry predicate required to be satisfied 			when control is transferred to the         					component over this port</a:t>
            </a:r>
          </a:p>
          <a:p>
            <a:pPr>
              <a:buFont typeface="Symbol" charset="2"/>
              <a:buChar char="-"/>
            </a:pPr>
            <a:endParaRPr lang="en-US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81" y="4893804"/>
            <a:ext cx="1028700" cy="457200"/>
          </a:xfrm>
          <a:prstGeom prst="rect">
            <a:avLst/>
          </a:prstGeom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0971" y="1884072"/>
            <a:ext cx="4211051" cy="39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607790" y="5198686"/>
            <a:ext cx="2536210" cy="1659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Asking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: </a:t>
            </a:r>
            <a:r>
              <a:rPr lang="de-DE" dirty="0" err="1" smtClean="0"/>
              <a:t>specification</a:t>
            </a:r>
            <a:r>
              <a:rPr lang="de-DE" dirty="0" smtClean="0"/>
              <a:t> of </a:t>
            </a:r>
            <a:r>
              <a:rPr lang="de-DE" dirty="0" err="1" smtClean="0"/>
              <a:t>outports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013" y="1458913"/>
            <a:ext cx="8545512" cy="4776933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where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err="1" smtClean="0"/>
              <a:t>b</a:t>
            </a:r>
            <a:r>
              <a:rPr lang="de-DE" baseline="-25000" dirty="0" err="1" smtClean="0"/>
              <a:t>α</a:t>
            </a:r>
            <a:r>
              <a:rPr lang="de-DE" dirty="0" smtClean="0"/>
              <a:t>		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outgoing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endParaRPr lang="de-DE" dirty="0" smtClean="0"/>
          </a:p>
          <a:p>
            <a:pPr lvl="4">
              <a:buNone/>
            </a:pPr>
            <a:r>
              <a:rPr lang="de-DE" sz="2400" dirty="0" err="1" smtClean="0">
                <a:cs typeface="ＭＳ Ｐゴシック" charset="-128"/>
              </a:rPr>
              <a:t>is</a:t>
            </a:r>
            <a:r>
              <a:rPr lang="de-DE" sz="2400" dirty="0" smtClean="0">
                <a:cs typeface="ＭＳ Ｐゴシック" charset="-128"/>
              </a:rPr>
              <a:t> </a:t>
            </a:r>
            <a:r>
              <a:rPr lang="de-DE" sz="2400" dirty="0" err="1" smtClean="0">
                <a:cs typeface="ＭＳ Ｐゴシック" charset="-128"/>
              </a:rPr>
              <a:t>the</a:t>
            </a:r>
            <a:r>
              <a:rPr lang="de-DE" sz="2400" dirty="0" smtClean="0">
                <a:cs typeface="ＭＳ Ｐゴシック" charset="-128"/>
              </a:rPr>
              <a:t> plant condition </a:t>
            </a:r>
            <a:r>
              <a:rPr lang="de-DE" sz="2400" dirty="0" err="1" smtClean="0">
                <a:cs typeface="ＭＳ Ｐゴシック" charset="-128"/>
              </a:rPr>
              <a:t>causing</a:t>
            </a:r>
            <a:r>
              <a:rPr lang="de-DE" sz="2400" dirty="0" smtClean="0">
                <a:cs typeface="ＭＳ Ｐゴシック" charset="-128"/>
              </a:rPr>
              <a:t> </a:t>
            </a:r>
            <a:r>
              <a:rPr lang="de-DE" sz="2400" dirty="0" err="1" smtClean="0">
                <a:cs typeface="ＭＳ Ｐゴシック" charset="-128"/>
              </a:rPr>
              <a:t>the</a:t>
            </a:r>
            <a:r>
              <a:rPr lang="de-DE" sz="2400" dirty="0" smtClean="0">
                <a:cs typeface="ＭＳ Ｐゴシック" charset="-128"/>
              </a:rPr>
              <a:t> </a:t>
            </a:r>
            <a:r>
              <a:rPr lang="de-DE" sz="2400" dirty="0" err="1" smtClean="0">
                <a:cs typeface="ＭＳ Ｐゴシック" charset="-128"/>
              </a:rPr>
              <a:t>alarm</a:t>
            </a:r>
            <a:endParaRPr lang="de-DE" sz="2400" dirty="0" smtClean="0">
              <a:cs typeface="ＭＳ Ｐゴシック" charset="-128"/>
            </a:endParaRPr>
          </a:p>
          <a:p>
            <a:pPr>
              <a:buFont typeface="Symbol" charset="2"/>
              <a:buChar char="-"/>
            </a:pPr>
            <a:r>
              <a:rPr lang="de-DE" dirty="0" err="1" smtClean="0"/>
              <a:t>μ</a:t>
            </a:r>
            <a:r>
              <a:rPr lang="de-DE" baseline="-25000" dirty="0" err="1" smtClean="0"/>
              <a:t>α</a:t>
            </a:r>
            <a:r>
              <a:rPr lang="de-DE" dirty="0" smtClean="0"/>
              <a:t>		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minimal </a:t>
            </a:r>
            <a:r>
              <a:rPr lang="de-DE" dirty="0" err="1" smtClean="0"/>
              <a:t>persistency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err="1" smtClean="0"/>
              <a:t>Δ</a:t>
            </a:r>
            <a:r>
              <a:rPr lang="de-DE" baseline="-25000" dirty="0" err="1" smtClean="0"/>
              <a:t>α</a:t>
            </a:r>
            <a:r>
              <a:rPr lang="de-DE" dirty="0" smtClean="0"/>
              <a:t>		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			</a:t>
            </a:r>
            <a:r>
              <a:rPr lang="de-DE" dirty="0" err="1" smtClean="0"/>
              <a:t>safety</a:t>
            </a:r>
            <a:r>
              <a:rPr lang="de-DE" dirty="0" smtClean="0"/>
              <a:t> and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still </a:t>
            </a:r>
            <a:r>
              <a:rPr lang="de-DE" dirty="0" err="1" smtClean="0"/>
              <a:t>guaranteed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err="1" smtClean="0"/>
              <a:t>take</a:t>
            </a:r>
            <a:r>
              <a:rPr lang="de-DE" baseline="-25000" dirty="0" err="1" smtClean="0"/>
              <a:t>α</a:t>
            </a:r>
            <a:r>
              <a:rPr lang="de-DE" baseline="-25000" dirty="0" smtClean="0"/>
              <a:t>	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at least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helper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err="1" smtClean="0"/>
              <a:t>switch</a:t>
            </a:r>
            <a:r>
              <a:rPr lang="de-DE" baseline="-25000" dirty="0" err="1" smtClean="0"/>
              <a:t>α</a:t>
            </a:r>
            <a:r>
              <a:rPr lang="de-DE" baseline="-25000" dirty="0" smtClean="0"/>
              <a:t>	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delegation</a:t>
            </a:r>
            <a:r>
              <a:rPr lang="de-DE" dirty="0" smtClean="0"/>
              <a:t> of </a:t>
            </a:r>
            <a:r>
              <a:rPr lang="de-DE" dirty="0" err="1" smtClean="0"/>
              <a:t>control</a:t>
            </a:r>
            <a:r>
              <a:rPr lang="de-DE" dirty="0" smtClean="0"/>
              <a:t> to </a:t>
            </a:r>
            <a:r>
              <a:rPr lang="de-DE" dirty="0" err="1" smtClean="0"/>
              <a:t>helper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err="1" smtClean="0"/>
              <a:t>Mmm</a:t>
            </a:r>
            <a:r>
              <a:rPr lang="de-DE" dirty="0" smtClean="0"/>
              <a:t>	</a:t>
            </a:r>
            <a:r>
              <a:rPr lang="de-DE" dirty="0" err="1" smtClean="0"/>
              <a:t>overapproximates</a:t>
            </a:r>
            <a:r>
              <a:rPr lang="de-DE" dirty="0" smtClean="0"/>
              <a:t> plant </a:t>
            </a:r>
            <a:r>
              <a:rPr lang="de-DE" dirty="0" err="1" smtClean="0"/>
              <a:t>state</a:t>
            </a:r>
            <a:r>
              <a:rPr lang="de-DE" dirty="0" smtClean="0"/>
              <a:t> at </a:t>
            </a:r>
            <a:r>
              <a:rPr lang="de-DE" dirty="0" err="1" smtClean="0"/>
              <a:t>switch</a:t>
            </a:r>
            <a:r>
              <a:rPr lang="de-DE" dirty="0" smtClean="0"/>
              <a:t> time</a:t>
            </a:r>
          </a:p>
          <a:p>
            <a:pPr>
              <a:buFont typeface="Symbol" charset="2"/>
              <a:buChar char="-"/>
            </a:pPr>
            <a:endParaRPr lang="de-DE" baseline="-25000" dirty="0" smtClean="0"/>
          </a:p>
          <a:p>
            <a:pPr>
              <a:buFont typeface="Symbol" charset="2"/>
              <a:buChar char="-"/>
            </a:pPr>
            <a:endParaRPr lang="de-DE" dirty="0" smtClean="0"/>
          </a:p>
          <a:p>
            <a:pPr>
              <a:buFont typeface="Symbol" charset="2"/>
              <a:buChar char="-"/>
            </a:pPr>
            <a:endParaRPr lang="de-DE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364" y="1803346"/>
            <a:ext cx="7277100" cy="7112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40" y="3272882"/>
            <a:ext cx="1435100" cy="4953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44" y="5826950"/>
            <a:ext cx="749300" cy="4445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endParaRPr lang="de-DE" dirty="0" smtClean="0"/>
          </a:p>
          <a:p>
            <a:pPr lvl="1"/>
            <a:r>
              <a:rPr lang="de-DE" dirty="0" smtClean="0"/>
              <a:t>Data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934" y="229349"/>
            <a:ext cx="7867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23" y="2299159"/>
            <a:ext cx="7896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739739" y="1921267"/>
            <a:ext cx="7746715" cy="11815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58577" y="3121615"/>
            <a:ext cx="7746715" cy="1181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328881" y="4839128"/>
            <a:ext cx="2815119" cy="2018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of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 </a:t>
            </a:r>
            <a:r>
              <a:rPr lang="de-DE" dirty="0" err="1" smtClean="0"/>
              <a:t>and</a:t>
            </a:r>
            <a:r>
              <a:rPr lang="de-DE" dirty="0" smtClean="0"/>
              <a:t> Industrial </a:t>
            </a:r>
            <a:r>
              <a:rPr lang="de-DE" dirty="0" err="1" smtClean="0"/>
              <a:t>Context</a:t>
            </a:r>
            <a:endParaRPr lang="de-DE" dirty="0" smtClean="0"/>
          </a:p>
          <a:p>
            <a:r>
              <a:rPr lang="de-DE" dirty="0" smtClean="0"/>
              <a:t>Hybrid Interface </a:t>
            </a:r>
            <a:r>
              <a:rPr lang="de-DE" dirty="0" err="1" smtClean="0"/>
              <a:t>Specifications</a:t>
            </a:r>
            <a:endParaRPr lang="de-DE" dirty="0" smtClean="0"/>
          </a:p>
          <a:p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Hybrid Systems: </a:t>
            </a:r>
            <a:r>
              <a:rPr lang="de-DE" dirty="0" err="1" smtClean="0"/>
              <a:t>Assuring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endParaRPr lang="de-DE" dirty="0" smtClean="0"/>
          </a:p>
          <a:p>
            <a:r>
              <a:rPr lang="de-DE" dirty="0" err="1" smtClean="0"/>
              <a:t>Conclusion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a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will </a:t>
            </a:r>
            <a:r>
              <a:rPr lang="de-DE" dirty="0" err="1" smtClean="0"/>
              <a:t>appear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LNCS </a:t>
            </a:r>
            <a:r>
              <a:rPr lang="de-DE" dirty="0" err="1" smtClean="0"/>
              <a:t>memorial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dedicated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to</a:t>
            </a: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de-DE" dirty="0" smtClean="0">
                <a:solidFill>
                  <a:srgbClr val="0070C0"/>
                </a:solidFill>
              </a:rPr>
              <a:t>	Amir </a:t>
            </a:r>
            <a:r>
              <a:rPr lang="de-DE" dirty="0" err="1" smtClean="0">
                <a:solidFill>
                  <a:srgbClr val="0070C0"/>
                </a:solidFill>
              </a:rPr>
              <a:t>Pnueli</a:t>
            </a: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Inport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Outport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16" y="219075"/>
            <a:ext cx="7867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63" y="2125787"/>
            <a:ext cx="8591550" cy="1085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355" y="4250187"/>
            <a:ext cx="8486775" cy="1809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Assumptions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Promises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16" y="219075"/>
            <a:ext cx="7867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665" y="3770486"/>
            <a:ext cx="5133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2018551"/>
            <a:ext cx="8658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800" y="4762072"/>
            <a:ext cx="539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Hierarchical component based design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verification</a:t>
            </a:r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Hierarchical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of </a:t>
            </a:r>
            <a:r>
              <a:rPr lang="de-DE" dirty="0" err="1" smtClean="0"/>
              <a:t>controllers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24" y="1465910"/>
            <a:ext cx="6505623" cy="3968757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1280872" y="5748074"/>
            <a:ext cx="6645205" cy="8868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Plant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rot="16200000" flipH="1">
            <a:off x="5785794" y="5545525"/>
            <a:ext cx="503642" cy="10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16200000" flipH="1">
            <a:off x="5642588" y="4920574"/>
            <a:ext cx="745392" cy="11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/>
          <p:nvPr/>
        </p:nvCxnSpPr>
        <p:spPr>
          <a:xfrm>
            <a:off x="2857329" y="4543716"/>
            <a:ext cx="3131019" cy="766410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rot="5400000">
            <a:off x="3322471" y="3990805"/>
            <a:ext cx="2660537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/>
          <p:nvPr/>
        </p:nvCxnSpPr>
        <p:spPr>
          <a:xfrm rot="5400000" flipH="1" flipV="1">
            <a:off x="2047145" y="5134947"/>
            <a:ext cx="1204359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2638377" y="4379485"/>
            <a:ext cx="2791643" cy="9087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/>
          <p:nvPr/>
        </p:nvCxnSpPr>
        <p:spPr>
          <a:xfrm rot="5400000" flipH="1" flipV="1">
            <a:off x="2003284" y="3251841"/>
            <a:ext cx="2638640" cy="1456033"/>
          </a:xfrm>
          <a:prstGeom prst="bentConnector3">
            <a:avLst>
              <a:gd name="adj1" fmla="val 145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010243" y="5353921"/>
            <a:ext cx="99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2"/>
                </a:solidFill>
              </a:rPr>
              <a:t>actuators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62566" y="5364870"/>
            <a:ext cx="84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</a:rPr>
              <a:t>sensors</a:t>
            </a:r>
            <a:endParaRPr lang="de-DE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58914"/>
            <a:ext cx="7902753" cy="632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895" y="166527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030" y="1491893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69870" y="2599362"/>
            <a:ext cx="6195317" cy="40891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85" y="2592626"/>
            <a:ext cx="5424755" cy="69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4949" y="4403373"/>
            <a:ext cx="4449244" cy="5247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349321" y="3267182"/>
            <a:ext cx="61850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030" y="1491893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69870" y="2599362"/>
            <a:ext cx="6195317" cy="40891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85" y="2592626"/>
            <a:ext cx="5424755" cy="69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4949" y="4403373"/>
            <a:ext cx="4449244" cy="5247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349321" y="3267182"/>
            <a:ext cx="61850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948" y="4941013"/>
            <a:ext cx="4469259" cy="7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934948" y="4397339"/>
            <a:ext cx="4510355" cy="12534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030" y="1491893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69870" y="2599362"/>
            <a:ext cx="6195317" cy="40891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85" y="2592626"/>
            <a:ext cx="5424755" cy="69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349321" y="3267182"/>
            <a:ext cx="61850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934948" y="5167889"/>
            <a:ext cx="4510355" cy="1284269"/>
            <a:chOff x="934948" y="4397339"/>
            <a:chExt cx="4510355" cy="1284269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4949" y="4403373"/>
              <a:ext cx="4449244" cy="5247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4948" y="4941013"/>
              <a:ext cx="4469259" cy="74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934948" y="4397339"/>
              <a:ext cx="4510355" cy="125344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851" y="3683417"/>
            <a:ext cx="4502649" cy="49067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030" y="1491893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69870" y="2599362"/>
            <a:ext cx="6195317" cy="40891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85" y="2592626"/>
            <a:ext cx="5424755" cy="69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349321" y="3267182"/>
            <a:ext cx="61850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12"/>
          <p:cNvGrpSpPr/>
          <p:nvPr/>
        </p:nvGrpSpPr>
        <p:grpSpPr>
          <a:xfrm>
            <a:off x="934948" y="5167889"/>
            <a:ext cx="4510355" cy="1284269"/>
            <a:chOff x="934948" y="4397339"/>
            <a:chExt cx="4510355" cy="1284269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4949" y="4403373"/>
              <a:ext cx="4449244" cy="5247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4948" y="4941013"/>
              <a:ext cx="4469259" cy="74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934948" y="4397339"/>
              <a:ext cx="4510355" cy="125344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851" y="3683417"/>
            <a:ext cx="4502649" cy="4906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4673" y="4191856"/>
            <a:ext cx="4429571" cy="47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>
            <a:off x="904127" y="3688422"/>
            <a:ext cx="4479532" cy="945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4518025" y="6307585"/>
            <a:ext cx="530225" cy="228600"/>
          </a:xfrm>
        </p:spPr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030" y="1491893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69870" y="2599362"/>
            <a:ext cx="6195317" cy="40891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85" y="2592626"/>
            <a:ext cx="5424755" cy="69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349321" y="3267182"/>
            <a:ext cx="61850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934948" y="4931586"/>
            <a:ext cx="4510355" cy="1690111"/>
            <a:chOff x="934948" y="5065148"/>
            <a:chExt cx="4510355" cy="1690111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4949" y="5071183"/>
              <a:ext cx="4449244" cy="5247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4948" y="5608823"/>
              <a:ext cx="4469259" cy="74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934948" y="5065148"/>
              <a:ext cx="4510355" cy="169011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4948" y="6164496"/>
            <a:ext cx="4459987" cy="4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ieren 18"/>
          <p:cNvGrpSpPr/>
          <p:nvPr/>
        </p:nvGrpSpPr>
        <p:grpSpPr>
          <a:xfrm>
            <a:off x="893851" y="3395745"/>
            <a:ext cx="4502649" cy="1414544"/>
            <a:chOff x="893851" y="3519033"/>
            <a:chExt cx="4502649" cy="1414544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93851" y="3519033"/>
              <a:ext cx="4502649" cy="4906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24673" y="4027472"/>
              <a:ext cx="4429571" cy="47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>
            <a:xfrm>
              <a:off x="904127" y="3524038"/>
              <a:ext cx="4479532" cy="13972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04127" y="4482294"/>
              <a:ext cx="4397821" cy="27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34948" y="4708911"/>
              <a:ext cx="4315146" cy="22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Motivation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69870" y="2609636"/>
            <a:ext cx="6195317" cy="40891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285" y="2592626"/>
            <a:ext cx="5424755" cy="69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349321" y="3267182"/>
            <a:ext cx="61850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0" y="0"/>
            <a:ext cx="9143999" cy="253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309" y="1798018"/>
            <a:ext cx="4459987" cy="4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6366" y="3644650"/>
            <a:ext cx="4524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en 18"/>
          <p:cNvGrpSpPr/>
          <p:nvPr/>
        </p:nvGrpSpPr>
        <p:grpSpPr>
          <a:xfrm>
            <a:off x="61646" y="827197"/>
            <a:ext cx="4502649" cy="1414544"/>
            <a:chOff x="893851" y="3519033"/>
            <a:chExt cx="4502649" cy="1414544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93851" y="3519033"/>
              <a:ext cx="4502649" cy="4906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4673" y="4027472"/>
              <a:ext cx="4429571" cy="47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>
            <a:xfrm>
              <a:off x="904127" y="3524038"/>
              <a:ext cx="4479532" cy="13972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04127" y="4482294"/>
              <a:ext cx="4397821" cy="27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34948" y="4708911"/>
              <a:ext cx="4315146" cy="22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278386" y="1941107"/>
            <a:ext cx="530225" cy="228600"/>
          </a:xfrm>
        </p:spPr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4695309" y="565108"/>
            <a:ext cx="4510355" cy="1690111"/>
            <a:chOff x="934948" y="4931586"/>
            <a:chExt cx="4510355" cy="1690111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34949" y="4937621"/>
              <a:ext cx="4449244" cy="5247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34948" y="5475261"/>
              <a:ext cx="4469259" cy="74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934948" y="4931586"/>
              <a:ext cx="4510355" cy="169011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09085" y="0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>
          <a:xfrm>
            <a:off x="2445249" y="4315146"/>
            <a:ext cx="1438382" cy="431515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434975" y="5311739"/>
            <a:ext cx="1469205" cy="43151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30"/>
          <p:cNvCxnSpPr>
            <a:stCxn id="6" idx="3"/>
          </p:cNvCxnSpPr>
          <p:nvPr/>
        </p:nvCxnSpPr>
        <p:spPr>
          <a:xfrm flipH="1">
            <a:off x="5794625" y="4654193"/>
            <a:ext cx="770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5400000" flipH="1" flipV="1">
            <a:off x="5296329" y="4135349"/>
            <a:ext cx="9760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10800000">
            <a:off x="1695236" y="3637052"/>
            <a:ext cx="4058292" cy="10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rot="5400000">
            <a:off x="1474342" y="3827124"/>
            <a:ext cx="390418" cy="10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rot="10800000">
            <a:off x="5208999" y="5537772"/>
            <a:ext cx="1387011" cy="349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4530903" y="3945276"/>
            <a:ext cx="287677" cy="226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69870" y="2609636"/>
            <a:ext cx="6195317" cy="40891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285" y="2592626"/>
            <a:ext cx="5424755" cy="69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349321" y="3267182"/>
            <a:ext cx="61850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0" y="0"/>
            <a:ext cx="9143999" cy="253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309" y="1798018"/>
            <a:ext cx="4459987" cy="4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18"/>
          <p:cNvGrpSpPr/>
          <p:nvPr/>
        </p:nvGrpSpPr>
        <p:grpSpPr>
          <a:xfrm>
            <a:off x="61646" y="827197"/>
            <a:ext cx="4502649" cy="1414544"/>
            <a:chOff x="893851" y="3519033"/>
            <a:chExt cx="4502649" cy="1414544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851" y="3519033"/>
              <a:ext cx="4502649" cy="4906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4673" y="4027472"/>
              <a:ext cx="4429571" cy="47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>
            <a:xfrm>
              <a:off x="904127" y="3524038"/>
              <a:ext cx="4479532" cy="13972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04127" y="4482294"/>
              <a:ext cx="4397821" cy="27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34948" y="4708911"/>
              <a:ext cx="4315146" cy="22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278386" y="1941107"/>
            <a:ext cx="530225" cy="228600"/>
          </a:xfrm>
        </p:spPr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5" name="Gruppieren 20"/>
          <p:cNvGrpSpPr/>
          <p:nvPr/>
        </p:nvGrpSpPr>
        <p:grpSpPr>
          <a:xfrm>
            <a:off x="4695309" y="565108"/>
            <a:ext cx="4510355" cy="1690111"/>
            <a:chOff x="934948" y="4931586"/>
            <a:chExt cx="4510355" cy="1690111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34949" y="4937621"/>
              <a:ext cx="4449244" cy="5247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34948" y="5475261"/>
              <a:ext cx="4469259" cy="74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934948" y="4931586"/>
              <a:ext cx="4510355" cy="169011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09085" y="0"/>
            <a:ext cx="504825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0143" y="3359649"/>
            <a:ext cx="6215866" cy="33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8739" y="4175214"/>
            <a:ext cx="3143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97523" y="3810107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99022" y="558753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r>
              <a:rPr lang="de-DE" dirty="0" smtClean="0"/>
              <a:t> of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Pragmatics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All subsystems offer alternate ways of controlling same plant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Choice of subsystem dependent on current dynamics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if current subsystem is no longer able to ensure stability and safety objectives, a warning is raised using one of its exits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Control then either switches to other subsystem, or warning is passed to enclosing hierarchy level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Hence all subsystems share same static interface and safety and stability requirements relate to same  equilibrium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hero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all </a:t>
            </a:r>
            <a:r>
              <a:rPr lang="de-DE" dirty="0" err="1" smtClean="0"/>
              <a:t>offering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a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desing</a:t>
            </a:r>
            <a:r>
              <a:rPr lang="de-DE" dirty="0" smtClean="0"/>
              <a:t>, all of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endParaRPr lang="de-DE" dirty="0" smtClean="0"/>
          </a:p>
          <a:p>
            <a:pPr lvl="1"/>
            <a:r>
              <a:rPr lang="de-DE" dirty="0" smtClean="0"/>
              <a:t>5 </a:t>
            </a:r>
            <a:r>
              <a:rPr lang="de-DE" dirty="0" err="1" smtClean="0"/>
              <a:t>neighbours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level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r>
              <a:rPr lang="de-DE" dirty="0" smtClean="0"/>
              <a:t>, but </a:t>
            </a:r>
            <a:r>
              <a:rPr lang="de-DE" dirty="0" err="1" smtClean="0"/>
              <a:t>allocated</a:t>
            </a:r>
            <a:r>
              <a:rPr lang="de-DE" dirty="0" smtClean="0"/>
              <a:t> on different Electronic </a:t>
            </a:r>
            <a:r>
              <a:rPr lang="de-DE" dirty="0" err="1" smtClean="0"/>
              <a:t>Control</a:t>
            </a:r>
            <a:r>
              <a:rPr lang="de-DE" dirty="0" smtClean="0"/>
              <a:t> Units</a:t>
            </a:r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friend</a:t>
            </a:r>
            <a:r>
              <a:rPr lang="de-DE" dirty="0" smtClean="0"/>
              <a:t> in a so-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unspecified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smtClean="0"/>
              <a:t>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endParaRPr lang="de-DE" dirty="0" smtClean="0"/>
          </a:p>
          <a:p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protocol</a:t>
            </a:r>
            <a:r>
              <a:rPr lang="de-DE" dirty="0" smtClean="0"/>
              <a:t> to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of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lvl="1"/>
            <a:r>
              <a:rPr lang="de-DE" dirty="0" err="1" smtClean="0"/>
              <a:t>Wrapper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endParaRPr lang="de-DE" dirty="0" smtClean="0"/>
          </a:p>
          <a:p>
            <a:pPr lvl="1"/>
            <a:r>
              <a:rPr lang="de-DE" dirty="0" err="1" smtClean="0"/>
              <a:t>Negotiates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hero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protocol</a:t>
            </a:r>
            <a:r>
              <a:rPr lang="de-DE" dirty="0" smtClean="0"/>
              <a:t> on </a:t>
            </a:r>
            <a:r>
              <a:rPr lang="de-DE" dirty="0" err="1" smtClean="0"/>
              <a:t>control-signals</a:t>
            </a:r>
            <a:endParaRPr lang="de-DE" dirty="0" smtClean="0"/>
          </a:p>
          <a:p>
            <a:pPr lvl="2"/>
            <a:r>
              <a:rPr lang="de-DE" dirty="0" smtClean="0"/>
              <a:t>Alarms, I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, </a:t>
            </a:r>
            <a:r>
              <a:rPr lang="de-DE" dirty="0" err="1" smtClean="0"/>
              <a:t>Please</a:t>
            </a:r>
            <a:r>
              <a:rPr lang="de-DE" dirty="0" smtClean="0"/>
              <a:t> do so, </a:t>
            </a:r>
            <a:r>
              <a:rPr lang="de-DE" dirty="0" err="1" smtClean="0"/>
              <a:t>Activate</a:t>
            </a:r>
            <a:r>
              <a:rPr lang="de-DE" dirty="0" smtClean="0"/>
              <a:t>, </a:t>
            </a:r>
            <a:r>
              <a:rPr lang="de-DE" dirty="0" err="1" smtClean="0"/>
              <a:t>Suspend</a:t>
            </a:r>
            <a:endParaRPr lang="de-DE" dirty="0" smtClean="0"/>
          </a:p>
          <a:p>
            <a:pPr lvl="2"/>
            <a:r>
              <a:rPr lang="de-DE" dirty="0" err="1" smtClean="0"/>
              <a:t>Specified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inport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Real-time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negotiation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Negotiations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unsafe</a:t>
            </a:r>
            <a:endParaRPr lang="de-DE" dirty="0" smtClean="0"/>
          </a:p>
          <a:p>
            <a:pPr lvl="1"/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promises</a:t>
            </a:r>
            <a:r>
              <a:rPr lang="de-DE" dirty="0" smtClean="0"/>
              <a:t> to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and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time </a:t>
            </a:r>
            <a:r>
              <a:rPr lang="de-DE" dirty="0" err="1" smtClean="0"/>
              <a:t>period</a:t>
            </a:r>
            <a:r>
              <a:rPr lang="de-DE" dirty="0" smtClean="0"/>
              <a:t> </a:t>
            </a:r>
            <a:r>
              <a:rPr lang="de-DE" dirty="0" err="1" smtClean="0"/>
              <a:t>after</a:t>
            </a:r>
            <a:r>
              <a:rPr lang="de-DE" dirty="0" smtClean="0"/>
              <a:t> </a:t>
            </a:r>
            <a:r>
              <a:rPr lang="de-DE" dirty="0" err="1" smtClean="0"/>
              <a:t>raising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endParaRPr lang="de-DE" dirty="0" smtClean="0"/>
          </a:p>
          <a:p>
            <a:pPr lvl="1"/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switches</a:t>
            </a:r>
            <a:endParaRPr lang="de-DE" dirty="0" smtClean="0"/>
          </a:p>
          <a:p>
            <a:pPr lvl="1"/>
            <a:r>
              <a:rPr lang="de-DE" dirty="0" smtClean="0"/>
              <a:t>Alarms </a:t>
            </a:r>
            <a:r>
              <a:rPr lang="de-DE" dirty="0" err="1" smtClean="0"/>
              <a:t>must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minimal </a:t>
            </a:r>
            <a:r>
              <a:rPr lang="de-DE" dirty="0" err="1" smtClean="0"/>
              <a:t>persistency</a:t>
            </a:r>
            <a:r>
              <a:rPr lang="de-DE" dirty="0" smtClean="0"/>
              <a:t> to </a:t>
            </a:r>
            <a:r>
              <a:rPr lang="de-DE" dirty="0" err="1" smtClean="0"/>
              <a:t>guarantee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idenfication</a:t>
            </a:r>
            <a:r>
              <a:rPr lang="de-DE" dirty="0" smtClean="0"/>
              <a:t> of </a:t>
            </a:r>
            <a:r>
              <a:rPr lang="de-DE" dirty="0" err="1" smtClean="0"/>
              <a:t>helper</a:t>
            </a:r>
            <a:endParaRPr lang="de-DE" dirty="0" smtClean="0"/>
          </a:p>
          <a:p>
            <a:pPr lvl="1"/>
            <a:r>
              <a:rPr lang="de-DE" dirty="0" err="1" smtClean="0"/>
              <a:t>Helpers</a:t>
            </a:r>
            <a:r>
              <a:rPr lang="de-DE" dirty="0" smtClean="0"/>
              <a:t> must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in </a:t>
            </a:r>
            <a:r>
              <a:rPr lang="de-DE" dirty="0" err="1" smtClean="0"/>
              <a:t>given</a:t>
            </a:r>
            <a:r>
              <a:rPr lang="de-DE" dirty="0" smtClean="0"/>
              <a:t> time </a:t>
            </a:r>
            <a:r>
              <a:rPr lang="de-DE" dirty="0" err="1" smtClean="0"/>
              <a:t>window</a:t>
            </a:r>
            <a:endParaRPr lang="de-DE" dirty="0" smtClean="0"/>
          </a:p>
          <a:p>
            <a:pPr lvl="1"/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helper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still </a:t>
            </a:r>
            <a:r>
              <a:rPr lang="de-DE" dirty="0" err="1" smtClean="0"/>
              <a:t>takes</a:t>
            </a:r>
            <a:r>
              <a:rPr lang="de-DE" dirty="0" smtClean="0"/>
              <a:t> tau time </a:t>
            </a:r>
            <a:r>
              <a:rPr lang="de-DE" dirty="0" err="1" smtClean="0"/>
              <a:t>units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075" y="487133"/>
            <a:ext cx="3147995" cy="1956828"/>
          </a:xfrm>
        </p:spPr>
        <p:txBody>
          <a:bodyPr/>
          <a:lstStyle/>
          <a:p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on </a:t>
            </a:r>
            <a:r>
              <a:rPr lang="de-DE" dirty="0" err="1" smtClean="0"/>
              <a:t>heroes</a:t>
            </a:r>
            <a:r>
              <a:rPr lang="de-DE" dirty="0" smtClean="0"/>
              <a:t> ...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16814"/>
            <a:ext cx="3711243" cy="2718702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81" y="0"/>
            <a:ext cx="5975119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Semantics</a:t>
            </a:r>
            <a:r>
              <a:rPr lang="de-DE" dirty="0" smtClean="0"/>
              <a:t> of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Let</a:t>
            </a:r>
            <a:r>
              <a:rPr lang="de-DE" dirty="0" smtClean="0"/>
              <a:t> [[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]] </a:t>
            </a:r>
            <a:r>
              <a:rPr lang="de-DE" dirty="0" err="1" smtClean="0"/>
              <a:t>denote</a:t>
            </a:r>
            <a:r>
              <a:rPr lang="de-DE" dirty="0" smtClean="0"/>
              <a:t> hybrid </a:t>
            </a:r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err="1" smtClean="0"/>
              <a:t>expressing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of </a:t>
            </a:r>
            <a:r>
              <a:rPr lang="de-DE" dirty="0" err="1" smtClean="0"/>
              <a:t>subsystem</a:t>
            </a:r>
            <a:r>
              <a:rPr lang="de-DE" dirty="0" smtClean="0"/>
              <a:t> 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 .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[[C]]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r>
              <a:rPr lang="de-DE" dirty="0" smtClean="0"/>
              <a:t> C = S</a:t>
            </a:r>
            <a:r>
              <a:rPr lang="de-DE" baseline="-25000" dirty="0" smtClean="0"/>
              <a:t>(P,Q)</a:t>
            </a:r>
            <a:r>
              <a:rPr lang="de-DE" dirty="0" smtClean="0"/>
              <a:t>(C</a:t>
            </a:r>
            <a:r>
              <a:rPr lang="de-DE" baseline="-25000" dirty="0" smtClean="0"/>
              <a:t>1</a:t>
            </a:r>
            <a:r>
              <a:rPr lang="de-DE" dirty="0" smtClean="0"/>
              <a:t>,...,C</a:t>
            </a:r>
            <a:r>
              <a:rPr lang="de-DE" baseline="-25000" dirty="0" smtClean="0"/>
              <a:t>n</a:t>
            </a:r>
            <a:r>
              <a:rPr lang="de-DE" dirty="0" smtClean="0"/>
              <a:t>) as </a:t>
            </a:r>
            <a:r>
              <a:rPr lang="de-DE" dirty="0" err="1" smtClean="0"/>
              <a:t>the</a:t>
            </a:r>
            <a:r>
              <a:rPr lang="de-DE" dirty="0" smtClean="0"/>
              <a:t> parallel </a:t>
            </a:r>
            <a:r>
              <a:rPr lang="de-DE" dirty="0" err="1" smtClean="0"/>
              <a:t>composition</a:t>
            </a:r>
            <a:r>
              <a:rPr lang="de-DE" dirty="0" smtClean="0"/>
              <a:t> of hybrid </a:t>
            </a:r>
            <a:r>
              <a:rPr lang="de-DE" dirty="0" err="1" smtClean="0"/>
              <a:t>automata</a:t>
            </a:r>
            <a:endParaRPr lang="de-DE" dirty="0" smtClean="0"/>
          </a:p>
          <a:p>
            <a:pPr lvl="1"/>
            <a:r>
              <a:rPr lang="de-DE" dirty="0" smtClean="0"/>
              <a:t>[[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]] 	</a:t>
            </a:r>
            <a:r>
              <a:rPr lang="de-DE" dirty="0" err="1" smtClean="0"/>
              <a:t>representing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of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subcomponents</a:t>
            </a:r>
            <a:endParaRPr lang="de-DE" dirty="0" smtClean="0"/>
          </a:p>
          <a:p>
            <a:pPr lvl="1"/>
            <a:r>
              <a:rPr lang="de-DE" dirty="0" smtClean="0"/>
              <a:t>H</a:t>
            </a:r>
            <a:r>
              <a:rPr lang="de-DE" baseline="-25000" dirty="0" smtClean="0"/>
              <a:t>C</a:t>
            </a:r>
            <a:r>
              <a:rPr lang="de-DE" dirty="0" smtClean="0"/>
              <a:t>	</a:t>
            </a:r>
            <a:r>
              <a:rPr lang="de-DE" dirty="0" err="1" smtClean="0"/>
              <a:t>propagating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r>
              <a:rPr lang="de-DE" dirty="0" smtClean="0"/>
              <a:t> and </a:t>
            </a:r>
            <a:r>
              <a:rPr lang="de-DE" dirty="0" err="1" smtClean="0"/>
              <a:t>failures</a:t>
            </a:r>
            <a:r>
              <a:rPr lang="de-DE" dirty="0" smtClean="0"/>
              <a:t>: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implements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H</a:t>
            </a:r>
            <a:r>
              <a:rPr lang="de-DE" baseline="-25000" dirty="0" smtClean="0"/>
              <a:t>Q</a:t>
            </a:r>
            <a:r>
              <a:rPr lang="de-DE" dirty="0" smtClean="0"/>
              <a:t>	</a:t>
            </a:r>
            <a:r>
              <a:rPr lang="de-DE" dirty="0" err="1" smtClean="0"/>
              <a:t>propogating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inports</a:t>
            </a:r>
            <a:r>
              <a:rPr lang="de-DE" dirty="0" smtClean="0"/>
              <a:t>: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implements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H</a:t>
            </a:r>
            <a:r>
              <a:rPr lang="de-DE" baseline="-25000" dirty="0" smtClean="0"/>
              <a:t>P</a:t>
            </a:r>
            <a:r>
              <a:rPr lang="de-DE" dirty="0" smtClean="0"/>
              <a:t>	</a:t>
            </a:r>
            <a:r>
              <a:rPr lang="de-DE" dirty="0" err="1" smtClean="0"/>
              <a:t>implementing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of                   			</a:t>
            </a:r>
            <a:r>
              <a:rPr lang="de-DE" dirty="0" err="1" smtClean="0"/>
              <a:t>hero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57" y="4193355"/>
            <a:ext cx="5498800" cy="73187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24" y="5309495"/>
            <a:ext cx="8665376" cy="647548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of </a:t>
            </a:r>
            <a:r>
              <a:rPr lang="de-DE" dirty="0" err="1" smtClean="0"/>
              <a:t>heroes</a:t>
            </a:r>
            <a:r>
              <a:rPr lang="de-DE" dirty="0" smtClean="0"/>
              <a:t>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Automaton</a:t>
            </a:r>
            <a:r>
              <a:rPr lang="de-DE" dirty="0" smtClean="0"/>
              <a:t> 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codes</a:t>
            </a:r>
            <a:r>
              <a:rPr lang="de-DE" dirty="0" smtClean="0"/>
              <a:t> in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endParaRPr lang="de-DE" dirty="0" smtClean="0"/>
          </a:p>
          <a:p>
            <a:r>
              <a:rPr lang="de-DE" dirty="0" err="1" smtClean="0"/>
              <a:t>internally</a:t>
            </a:r>
            <a:r>
              <a:rPr lang="de-DE" dirty="0" smtClean="0"/>
              <a:t> </a:t>
            </a:r>
            <a:r>
              <a:rPr lang="de-DE" dirty="0" err="1" smtClean="0"/>
              <a:t>raised</a:t>
            </a:r>
            <a:r>
              <a:rPr lang="de-DE" dirty="0" smtClean="0"/>
              <a:t> </a:t>
            </a:r>
            <a:r>
              <a:rPr lang="de-DE" dirty="0" err="1" smtClean="0"/>
              <a:t>alarms</a:t>
            </a:r>
            <a:endParaRPr lang="de-DE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such an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helpers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all such </a:t>
            </a:r>
            <a:r>
              <a:rPr lang="de-DE" dirty="0" err="1" smtClean="0"/>
              <a:t>pairs</a:t>
            </a:r>
            <a:r>
              <a:rPr lang="de-DE" dirty="0" smtClean="0"/>
              <a:t> (</a:t>
            </a:r>
            <a:r>
              <a:rPr lang="de-DE" dirty="0" err="1" smtClean="0"/>
              <a:t>alarm</a:t>
            </a:r>
            <a:r>
              <a:rPr lang="de-DE" dirty="0" smtClean="0"/>
              <a:t>, </a:t>
            </a:r>
            <a:r>
              <a:rPr lang="de-DE" dirty="0" err="1" smtClean="0"/>
              <a:t>helper</a:t>
            </a:r>
            <a:r>
              <a:rPr lang="de-DE" dirty="0" smtClean="0"/>
              <a:t>)</a:t>
            </a:r>
          </a:p>
          <a:p>
            <a:pPr>
              <a:buNone/>
            </a:pPr>
            <a:r>
              <a:rPr lang="de-DE" dirty="0" err="1" smtClean="0"/>
              <a:t>Collects</a:t>
            </a:r>
            <a:r>
              <a:rPr lang="de-DE" dirty="0" smtClean="0"/>
              <a:t> to </a:t>
            </a:r>
            <a:r>
              <a:rPr lang="de-DE" dirty="0" err="1" smtClean="0"/>
              <a:t>this</a:t>
            </a:r>
            <a:r>
              <a:rPr lang="de-DE" dirty="0" smtClean="0"/>
              <a:t> end all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outports</a:t>
            </a:r>
            <a:r>
              <a:rPr lang="de-DE" dirty="0" smtClean="0"/>
              <a:t> and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of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inports</a:t>
            </a:r>
            <a:r>
              <a:rPr lang="de-DE" dirty="0" smtClean="0"/>
              <a:t> and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outports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P-Port </a:t>
            </a:r>
            <a:r>
              <a:rPr lang="de-DE" dirty="0" err="1" smtClean="0"/>
              <a:t>connection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39" y="1458899"/>
            <a:ext cx="6197600" cy="5461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43" y="2295600"/>
            <a:ext cx="4140200" cy="5588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4" y="5645295"/>
            <a:ext cx="8831136" cy="895746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Compositional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- Approach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16739" y="1469187"/>
            <a:ext cx="8545512" cy="4638675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In a </a:t>
            </a:r>
            <a:r>
              <a:rPr lang="de-DE" dirty="0" err="1" smtClean="0"/>
              <a:t>white</a:t>
            </a:r>
            <a:r>
              <a:rPr lang="de-DE" dirty="0" smtClean="0"/>
              <a:t>-box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composed</a:t>
            </a:r>
            <a:r>
              <a:rPr lang="de-DE" dirty="0" smtClean="0"/>
              <a:t> </a:t>
            </a:r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V(</a:t>
            </a:r>
            <a:r>
              <a:rPr lang="de-DE" dirty="0" smtClean="0">
                <a:sym typeface="Symbol"/>
              </a:rPr>
              <a:t>)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X |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b="1" dirty="0" err="1" smtClean="0">
                <a:sym typeface="Wingdings" pitchFamily="2" charset="2"/>
              </a:rPr>
              <a:t>if</a:t>
            </a:r>
            <a:r>
              <a:rPr lang="de-DE" dirty="0" smtClean="0">
                <a:sym typeface="Wingdings" pitchFamily="2" charset="2"/>
              </a:rPr>
              <a:t> in(</a:t>
            </a:r>
            <a:r>
              <a:rPr lang="de-DE" dirty="0" err="1" smtClean="0">
                <a:sym typeface="Wingdings" pitchFamily="2" charset="2"/>
              </a:rPr>
              <a:t>C</a:t>
            </a:r>
            <a:r>
              <a:rPr lang="de-DE" baseline="-25000" dirty="0" err="1" smtClean="0">
                <a:sym typeface="Wingdings" pitchFamily="2" charset="2"/>
              </a:rPr>
              <a:t>j</a:t>
            </a:r>
            <a:r>
              <a:rPr lang="de-DE" dirty="0" smtClean="0">
                <a:sym typeface="Wingdings" pitchFamily="2" charset="2"/>
              </a:rPr>
              <a:t>) </a:t>
            </a:r>
            <a:r>
              <a:rPr lang="de-DE" b="1" dirty="0" err="1" smtClean="0">
                <a:sym typeface="Wingdings" pitchFamily="2" charset="2"/>
              </a:rPr>
              <a:t>then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V</a:t>
            </a:r>
            <a:r>
              <a:rPr lang="de-DE" baseline="-25000" dirty="0" err="1" smtClean="0">
                <a:sym typeface="Wingdings" pitchFamily="2" charset="2"/>
              </a:rPr>
              <a:t>j</a:t>
            </a:r>
            <a:r>
              <a:rPr lang="de-DE" dirty="0" smtClean="0">
                <a:sym typeface="Wingdings" pitchFamily="2" charset="2"/>
              </a:rPr>
              <a:t>(</a:t>
            </a:r>
            <a:r>
              <a:rPr lang="de-DE" dirty="0" smtClean="0">
                <a:sym typeface="Symbol"/>
              </a:rPr>
              <a:t>,X)</a:t>
            </a:r>
          </a:p>
          <a:p>
            <a:pPr>
              <a:buNone/>
            </a:pPr>
            <a:r>
              <a:rPr lang="de-DE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de-DE" dirty="0" smtClean="0">
                <a:sym typeface="Symbol"/>
              </a:rPr>
              <a:t>	</a:t>
            </a:r>
          </a:p>
          <a:p>
            <a:pPr>
              <a:buNone/>
            </a:pPr>
            <a:r>
              <a:rPr lang="de-DE" dirty="0" smtClean="0">
                <a:sym typeface="Symbol"/>
              </a:rPr>
              <a:t>	</a:t>
            </a:r>
            <a:r>
              <a:rPr lang="de-DE" dirty="0" err="1" smtClean="0">
                <a:sym typeface="Symbol"/>
              </a:rPr>
              <a:t>as</a:t>
            </a:r>
            <a:r>
              <a:rPr lang="de-DE" dirty="0" smtClean="0">
                <a:sym typeface="Symbol"/>
              </a:rPr>
              <a:t> a </a:t>
            </a:r>
            <a:r>
              <a:rPr lang="de-DE" dirty="0" err="1" smtClean="0">
                <a:sym typeface="Symbol"/>
              </a:rPr>
              <a:t>candidate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Lyapunov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function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composed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system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prove</a:t>
            </a:r>
            <a:r>
              <a:rPr lang="de-DE" dirty="0" smtClean="0">
                <a:sym typeface="Symbol"/>
              </a:rPr>
              <a:t>, </a:t>
            </a:r>
            <a:r>
              <a:rPr lang="de-DE" dirty="0" err="1" smtClean="0">
                <a:sym typeface="Symbol"/>
              </a:rPr>
              <a:t>that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this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function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decreasing</a:t>
            </a:r>
            <a:endParaRPr lang="de-DE" dirty="0" smtClean="0">
              <a:sym typeface="Symbol"/>
            </a:endParaRPr>
          </a:p>
          <a:p>
            <a:pPr>
              <a:buNone/>
            </a:pPr>
            <a:r>
              <a:rPr lang="de-DE" dirty="0" smtClean="0">
                <a:sym typeface="Symbol"/>
              </a:rPr>
              <a:t>	A </a:t>
            </a:r>
            <a:r>
              <a:rPr lang="de-DE" dirty="0" err="1" smtClean="0">
                <a:sym typeface="Symbol"/>
              </a:rPr>
              <a:t>key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ingredient</a:t>
            </a:r>
            <a:r>
              <a:rPr lang="de-DE" dirty="0" smtClean="0">
                <a:sym typeface="Symbol"/>
              </a:rPr>
              <a:t> in </a:t>
            </a:r>
            <a:r>
              <a:rPr lang="de-DE" dirty="0" err="1" smtClean="0">
                <a:sym typeface="Symbol"/>
              </a:rPr>
              <a:t>this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proof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is</a:t>
            </a:r>
            <a:r>
              <a:rPr lang="de-DE" dirty="0" smtClean="0">
                <a:sym typeface="Symbol"/>
              </a:rPr>
              <a:t>, </a:t>
            </a:r>
            <a:r>
              <a:rPr lang="de-DE" dirty="0" err="1" smtClean="0">
                <a:sym typeface="Symbol"/>
              </a:rPr>
              <a:t>that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criticality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does</a:t>
            </a:r>
            <a:r>
              <a:rPr lang="de-DE" dirty="0" smtClean="0">
                <a:sym typeface="Symbol"/>
              </a:rPr>
              <a:t> not </a:t>
            </a:r>
            <a:r>
              <a:rPr lang="de-DE" dirty="0" err="1" smtClean="0">
                <a:sym typeface="Symbol"/>
              </a:rPr>
              <a:t>increase</a:t>
            </a:r>
            <a:r>
              <a:rPr lang="de-DE" dirty="0" smtClean="0">
                <a:sym typeface="Symbol"/>
              </a:rPr>
              <a:t> in </a:t>
            </a:r>
            <a:r>
              <a:rPr lang="de-DE" dirty="0" err="1" smtClean="0">
                <a:sym typeface="Symbol"/>
              </a:rPr>
              <a:t>mode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switching</a:t>
            </a:r>
            <a:endParaRPr lang="de-DE" dirty="0" smtClean="0">
              <a:sym typeface="Symbol"/>
            </a:endParaRPr>
          </a:p>
          <a:p>
            <a:pPr>
              <a:buNone/>
            </a:pPr>
            <a:endParaRPr lang="de-DE" b="1" baseline="-25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rot="5400000" flipH="1" flipV="1">
            <a:off x="3734656" y="2799710"/>
            <a:ext cx="1890445" cy="10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4685015" y="3770617"/>
            <a:ext cx="2876762" cy="30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5400000">
            <a:off x="3929863" y="3107934"/>
            <a:ext cx="2239766" cy="1027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5400000">
            <a:off x="4780906" y="3126770"/>
            <a:ext cx="2239766" cy="1027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>
            <a:off x="5313449" y="3155879"/>
            <a:ext cx="2239766" cy="1027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ogen 13"/>
          <p:cNvSpPr/>
          <p:nvPr/>
        </p:nvSpPr>
        <p:spPr>
          <a:xfrm rot="16200000" flipV="1">
            <a:off x="3524034" y="2681557"/>
            <a:ext cx="2301411" cy="729465"/>
          </a:xfrm>
          <a:prstGeom prst="arc">
            <a:avLst>
              <a:gd name="adj1" fmla="val 18889975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>
            <a:off x="4263773" y="2732927"/>
            <a:ext cx="1602769" cy="29795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/>
        </p:nvSpPr>
        <p:spPr>
          <a:xfrm>
            <a:off x="5373382" y="2907588"/>
            <a:ext cx="1027416" cy="47261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ogen 17"/>
          <p:cNvSpPr/>
          <p:nvPr/>
        </p:nvSpPr>
        <p:spPr>
          <a:xfrm rot="5400000" flipH="1">
            <a:off x="5895651" y="3419583"/>
            <a:ext cx="1027416" cy="47261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/>
        </p:nvSpPr>
        <p:spPr>
          <a:xfrm rot="10800000">
            <a:off x="6748410" y="3481228"/>
            <a:ext cx="1602769" cy="29795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rot="5400000">
            <a:off x="5558316" y="3184989"/>
            <a:ext cx="2239766" cy="1027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554912" y="5291191"/>
            <a:ext cx="2589088" cy="157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9" y="2114362"/>
            <a:ext cx="6223000" cy="414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demonstrate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r>
              <a:rPr lang="de-DE" dirty="0" smtClean="0"/>
              <a:t> to </a:t>
            </a:r>
            <a:r>
              <a:rPr lang="de-DE" dirty="0" err="1" smtClean="0"/>
              <a:t>equilibrium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criticality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H||P: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equilibrium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witnesses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: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trajectory</a:t>
            </a:r>
            <a:r>
              <a:rPr lang="de-DE" dirty="0" smtClean="0"/>
              <a:t> </a:t>
            </a:r>
            <a:r>
              <a:rPr lang="de-DE" dirty="0" err="1" smtClean="0"/>
              <a:t>originating</a:t>
            </a:r>
            <a:r>
              <a:rPr lang="de-DE" dirty="0" smtClean="0"/>
              <a:t> in </a:t>
            </a:r>
            <a:r>
              <a:rPr lang="de-DE" dirty="0" err="1" smtClean="0"/>
              <a:t>entry-region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will </a:t>
            </a:r>
            <a:r>
              <a:rPr lang="de-DE" dirty="0" err="1" smtClean="0"/>
              <a:t>converge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equilibirum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997"/>
            <a:ext cx="923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67" y="1309959"/>
            <a:ext cx="8391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322" y="5458037"/>
            <a:ext cx="3905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0411" y="780729"/>
            <a:ext cx="2581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3536986"/>
            <a:ext cx="89439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Turning</a:t>
            </a:r>
            <a:r>
              <a:rPr lang="de-DE" dirty="0" smtClean="0"/>
              <a:t> a hybrid </a:t>
            </a:r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a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to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r>
              <a:rPr lang="de-DE" dirty="0" smtClean="0"/>
              <a:t> and </a:t>
            </a:r>
            <a:r>
              <a:rPr lang="de-DE" dirty="0" err="1" smtClean="0"/>
              <a:t>suspension</a:t>
            </a:r>
            <a:endParaRPr lang="de-DE" dirty="0" smtClean="0"/>
          </a:p>
          <a:p>
            <a:r>
              <a:rPr lang="de-DE" dirty="0" err="1" smtClean="0"/>
              <a:t>Have</a:t>
            </a:r>
            <a:r>
              <a:rPr lang="de-DE" dirty="0" smtClean="0"/>
              <a:t> to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wrapper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protocol</a:t>
            </a:r>
            <a:endParaRPr lang="de-DE" dirty="0" smtClean="0"/>
          </a:p>
          <a:p>
            <a:r>
              <a:rPr lang="de-DE" dirty="0" err="1" smtClean="0"/>
              <a:t>Leads</a:t>
            </a:r>
            <a:r>
              <a:rPr lang="de-DE" dirty="0" smtClean="0"/>
              <a:t> to hybrid </a:t>
            </a:r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err="1" smtClean="0"/>
              <a:t>defining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endParaRPr lang="de-DE" dirty="0" smtClean="0"/>
          </a:p>
          <a:p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verify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hybrid </a:t>
            </a:r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err="1" smtClean="0"/>
              <a:t>meets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endParaRPr lang="de-DE" dirty="0" smtClean="0"/>
          </a:p>
          <a:p>
            <a:pPr lvl="1"/>
            <a:r>
              <a:rPr lang="de-DE" dirty="0" smtClean="0"/>
              <a:t>Nominal: </a:t>
            </a:r>
            <a:r>
              <a:rPr lang="de-DE" dirty="0" err="1" smtClean="0"/>
              <a:t>safety</a:t>
            </a:r>
            <a:r>
              <a:rPr lang="de-DE" dirty="0" smtClean="0"/>
              <a:t> and </a:t>
            </a:r>
            <a:r>
              <a:rPr lang="de-DE" dirty="0" err="1" smtClean="0"/>
              <a:t>stability</a:t>
            </a:r>
            <a:endParaRPr lang="de-DE" dirty="0" smtClean="0"/>
          </a:p>
          <a:p>
            <a:pPr lvl="1"/>
            <a:r>
              <a:rPr lang="de-DE" dirty="0" err="1" smtClean="0"/>
              <a:t>Specifications</a:t>
            </a:r>
            <a:r>
              <a:rPr lang="de-DE" dirty="0" smtClean="0"/>
              <a:t> of </a:t>
            </a:r>
            <a:r>
              <a:rPr lang="de-DE" dirty="0" err="1" smtClean="0"/>
              <a:t>inports</a:t>
            </a:r>
            <a:r>
              <a:rPr lang="de-DE" dirty="0" smtClean="0"/>
              <a:t> (</a:t>
            </a:r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guaranteed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wrapper</a:t>
            </a:r>
            <a:r>
              <a:rPr lang="de-DE" dirty="0" smtClean="0"/>
              <a:t> </a:t>
            </a:r>
            <a:r>
              <a:rPr lang="de-DE" dirty="0" err="1" smtClean="0"/>
              <a:t>automata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Specifications</a:t>
            </a:r>
            <a:r>
              <a:rPr lang="de-DE" dirty="0" smtClean="0"/>
              <a:t> of </a:t>
            </a:r>
            <a:r>
              <a:rPr lang="de-DE" dirty="0" err="1" smtClean="0"/>
              <a:t>outports</a:t>
            </a:r>
            <a:r>
              <a:rPr lang="de-DE" dirty="0" smtClean="0"/>
              <a:t> (</a:t>
            </a:r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guaranteed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wrapper</a:t>
            </a:r>
            <a:r>
              <a:rPr lang="de-DE" dirty="0" smtClean="0"/>
              <a:t> </a:t>
            </a:r>
            <a:r>
              <a:rPr lang="de-DE" dirty="0" err="1" smtClean="0"/>
              <a:t>automata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Semantics</a:t>
            </a:r>
            <a:r>
              <a:rPr lang="de-DE" dirty="0" smtClean="0"/>
              <a:t> of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013" y="1458913"/>
            <a:ext cx="8750036" cy="4638675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Let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be</a:t>
            </a:r>
            <a:r>
              <a:rPr lang="de-DE" dirty="0" smtClean="0"/>
              <a:t> a hybrid </a:t>
            </a:r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err="1" smtClean="0"/>
              <a:t>admissable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specification</a:t>
            </a:r>
            <a:r>
              <a:rPr lang="de-DE" dirty="0" smtClean="0"/>
              <a:t> C and plant P.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I   </a:t>
            </a:r>
            <a:r>
              <a:rPr lang="de-DE" i="1" dirty="0" smtClean="0"/>
              <a:t>[[C(H)]]   </a:t>
            </a:r>
            <a:r>
              <a:rPr lang="de-DE" dirty="0" smtClean="0"/>
              <a:t>as </a:t>
            </a:r>
            <a:r>
              <a:rPr lang="de-DE" dirty="0" err="1" smtClean="0"/>
              <a:t>the</a:t>
            </a:r>
            <a:r>
              <a:rPr lang="de-DE" dirty="0" smtClean="0"/>
              <a:t> parallel </a:t>
            </a:r>
            <a:r>
              <a:rPr lang="de-DE" dirty="0" err="1" smtClean="0"/>
              <a:t>composition</a:t>
            </a:r>
            <a:r>
              <a:rPr lang="de-DE" dirty="0" smtClean="0"/>
              <a:t> of hybrid </a:t>
            </a:r>
            <a:r>
              <a:rPr lang="de-DE" dirty="0" err="1" smtClean="0"/>
              <a:t>automata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with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smtClean="0"/>
              <a:t>H</a:t>
            </a:r>
            <a:r>
              <a:rPr lang="de-DE" baseline="-25000" dirty="0" smtClean="0"/>
              <a:t>1</a:t>
            </a:r>
            <a:r>
              <a:rPr lang="de-DE" dirty="0" smtClean="0"/>
              <a:t>	</a:t>
            </a:r>
            <a:r>
              <a:rPr lang="de-DE" dirty="0" err="1" smtClean="0"/>
              <a:t>allowing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chaos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I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	</a:t>
            </a:r>
            <a:r>
              <a:rPr lang="de-DE" dirty="0" err="1" smtClean="0"/>
              <a:t>providing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r>
              <a:rPr lang="de-DE" dirty="0" smtClean="0"/>
              <a:t> and </a:t>
            </a:r>
            <a:r>
              <a:rPr lang="de-DE" dirty="0" err="1" smtClean="0"/>
              <a:t>suspension</a:t>
            </a:r>
            <a:r>
              <a:rPr lang="de-DE" dirty="0" smtClean="0"/>
              <a:t> of H</a:t>
            </a:r>
          </a:p>
          <a:p>
            <a:pPr>
              <a:buFont typeface="Symbol" charset="2"/>
              <a:buChar char="-"/>
            </a:pPr>
            <a:r>
              <a:rPr lang="de-DE" dirty="0" smtClean="0"/>
              <a:t>H</a:t>
            </a:r>
            <a:r>
              <a:rPr lang="de-DE" baseline="-25000" dirty="0" smtClean="0"/>
              <a:t>3</a:t>
            </a:r>
            <a:r>
              <a:rPr lang="de-DE" dirty="0" smtClean="0"/>
              <a:t>	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on </a:t>
            </a:r>
            <a:r>
              <a:rPr lang="de-DE" dirty="0" err="1" smtClean="0"/>
              <a:t>handling</a:t>
            </a:r>
            <a:r>
              <a:rPr lang="de-DE" dirty="0" smtClean="0"/>
              <a:t> all </a:t>
            </a:r>
            <a:r>
              <a:rPr lang="de-DE" dirty="0" err="1" smtClean="0"/>
              <a:t>alarms</a:t>
            </a:r>
            <a:endParaRPr lang="de-DE" dirty="0" smtClean="0"/>
          </a:p>
          <a:p>
            <a:pPr>
              <a:buFont typeface="Symbol" charset="2"/>
              <a:buChar char="-"/>
            </a:pPr>
            <a:r>
              <a:rPr lang="de-DE" dirty="0" err="1" smtClean="0"/>
              <a:t>H</a:t>
            </a:r>
            <a:r>
              <a:rPr lang="de-DE" baseline="-25000" dirty="0" err="1" smtClean="0"/>
              <a:t>β</a:t>
            </a:r>
            <a:r>
              <a:rPr lang="de-DE" dirty="0" smtClean="0"/>
              <a:t> 	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inports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31" y="1349742"/>
            <a:ext cx="7493000" cy="6858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288" y="3362666"/>
            <a:ext cx="4914900" cy="7239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554912" y="5280917"/>
            <a:ext cx="2589088" cy="157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Interface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013" y="1181515"/>
            <a:ext cx="8545512" cy="4638675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Let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denote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hybrid </a:t>
            </a:r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err="1" smtClean="0"/>
              <a:t>inducing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, and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H ||P .</a:t>
            </a:r>
          </a:p>
          <a:p>
            <a:pPr>
              <a:buNone/>
            </a:pPr>
            <a:r>
              <a:rPr lang="de-DE" dirty="0" smtClean="0"/>
              <a:t>	Recall </a:t>
            </a:r>
            <a:r>
              <a:rPr lang="de-DE" dirty="0" err="1" smtClean="0"/>
              <a:t>that</a:t>
            </a:r>
            <a:r>
              <a:rPr lang="de-DE" dirty="0" smtClean="0"/>
              <a:t> a </a:t>
            </a:r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H||P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518025" y="6132927"/>
            <a:ext cx="530225" cy="228600"/>
          </a:xfrm>
        </p:spPr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74" y="1264052"/>
            <a:ext cx="6184900" cy="381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2967452"/>
            <a:ext cx="1879600" cy="3683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08" y="3925514"/>
            <a:ext cx="8495355" cy="2655087"/>
          </a:xfrm>
          <a:prstGeom prst="rect">
            <a:avLst/>
          </a:prstGeom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90" y="6486525"/>
            <a:ext cx="6038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chattering</a:t>
            </a:r>
            <a:r>
              <a:rPr lang="de-DE" dirty="0" smtClean="0"/>
              <a:t> –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immediate</a:t>
            </a:r>
            <a:r>
              <a:rPr lang="de-DE" dirty="0" smtClean="0"/>
              <a:t> </a:t>
            </a:r>
            <a:r>
              <a:rPr lang="de-DE" dirty="0" err="1" smtClean="0"/>
              <a:t>alarms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i="1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refers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</a:rPr>
              <a:t>linear(!)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H||P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Tools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establishing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	-	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barrier</a:t>
            </a:r>
            <a:r>
              <a:rPr lang="de-DE" dirty="0" smtClean="0"/>
              <a:t> </a:t>
            </a:r>
            <a:r>
              <a:rPr lang="de-DE" dirty="0" err="1" smtClean="0"/>
              <a:t>certificates</a:t>
            </a:r>
            <a:r>
              <a:rPr lang="de-DE" dirty="0" smtClean="0"/>
              <a:t>/</a:t>
            </a:r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-	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reachability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                   	such </a:t>
            </a:r>
            <a:r>
              <a:rPr lang="de-DE" dirty="0" err="1" smtClean="0"/>
              <a:t>as</a:t>
            </a:r>
            <a:r>
              <a:rPr lang="de-DE" dirty="0" smtClean="0"/>
              <a:t> PHAVER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7732D-0A09-E64B-8E10-E2ABAC3D572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93" y="212964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33" y="2676686"/>
            <a:ext cx="4714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Asymptotic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endParaRPr lang="de-DE" dirty="0" smtClean="0"/>
          </a:p>
          <a:p>
            <a:pPr lvl="1"/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composing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H||P</a:t>
            </a:r>
          </a:p>
          <a:p>
            <a:r>
              <a:rPr lang="de-DE" dirty="0" smtClean="0"/>
              <a:t>Time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exploit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linear </a:t>
            </a: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r>
              <a:rPr lang="de-DE" dirty="0" smtClean="0"/>
              <a:t> a </a:t>
            </a:r>
            <a:r>
              <a:rPr lang="de-DE" dirty="0" err="1" smtClean="0"/>
              <a:t>Lyapunov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 smtClean="0"/>
          </a:p>
          <a:p>
            <a:pPr lvl="1"/>
            <a:r>
              <a:rPr lang="de-DE" dirty="0" err="1" smtClean="0"/>
              <a:t>Let</a:t>
            </a:r>
            <a:r>
              <a:rPr lang="de-DE" dirty="0" smtClean="0"/>
              <a:t>				      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252" y="2681448"/>
            <a:ext cx="6772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368" y="4396215"/>
            <a:ext cx="3790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721" y="4811195"/>
            <a:ext cx="397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647" y="4414517"/>
            <a:ext cx="2857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1048" y="5205841"/>
            <a:ext cx="6238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Exit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Promises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Theorem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If</a:t>
            </a:r>
            <a:r>
              <a:rPr lang="de-DE" dirty="0" smtClean="0"/>
              <a:t> all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satisfied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H||P </a:t>
            </a:r>
            <a:r>
              <a:rPr lang="de-DE" dirty="0" err="1" smtClean="0"/>
              <a:t>satisfies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hybrid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specification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2063982"/>
            <a:ext cx="5467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66" y="3320693"/>
            <a:ext cx="4352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Inductive</a:t>
            </a:r>
            <a:r>
              <a:rPr lang="de-DE" dirty="0" smtClean="0"/>
              <a:t> </a:t>
            </a:r>
            <a:r>
              <a:rPr lang="de-DE" dirty="0" err="1" smtClean="0"/>
              <a:t>Assertions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	As a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compositional</a:t>
            </a:r>
            <a:r>
              <a:rPr lang="de-DE" dirty="0" smtClean="0"/>
              <a:t> </a:t>
            </a:r>
            <a:r>
              <a:rPr lang="de-DE" dirty="0" err="1" smtClean="0"/>
              <a:t>grey</a:t>
            </a:r>
            <a:r>
              <a:rPr lang="de-DE" dirty="0" smtClean="0"/>
              <a:t> box </a:t>
            </a:r>
            <a:r>
              <a:rPr lang="de-DE" dirty="0" err="1" smtClean="0"/>
              <a:t>verification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must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„</a:t>
            </a:r>
            <a:r>
              <a:rPr lang="de-DE" dirty="0" err="1" smtClean="0"/>
              <a:t>invariants</a:t>
            </a:r>
            <a:r>
              <a:rPr lang="de-DE" dirty="0" smtClean="0"/>
              <a:t>“ </a:t>
            </a:r>
            <a:r>
              <a:rPr lang="de-DE" dirty="0" err="1" smtClean="0"/>
              <a:t>inductively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of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Additionally</a:t>
            </a:r>
            <a:r>
              <a:rPr lang="de-DE" dirty="0" smtClean="0"/>
              <a:t>,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constants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            </a:t>
            </a:r>
            <a:r>
              <a:rPr lang="de-DE" dirty="0" err="1" smtClean="0"/>
              <a:t>visible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8" y="2726825"/>
            <a:ext cx="9124102" cy="234158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12" y="4651980"/>
            <a:ext cx="4102100" cy="4445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design</a:t>
            </a:r>
            <a:r>
              <a:rPr lang="de-DE" dirty="0" smtClean="0"/>
              <a:t> of hybrid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compositional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r>
              <a:rPr lang="de-DE" dirty="0" smtClean="0"/>
              <a:t> of nominal and </a:t>
            </a:r>
            <a:r>
              <a:rPr lang="de-DE" dirty="0" err="1" smtClean="0"/>
              <a:t>exception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and </a:t>
            </a:r>
            <a:r>
              <a:rPr lang="de-DE" dirty="0" err="1" smtClean="0"/>
              <a:t>composed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discharged</a:t>
            </a:r>
            <a:r>
              <a:rPr lang="de-DE" dirty="0" smtClean="0"/>
              <a:t> </a:t>
            </a:r>
            <a:r>
              <a:rPr lang="de-DE" dirty="0" err="1" smtClean="0"/>
              <a:t>automatically</a:t>
            </a:r>
            <a:endParaRPr lang="de-DE" dirty="0" smtClean="0"/>
          </a:p>
          <a:p>
            <a:r>
              <a:rPr lang="de-DE" dirty="0" smtClean="0"/>
              <a:t>Future </a:t>
            </a:r>
            <a:r>
              <a:rPr lang="de-DE" dirty="0" err="1" smtClean="0"/>
              <a:t>work</a:t>
            </a:r>
            <a:endParaRPr lang="de-DE" dirty="0" smtClean="0"/>
          </a:p>
          <a:p>
            <a:pPr lvl="1"/>
            <a:r>
              <a:rPr lang="de-DE" dirty="0" err="1" smtClean="0"/>
              <a:t>Extensions</a:t>
            </a:r>
            <a:r>
              <a:rPr lang="de-DE" dirty="0" smtClean="0"/>
              <a:t> to parallel </a:t>
            </a:r>
            <a:r>
              <a:rPr lang="de-DE" dirty="0" err="1" smtClean="0"/>
              <a:t>composition</a:t>
            </a:r>
            <a:endParaRPr lang="de-DE" dirty="0" smtClean="0"/>
          </a:p>
          <a:p>
            <a:pPr lvl="1"/>
            <a:r>
              <a:rPr lang="de-DE" dirty="0" err="1" smtClean="0"/>
              <a:t>Bridging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idealized</a:t>
            </a:r>
            <a:r>
              <a:rPr lang="de-DE" dirty="0" smtClean="0"/>
              <a:t> plant </a:t>
            </a:r>
            <a:r>
              <a:rPr lang="de-DE" dirty="0" err="1" smtClean="0"/>
              <a:t>models</a:t>
            </a:r>
            <a:r>
              <a:rPr lang="de-DE" dirty="0" smtClean="0"/>
              <a:t> and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BFF7A-2C3E-754F-B0A9-A04BEE3ED7A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,  </a:t>
            </a:r>
            <a:r>
              <a:rPr lang="de-DE" dirty="0" smtClean="0"/>
              <a:t>Amir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"/>
            <a:ext cx="5791200" cy="74936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underlying</a:t>
            </a:r>
            <a:r>
              <a:rPr lang="de-DE" dirty="0" smtClean="0"/>
              <a:t> </a:t>
            </a:r>
            <a:r>
              <a:rPr lang="de-DE" dirty="0" err="1" smtClean="0"/>
              <a:t>mathematics</a:t>
            </a:r>
            <a:r>
              <a:rPr lang="de-DE" dirty="0" smtClean="0"/>
              <a:t>: hybrid </a:t>
            </a:r>
            <a:r>
              <a:rPr lang="de-DE" dirty="0" err="1" smtClean="0"/>
              <a:t>automata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09799"/>
            <a:ext cx="7288605" cy="45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87784" y="5229546"/>
            <a:ext cx="2856216" cy="1628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294185" y="228600"/>
            <a:ext cx="5556738" cy="838200"/>
          </a:xfrm>
        </p:spPr>
        <p:txBody>
          <a:bodyPr/>
          <a:lstStyle/>
          <a:p>
            <a:pPr algn="r"/>
            <a:r>
              <a:rPr lang="en-US"/>
              <a:t>Autosar Approach</a:t>
            </a:r>
          </a:p>
        </p:txBody>
      </p:sp>
      <p:sp>
        <p:nvSpPr>
          <p:cNvPr id="823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2339" y="1328681"/>
            <a:ext cx="4290646" cy="5027613"/>
          </a:xfrm>
        </p:spPr>
        <p:txBody>
          <a:bodyPr/>
          <a:lstStyle/>
          <a:p>
            <a:r>
              <a:rPr lang="en-US" sz="2000" dirty="0"/>
              <a:t>Answers requirement to decouple growth in number of functions from decoupling number of ECUs:</a:t>
            </a:r>
          </a:p>
          <a:p>
            <a:pPr lvl="1"/>
            <a:r>
              <a:rPr lang="en-US" sz="1600" dirty="0"/>
              <a:t>SW </a:t>
            </a:r>
            <a:r>
              <a:rPr lang="en-US" sz="1600" dirty="0" smtClean="0"/>
              <a:t>components </a:t>
            </a:r>
            <a:r>
              <a:rPr lang="en-US" sz="1600" dirty="0"/>
              <a:t>of different functions can be allocated to </a:t>
            </a:r>
            <a:r>
              <a:rPr lang="en-US" sz="1600" dirty="0">
                <a:solidFill>
                  <a:srgbClr val="0000CC"/>
                </a:solidFill>
              </a:rPr>
              <a:t>one </a:t>
            </a:r>
            <a:r>
              <a:rPr lang="en-US" sz="1600" dirty="0"/>
              <a:t>ECU</a:t>
            </a:r>
          </a:p>
          <a:p>
            <a:pPr lvl="1"/>
            <a:r>
              <a:rPr lang="en-US" sz="1600" dirty="0"/>
              <a:t>Allows SW </a:t>
            </a:r>
            <a:r>
              <a:rPr lang="en-US" sz="1600" dirty="0" smtClean="0"/>
              <a:t>components </a:t>
            </a:r>
            <a:r>
              <a:rPr lang="en-US" sz="1600" dirty="0"/>
              <a:t>of </a:t>
            </a:r>
            <a:r>
              <a:rPr lang="en-US" sz="1600" dirty="0">
                <a:solidFill>
                  <a:srgbClr val="0000CC"/>
                </a:solidFill>
              </a:rPr>
              <a:t>one </a:t>
            </a:r>
            <a:r>
              <a:rPr lang="en-US" sz="1600" dirty="0"/>
              <a:t>function to be distributed over multiple ECUs (to optimize overall architecture)</a:t>
            </a:r>
          </a:p>
          <a:p>
            <a:r>
              <a:rPr lang="en-US" sz="2000" dirty="0" smtClean="0"/>
              <a:t>Components can correspond to different modes or subsystems of hybrid controllers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Induces distributed execution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Mode switching can cause task switching</a:t>
            </a:r>
          </a:p>
        </p:txBody>
      </p:sp>
      <p:pic>
        <p:nvPicPr>
          <p:cNvPr id="823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605" y="549276"/>
            <a:ext cx="3930162" cy="524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hybrid </a:t>
            </a:r>
            <a:r>
              <a:rPr lang="de-DE" dirty="0" err="1" smtClean="0"/>
              <a:t>controllers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27013" y="1458913"/>
            <a:ext cx="8619036" cy="4638675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propose</a:t>
            </a:r>
            <a:r>
              <a:rPr lang="de-DE" dirty="0" smtClean="0"/>
              <a:t> a </a:t>
            </a:r>
            <a:r>
              <a:rPr lang="de-DE" dirty="0" err="1" smtClean="0"/>
              <a:t>component</a:t>
            </a:r>
            <a:r>
              <a:rPr lang="de-DE" dirty="0" smtClean="0"/>
              <a:t> model </a:t>
            </a:r>
            <a:r>
              <a:rPr lang="de-DE" dirty="0" err="1" smtClean="0"/>
              <a:t>for</a:t>
            </a:r>
            <a:r>
              <a:rPr lang="de-DE" dirty="0" smtClean="0"/>
              <a:t> hybrid </a:t>
            </a:r>
            <a:r>
              <a:rPr lang="de-DE" dirty="0" err="1" smtClean="0"/>
              <a:t>controllers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…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re-use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in multiple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contexts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Characterizing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in </a:t>
            </a:r>
            <a:r>
              <a:rPr lang="de-DE" dirty="0" err="1" smtClean="0"/>
              <a:t>specified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chemeClr val="accent2"/>
                </a:solidFill>
              </a:rPr>
              <a:t>hybrid </a:t>
            </a:r>
            <a:r>
              <a:rPr lang="de-DE" i="1" dirty="0" err="1" smtClean="0">
                <a:solidFill>
                  <a:schemeClr val="accent2"/>
                </a:solidFill>
              </a:rPr>
              <a:t>interface</a:t>
            </a:r>
            <a:r>
              <a:rPr lang="de-DE" i="1" dirty="0" smtClean="0">
                <a:solidFill>
                  <a:schemeClr val="accent2"/>
                </a:solidFill>
              </a:rPr>
              <a:t> </a:t>
            </a:r>
            <a:r>
              <a:rPr lang="de-DE" i="1" dirty="0" err="1" smtClean="0">
                <a:solidFill>
                  <a:schemeClr val="accent2"/>
                </a:solidFill>
              </a:rPr>
              <a:t>specifications</a:t>
            </a:r>
            <a:endParaRPr lang="de-DE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e-DE" dirty="0" smtClean="0"/>
              <a:t>…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hybrid </a:t>
            </a:r>
            <a:r>
              <a:rPr lang="de-DE" dirty="0" err="1" smtClean="0"/>
              <a:t>controllers</a:t>
            </a:r>
            <a:endParaRPr lang="de-DE" dirty="0" smtClean="0"/>
          </a:p>
          <a:p>
            <a:pPr lvl="1"/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>
                <a:solidFill>
                  <a:schemeClr val="accent2"/>
                </a:solidFill>
              </a:rPr>
              <a:t>library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controller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models</a:t>
            </a:r>
            <a:endParaRPr lang="de-DE" dirty="0" smtClean="0">
              <a:solidFill>
                <a:schemeClr val="accent2"/>
              </a:solidFill>
            </a:endParaRPr>
          </a:p>
          <a:p>
            <a:pPr lvl="1"/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composing</a:t>
            </a:r>
            <a:r>
              <a:rPr lang="de-DE" dirty="0" smtClean="0"/>
              <a:t> </a:t>
            </a:r>
            <a:r>
              <a:rPr lang="de-DE" dirty="0" err="1" smtClean="0"/>
              <a:t>controllers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transition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composition</a:t>
            </a:r>
            <a:endParaRPr lang="de-DE" dirty="0" smtClean="0">
              <a:solidFill>
                <a:schemeClr val="accent2"/>
              </a:solidFill>
            </a:endParaRPr>
          </a:p>
          <a:p>
            <a:pPr lvl="1"/>
            <a:r>
              <a:rPr lang="de-DE" dirty="0" err="1" smtClean="0">
                <a:solidFill>
                  <a:schemeClr val="accent2"/>
                </a:solidFill>
              </a:rPr>
              <a:t>automatic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verification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hybrid </a:t>
            </a:r>
            <a:r>
              <a:rPr lang="de-DE" dirty="0" err="1" smtClean="0">
                <a:solidFill>
                  <a:schemeClr val="accent2"/>
                </a:solidFill>
              </a:rPr>
              <a:t>interface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specification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composed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system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from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interface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specifications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of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subsystems</a:t>
            </a:r>
            <a:endParaRPr lang="de-DE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e-DE" dirty="0" smtClean="0"/>
              <a:t>… </a:t>
            </a:r>
            <a:r>
              <a:rPr lang="de-DE" dirty="0" err="1" smtClean="0"/>
              <a:t>allowing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bridge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design</a:t>
            </a:r>
          </a:p>
          <a:p>
            <a:pPr lvl="1"/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idealized</a:t>
            </a:r>
            <a:r>
              <a:rPr lang="de-DE" dirty="0" smtClean="0"/>
              <a:t> time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1"/>
            <a:r>
              <a:rPr lang="de-DE" dirty="0" smtClean="0"/>
              <a:t>Distributed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impurities</a:t>
            </a:r>
            <a:r>
              <a:rPr lang="de-DE" dirty="0" smtClean="0"/>
              <a:t>                        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latencies</a:t>
            </a:r>
            <a:r>
              <a:rPr lang="de-DE" dirty="0" smtClean="0"/>
              <a:t> in </a:t>
            </a:r>
            <a:r>
              <a:rPr lang="de-DE" dirty="0" err="1" smtClean="0"/>
              <a:t>mode-switching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6F56C9-90A6-B54B-97CA-038B655642A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Hybrid Interface </a:t>
            </a:r>
            <a:r>
              <a:rPr lang="de-DE" dirty="0" err="1" smtClean="0"/>
              <a:t>Specifications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44DDB9-4CA0-CB49-ACBC-3239B17456D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1136</Words>
  <Application>Microsoft Office PowerPoint</Application>
  <PresentationFormat>Bildschirmpräsentation (4:3)</PresentationFormat>
  <Paragraphs>317</Paragraphs>
  <Slides>50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2" baseType="lpstr">
      <vt:lpstr>Standarddesign</vt:lpstr>
      <vt:lpstr>Micrografx Windows Draw 5.0 Zeichnung</vt:lpstr>
      <vt:lpstr>Towards component based design of hybrid systems</vt:lpstr>
      <vt:lpstr>Structure of Presentation</vt:lpstr>
      <vt:lpstr>Motivation and industrial context</vt:lpstr>
      <vt:lpstr>Folie 4</vt:lpstr>
      <vt:lpstr>Folie 5</vt:lpstr>
      <vt:lpstr>The underlying mathematics: hybrid automata</vt:lpstr>
      <vt:lpstr>Autosar Approach</vt:lpstr>
      <vt:lpstr>Towards component based design of hybrid controllers</vt:lpstr>
      <vt:lpstr>Hybrid Interface Specifications</vt:lpstr>
      <vt:lpstr>Requirements on Hybrid Interface Specifications</vt:lpstr>
      <vt:lpstr>The inner envelope design paradigm</vt:lpstr>
      <vt:lpstr>… and how we apply it</vt:lpstr>
      <vt:lpstr>Raising alarms along bad trajectories</vt:lpstr>
      <vt:lpstr>A Component Lifecycle: three roles</vt:lpstr>
      <vt:lpstr>Approach</vt:lpstr>
      <vt:lpstr>Specification of nominal behaviour</vt:lpstr>
      <vt:lpstr>Being helpful: specification of inports</vt:lpstr>
      <vt:lpstr>Asking for help: specification of outports</vt:lpstr>
      <vt:lpstr>Folie 19</vt:lpstr>
      <vt:lpstr>Folie 20</vt:lpstr>
      <vt:lpstr>Folie 21</vt:lpstr>
      <vt:lpstr>Hierarchical component based design</vt:lpstr>
      <vt:lpstr>Hierarchical construction of controllers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Sequential composition of components</vt:lpstr>
      <vt:lpstr>Finding the hero among all offering help</vt:lpstr>
      <vt:lpstr>Real-time requirements for negotiation</vt:lpstr>
      <vt:lpstr>Distributed  agreement  on heroes ...</vt:lpstr>
      <vt:lpstr>Semantics of transition composition</vt:lpstr>
      <vt:lpstr>Distributed identification of heroes ...</vt:lpstr>
      <vt:lpstr>Compositional Verification of stability - Approach</vt:lpstr>
      <vt:lpstr>Lyapunov functions demonstrate convergence to equilibrium</vt:lpstr>
      <vt:lpstr>Folie 40</vt:lpstr>
      <vt:lpstr>Turning a hybrid automata into a basic component implementation</vt:lpstr>
      <vt:lpstr>Semantics of basic components</vt:lpstr>
      <vt:lpstr>Interface verification of basic components (I)</vt:lpstr>
      <vt:lpstr>Verification conditions for basic components (1)</vt:lpstr>
      <vt:lpstr>Verification conditions for basic components (2)</vt:lpstr>
      <vt:lpstr>Verification conditions for basic components (3)</vt:lpstr>
      <vt:lpstr>Inductive Assertions</vt:lpstr>
      <vt:lpstr>Conclusion and Future Work</vt:lpstr>
      <vt:lpstr>Conclusion</vt:lpstr>
      <vt:lpstr>Thanks,  Amir</vt:lpstr>
    </vt:vector>
  </TitlesOfParts>
  <Company>OFFIS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jochen</dc:creator>
  <cp:lastModifiedBy>Werner Damm</cp:lastModifiedBy>
  <cp:revision>640</cp:revision>
  <dcterms:created xsi:type="dcterms:W3CDTF">2010-05-06T19:50:43Z</dcterms:created>
  <dcterms:modified xsi:type="dcterms:W3CDTF">2010-05-07T21:19:07Z</dcterms:modified>
</cp:coreProperties>
</file>