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330" r:id="rId2"/>
    <p:sldId id="665" r:id="rId3"/>
    <p:sldId id="664" r:id="rId4"/>
    <p:sldId id="663" r:id="rId5"/>
    <p:sldId id="659" r:id="rId6"/>
    <p:sldId id="655" r:id="rId7"/>
    <p:sldId id="656" r:id="rId8"/>
    <p:sldId id="621" r:id="rId9"/>
    <p:sldId id="660" r:id="rId10"/>
    <p:sldId id="627" r:id="rId11"/>
    <p:sldId id="628" r:id="rId12"/>
    <p:sldId id="629" r:id="rId13"/>
    <p:sldId id="662" r:id="rId14"/>
    <p:sldId id="630" r:id="rId15"/>
    <p:sldId id="661" r:id="rId16"/>
    <p:sldId id="658" r:id="rId17"/>
    <p:sldId id="657" r:id="rId18"/>
    <p:sldId id="640" r:id="rId19"/>
    <p:sldId id="639" r:id="rId20"/>
    <p:sldId id="637" r:id="rId21"/>
    <p:sldId id="641" r:id="rId22"/>
    <p:sldId id="645" r:id="rId23"/>
    <p:sldId id="646" r:id="rId24"/>
    <p:sldId id="648" r:id="rId25"/>
    <p:sldId id="651" r:id="rId26"/>
    <p:sldId id="650" r:id="rId27"/>
  </p:sldIdLst>
  <p:sldSz cx="9144000" cy="6858000" type="screen4x3"/>
  <p:notesSz cx="6942138" cy="91201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b="1" kern="1200">
        <a:solidFill>
          <a:schemeClr val="accent2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000" b="1" kern="1200">
        <a:solidFill>
          <a:schemeClr val="accent2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000" b="1" kern="1200">
        <a:solidFill>
          <a:schemeClr val="accent2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000" b="1" kern="1200">
        <a:solidFill>
          <a:schemeClr val="accent2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000" b="1" kern="1200">
        <a:solidFill>
          <a:schemeClr val="accent2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1000" b="1" kern="1200">
        <a:solidFill>
          <a:schemeClr val="accent2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1000" b="1" kern="1200">
        <a:solidFill>
          <a:schemeClr val="accent2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1000" b="1" kern="1200">
        <a:solidFill>
          <a:schemeClr val="accent2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1000" b="1" kern="1200">
        <a:solidFill>
          <a:schemeClr val="accent2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CC99FF"/>
    <a:srgbClr val="006600"/>
    <a:srgbClr val="FFCC00"/>
    <a:srgbClr val="FFFF66"/>
    <a:srgbClr val="FF6600"/>
    <a:srgbClr val="0000FF"/>
    <a:srgbClr val="FF0000"/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 autoAdjust="0"/>
  </p:normalViewPr>
  <p:slideViewPr>
    <p:cSldViewPr>
      <p:cViewPr>
        <p:scale>
          <a:sx n="66" d="100"/>
          <a:sy n="66" d="100"/>
        </p:scale>
        <p:origin x="-1278" y="-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4.xml"/><Relationship Id="rId2" Type="http://schemas.openxmlformats.org/officeDocument/2006/relationships/slide" Target="slides/slide3.xml"/><Relationship Id="rId1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24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24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45CED36A-64C5-484C-B1D0-16081171AD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24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5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105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65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24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3DCD166A-B052-4003-B8AC-8851C2958B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A58E7C-DA06-4344-9BAB-BCB103BF0AA3}" type="slidenum">
              <a:rPr lang="en-US"/>
              <a:pPr/>
              <a:t>2</a:t>
            </a:fld>
            <a:endParaRPr lang="en-US"/>
          </a:p>
        </p:txBody>
      </p:sp>
      <p:sp>
        <p:nvSpPr>
          <p:cNvPr id="943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25" y="684213"/>
            <a:ext cx="4560888" cy="3419475"/>
          </a:xfrm>
          <a:ln/>
        </p:spPr>
      </p:sp>
      <p:sp>
        <p:nvSpPr>
          <p:cNvPr id="94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5619" y="4332089"/>
            <a:ext cx="5090901" cy="4104085"/>
          </a:xfrm>
        </p:spPr>
        <p:txBody>
          <a:bodyPr/>
          <a:lstStyle/>
          <a:p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874BEE-075A-4B9A-9680-666798490A45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25" y="684213"/>
            <a:ext cx="4559300" cy="3419475"/>
          </a:xfrm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3738" y="4332288"/>
            <a:ext cx="5554662" cy="4103687"/>
          </a:xfrm>
          <a:noFill/>
          <a:ln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r>
              <a:rPr lang="en-US" smtClean="0"/>
              <a:t>Implemenations are plenty... choose one that has typical features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F81B08-513C-4B92-B012-AC8670367505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25" y="684213"/>
            <a:ext cx="4559300" cy="3419475"/>
          </a:xfrm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3738" y="4332288"/>
            <a:ext cx="5554662" cy="4103687"/>
          </a:xfrm>
          <a:noFill/>
          <a:ln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r>
              <a:rPr lang="en-US" smtClean="0"/>
              <a:t>Implemenations are plenty... choose one that has typical features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E964F5-A1FE-425C-BE6B-B35AD787C0DB}" type="slidenum">
              <a:rPr lang="en-US"/>
              <a:pPr/>
              <a:t>13</a:t>
            </a:fld>
            <a:endParaRPr lang="en-US"/>
          </a:p>
        </p:txBody>
      </p:sp>
      <p:sp>
        <p:nvSpPr>
          <p:cNvPr id="770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25" y="684213"/>
            <a:ext cx="4559300" cy="3419475"/>
          </a:xfrm>
          <a:ln/>
        </p:spPr>
      </p:sp>
      <p:sp>
        <p:nvSpPr>
          <p:cNvPr id="770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3738" y="4332288"/>
            <a:ext cx="5554662" cy="4103687"/>
          </a:xfrm>
        </p:spPr>
        <p:txBody>
          <a:bodyPr/>
          <a:lstStyle/>
          <a:p>
            <a:endParaRPr lang="en-US"/>
          </a:p>
          <a:p>
            <a:endParaRPr lang="en-US"/>
          </a:p>
          <a:p>
            <a:r>
              <a:rPr lang="en-US"/>
              <a:t>Implemenations are plenty... choose one that has typical features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AE52BE-0F97-468A-A3EB-EE6EFE01D9EB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25" y="684213"/>
            <a:ext cx="4559300" cy="3419475"/>
          </a:xfrm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3738" y="4332288"/>
            <a:ext cx="5554662" cy="4103687"/>
          </a:xfrm>
          <a:noFill/>
          <a:ln/>
        </p:spPr>
        <p:txBody>
          <a:bodyPr/>
          <a:lstStyle/>
          <a:p>
            <a:r>
              <a:rPr lang="en-US" smtClean="0"/>
              <a:t>So far I have been unspecific about how exactly the ordering and atomicity of loads and stores are being relaxed in common arch</a:t>
            </a:r>
          </a:p>
          <a:p>
            <a:endParaRPr lang="en-US" smtClean="0"/>
          </a:p>
          <a:p>
            <a:r>
              <a:rPr lang="en-US" smtClean="0"/>
              <a:t>for a good reason: it’s not the same on all platforms.</a:t>
            </a:r>
          </a:p>
          <a:p>
            <a:endParaRPr lang="en-US" smtClean="0"/>
          </a:p>
          <a:p>
            <a:r>
              <a:rPr lang="en-US" smtClean="0"/>
              <a:t>For algorithm designers this is not acceptable... they program for SC</a:t>
            </a:r>
          </a:p>
          <a:p>
            <a:r>
              <a:rPr lang="en-US" smtClean="0"/>
              <a:t>program for Relaxed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81744F-FC8B-46A2-8944-CCB31F1EA07F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25" y="684213"/>
            <a:ext cx="4559300" cy="3419475"/>
          </a:xfrm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3738" y="4332288"/>
            <a:ext cx="5554662" cy="4103687"/>
          </a:xfrm>
          <a:noFill/>
          <a:ln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r>
              <a:rPr lang="en-US" smtClean="0"/>
              <a:t>Implemenations are plenty... choose one that has typical features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 txBox="1">
            <a:spLocks noGrp="1" noChangeArrowheads="1"/>
          </p:cNvSpPr>
          <p:nvPr/>
        </p:nvSpPr>
        <p:spPr bwMode="auto">
          <a:xfrm>
            <a:off x="3962400" y="86883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094" tIns="45547" rIns="91094" bIns="45547" anchor="b"/>
          <a:lstStyle/>
          <a:p>
            <a:pPr algn="r" defTabSz="911225" eaLnBrk="0" hangingPunct="0"/>
            <a:fld id="{D607135C-8B19-43B0-8E8C-C528D938B929}" type="slidenum">
              <a:rPr lang="en-US" sz="1200"/>
              <a:pPr algn="r" defTabSz="911225" eaLnBrk="0" hangingPunct="0"/>
              <a:t>16</a:t>
            </a:fld>
            <a:endParaRPr lang="en-US" sz="1200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2213" y="684213"/>
            <a:ext cx="4560887" cy="3421062"/>
          </a:xfrm>
          <a:solidFill>
            <a:srgbClr val="FFFFFF"/>
          </a:solidFill>
          <a:ln/>
        </p:spPr>
      </p:sp>
      <p:sp>
        <p:nvSpPr>
          <p:cNvPr id="88068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927100" y="4332288"/>
            <a:ext cx="5089525" cy="511175"/>
          </a:xfrm>
          <a:noFill/>
          <a:ln/>
        </p:spPr>
        <p:txBody>
          <a:bodyPr lIns="91710" tIns="45855" rIns="91710" bIns="45855">
            <a:spAutoFit/>
          </a:bodyPr>
          <a:lstStyle/>
          <a:p>
            <a:pPr defTabSz="457200" eaLnBrk="1" hangingPunct="1">
              <a:lnSpc>
                <a:spcPct val="93000"/>
              </a:lnSpc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mtClean="0">
                <a:cs typeface="Times New Roman" pitchFamily="18" charset="0"/>
              </a:rPr>
              <a:t>- linked list. concurrent access. ex (multiple prod, multiple cons)</a:t>
            </a:r>
          </a:p>
          <a:p>
            <a:pPr defTabSz="457200"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mtClean="0">
                <a:cs typeface="Times New Roman" pitchFamily="18" charset="0"/>
              </a:rPr>
              <a:t>- compare-and-swap instead of locks.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 txBox="1">
            <a:spLocks noGrp="1" noChangeArrowheads="1"/>
          </p:cNvSpPr>
          <p:nvPr/>
        </p:nvSpPr>
        <p:spPr bwMode="auto">
          <a:xfrm>
            <a:off x="3962400" y="86883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094" tIns="45547" rIns="91094" bIns="45547" anchor="b"/>
          <a:lstStyle/>
          <a:p>
            <a:pPr algn="r" defTabSz="911225" eaLnBrk="0" hangingPunct="0"/>
            <a:fld id="{95F7FB41-AD67-4736-8091-857FEBDD47B4}" type="slidenum">
              <a:rPr lang="en-US" sz="1200"/>
              <a:pPr algn="r" defTabSz="911225" eaLnBrk="0" hangingPunct="0"/>
              <a:t>17</a:t>
            </a:fld>
            <a:endParaRPr lang="en-US" sz="1200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2213" y="684213"/>
            <a:ext cx="4560887" cy="3421062"/>
          </a:xfrm>
          <a:solidFill>
            <a:srgbClr val="FFFFFF"/>
          </a:solidFill>
          <a:ln/>
        </p:spPr>
      </p:sp>
      <p:sp>
        <p:nvSpPr>
          <p:cNvPr id="86020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927100" y="4332288"/>
            <a:ext cx="5089525" cy="511175"/>
          </a:xfrm>
          <a:noFill/>
          <a:ln/>
        </p:spPr>
        <p:txBody>
          <a:bodyPr lIns="91710" tIns="45855" rIns="91710" bIns="45855">
            <a:spAutoFit/>
          </a:bodyPr>
          <a:lstStyle/>
          <a:p>
            <a:pPr defTabSz="457200" eaLnBrk="1" hangingPunct="1">
              <a:lnSpc>
                <a:spcPct val="93000"/>
              </a:lnSpc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mtClean="0">
                <a:cs typeface="Times New Roman" pitchFamily="18" charset="0"/>
              </a:rPr>
              <a:t>- linked list. concurrent access. ex (multiple prod, multiple cons)</a:t>
            </a:r>
          </a:p>
          <a:p>
            <a:pPr defTabSz="457200"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mtClean="0">
                <a:cs typeface="Times New Roman" pitchFamily="18" charset="0"/>
              </a:rPr>
              <a:t>- compare-and-swap instead of locks.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BC450F-2CBA-463A-9595-08FFAB4ED98E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2213" y="684213"/>
            <a:ext cx="4560887" cy="3421062"/>
          </a:xfrm>
          <a:solidFill>
            <a:srgbClr val="FFFFFF"/>
          </a:solidFill>
          <a:ln/>
        </p:spPr>
      </p:sp>
      <p:sp>
        <p:nvSpPr>
          <p:cNvPr id="62468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927100" y="4332288"/>
            <a:ext cx="5089525" cy="4103687"/>
          </a:xfrm>
          <a:noFill/>
          <a:ln/>
        </p:spPr>
        <p:txBody>
          <a:bodyPr lIns="91710" tIns="45855" rIns="91710" bIns="45855">
            <a:spAutoFit/>
          </a:bodyPr>
          <a:lstStyle/>
          <a:p>
            <a:pPr defTabSz="457200" eaLnBrk="1" hangingPunct="1">
              <a:lnSpc>
                <a:spcPct val="93000"/>
              </a:lnSpc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mtClean="0">
                <a:cs typeface="Times New Roman" pitchFamily="18" charset="0"/>
              </a:rPr>
              <a:t>black-box view 3 inputs (green) red output</a:t>
            </a:r>
          </a:p>
          <a:p>
            <a:pPr defTabSz="457200"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mtClean="0">
                <a:cs typeface="Times New Roman" pitchFamily="18" charset="0"/>
              </a:rPr>
              <a:t>code: e.g. nonbl queue code; </a:t>
            </a:r>
          </a:p>
          <a:p>
            <a:pPr defTabSz="457200"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mtClean="0">
                <a:cs typeface="Times New Roman" pitchFamily="18" charset="0"/>
              </a:rPr>
              <a:t>symb. test (shown simplest, two threads, one op each)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6636CD-F3F8-4E14-B0ED-2B46153122D0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2213" y="684213"/>
            <a:ext cx="4560887" cy="3421062"/>
          </a:xfrm>
          <a:solidFill>
            <a:srgbClr val="FFFFFF"/>
          </a:solidFill>
          <a:ln/>
        </p:spPr>
      </p:sp>
      <p:sp>
        <p:nvSpPr>
          <p:cNvPr id="57348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927100" y="4332288"/>
            <a:ext cx="5089525" cy="4103687"/>
          </a:xfrm>
          <a:noFill/>
          <a:ln/>
        </p:spPr>
        <p:txBody>
          <a:bodyPr lIns="91710" tIns="45855" rIns="91710" bIns="45855">
            <a:spAutoFit/>
          </a:bodyPr>
          <a:lstStyle/>
          <a:p>
            <a:pPr defTabSz="457200" eaLnBrk="1" hangingPunct="1">
              <a:lnSpc>
                <a:spcPct val="93000"/>
              </a:lnSpc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mtClean="0">
                <a:cs typeface="Times New Roman" pitchFamily="18" charset="0"/>
              </a:rPr>
              <a:t>- operation-level sequential consistency</a:t>
            </a:r>
          </a:p>
          <a:p>
            <a:pPr defTabSz="457200"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mtClean="0">
                <a:cs typeface="Times New Roman" pitchFamily="18" charset="0"/>
              </a:rPr>
              <a:t>- an implementation is CORRECT if illusion is successful.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9C3080-6D7B-4F14-9F4D-973AF22E79F8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2213" y="684213"/>
            <a:ext cx="4560887" cy="3421062"/>
          </a:xfrm>
          <a:solidFill>
            <a:srgbClr val="FFFFFF"/>
          </a:solidFill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7100" y="4332288"/>
            <a:ext cx="5089525" cy="4103687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A58E7C-DA06-4344-9BAB-BCB103BF0AA3}" type="slidenum">
              <a:rPr lang="en-US"/>
              <a:pPr/>
              <a:t>3</a:t>
            </a:fld>
            <a:endParaRPr lang="en-US"/>
          </a:p>
        </p:txBody>
      </p:sp>
      <p:sp>
        <p:nvSpPr>
          <p:cNvPr id="943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25" y="684213"/>
            <a:ext cx="4560888" cy="3419475"/>
          </a:xfrm>
          <a:ln/>
        </p:spPr>
      </p:sp>
      <p:sp>
        <p:nvSpPr>
          <p:cNvPr id="94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5619" y="4332089"/>
            <a:ext cx="5090901" cy="4104085"/>
          </a:xfrm>
        </p:spPr>
        <p:txBody>
          <a:bodyPr/>
          <a:lstStyle/>
          <a:p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F0A750-1FD8-406C-9E32-959A26F37BD1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2213" y="684213"/>
            <a:ext cx="4560887" cy="3421062"/>
          </a:xfrm>
          <a:solidFill>
            <a:srgbClr val="FFFFFF"/>
          </a:solidFill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7100" y="4332288"/>
            <a:ext cx="5089525" cy="4103687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C7EC519-AED5-4CAD-8D32-6ABCC8EE7BA9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2213" y="684213"/>
            <a:ext cx="4560887" cy="3421062"/>
          </a:xfrm>
          <a:solidFill>
            <a:srgbClr val="FFFFFF"/>
          </a:solidFill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7100" y="4332288"/>
            <a:ext cx="5089525" cy="4103687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A58E7C-DA06-4344-9BAB-BCB103BF0AA3}" type="slidenum">
              <a:rPr lang="en-US"/>
              <a:pPr/>
              <a:t>4</a:t>
            </a:fld>
            <a:endParaRPr lang="en-US"/>
          </a:p>
        </p:txBody>
      </p:sp>
      <p:sp>
        <p:nvSpPr>
          <p:cNvPr id="943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25" y="684213"/>
            <a:ext cx="4560888" cy="3419475"/>
          </a:xfrm>
          <a:ln/>
        </p:spPr>
      </p:sp>
      <p:sp>
        <p:nvSpPr>
          <p:cNvPr id="94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5619" y="4332089"/>
            <a:ext cx="5090901" cy="4104085"/>
          </a:xfrm>
        </p:spPr>
        <p:txBody>
          <a:bodyPr/>
          <a:lstStyle/>
          <a:p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2213" y="684213"/>
            <a:ext cx="4560887" cy="3421062"/>
          </a:xfrm>
          <a:solidFill>
            <a:srgbClr val="FFFFFF"/>
          </a:solidFill>
          <a:ln/>
        </p:spPr>
      </p:sp>
      <p:sp>
        <p:nvSpPr>
          <p:cNvPr id="90115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27100" y="4332288"/>
            <a:ext cx="5089525" cy="4103687"/>
          </a:xfrm>
          <a:noFill/>
          <a:ln/>
        </p:spPr>
        <p:txBody>
          <a:bodyPr lIns="91710" tIns="45855" rIns="91710" bIns="45855">
            <a:spAutoFit/>
          </a:bodyPr>
          <a:lstStyle/>
          <a:p>
            <a:pPr defTabSz="457200" eaLnBrk="1" hangingPunct="1">
              <a:lnSpc>
                <a:spcPct val="93000"/>
              </a:lnSpc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mtClean="0">
                <a:cs typeface="Times New Roman" pitchFamily="18" charset="0"/>
              </a:rPr>
              <a:t>Architecture is pushing multicore hardware, </a:t>
            </a:r>
          </a:p>
          <a:p>
            <a:pPr defTabSz="457200"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mtClean="0">
                <a:cs typeface="Times New Roman" pitchFamily="18" charset="0"/>
              </a:rPr>
              <a:t>software ready for concurrency? not quite...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251AA-A330-4546-8F1F-17353824EE78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25" y="684213"/>
            <a:ext cx="4559300" cy="3419475"/>
          </a:xfrm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3738" y="4332288"/>
            <a:ext cx="5554662" cy="4103687"/>
          </a:xfrm>
          <a:noFill/>
          <a:ln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r>
              <a:rPr lang="en-US" smtClean="0"/>
              <a:t>Implemenations are plenty... choose one that has typical features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FC3766-B25D-48C0-89EA-7D6F59B01FA4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25" y="684213"/>
            <a:ext cx="4559300" cy="3419475"/>
          </a:xfrm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3738" y="4332288"/>
            <a:ext cx="5554662" cy="4103687"/>
          </a:xfrm>
          <a:noFill/>
          <a:ln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r>
              <a:rPr lang="en-US" smtClean="0"/>
              <a:t>Implemenations are plenty... choose one that has typical features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C11CB7-3FBA-4C20-9A88-245CB062D222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25" y="684213"/>
            <a:ext cx="4559300" cy="3419475"/>
          </a:xfrm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3738" y="4332288"/>
            <a:ext cx="5554662" cy="4103687"/>
          </a:xfrm>
          <a:noFill/>
          <a:ln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r>
              <a:rPr lang="en-US" smtClean="0"/>
              <a:t>Implemenations are plenty... choose one that has typical features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 txBox="1">
            <a:spLocks noGrp="1" noChangeArrowheads="1"/>
          </p:cNvSpPr>
          <p:nvPr/>
        </p:nvSpPr>
        <p:spPr bwMode="auto">
          <a:xfrm>
            <a:off x="39624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/>
            <a:fld id="{F8EFD4A1-7B76-40F7-B662-83AFF01D0E7F}" type="slidenum">
              <a:rPr lang="en-US" sz="1200"/>
              <a:pPr algn="r" eaLnBrk="0" hangingPunct="0"/>
              <a:t>9</a:t>
            </a:fld>
            <a:endParaRPr lang="en-US" sz="1200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25" y="684213"/>
            <a:ext cx="4559300" cy="3419475"/>
          </a:xfrm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3738" y="4332288"/>
            <a:ext cx="5554662" cy="4103687"/>
          </a:xfrm>
          <a:noFill/>
          <a:ln/>
        </p:spPr>
        <p:txBody>
          <a:bodyPr/>
          <a:lstStyle/>
          <a:p>
            <a:r>
              <a:rPr lang="en-US" smtClean="0"/>
              <a:t>So far I have been unspecific about how exactly the ordering and atomicity of loads and stores are being relaxed in common arch</a:t>
            </a:r>
          </a:p>
          <a:p>
            <a:endParaRPr lang="en-US" smtClean="0"/>
          </a:p>
          <a:p>
            <a:r>
              <a:rPr lang="en-US" smtClean="0"/>
              <a:t>for a good reason: it’s not the same on all platforms.</a:t>
            </a:r>
          </a:p>
          <a:p>
            <a:endParaRPr lang="en-US" smtClean="0"/>
          </a:p>
          <a:p>
            <a:r>
              <a:rPr lang="en-US" smtClean="0"/>
              <a:t>For algorithm designers this is not acceptable... they program for SC</a:t>
            </a:r>
          </a:p>
          <a:p>
            <a:r>
              <a:rPr lang="en-US" smtClean="0"/>
              <a:t>program for Relaxed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0D8C09B-5E16-4B87-9ADF-A43FD32C1B35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0625" y="684213"/>
            <a:ext cx="4559300" cy="3419475"/>
          </a:xfrm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3738" y="4332288"/>
            <a:ext cx="5554662" cy="4103687"/>
          </a:xfrm>
          <a:noFill/>
          <a:ln/>
        </p:spPr>
        <p:txBody>
          <a:bodyPr/>
          <a:lstStyle/>
          <a:p>
            <a:endParaRPr lang="en-US" smtClean="0"/>
          </a:p>
          <a:p>
            <a:endParaRPr lang="en-US" smtClean="0"/>
          </a:p>
          <a:p>
            <a:r>
              <a:rPr lang="en-US" smtClean="0"/>
              <a:t>Implemenations are plenty... choose one that has typical features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9926C8-A08F-4A6B-8A1F-C0829293F6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E74EE3-53D6-4E18-AA74-DC8CE264E2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5E7E66-A3ED-4859-9F71-58EBF8B809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6BC31-51EA-4634-8C7F-36FB48799B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599B62-F6EA-484C-A3BC-816FD32936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6D01D7-8E1F-4A64-A027-A180921641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AD11F4-EB82-46E6-9CC3-EA401CFA27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35CD3-7271-4F0B-A76A-89C5778070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92DF0D-913C-4006-A1F3-E214293B7B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08BE17-8BE8-4D2E-9EF8-826F944258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B6FC7E-FBF4-49E8-9FC4-FDE320125E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F7EA8C-E157-496A-B624-FB8FA03A8F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4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5DCF610F-2F8F-4CAA-8C58-878AD40C01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49" r:id="rId12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ChangeArrowheads="1"/>
          </p:cNvSpPr>
          <p:nvPr/>
        </p:nvSpPr>
        <p:spPr bwMode="auto">
          <a:xfrm>
            <a:off x="0" y="533400"/>
            <a:ext cx="9144000" cy="1600200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 eaLnBrk="0" hangingPunct="0">
              <a:defRPr/>
            </a:pPr>
            <a:r>
              <a:rPr lang="en-US" sz="2600">
                <a:solidFill>
                  <a:schemeClr val="hlink"/>
                </a:solidFill>
              </a:rPr>
              <a:t>Architecture-aware Analysis of Concurrent Software</a:t>
            </a:r>
            <a:endParaRPr lang="en-US" sz="260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6386" name="Rectangle 3"/>
          <p:cNvSpPr>
            <a:spLocks noChangeArrowheads="1"/>
          </p:cNvSpPr>
          <p:nvPr/>
        </p:nvSpPr>
        <p:spPr bwMode="auto">
          <a:xfrm>
            <a:off x="0" y="2286000"/>
            <a:ext cx="91440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algn="ctr" defTabSz="762000" eaLnBrk="0" hangingPunct="0">
              <a:spcBef>
                <a:spcPct val="20000"/>
              </a:spcBef>
            </a:pPr>
            <a:r>
              <a:rPr lang="en-US" sz="2400" dirty="0">
                <a:solidFill>
                  <a:srgbClr val="006600"/>
                </a:solidFill>
              </a:rPr>
              <a:t>Rajeev Alur</a:t>
            </a:r>
            <a:r>
              <a:rPr lang="en-US" sz="3200" dirty="0">
                <a:solidFill>
                  <a:srgbClr val="008000"/>
                </a:solidFill>
              </a:rPr>
              <a:t>  </a:t>
            </a:r>
            <a:endParaRPr lang="en-US" sz="2400" dirty="0">
              <a:solidFill>
                <a:srgbClr val="008000"/>
              </a:solidFill>
            </a:endParaRPr>
          </a:p>
          <a:p>
            <a:pPr marL="342900" indent="-342900" algn="ctr" defTabSz="762000" eaLnBrk="0" hangingPunct="0">
              <a:spcBef>
                <a:spcPct val="20000"/>
              </a:spcBef>
            </a:pPr>
            <a:r>
              <a:rPr lang="en-US" sz="2400" dirty="0">
                <a:solidFill>
                  <a:srgbClr val="006600"/>
                </a:solidFill>
              </a:rPr>
              <a:t>University of Pennsylvania</a:t>
            </a:r>
          </a:p>
          <a:p>
            <a:pPr marL="342900" indent="-342900" algn="ctr" defTabSz="762000" eaLnBrk="0" hangingPunct="0">
              <a:spcBef>
                <a:spcPct val="20000"/>
              </a:spcBef>
            </a:pPr>
            <a:endParaRPr lang="en-US" sz="2400" dirty="0">
              <a:solidFill>
                <a:srgbClr val="006600"/>
              </a:solidFill>
            </a:endParaRPr>
          </a:p>
        </p:txBody>
      </p: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2514600" y="3733800"/>
            <a:ext cx="428835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2000" dirty="0" smtClean="0"/>
              <a:t>Amir </a:t>
            </a:r>
            <a:r>
              <a:rPr lang="en-US" sz="2000" dirty="0" err="1" smtClean="0"/>
              <a:t>Pnueli</a:t>
            </a:r>
            <a:r>
              <a:rPr lang="en-US" sz="2000" dirty="0" smtClean="0"/>
              <a:t> Memorial Symposium</a:t>
            </a:r>
          </a:p>
          <a:p>
            <a:pPr algn="ctr" eaLnBrk="0" hangingPunct="0"/>
            <a:r>
              <a:rPr lang="en-US" sz="2000" dirty="0" smtClean="0"/>
              <a:t>New York University, May </a:t>
            </a:r>
            <a:r>
              <a:rPr lang="en-US" sz="2000" dirty="0"/>
              <a:t>2010</a:t>
            </a:r>
          </a:p>
        </p:txBody>
      </p:sp>
      <p:pic>
        <p:nvPicPr>
          <p:cNvPr id="16392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6223000"/>
            <a:ext cx="14478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381000" y="4632325"/>
            <a:ext cx="85344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 sz="2000" b="0" dirty="0">
              <a:solidFill>
                <a:schemeClr val="tx1"/>
              </a:solidFill>
            </a:endParaRPr>
          </a:p>
          <a:p>
            <a:pPr eaLnBrk="0" hangingPunct="0"/>
            <a:r>
              <a:rPr lang="en-US" sz="2000" b="0" dirty="0">
                <a:solidFill>
                  <a:schemeClr val="tx1"/>
                </a:solidFill>
              </a:rPr>
              <a:t>Joint work with </a:t>
            </a:r>
          </a:p>
          <a:p>
            <a:pPr eaLnBrk="0" hangingPunct="0"/>
            <a:r>
              <a:rPr lang="en-US" sz="2000" b="0" dirty="0">
                <a:solidFill>
                  <a:schemeClr val="tx1"/>
                </a:solidFill>
              </a:rPr>
              <a:t>	</a:t>
            </a:r>
          </a:p>
          <a:p>
            <a:pPr eaLnBrk="0" hangingPunct="0"/>
            <a:endParaRPr lang="en-US" sz="2000" b="0" dirty="0">
              <a:solidFill>
                <a:schemeClr val="tx1"/>
              </a:solidFill>
            </a:endParaRPr>
          </a:p>
          <a:p>
            <a:pPr eaLnBrk="0" hangingPunct="0"/>
            <a:endParaRPr lang="en-US" sz="2000" b="0" dirty="0">
              <a:solidFill>
                <a:schemeClr val="tx1"/>
              </a:solidFill>
            </a:endParaRPr>
          </a:p>
          <a:p>
            <a:pPr eaLnBrk="0" hangingPunct="0"/>
            <a:r>
              <a:rPr lang="en-US" sz="2000" b="0" dirty="0">
                <a:solidFill>
                  <a:schemeClr val="tx1"/>
                </a:solidFill>
              </a:rPr>
              <a:t>	    Sebastian Burckhardt      </a:t>
            </a:r>
            <a:r>
              <a:rPr lang="en-US" sz="2000" b="0" dirty="0" err="1">
                <a:solidFill>
                  <a:schemeClr val="tx1"/>
                </a:solidFill>
              </a:rPr>
              <a:t>Sela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Mador-Haim</a:t>
            </a:r>
            <a:r>
              <a:rPr lang="en-US" sz="2000" b="0" dirty="0">
                <a:solidFill>
                  <a:schemeClr val="tx1"/>
                </a:solidFill>
              </a:rPr>
              <a:t>    Milo Martin</a:t>
            </a:r>
          </a:p>
        </p:txBody>
      </p:sp>
      <p:pic>
        <p:nvPicPr>
          <p:cNvPr id="13" name="Picture 1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19400" y="4953000"/>
            <a:ext cx="95885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91400" y="4953000"/>
            <a:ext cx="87312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57800" y="4953000"/>
            <a:ext cx="10112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543800" cy="533400"/>
          </a:xfrm>
        </p:spPr>
        <p:txBody>
          <a:bodyPr/>
          <a:lstStyle/>
          <a:p>
            <a:r>
              <a:rPr lang="en-US" sz="2800" b="1" smtClean="0">
                <a:solidFill>
                  <a:schemeClr val="hlink"/>
                </a:solidFill>
              </a:rPr>
              <a:t>Effect of Memory Model</a:t>
            </a:r>
          </a:p>
        </p:txBody>
      </p:sp>
      <p:sp>
        <p:nvSpPr>
          <p:cNvPr id="35842" name="Rectangle 3"/>
          <p:cNvSpPr>
            <a:spLocks noChangeArrowheads="1"/>
          </p:cNvSpPr>
          <p:nvPr/>
        </p:nvSpPr>
        <p:spPr bwMode="auto">
          <a:xfrm>
            <a:off x="304800" y="1447800"/>
            <a:ext cx="8839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200" b="0">
                <a:solidFill>
                  <a:srgbClr val="006600"/>
                </a:solidFill>
              </a:rPr>
              <a:t/>
            </a:r>
            <a:br>
              <a:rPr lang="en-US" sz="2200" b="0">
                <a:solidFill>
                  <a:srgbClr val="006600"/>
                </a:solidFill>
              </a:rPr>
            </a:br>
            <a:endParaRPr lang="en-US" sz="2200" b="0">
              <a:solidFill>
                <a:srgbClr val="006600"/>
              </a:solidFill>
            </a:endParaRP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endParaRPr lang="en-US" sz="2600" b="0">
              <a:solidFill>
                <a:schemeClr val="tx1"/>
              </a:solidFill>
            </a:endParaRPr>
          </a:p>
          <a:p>
            <a:pPr marL="342900" indent="-342900" eaLnBrk="0" hangingPunct="0">
              <a:spcBef>
                <a:spcPct val="20000"/>
              </a:spcBef>
            </a:pPr>
            <a:r>
              <a:rPr lang="en-US" sz="2000" b="0">
                <a:solidFill>
                  <a:srgbClr val="006600"/>
                </a:solidFill>
              </a:rPr>
              <a:t>	</a:t>
            </a:r>
          </a:p>
          <a:p>
            <a:pPr marL="342900" indent="-342900" eaLnBrk="0" hangingPunct="0">
              <a:spcBef>
                <a:spcPct val="20000"/>
              </a:spcBef>
            </a:pPr>
            <a:endParaRPr lang="en-US" sz="2000" b="0">
              <a:solidFill>
                <a:srgbClr val="006600"/>
              </a:solidFill>
            </a:endParaRPr>
          </a:p>
          <a:p>
            <a:pPr marL="342900" indent="-342900" eaLnBrk="0" hangingPunct="0">
              <a:spcBef>
                <a:spcPct val="20000"/>
              </a:spcBef>
            </a:pPr>
            <a:r>
              <a:rPr lang="en-US" sz="2000" b="0">
                <a:solidFill>
                  <a:srgbClr val="006600"/>
                </a:solidFill>
              </a:rPr>
              <a:t>Ensures mutual exclusion if architecture supports SC memory</a:t>
            </a:r>
          </a:p>
          <a:p>
            <a:pPr marL="342900" indent="-342900" eaLnBrk="0" hangingPunct="0">
              <a:spcBef>
                <a:spcPct val="20000"/>
              </a:spcBef>
            </a:pPr>
            <a:endParaRPr lang="en-US" sz="2000" b="0">
              <a:solidFill>
                <a:srgbClr val="006600"/>
              </a:solidFill>
            </a:endParaRPr>
          </a:p>
          <a:p>
            <a:pPr marL="342900" indent="-342900" eaLnBrk="0" hangingPunct="0">
              <a:spcBef>
                <a:spcPct val="20000"/>
              </a:spcBef>
            </a:pPr>
            <a:r>
              <a:rPr lang="en-US" sz="2000" b="0">
                <a:solidFill>
                  <a:srgbClr val="006600"/>
                </a:solidFill>
              </a:rPr>
              <a:t>Most architectures do not enforce ordering of accesses to different memory locations</a:t>
            </a:r>
          </a:p>
          <a:p>
            <a:pPr marL="1143000" lvl="2" indent="-2286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en-US" sz="2000" b="0">
                <a:solidFill>
                  <a:schemeClr val="tx1"/>
                </a:solidFill>
              </a:rPr>
              <a:t>Does not ensure mutual exclusion under weaker models</a:t>
            </a:r>
          </a:p>
          <a:p>
            <a:pPr marL="1143000" lvl="2" indent="-228600" eaLnBrk="0" hangingPunct="0">
              <a:spcBef>
                <a:spcPct val="20000"/>
              </a:spcBef>
              <a:buFontTx/>
              <a:buChar char="•"/>
            </a:pPr>
            <a:endParaRPr lang="en-US" sz="2000" b="0">
              <a:solidFill>
                <a:schemeClr val="tx1"/>
              </a:solidFill>
            </a:endParaRPr>
          </a:p>
          <a:p>
            <a:pPr marL="342900" indent="-342900" eaLnBrk="0" hangingPunct="0">
              <a:spcBef>
                <a:spcPct val="20000"/>
              </a:spcBef>
            </a:pPr>
            <a:r>
              <a:rPr lang="en-US" sz="2000" b="0">
                <a:solidFill>
                  <a:srgbClr val="006600"/>
                </a:solidFill>
              </a:rPr>
              <a:t>Ordering can be enforced using “fence” instructions</a:t>
            </a:r>
          </a:p>
          <a:p>
            <a:pPr marL="1143000" lvl="2" indent="-2286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en-US" sz="1800" b="0">
                <a:solidFill>
                  <a:schemeClr val="tx1"/>
                </a:solidFill>
              </a:rPr>
              <a:t>Insert MEMBAR between lines 1 and 2 to ensure mutual exclusion</a:t>
            </a:r>
          </a:p>
        </p:txBody>
      </p:sp>
      <p:sp>
        <p:nvSpPr>
          <p:cNvPr id="35843" name="Rectangle 4"/>
          <p:cNvSpPr>
            <a:spLocks noChangeArrowheads="1"/>
          </p:cNvSpPr>
          <p:nvPr/>
        </p:nvSpPr>
        <p:spPr bwMode="auto">
          <a:xfrm>
            <a:off x="1524000" y="2209800"/>
            <a:ext cx="2971800" cy="801688"/>
          </a:xfrm>
          <a:prstGeom prst="rect">
            <a:avLst/>
          </a:prstGeom>
          <a:noFill/>
          <a:ln w="9525">
            <a:solidFill>
              <a:srgbClr val="4127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</a:pPr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Arial" charset="0"/>
              </a:rPr>
              <a:t>1.  flag1 = 1;</a:t>
            </a:r>
          </a:p>
          <a:p>
            <a:pPr>
              <a:lnSpc>
                <a:spcPct val="85000"/>
              </a:lnSpc>
            </a:pPr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Arial" charset="0"/>
              </a:rPr>
              <a:t>2.  if (flag2 == 0)</a:t>
            </a:r>
          </a:p>
          <a:p>
            <a:pPr>
              <a:lnSpc>
                <a:spcPct val="85000"/>
              </a:lnSpc>
            </a:pPr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Arial" charset="0"/>
              </a:rPr>
              <a:t>	crit. sect.</a:t>
            </a:r>
          </a:p>
        </p:txBody>
      </p:sp>
      <p:sp>
        <p:nvSpPr>
          <p:cNvPr id="35844" name="Rectangle 5"/>
          <p:cNvSpPr>
            <a:spLocks noChangeArrowheads="1"/>
          </p:cNvSpPr>
          <p:nvPr/>
        </p:nvSpPr>
        <p:spPr bwMode="auto">
          <a:xfrm>
            <a:off x="4495800" y="2209800"/>
            <a:ext cx="3048000" cy="801688"/>
          </a:xfrm>
          <a:prstGeom prst="rect">
            <a:avLst/>
          </a:prstGeom>
          <a:noFill/>
          <a:ln w="9525">
            <a:solidFill>
              <a:srgbClr val="4127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</a:pPr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Arial" charset="0"/>
              </a:rPr>
              <a:t>1.  flag2 = 1;</a:t>
            </a:r>
          </a:p>
          <a:p>
            <a:pPr>
              <a:lnSpc>
                <a:spcPct val="85000"/>
              </a:lnSpc>
            </a:pPr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Arial" charset="0"/>
              </a:rPr>
              <a:t>2.  if (flag1 == 0)</a:t>
            </a:r>
          </a:p>
          <a:p>
            <a:pPr>
              <a:lnSpc>
                <a:spcPct val="85000"/>
              </a:lnSpc>
            </a:pPr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Arial" charset="0"/>
              </a:rPr>
              <a:t>	crit. sect.</a:t>
            </a:r>
          </a:p>
        </p:txBody>
      </p:sp>
      <p:sp>
        <p:nvSpPr>
          <p:cNvPr id="35845" name="Text Box 6"/>
          <p:cNvSpPr txBox="1">
            <a:spLocks noChangeArrowheads="1"/>
          </p:cNvSpPr>
          <p:nvPr/>
        </p:nvSpPr>
        <p:spPr bwMode="auto">
          <a:xfrm>
            <a:off x="1524000" y="1804988"/>
            <a:ext cx="1073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4127FF"/>
                </a:solidFill>
                <a:latin typeface="Arial" charset="0"/>
                <a:cs typeface="Arial" charset="0"/>
              </a:rPr>
              <a:t>thread 1</a:t>
            </a:r>
          </a:p>
        </p:txBody>
      </p:sp>
      <p:sp>
        <p:nvSpPr>
          <p:cNvPr id="35846" name="Text Box 7"/>
          <p:cNvSpPr txBox="1">
            <a:spLocks noChangeArrowheads="1"/>
          </p:cNvSpPr>
          <p:nvPr/>
        </p:nvSpPr>
        <p:spPr bwMode="auto">
          <a:xfrm>
            <a:off x="4495800" y="17526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>
                <a:solidFill>
                  <a:srgbClr val="4127FF"/>
                </a:solidFill>
                <a:latin typeface="Arial" charset="0"/>
                <a:cs typeface="Arial" charset="0"/>
              </a:rPr>
              <a:t>thread 2</a:t>
            </a:r>
          </a:p>
        </p:txBody>
      </p:sp>
      <p:sp>
        <p:nvSpPr>
          <p:cNvPr id="35847" name="Rectangle 8"/>
          <p:cNvSpPr>
            <a:spLocks noChangeArrowheads="1"/>
          </p:cNvSpPr>
          <p:nvPr/>
        </p:nvSpPr>
        <p:spPr bwMode="auto">
          <a:xfrm>
            <a:off x="1905000" y="1295400"/>
            <a:ext cx="5029200" cy="325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</a:pPr>
            <a:r>
              <a:rPr lang="en-US" sz="1800">
                <a:solidFill>
                  <a:srgbClr val="0000FF"/>
                </a:solidFill>
                <a:latin typeface="Courier New" pitchFamily="49" charset="0"/>
                <a:cs typeface="Arial" charset="0"/>
              </a:rPr>
              <a:t>Initially</a:t>
            </a:r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Arial" charset="0"/>
              </a:rPr>
              <a:t> flag1 = flag2 = 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915400" cy="533400"/>
          </a:xfrm>
        </p:spPr>
        <p:txBody>
          <a:bodyPr/>
          <a:lstStyle/>
          <a:p>
            <a:r>
              <a:rPr lang="en-US" sz="2800" b="1" smtClean="0">
                <a:solidFill>
                  <a:schemeClr val="hlink"/>
                </a:solidFill>
              </a:rPr>
              <a:t>Relaxed Memory Models</a:t>
            </a:r>
          </a:p>
        </p:txBody>
      </p:sp>
      <p:sp>
        <p:nvSpPr>
          <p:cNvPr id="37890" name="Rectangle 3"/>
          <p:cNvSpPr>
            <a:spLocks noChangeArrowheads="1"/>
          </p:cNvSpPr>
          <p:nvPr/>
        </p:nvSpPr>
        <p:spPr bwMode="auto">
          <a:xfrm>
            <a:off x="304800" y="1219200"/>
            <a:ext cx="8839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q"/>
            </a:pPr>
            <a:r>
              <a:rPr lang="en-US" sz="2200" b="0">
                <a:solidFill>
                  <a:srgbClr val="006600"/>
                </a:solidFill>
              </a:rPr>
              <a:t>A large variety of models exist; a good starting point: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200" b="0">
                <a:solidFill>
                  <a:schemeClr val="tx1"/>
                </a:solidFill>
              </a:rPr>
              <a:t>		Shared Memory Consistency Models: A tutorial 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200" b="0">
                <a:solidFill>
                  <a:schemeClr val="tx1"/>
                </a:solidFill>
              </a:rPr>
              <a:t>		IEEE Computer 96, Adve &amp; Gharachorloo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q"/>
            </a:pPr>
            <a:endParaRPr lang="en-US" sz="2200" b="0">
              <a:solidFill>
                <a:schemeClr val="tx1"/>
              </a:solidFill>
            </a:endParaRP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q"/>
            </a:pPr>
            <a:r>
              <a:rPr lang="en-US" sz="2200" b="0">
                <a:solidFill>
                  <a:srgbClr val="006600"/>
                </a:solidFill>
              </a:rPr>
              <a:t>How to relax memory order requirement?</a:t>
            </a: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en-US" sz="2000" b="0">
                <a:solidFill>
                  <a:schemeClr val="tx1"/>
                </a:solidFill>
              </a:rPr>
              <a:t>Operations of same thread to different locations need not be globally ordered</a:t>
            </a: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§"/>
            </a:pPr>
            <a:endParaRPr lang="en-US" sz="2000" b="0">
              <a:solidFill>
                <a:schemeClr val="tx1"/>
              </a:solidFill>
            </a:endParaRP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q"/>
            </a:pPr>
            <a:r>
              <a:rPr lang="en-US" sz="2200" b="0">
                <a:solidFill>
                  <a:srgbClr val="006600"/>
                </a:solidFill>
              </a:rPr>
              <a:t>How</a:t>
            </a:r>
            <a:r>
              <a:rPr lang="en-US" sz="2800" b="0">
                <a:solidFill>
                  <a:schemeClr val="tx1"/>
                </a:solidFill>
              </a:rPr>
              <a:t> </a:t>
            </a:r>
            <a:r>
              <a:rPr lang="en-US" sz="2200" b="0">
                <a:solidFill>
                  <a:srgbClr val="006600"/>
                </a:solidFill>
              </a:rPr>
              <a:t>to relax write atomicity requirement?</a:t>
            </a: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en-US" sz="2000" b="0">
                <a:solidFill>
                  <a:schemeClr val="tx1"/>
                </a:solidFill>
              </a:rPr>
              <a:t>Read may return value of a write not yet globally visible</a:t>
            </a:r>
          </a:p>
          <a:p>
            <a:pPr marL="742950" lvl="1" indent="-285750" eaLnBrk="0" hangingPunct="0">
              <a:spcBef>
                <a:spcPct val="20000"/>
              </a:spcBef>
              <a:buFontTx/>
              <a:buChar char="•"/>
            </a:pPr>
            <a:endParaRPr lang="en-US" sz="2800" b="0">
              <a:solidFill>
                <a:schemeClr val="tx1"/>
              </a:solidFill>
            </a:endParaRP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q"/>
            </a:pPr>
            <a:r>
              <a:rPr lang="en-US" sz="2000" b="0">
                <a:solidFill>
                  <a:srgbClr val="006600"/>
                </a:solidFill>
              </a:rPr>
              <a:t>Uniprocessor semantics preserved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q"/>
            </a:pPr>
            <a:endParaRPr lang="en-US" sz="2000" b="0">
              <a:solidFill>
                <a:srgbClr val="006600"/>
              </a:solidFill>
            </a:endParaRP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q"/>
            </a:pPr>
            <a:r>
              <a:rPr lang="en-US" sz="2000" b="0">
                <a:solidFill>
                  <a:srgbClr val="006600"/>
                </a:solidFill>
              </a:rPr>
              <a:t>Typically defined in architecture manuals (e.g. SPARC manual)</a:t>
            </a:r>
            <a:endParaRPr lang="en-US" sz="2400" b="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543800" cy="533400"/>
          </a:xfrm>
        </p:spPr>
        <p:txBody>
          <a:bodyPr/>
          <a:lstStyle/>
          <a:p>
            <a:r>
              <a:rPr lang="en-US" sz="2800" b="1" smtClean="0">
                <a:solidFill>
                  <a:schemeClr val="hlink"/>
                </a:solidFill>
              </a:rPr>
              <a:t>Unusual Effects of Memory Models</a:t>
            </a:r>
          </a:p>
        </p:txBody>
      </p:sp>
      <p:sp>
        <p:nvSpPr>
          <p:cNvPr id="39938" name="Rectangle 3"/>
          <p:cNvSpPr>
            <a:spLocks noChangeArrowheads="1"/>
          </p:cNvSpPr>
          <p:nvPr/>
        </p:nvSpPr>
        <p:spPr bwMode="auto">
          <a:xfrm>
            <a:off x="304800" y="3886200"/>
            <a:ext cx="88392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endParaRPr lang="en-US" sz="2000" b="0">
              <a:solidFill>
                <a:srgbClr val="006600"/>
              </a:solidFill>
            </a:endParaRPr>
          </a:p>
          <a:p>
            <a:pPr marL="342900" indent="-342900" eaLnBrk="0" hangingPunct="0">
              <a:spcBef>
                <a:spcPct val="20000"/>
              </a:spcBef>
            </a:pPr>
            <a:r>
              <a:rPr lang="en-US" sz="2000" b="0">
                <a:solidFill>
                  <a:srgbClr val="006600"/>
                </a:solidFill>
              </a:rPr>
              <a:t>Possible on TSO/SPARC</a:t>
            </a:r>
          </a:p>
          <a:p>
            <a:pPr marL="1143000" lvl="2" indent="-2286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en-US" sz="2000" b="0">
                <a:solidFill>
                  <a:schemeClr val="tx1"/>
                </a:solidFill>
              </a:rPr>
              <a:t>Write to A propagated only to local reads to A</a:t>
            </a:r>
          </a:p>
          <a:p>
            <a:pPr marL="1143000" lvl="2" indent="-2286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en-US" sz="2000" b="0">
                <a:solidFill>
                  <a:schemeClr val="tx1"/>
                </a:solidFill>
              </a:rPr>
              <a:t>Reads to flags can occur before writes to flags</a:t>
            </a:r>
          </a:p>
          <a:p>
            <a:pPr marL="1143000" lvl="2" indent="-228600" eaLnBrk="0" hangingPunct="0">
              <a:spcBef>
                <a:spcPct val="20000"/>
              </a:spcBef>
              <a:buFontTx/>
              <a:buChar char="•"/>
            </a:pPr>
            <a:endParaRPr lang="en-US" sz="2000" b="0">
              <a:solidFill>
                <a:schemeClr val="tx1"/>
              </a:solidFill>
            </a:endParaRPr>
          </a:p>
          <a:p>
            <a:pPr marL="342900" indent="-342900" eaLnBrk="0" hangingPunct="0">
              <a:spcBef>
                <a:spcPct val="20000"/>
              </a:spcBef>
            </a:pPr>
            <a:r>
              <a:rPr lang="en-US" sz="2000" b="0">
                <a:solidFill>
                  <a:srgbClr val="006600"/>
                </a:solidFill>
              </a:rPr>
              <a:t>Not allowed on IBM 370</a:t>
            </a:r>
          </a:p>
          <a:p>
            <a:pPr marL="1143000" lvl="2" indent="-2286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en-US" sz="2000" b="0">
                <a:solidFill>
                  <a:schemeClr val="tx1"/>
                </a:solidFill>
              </a:rPr>
              <a:t>Read of A on a processor waits till write to A is complete</a:t>
            </a:r>
          </a:p>
        </p:txBody>
      </p:sp>
      <p:sp>
        <p:nvSpPr>
          <p:cNvPr id="39939" name="Rectangle 4"/>
          <p:cNvSpPr>
            <a:spLocks noChangeArrowheads="1"/>
          </p:cNvSpPr>
          <p:nvPr/>
        </p:nvSpPr>
        <p:spPr bwMode="auto">
          <a:xfrm>
            <a:off x="1524000" y="2209800"/>
            <a:ext cx="2971800" cy="1035050"/>
          </a:xfrm>
          <a:prstGeom prst="rect">
            <a:avLst/>
          </a:prstGeom>
          <a:noFill/>
          <a:ln w="9525">
            <a:solidFill>
              <a:srgbClr val="4127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</a:pPr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Arial" charset="0"/>
              </a:rPr>
              <a:t> flag1 = 1;</a:t>
            </a:r>
          </a:p>
          <a:p>
            <a:pPr>
              <a:lnSpc>
                <a:spcPct val="85000"/>
              </a:lnSpc>
            </a:pPr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Arial" charset="0"/>
              </a:rPr>
              <a:t> A = 1;</a:t>
            </a:r>
          </a:p>
          <a:p>
            <a:pPr>
              <a:lnSpc>
                <a:spcPct val="85000"/>
              </a:lnSpc>
            </a:pPr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Arial" charset="0"/>
              </a:rPr>
              <a:t> reg1 = A;</a:t>
            </a:r>
          </a:p>
          <a:p>
            <a:pPr>
              <a:lnSpc>
                <a:spcPct val="85000"/>
              </a:lnSpc>
            </a:pPr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Arial" charset="0"/>
              </a:rPr>
              <a:t> reg2 = flag2;</a:t>
            </a:r>
          </a:p>
        </p:txBody>
      </p:sp>
      <p:sp>
        <p:nvSpPr>
          <p:cNvPr id="39940" name="Text Box 5"/>
          <p:cNvSpPr txBox="1">
            <a:spLocks noChangeArrowheads="1"/>
          </p:cNvSpPr>
          <p:nvPr/>
        </p:nvSpPr>
        <p:spPr bwMode="auto">
          <a:xfrm>
            <a:off x="1524000" y="1804988"/>
            <a:ext cx="1073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4127FF"/>
                </a:solidFill>
                <a:latin typeface="Arial" charset="0"/>
                <a:cs typeface="Arial" charset="0"/>
              </a:rPr>
              <a:t>thread 1</a:t>
            </a:r>
          </a:p>
        </p:txBody>
      </p:sp>
      <p:sp>
        <p:nvSpPr>
          <p:cNvPr id="39941" name="Text Box 6"/>
          <p:cNvSpPr txBox="1">
            <a:spLocks noChangeArrowheads="1"/>
          </p:cNvSpPr>
          <p:nvPr/>
        </p:nvSpPr>
        <p:spPr bwMode="auto">
          <a:xfrm>
            <a:off x="4495800" y="1752600"/>
            <a:ext cx="129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>
                <a:solidFill>
                  <a:srgbClr val="4127FF"/>
                </a:solidFill>
                <a:latin typeface="Arial" charset="0"/>
                <a:cs typeface="Arial" charset="0"/>
              </a:rPr>
              <a:t>thread 2</a:t>
            </a:r>
          </a:p>
        </p:txBody>
      </p:sp>
      <p:sp>
        <p:nvSpPr>
          <p:cNvPr id="39942" name="Rectangle 7"/>
          <p:cNvSpPr>
            <a:spLocks noChangeArrowheads="1"/>
          </p:cNvSpPr>
          <p:nvPr/>
        </p:nvSpPr>
        <p:spPr bwMode="auto">
          <a:xfrm>
            <a:off x="1905000" y="1295400"/>
            <a:ext cx="5029200" cy="325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</a:pPr>
            <a:r>
              <a:rPr lang="en-US" sz="1800">
                <a:solidFill>
                  <a:srgbClr val="0000FF"/>
                </a:solidFill>
                <a:latin typeface="Courier New" pitchFamily="49" charset="0"/>
                <a:cs typeface="Arial" charset="0"/>
              </a:rPr>
              <a:t>Initially</a:t>
            </a:r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Arial" charset="0"/>
              </a:rPr>
              <a:t> A = flag1 = flag2 = 0</a:t>
            </a:r>
          </a:p>
        </p:txBody>
      </p:sp>
      <p:sp>
        <p:nvSpPr>
          <p:cNvPr id="39943" name="Rectangle 8"/>
          <p:cNvSpPr>
            <a:spLocks noChangeArrowheads="1"/>
          </p:cNvSpPr>
          <p:nvPr/>
        </p:nvSpPr>
        <p:spPr bwMode="auto">
          <a:xfrm>
            <a:off x="4495800" y="2209800"/>
            <a:ext cx="2971800" cy="1035050"/>
          </a:xfrm>
          <a:prstGeom prst="rect">
            <a:avLst/>
          </a:prstGeom>
          <a:noFill/>
          <a:ln w="9525">
            <a:solidFill>
              <a:srgbClr val="4127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</a:pPr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Arial" charset="0"/>
              </a:rPr>
              <a:t> flag2 = 1;</a:t>
            </a:r>
          </a:p>
          <a:p>
            <a:pPr>
              <a:lnSpc>
                <a:spcPct val="85000"/>
              </a:lnSpc>
            </a:pPr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Arial" charset="0"/>
              </a:rPr>
              <a:t> A = 2;</a:t>
            </a:r>
          </a:p>
          <a:p>
            <a:pPr>
              <a:lnSpc>
                <a:spcPct val="85000"/>
              </a:lnSpc>
            </a:pPr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Arial" charset="0"/>
              </a:rPr>
              <a:t> reg3 = A;</a:t>
            </a:r>
          </a:p>
          <a:p>
            <a:pPr>
              <a:lnSpc>
                <a:spcPct val="85000"/>
              </a:lnSpc>
            </a:pPr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Arial" charset="0"/>
              </a:rPr>
              <a:t> reg4 = flag1;</a:t>
            </a:r>
          </a:p>
        </p:txBody>
      </p:sp>
      <p:sp>
        <p:nvSpPr>
          <p:cNvPr id="39944" name="Rectangle 9"/>
          <p:cNvSpPr>
            <a:spLocks noChangeArrowheads="1"/>
          </p:cNvSpPr>
          <p:nvPr/>
        </p:nvSpPr>
        <p:spPr bwMode="auto">
          <a:xfrm>
            <a:off x="1295400" y="3581400"/>
            <a:ext cx="6248400" cy="325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5000"/>
              </a:lnSpc>
            </a:pPr>
            <a:r>
              <a:rPr lang="en-US" sz="1800">
                <a:solidFill>
                  <a:srgbClr val="0000FF"/>
                </a:solidFill>
                <a:latin typeface="Courier New" pitchFamily="49" charset="0"/>
                <a:cs typeface="Arial" charset="0"/>
              </a:rPr>
              <a:t>Result</a:t>
            </a:r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Arial" charset="0"/>
              </a:rPr>
              <a:t> reg1 = 1; reg3 = 2; reg2 = reg4 = 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9045" name="Rectangle 21"/>
          <p:cNvSpPr>
            <a:spLocks noChangeArrowheads="1"/>
          </p:cNvSpPr>
          <p:nvPr/>
        </p:nvSpPr>
        <p:spPr bwMode="auto">
          <a:xfrm>
            <a:off x="685800" y="228600"/>
            <a:ext cx="8458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100000"/>
              </a:lnSpc>
              <a:buFontTx/>
              <a:buNone/>
            </a:pPr>
            <a:r>
              <a:rPr lang="en-US" sz="2800" dirty="0" smtClean="0">
                <a:solidFill>
                  <a:schemeClr val="hlink"/>
                </a:solidFill>
              </a:rPr>
              <a:t>Memory Model Specifications</a:t>
            </a:r>
            <a:r>
              <a:rPr lang="en-US" sz="2800" dirty="0" smtClean="0">
                <a:solidFill>
                  <a:schemeClr val="hlink"/>
                </a:solidFill>
                <a:latin typeface="Comic Sans MS" pitchFamily="66" charset="0"/>
              </a:rPr>
              <a:t> </a:t>
            </a:r>
            <a:r>
              <a:rPr lang="en-US" sz="2800" dirty="0">
                <a:solidFill>
                  <a:schemeClr val="hlink"/>
                </a:solidFill>
                <a:latin typeface="Comic Sans MS" pitchFamily="66" charset="0"/>
              </a:rPr>
              <a:t>in Practice</a:t>
            </a:r>
            <a:br>
              <a:rPr lang="en-US" sz="2800" dirty="0">
                <a:solidFill>
                  <a:schemeClr val="hlink"/>
                </a:solidFill>
                <a:latin typeface="Comic Sans MS" pitchFamily="66" charset="0"/>
              </a:rPr>
            </a:br>
            <a:r>
              <a:rPr lang="en-US" sz="2800" dirty="0">
                <a:solidFill>
                  <a:schemeClr val="hlink"/>
                </a:solidFill>
                <a:latin typeface="Comic Sans MS" pitchFamily="66" charset="0"/>
              </a:rPr>
              <a:t>Intel </a:t>
            </a:r>
            <a:r>
              <a:rPr lang="en-US" sz="2800" dirty="0" smtClean="0">
                <a:solidFill>
                  <a:schemeClr val="hlink"/>
                </a:solidFill>
                <a:latin typeface="Comic Sans MS" pitchFamily="66" charset="0"/>
              </a:rPr>
              <a:t>Architecture Manual (2008</a:t>
            </a:r>
            <a:r>
              <a:rPr lang="en-US" sz="2800" dirty="0" smtClean="0">
                <a:solidFill>
                  <a:schemeClr val="hlink"/>
                </a:solidFill>
                <a:latin typeface="Comic Sans MS" pitchFamily="66" charset="0"/>
              </a:rPr>
              <a:t>)</a:t>
            </a:r>
            <a:endParaRPr lang="en-US" sz="2800" dirty="0">
              <a:solidFill>
                <a:schemeClr val="hlink"/>
              </a:solidFill>
              <a:latin typeface="Comic Sans MS" pitchFamily="66" charset="0"/>
            </a:endParaRPr>
          </a:p>
        </p:txBody>
      </p:sp>
      <p:sp>
        <p:nvSpPr>
          <p:cNvPr id="769050" name="Rectangle 26"/>
          <p:cNvSpPr>
            <a:spLocks noChangeArrowheads="1"/>
          </p:cNvSpPr>
          <p:nvPr/>
        </p:nvSpPr>
        <p:spPr bwMode="auto">
          <a:xfrm>
            <a:off x="381000" y="1524000"/>
            <a:ext cx="87630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200" b="0" dirty="0">
                <a:solidFill>
                  <a:srgbClr val="006600"/>
                </a:solidFill>
                <a:latin typeface="Comic Sans MS" pitchFamily="66" charset="0"/>
              </a:rPr>
              <a:t>Intel 64 memory ordering obeys following principles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2200" b="0" dirty="0">
              <a:solidFill>
                <a:srgbClr val="006600"/>
              </a:solidFill>
              <a:latin typeface="Comic Sans MS" pitchFamily="66" charset="0"/>
            </a:endParaRP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200" b="0" dirty="0">
                <a:latin typeface="Comic Sans MS" pitchFamily="66" charset="0"/>
              </a:rPr>
              <a:t>1. Loads are not reordered with other loads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200" b="0" dirty="0">
                <a:latin typeface="Comic Sans MS" pitchFamily="66" charset="0"/>
              </a:rPr>
              <a:t>2. Stores are not reordered with other stores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200" b="0" dirty="0">
                <a:latin typeface="Comic Sans MS" pitchFamily="66" charset="0"/>
              </a:rPr>
              <a:t>3. Stores are not reordered with older loads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200" b="0" dirty="0">
                <a:latin typeface="Comic Sans MS" pitchFamily="66" charset="0"/>
              </a:rPr>
              <a:t>4. Loads may be reordered with older stores to different locations but not with older stores to same locations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2200" b="0" dirty="0">
              <a:latin typeface="Comic Sans MS" pitchFamily="66" charset="0"/>
            </a:endParaRP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200" b="0" dirty="0">
                <a:latin typeface="Comic Sans MS" pitchFamily="66" charset="0"/>
              </a:rPr>
              <a:t>4 more rules +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sz="2200" b="0" dirty="0">
                <a:latin typeface="Comic Sans MS" pitchFamily="66" charset="0"/>
              </a:rPr>
              <a:t>Illustrative examples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Oval 2"/>
          <p:cNvSpPr>
            <a:spLocks noChangeArrowheads="1"/>
          </p:cNvSpPr>
          <p:nvPr/>
        </p:nvSpPr>
        <p:spPr bwMode="auto">
          <a:xfrm>
            <a:off x="3581400" y="1676400"/>
            <a:ext cx="2438400" cy="2667000"/>
          </a:xfrm>
          <a:prstGeom prst="ellipse">
            <a:avLst/>
          </a:prstGeom>
          <a:solidFill>
            <a:srgbClr val="A1A1D1">
              <a:alpha val="9019"/>
            </a:srgbClr>
          </a:solidFill>
          <a:ln w="9525">
            <a:solidFill>
              <a:srgbClr val="22B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41986" name="Oval 3"/>
          <p:cNvSpPr>
            <a:spLocks noChangeArrowheads="1"/>
          </p:cNvSpPr>
          <p:nvPr/>
        </p:nvSpPr>
        <p:spPr bwMode="auto">
          <a:xfrm rot="-7342744">
            <a:off x="2582862" y="2141538"/>
            <a:ext cx="2987675" cy="3733800"/>
          </a:xfrm>
          <a:prstGeom prst="ellipse">
            <a:avLst/>
          </a:prstGeom>
          <a:solidFill>
            <a:srgbClr val="A1A1D1">
              <a:alpha val="9019"/>
            </a:srgbClr>
          </a:solidFill>
          <a:ln w="9525">
            <a:solidFill>
              <a:srgbClr val="22B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41987" name="Oval 4"/>
          <p:cNvSpPr>
            <a:spLocks noChangeArrowheads="1"/>
          </p:cNvSpPr>
          <p:nvPr/>
        </p:nvSpPr>
        <p:spPr bwMode="auto">
          <a:xfrm rot="7342744" flipH="1">
            <a:off x="4371975" y="2143125"/>
            <a:ext cx="2438400" cy="3657600"/>
          </a:xfrm>
          <a:prstGeom prst="ellipse">
            <a:avLst/>
          </a:prstGeom>
          <a:solidFill>
            <a:srgbClr val="A1A1D1">
              <a:alpha val="9019"/>
            </a:srgbClr>
          </a:solidFill>
          <a:ln w="9525">
            <a:solidFill>
              <a:srgbClr val="22B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41988" name="Oval 5"/>
          <p:cNvSpPr>
            <a:spLocks noChangeArrowheads="1"/>
          </p:cNvSpPr>
          <p:nvPr/>
        </p:nvSpPr>
        <p:spPr bwMode="auto">
          <a:xfrm>
            <a:off x="4038600" y="2590800"/>
            <a:ext cx="1600200" cy="1676400"/>
          </a:xfrm>
          <a:prstGeom prst="ellipse">
            <a:avLst/>
          </a:prstGeom>
          <a:solidFill>
            <a:srgbClr val="A1A1D1">
              <a:alpha val="9019"/>
            </a:srgbClr>
          </a:solidFill>
          <a:ln w="9525">
            <a:solidFill>
              <a:srgbClr val="22B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41989" name="Oval 6"/>
          <p:cNvSpPr>
            <a:spLocks noChangeArrowheads="1"/>
          </p:cNvSpPr>
          <p:nvPr/>
        </p:nvSpPr>
        <p:spPr bwMode="auto">
          <a:xfrm>
            <a:off x="4419600" y="3352800"/>
            <a:ext cx="838200" cy="762000"/>
          </a:xfrm>
          <a:prstGeom prst="ellipse">
            <a:avLst/>
          </a:prstGeom>
          <a:solidFill>
            <a:srgbClr val="A1A1D1">
              <a:alpha val="9019"/>
            </a:srgbClr>
          </a:solidFill>
          <a:ln w="9525">
            <a:solidFill>
              <a:srgbClr val="22B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180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41990" name="Oval 7"/>
          <p:cNvSpPr>
            <a:spLocks noChangeArrowheads="1"/>
          </p:cNvSpPr>
          <p:nvPr/>
        </p:nvSpPr>
        <p:spPr bwMode="auto">
          <a:xfrm>
            <a:off x="4191000" y="2971800"/>
            <a:ext cx="1295400" cy="1219200"/>
          </a:xfrm>
          <a:prstGeom prst="ellipse">
            <a:avLst/>
          </a:prstGeom>
          <a:solidFill>
            <a:srgbClr val="A1A1D1">
              <a:alpha val="9019"/>
            </a:srgbClr>
          </a:solidFill>
          <a:ln w="9525">
            <a:solidFill>
              <a:srgbClr val="22B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180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41991" name="Rectangle 8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077200" cy="762000"/>
          </a:xfrm>
        </p:spPr>
        <p:txBody>
          <a:bodyPr/>
          <a:lstStyle/>
          <a:p>
            <a:r>
              <a:rPr lang="en-US" sz="2800" b="1" dirty="0" smtClean="0">
                <a:solidFill>
                  <a:schemeClr val="hlink"/>
                </a:solidFill>
              </a:rPr>
              <a:t>Which Memory Model should a Verifier use?</a:t>
            </a:r>
          </a:p>
        </p:txBody>
      </p:sp>
      <p:sp>
        <p:nvSpPr>
          <p:cNvPr id="41993" name="Oval 10"/>
          <p:cNvSpPr>
            <a:spLocks noChangeArrowheads="1"/>
          </p:cNvSpPr>
          <p:nvPr/>
        </p:nvSpPr>
        <p:spPr bwMode="auto">
          <a:xfrm>
            <a:off x="2057400" y="1447800"/>
            <a:ext cx="4953000" cy="4816475"/>
          </a:xfrm>
          <a:prstGeom prst="ellips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41994" name="Text Box 11"/>
          <p:cNvSpPr txBox="1">
            <a:spLocks noChangeArrowheads="1"/>
          </p:cNvSpPr>
          <p:nvPr/>
        </p:nvSpPr>
        <p:spPr bwMode="auto">
          <a:xfrm>
            <a:off x="4343400" y="2986088"/>
            <a:ext cx="914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800">
                <a:solidFill>
                  <a:srgbClr val="22B000"/>
                </a:solidFill>
                <a:latin typeface="Arial" charset="0"/>
                <a:cs typeface="Arial" charset="0"/>
              </a:rPr>
              <a:t>TSO</a:t>
            </a:r>
          </a:p>
        </p:txBody>
      </p:sp>
      <p:sp>
        <p:nvSpPr>
          <p:cNvPr id="41995" name="Text Box 12"/>
          <p:cNvSpPr txBox="1">
            <a:spLocks noChangeArrowheads="1"/>
          </p:cNvSpPr>
          <p:nvPr/>
        </p:nvSpPr>
        <p:spPr bwMode="auto">
          <a:xfrm>
            <a:off x="4343400" y="25908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800">
                <a:solidFill>
                  <a:srgbClr val="22B000"/>
                </a:solidFill>
                <a:latin typeface="Arial" charset="0"/>
                <a:cs typeface="Arial" charset="0"/>
              </a:rPr>
              <a:t>PSO</a:t>
            </a:r>
          </a:p>
        </p:txBody>
      </p:sp>
      <p:sp>
        <p:nvSpPr>
          <p:cNvPr id="41996" name="Text Box 13"/>
          <p:cNvSpPr txBox="1">
            <a:spLocks noChangeArrowheads="1"/>
          </p:cNvSpPr>
          <p:nvPr/>
        </p:nvSpPr>
        <p:spPr bwMode="auto">
          <a:xfrm>
            <a:off x="5791200" y="41910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800">
                <a:solidFill>
                  <a:srgbClr val="22B000"/>
                </a:solidFill>
                <a:latin typeface="Arial" charset="0"/>
                <a:cs typeface="Arial" charset="0"/>
              </a:rPr>
              <a:t>IA-32</a:t>
            </a:r>
          </a:p>
        </p:txBody>
      </p:sp>
      <p:sp>
        <p:nvSpPr>
          <p:cNvPr id="41997" name="Text Box 14"/>
          <p:cNvSpPr txBox="1">
            <a:spLocks noChangeArrowheads="1"/>
          </p:cNvSpPr>
          <p:nvPr/>
        </p:nvSpPr>
        <p:spPr bwMode="auto">
          <a:xfrm>
            <a:off x="3124200" y="41910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800">
                <a:solidFill>
                  <a:srgbClr val="22B000"/>
                </a:solidFill>
                <a:latin typeface="Arial" charset="0"/>
                <a:cs typeface="Arial" charset="0"/>
              </a:rPr>
              <a:t>Alpha</a:t>
            </a:r>
          </a:p>
        </p:txBody>
      </p:sp>
      <p:sp>
        <p:nvSpPr>
          <p:cNvPr id="41998" name="Text Box 15"/>
          <p:cNvSpPr txBox="1">
            <a:spLocks noChangeArrowheads="1"/>
          </p:cNvSpPr>
          <p:nvPr/>
        </p:nvSpPr>
        <p:spPr bwMode="auto">
          <a:xfrm>
            <a:off x="3810000" y="586740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0">
                <a:solidFill>
                  <a:srgbClr val="CC0000"/>
                </a:solidFill>
                <a:cs typeface="Arial" charset="0"/>
              </a:rPr>
              <a:t>Relaxed</a:t>
            </a:r>
          </a:p>
        </p:txBody>
      </p:sp>
      <p:sp>
        <p:nvSpPr>
          <p:cNvPr id="41999" name="Text Box 16"/>
          <p:cNvSpPr txBox="1">
            <a:spLocks noChangeArrowheads="1"/>
          </p:cNvSpPr>
          <p:nvPr/>
        </p:nvSpPr>
        <p:spPr bwMode="auto">
          <a:xfrm>
            <a:off x="4419600" y="19050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800">
                <a:solidFill>
                  <a:srgbClr val="22B000"/>
                </a:solidFill>
                <a:latin typeface="Arial" charset="0"/>
                <a:cs typeface="Arial" charset="0"/>
              </a:rPr>
              <a:t>RMO</a:t>
            </a:r>
          </a:p>
        </p:txBody>
      </p:sp>
      <p:sp>
        <p:nvSpPr>
          <p:cNvPr id="42000" name="Oval 17"/>
          <p:cNvSpPr>
            <a:spLocks noChangeArrowheads="1"/>
          </p:cNvSpPr>
          <p:nvPr/>
        </p:nvSpPr>
        <p:spPr bwMode="auto">
          <a:xfrm>
            <a:off x="4495800" y="3581400"/>
            <a:ext cx="457200" cy="457200"/>
          </a:xfrm>
          <a:prstGeom prst="ellips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42001" name="Text Box 18"/>
          <p:cNvSpPr txBox="1">
            <a:spLocks noChangeArrowheads="1"/>
          </p:cNvSpPr>
          <p:nvPr/>
        </p:nvSpPr>
        <p:spPr bwMode="auto">
          <a:xfrm>
            <a:off x="4572000" y="33528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800">
                <a:solidFill>
                  <a:srgbClr val="22B000"/>
                </a:solidFill>
                <a:latin typeface="Arial" charset="0"/>
                <a:cs typeface="Arial" charset="0"/>
              </a:rPr>
              <a:t>390</a:t>
            </a:r>
          </a:p>
        </p:txBody>
      </p:sp>
      <p:sp>
        <p:nvSpPr>
          <p:cNvPr id="42002" name="Text Box 19"/>
          <p:cNvSpPr txBox="1">
            <a:spLocks noChangeArrowheads="1"/>
          </p:cNvSpPr>
          <p:nvPr/>
        </p:nvSpPr>
        <p:spPr bwMode="auto">
          <a:xfrm>
            <a:off x="3200400" y="3595688"/>
            <a:ext cx="3048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800">
                <a:solidFill>
                  <a:srgbClr val="CC0000"/>
                </a:solidFill>
                <a:latin typeface="Arial" charset="0"/>
                <a:cs typeface="Arial" charset="0"/>
              </a:rPr>
              <a:t>SC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915400" cy="533400"/>
          </a:xfrm>
        </p:spPr>
        <p:txBody>
          <a:bodyPr/>
          <a:lstStyle/>
          <a:p>
            <a:r>
              <a:rPr lang="en-US" sz="2800" b="1" smtClean="0">
                <a:solidFill>
                  <a:schemeClr val="hlink"/>
                </a:solidFill>
              </a:rPr>
              <a:t>Formalization of Relaxed</a:t>
            </a:r>
          </a:p>
        </p:txBody>
      </p:sp>
      <p:sp>
        <p:nvSpPr>
          <p:cNvPr id="44034" name="Rectangle 3"/>
          <p:cNvSpPr>
            <a:spLocks noChangeArrowheads="1"/>
          </p:cNvSpPr>
          <p:nvPr/>
        </p:nvSpPr>
        <p:spPr bwMode="auto">
          <a:xfrm>
            <a:off x="304800" y="1447800"/>
            <a:ext cx="8839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eaLnBrk="0" hangingPunct="0">
              <a:spcBef>
                <a:spcPct val="20000"/>
              </a:spcBef>
              <a:buFont typeface="Wingdings" pitchFamily="2" charset="2"/>
              <a:buChar char="q"/>
            </a:pPr>
            <a:r>
              <a:rPr lang="en-US" sz="2200" b="0" dirty="0">
                <a:solidFill>
                  <a:srgbClr val="006600"/>
                </a:solidFill>
              </a:rPr>
              <a:t>Program Order: </a:t>
            </a:r>
            <a:r>
              <a:rPr lang="en-US" sz="2200" b="0" dirty="0">
                <a:solidFill>
                  <a:schemeClr val="tx1"/>
                </a:solidFill>
              </a:rPr>
              <a:t>x &lt;</a:t>
            </a:r>
            <a:r>
              <a:rPr lang="en-US" sz="2200" b="0" baseline="-25000" dirty="0">
                <a:solidFill>
                  <a:schemeClr val="tx1"/>
                </a:solidFill>
              </a:rPr>
              <a:t>p</a:t>
            </a:r>
            <a:r>
              <a:rPr lang="en-US" sz="2200" b="0" dirty="0">
                <a:solidFill>
                  <a:schemeClr val="tx1"/>
                </a:solidFill>
              </a:rPr>
              <a:t> y if x and y are instructions belonging to the same thread and x appears before</a:t>
            </a:r>
            <a:r>
              <a:rPr lang="en-US" sz="2200" b="0" dirty="0">
                <a:solidFill>
                  <a:srgbClr val="006600"/>
                </a:solidFill>
              </a:rPr>
              <a:t> </a:t>
            </a:r>
            <a:r>
              <a:rPr lang="en-US" sz="2200" b="0" dirty="0">
                <a:solidFill>
                  <a:schemeClr val="tx1"/>
                </a:solidFill>
              </a:rPr>
              <a:t>y</a:t>
            </a:r>
          </a:p>
          <a:p>
            <a:pPr marL="609600" indent="-609600" eaLnBrk="0" hangingPunct="0">
              <a:spcBef>
                <a:spcPct val="20000"/>
              </a:spcBef>
              <a:buFont typeface="Wingdings" pitchFamily="2" charset="2"/>
              <a:buChar char="q"/>
            </a:pPr>
            <a:endParaRPr lang="en-US" sz="2200" b="0" dirty="0">
              <a:solidFill>
                <a:srgbClr val="006600"/>
              </a:solidFill>
            </a:endParaRPr>
          </a:p>
          <a:p>
            <a:pPr marL="609600" indent="-609600" eaLnBrk="0" hangingPunct="0">
              <a:spcBef>
                <a:spcPct val="20000"/>
              </a:spcBef>
              <a:buClr>
                <a:srgbClr val="006600"/>
              </a:buClr>
              <a:buFont typeface="Wingdings" pitchFamily="2" charset="2"/>
              <a:buChar char="q"/>
            </a:pPr>
            <a:r>
              <a:rPr lang="en-US" sz="2200" b="0" dirty="0">
                <a:solidFill>
                  <a:srgbClr val="006600"/>
                </a:solidFill>
              </a:rPr>
              <a:t>Execution over a set X of accesses is correct </a:t>
            </a:r>
            <a:r>
              <a:rPr lang="en-US" sz="2200" b="0" dirty="0" err="1">
                <a:solidFill>
                  <a:srgbClr val="006600"/>
                </a:solidFill>
              </a:rPr>
              <a:t>wrt</a:t>
            </a:r>
            <a:r>
              <a:rPr lang="en-US" sz="2200" b="0" dirty="0">
                <a:solidFill>
                  <a:srgbClr val="006600"/>
                </a:solidFill>
              </a:rPr>
              <a:t> Relaxed if there exists a total order &lt; over X such that</a:t>
            </a:r>
            <a:endParaRPr lang="en-US" sz="2800" b="0" dirty="0">
              <a:solidFill>
                <a:schemeClr val="tx1"/>
              </a:solidFill>
            </a:endParaRPr>
          </a:p>
          <a:p>
            <a:pPr marL="990600" lvl="1" indent="-533400" eaLnBrk="0" hangingPunct="0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sz="2000" b="0" dirty="0">
                <a:solidFill>
                  <a:schemeClr val="tx1"/>
                </a:solidFill>
              </a:rPr>
              <a:t>If x &lt;</a:t>
            </a:r>
            <a:r>
              <a:rPr lang="en-US" sz="2000" b="0" baseline="-25000" dirty="0">
                <a:solidFill>
                  <a:schemeClr val="tx1"/>
                </a:solidFill>
              </a:rPr>
              <a:t>p </a:t>
            </a:r>
            <a:r>
              <a:rPr lang="en-US" sz="2000" b="0" dirty="0">
                <a:solidFill>
                  <a:schemeClr val="tx1"/>
                </a:solidFill>
              </a:rPr>
              <a:t>y,  and both x and y are accesses to the same address, and y is a store, then x &lt; y must hold</a:t>
            </a:r>
          </a:p>
          <a:p>
            <a:pPr marL="990600" lvl="1" indent="-533400" eaLnBrk="0" hangingPunct="0">
              <a:spcBef>
                <a:spcPct val="20000"/>
              </a:spcBef>
              <a:buFont typeface="Wingdings" pitchFamily="2" charset="2"/>
              <a:buAutoNum type="arabicPeriod"/>
            </a:pPr>
            <a:r>
              <a:rPr lang="en-US" sz="2000" b="0" dirty="0">
                <a:solidFill>
                  <a:schemeClr val="tx1"/>
                </a:solidFill>
              </a:rPr>
              <a:t>For a load l and a store s visible to l, either s and l have same value, or there exists another store s’ visible to l with s &lt; s’</a:t>
            </a:r>
          </a:p>
          <a:p>
            <a:pPr marL="990600" lvl="1" indent="-5334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000" b="0" dirty="0">
                <a:solidFill>
                  <a:schemeClr val="tx1"/>
                </a:solidFill>
              </a:rPr>
              <a:t>A store s is visible to load l if they are to the same address and either s &lt; l or s &lt;</a:t>
            </a:r>
            <a:r>
              <a:rPr lang="en-US" sz="2000" b="0" baseline="-25000" dirty="0">
                <a:solidFill>
                  <a:schemeClr val="tx1"/>
                </a:solidFill>
              </a:rPr>
              <a:t>p</a:t>
            </a:r>
            <a:r>
              <a:rPr lang="en-US" sz="2000" b="0" dirty="0">
                <a:solidFill>
                  <a:schemeClr val="tx1"/>
                </a:solidFill>
              </a:rPr>
              <a:t> l (i.e. stores are locally visible)</a:t>
            </a:r>
          </a:p>
          <a:p>
            <a:pPr marL="990600" lvl="1" indent="-533400" eaLnBrk="0" hangingPunct="0">
              <a:spcBef>
                <a:spcPct val="20000"/>
              </a:spcBef>
              <a:buFontTx/>
              <a:buChar char="•"/>
            </a:pPr>
            <a:endParaRPr lang="en-US" sz="2800" b="0" dirty="0">
              <a:solidFill>
                <a:schemeClr val="tx1"/>
              </a:solidFill>
            </a:endParaRPr>
          </a:p>
          <a:p>
            <a:pPr marL="609600" indent="-609600" eaLnBrk="0" hangingPunct="0">
              <a:spcBef>
                <a:spcPct val="20000"/>
              </a:spcBef>
              <a:buFont typeface="Wingdings" pitchFamily="2" charset="2"/>
              <a:buChar char="q"/>
            </a:pPr>
            <a:r>
              <a:rPr lang="en-US" sz="2000" b="0" dirty="0">
                <a:solidFill>
                  <a:srgbClr val="006600"/>
                </a:solidFill>
              </a:rPr>
              <a:t>Constraint-based specification that can be easily encoded in logical formulas</a:t>
            </a:r>
            <a:endParaRPr lang="en-US" sz="2400" b="0" dirty="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2400"/>
            <a:ext cx="9144000" cy="990600"/>
          </a:xfrm>
        </p:spPr>
        <p:txBody>
          <a:bodyPr lIns="90000" tIns="46800" rIns="90000" bIns="46800"/>
          <a:lstStyle/>
          <a:p>
            <a:pPr defTabSz="457200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800" smtClean="0">
                <a:solidFill>
                  <a:srgbClr val="CC0000"/>
                </a:solidFill>
              </a:rPr>
              <a:t>Verification Target: Concurrent Data Structures</a:t>
            </a:r>
          </a:p>
        </p:txBody>
      </p:sp>
      <p:sp>
        <p:nvSpPr>
          <p:cNvPr id="87043" name="Rectangle 11"/>
          <p:cNvSpPr>
            <a:spLocks noChangeArrowheads="1"/>
          </p:cNvSpPr>
          <p:nvPr/>
        </p:nvSpPr>
        <p:spPr bwMode="auto">
          <a:xfrm>
            <a:off x="381000" y="1066800"/>
            <a:ext cx="87630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 b="0">
                <a:solidFill>
                  <a:schemeClr val="tx1"/>
                </a:solidFill>
              </a:rPr>
              <a:t/>
            </a:r>
            <a:br>
              <a:rPr lang="en-US" sz="2000" b="0">
                <a:solidFill>
                  <a:schemeClr val="tx1"/>
                </a:solidFill>
              </a:rPr>
            </a:br>
            <a:r>
              <a:rPr lang="en-US" sz="2000" b="0">
                <a:solidFill>
                  <a:srgbClr val="000099"/>
                </a:solidFill>
              </a:rPr>
              <a:t>Low-level high-performance concurrency libraries are essential      </a:t>
            </a:r>
          </a:p>
          <a:p>
            <a:pPr eaLnBrk="0" hangingPunct="0"/>
            <a:r>
              <a:rPr lang="en-US" sz="2000" b="0">
                <a:solidFill>
                  <a:srgbClr val="000099"/>
                </a:solidFill>
              </a:rPr>
              <a:t>  infrastructure for multi-core programming</a:t>
            </a:r>
          </a:p>
          <a:p>
            <a:pPr eaLnBrk="0" hangingPunct="0"/>
            <a:endParaRPr lang="en-US" sz="1800" b="0">
              <a:solidFill>
                <a:srgbClr val="000099"/>
              </a:solidFill>
            </a:endParaRPr>
          </a:p>
          <a:p>
            <a:pPr eaLnBrk="0" hangingPunct="0"/>
            <a:r>
              <a:rPr lang="en-US" sz="1800" b="0">
                <a:solidFill>
                  <a:schemeClr val="tx1"/>
                </a:solidFill>
              </a:rPr>
              <a:t>   Intel Threading Building Blocks</a:t>
            </a:r>
          </a:p>
          <a:p>
            <a:pPr eaLnBrk="0" hangingPunct="0"/>
            <a:r>
              <a:rPr lang="en-US" sz="1800" b="0">
                <a:solidFill>
                  <a:schemeClr val="tx1"/>
                </a:solidFill>
              </a:rPr>
              <a:t>   Java Concurrency Library </a:t>
            </a:r>
          </a:p>
          <a:p>
            <a:pPr eaLnBrk="0" hangingPunct="0"/>
            <a:r>
              <a:rPr lang="en-US" sz="2000" b="0">
                <a:solidFill>
                  <a:schemeClr val="tx1"/>
                </a:solidFill>
              </a:rPr>
              <a:t>          </a:t>
            </a:r>
            <a:br>
              <a:rPr lang="en-US" sz="2000" b="0">
                <a:solidFill>
                  <a:schemeClr val="tx1"/>
                </a:solidFill>
              </a:rPr>
            </a:br>
            <a:r>
              <a:rPr lang="en-US" sz="2000" b="0">
                <a:solidFill>
                  <a:srgbClr val="000099"/>
                </a:solidFill>
              </a:rPr>
              <a:t>Challenging and tricky code</a:t>
            </a:r>
          </a:p>
          <a:p>
            <a:pPr eaLnBrk="0" hangingPunct="0"/>
            <a:endParaRPr lang="en-US" sz="1800" b="0">
              <a:solidFill>
                <a:srgbClr val="000099"/>
              </a:solidFill>
            </a:endParaRPr>
          </a:p>
          <a:p>
            <a:pPr eaLnBrk="0" hangingPunct="0"/>
            <a:r>
              <a:rPr lang="en-US" sz="1800" b="0">
                <a:solidFill>
                  <a:schemeClr val="tx2"/>
                </a:solidFill>
              </a:rPr>
              <a:t>   Sets, queues, trees, hash-tables </a:t>
            </a:r>
          </a:p>
          <a:p>
            <a:pPr eaLnBrk="0" hangingPunct="0"/>
            <a:r>
              <a:rPr lang="en-US" sz="1800" b="0">
                <a:solidFill>
                  <a:schemeClr val="tx2"/>
                </a:solidFill>
              </a:rPr>
              <a:t>   Designing such algorithms is publishable research!</a:t>
            </a:r>
          </a:p>
          <a:p>
            <a:pPr eaLnBrk="0" hangingPunct="0"/>
            <a:endParaRPr lang="en-US" sz="2000" b="0">
              <a:solidFill>
                <a:schemeClr val="tx2"/>
              </a:solidFill>
            </a:endParaRPr>
          </a:p>
          <a:p>
            <a:pPr eaLnBrk="0" hangingPunct="0"/>
            <a:r>
              <a:rPr lang="en-US" sz="2000" b="0">
                <a:solidFill>
                  <a:srgbClr val="000099"/>
                </a:solidFill>
              </a:rPr>
              <a:t>Subtle bugs in algorithms and/or implementation</a:t>
            </a:r>
          </a:p>
          <a:p>
            <a:pPr eaLnBrk="0" hangingPunct="0"/>
            <a:endParaRPr lang="en-US" sz="2000" b="0">
              <a:solidFill>
                <a:srgbClr val="FF0000"/>
              </a:solidFill>
            </a:endParaRPr>
          </a:p>
          <a:p>
            <a:pPr eaLnBrk="0" hangingPunct="0"/>
            <a:r>
              <a:rPr lang="en-US" sz="1800" b="0">
                <a:solidFill>
                  <a:schemeClr val="tx2"/>
                </a:solidFill>
              </a:rPr>
              <a:t>   Libraries released by Sun</a:t>
            </a:r>
          </a:p>
          <a:p>
            <a:pPr eaLnBrk="0" hangingPunct="0"/>
            <a:r>
              <a:rPr lang="en-US" sz="1800" b="0">
                <a:solidFill>
                  <a:schemeClr val="tx2"/>
                </a:solidFill>
              </a:rPr>
              <a:t>   Published code in textbooks</a:t>
            </a:r>
          </a:p>
          <a:p>
            <a:pPr eaLnBrk="0" hangingPunct="0"/>
            <a:r>
              <a:rPr lang="en-US" sz="1800" b="0">
                <a:solidFill>
                  <a:schemeClr val="tx2"/>
                </a:solidFill>
              </a:rPr>
              <a:t>   Complexity not in # of lines of code but in concurrent interactions</a:t>
            </a:r>
          </a:p>
        </p:txBody>
      </p:sp>
      <p:pic>
        <p:nvPicPr>
          <p:cNvPr id="8704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15200" y="3962400"/>
            <a:ext cx="1400175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1371600" y="381000"/>
            <a:ext cx="9144000" cy="990600"/>
          </a:xfrm>
        </p:spPr>
        <p:txBody>
          <a:bodyPr lIns="90000" tIns="46800" rIns="90000" bIns="46800"/>
          <a:lstStyle/>
          <a:p>
            <a:pPr defTabSz="457200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800" smtClean="0">
                <a:solidFill>
                  <a:srgbClr val="CC0000"/>
                </a:solidFill>
              </a:rPr>
              <a:t>Non-blocking Lock-free Queue</a:t>
            </a:r>
            <a:r>
              <a:rPr lang="en-GB" sz="2800" b="1" smtClean="0">
                <a:solidFill>
                  <a:schemeClr val="hlink"/>
                </a:solidFill>
              </a:rPr>
              <a:t/>
            </a:r>
            <a:br>
              <a:rPr lang="en-GB" sz="2800" b="1" smtClean="0">
                <a:solidFill>
                  <a:schemeClr val="hlink"/>
                </a:solidFill>
              </a:rPr>
            </a:br>
            <a:r>
              <a:rPr lang="en-GB" sz="2000" smtClean="0">
                <a:solidFill>
                  <a:srgbClr val="000099"/>
                </a:solidFill>
              </a:rPr>
              <a:t>Michael and Scott, 1996</a:t>
            </a:r>
            <a:r>
              <a:rPr lang="en-GB" sz="2800" b="1" smtClean="0">
                <a:solidFill>
                  <a:schemeClr val="hlink"/>
                </a:solidFill>
              </a:rPr>
              <a:t/>
            </a:r>
            <a:br>
              <a:rPr lang="en-GB" sz="2800" b="1" smtClean="0">
                <a:solidFill>
                  <a:schemeClr val="hlink"/>
                </a:solidFill>
              </a:rPr>
            </a:br>
            <a:endParaRPr lang="en-GB" sz="1800" b="1" smtClean="0">
              <a:solidFill>
                <a:schemeClr val="hlink"/>
              </a:solidFill>
            </a:endParaRP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7163" y="1347788"/>
            <a:ext cx="9291637" cy="5791200"/>
          </a:xfrm>
        </p:spPr>
        <p:txBody>
          <a:bodyPr lIns="90000" tIns="46800" rIns="90000" bIns="46800"/>
          <a:lstStyle/>
          <a:p>
            <a:pPr marL="339725" indent="-339725" defTabSz="457200"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1800" b="1" smtClean="0">
                <a:latin typeface="Courier New" pitchFamily="49" charset="0"/>
              </a:rPr>
              <a:t>boolean dequeue(queue *queue, value *pvalue)</a:t>
            </a:r>
          </a:p>
          <a:p>
            <a:pPr marL="339725" indent="-339725" defTabSz="457200"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1800" b="1" smtClean="0">
                <a:latin typeface="Courier New" pitchFamily="49" charset="0"/>
              </a:rPr>
              <a:t>{</a:t>
            </a:r>
          </a:p>
          <a:p>
            <a:pPr marL="339725" indent="-339725" defTabSz="457200"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1800" b="1" smtClean="0">
                <a:latin typeface="Courier New" pitchFamily="49" charset="0"/>
              </a:rPr>
              <a:t>  node *head;</a:t>
            </a:r>
          </a:p>
          <a:p>
            <a:pPr marL="339725" indent="-339725" defTabSz="457200"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1800" b="1" smtClean="0">
                <a:latin typeface="Courier New" pitchFamily="49" charset="0"/>
              </a:rPr>
              <a:t>  node *tail;</a:t>
            </a:r>
          </a:p>
          <a:p>
            <a:pPr marL="339725" indent="-339725" defTabSz="457200"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1800" b="1" smtClean="0">
                <a:latin typeface="Courier New" pitchFamily="49" charset="0"/>
              </a:rPr>
              <a:t>  node *next;</a:t>
            </a:r>
          </a:p>
          <a:p>
            <a:pPr marL="339725" indent="-339725" defTabSz="457200"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endParaRPr lang="en-GB" sz="1800" b="1" smtClean="0">
              <a:latin typeface="Courier New" pitchFamily="49" charset="0"/>
            </a:endParaRPr>
          </a:p>
          <a:p>
            <a:pPr marL="339725" indent="-339725" defTabSz="457200"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1800" b="1" smtClean="0">
                <a:latin typeface="Courier New" pitchFamily="49" charset="0"/>
              </a:rPr>
              <a:t>  while (true) {</a:t>
            </a:r>
          </a:p>
          <a:p>
            <a:pPr marL="339725" indent="-339725" defTabSz="457200"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1800" b="1" smtClean="0">
                <a:latin typeface="Courier New" pitchFamily="49" charset="0"/>
              </a:rPr>
              <a:t>    head = queue-&gt;head;</a:t>
            </a:r>
          </a:p>
          <a:p>
            <a:pPr marL="339725" indent="-339725" defTabSz="457200"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1800" b="1" smtClean="0">
                <a:latin typeface="Courier New" pitchFamily="49" charset="0"/>
              </a:rPr>
              <a:t>    tail = queue-&gt;tail;</a:t>
            </a:r>
          </a:p>
          <a:p>
            <a:pPr marL="339725" indent="-339725" defTabSz="457200"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1800" b="1" smtClean="0">
                <a:latin typeface="Courier New" pitchFamily="49" charset="0"/>
              </a:rPr>
              <a:t>    next = head-&gt;next;</a:t>
            </a:r>
          </a:p>
          <a:p>
            <a:pPr marL="339725" indent="-339725" defTabSz="457200"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1800" b="1" smtClean="0">
                <a:latin typeface="Courier New" pitchFamily="49" charset="0"/>
              </a:rPr>
              <a:t>    if (head == queue-&gt;head) {</a:t>
            </a:r>
          </a:p>
          <a:p>
            <a:pPr marL="339725" indent="-339725" defTabSz="457200"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1800" b="1" smtClean="0">
                <a:latin typeface="Courier New" pitchFamily="49" charset="0"/>
              </a:rPr>
              <a:t>      if (head == tail) {</a:t>
            </a:r>
          </a:p>
          <a:p>
            <a:pPr marL="339725" indent="-339725" defTabSz="457200"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1800" b="1" smtClean="0">
                <a:latin typeface="Courier New" pitchFamily="49" charset="0"/>
              </a:rPr>
              <a:t>        if (next == 0)</a:t>
            </a:r>
          </a:p>
          <a:p>
            <a:pPr marL="339725" indent="-339725" defTabSz="457200"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1800" b="1" smtClean="0">
                <a:latin typeface="Courier New" pitchFamily="49" charset="0"/>
              </a:rPr>
              <a:t>          return false;</a:t>
            </a:r>
          </a:p>
          <a:p>
            <a:pPr marL="339725" indent="-339725" defTabSz="457200"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1800" b="1" smtClean="0">
                <a:latin typeface="Courier New" pitchFamily="49" charset="0"/>
              </a:rPr>
              <a:t>        </a:t>
            </a:r>
            <a:r>
              <a:rPr lang="en-GB" sz="1800" b="1" smtClean="0">
                <a:solidFill>
                  <a:srgbClr val="FF0000"/>
                </a:solidFill>
                <a:latin typeface="Courier New" pitchFamily="49" charset="0"/>
              </a:rPr>
              <a:t>cas(&amp;queue-&gt;tail, tail, next)</a:t>
            </a:r>
            <a:r>
              <a:rPr lang="en-GB" sz="1800" b="1" smtClean="0">
                <a:latin typeface="Courier New" pitchFamily="49" charset="0"/>
              </a:rPr>
              <a:t>;</a:t>
            </a:r>
          </a:p>
          <a:p>
            <a:pPr marL="339725" indent="-339725" defTabSz="457200"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1800" b="1" smtClean="0">
                <a:latin typeface="Courier New" pitchFamily="49" charset="0"/>
              </a:rPr>
              <a:t>      } else {</a:t>
            </a:r>
          </a:p>
          <a:p>
            <a:pPr marL="339725" indent="-339725" defTabSz="457200"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1800" b="1" smtClean="0">
                <a:latin typeface="Courier New" pitchFamily="49" charset="0"/>
              </a:rPr>
              <a:t>        *pvalue = next-&gt;value;</a:t>
            </a:r>
          </a:p>
          <a:p>
            <a:pPr marL="339725" indent="-339725" defTabSz="457200"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1800" b="1" smtClean="0">
                <a:latin typeface="Courier New" pitchFamily="49" charset="0"/>
              </a:rPr>
              <a:t>        if (</a:t>
            </a:r>
            <a:r>
              <a:rPr lang="en-GB" sz="1800" b="1" smtClean="0">
                <a:solidFill>
                  <a:srgbClr val="FF0000"/>
                </a:solidFill>
                <a:latin typeface="Courier New" pitchFamily="49" charset="0"/>
              </a:rPr>
              <a:t>cas(&amp;queue-&gt;head, head, next)</a:t>
            </a:r>
            <a:r>
              <a:rPr lang="en-GB" sz="1800" b="1" smtClean="0">
                <a:latin typeface="Courier New" pitchFamily="49" charset="0"/>
              </a:rPr>
              <a:t>)</a:t>
            </a:r>
          </a:p>
          <a:p>
            <a:pPr marL="339725" indent="-339725" defTabSz="457200"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1800" b="1" smtClean="0">
                <a:latin typeface="Courier New" pitchFamily="49" charset="0"/>
              </a:rPr>
              <a:t>          break;</a:t>
            </a:r>
          </a:p>
          <a:p>
            <a:pPr marL="339725" indent="-339725" defTabSz="457200"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1800" b="1" smtClean="0">
                <a:latin typeface="Courier New" pitchFamily="49" charset="0"/>
              </a:rPr>
              <a:t>      } </a:t>
            </a:r>
          </a:p>
          <a:p>
            <a:pPr marL="339725" indent="-339725" defTabSz="457200"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1800" b="1" smtClean="0">
                <a:latin typeface="Courier New" pitchFamily="49" charset="0"/>
              </a:rPr>
              <a:t>    }</a:t>
            </a:r>
          </a:p>
          <a:p>
            <a:pPr marL="339725" indent="-339725" defTabSz="457200"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1800" b="1" smtClean="0">
                <a:latin typeface="Courier New" pitchFamily="49" charset="0"/>
              </a:rPr>
              <a:t>  }</a:t>
            </a:r>
          </a:p>
          <a:p>
            <a:pPr marL="339725" indent="-339725" defTabSz="457200"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1800" b="1" smtClean="0">
                <a:latin typeface="Courier New" pitchFamily="49" charset="0"/>
              </a:rPr>
              <a:t>  delete_node(head);</a:t>
            </a:r>
          </a:p>
          <a:p>
            <a:pPr marL="339725" indent="-339725" defTabSz="457200"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1800" b="1" smtClean="0">
                <a:latin typeface="Courier New" pitchFamily="49" charset="0"/>
              </a:rPr>
              <a:t>  return true;</a:t>
            </a:r>
          </a:p>
          <a:p>
            <a:pPr marL="339725" indent="-339725" defTabSz="457200">
              <a:lnSpc>
                <a:spcPct val="75000"/>
              </a:lnSpc>
              <a:spcBef>
                <a:spcPct val="0"/>
              </a:spcBef>
              <a:buFont typeface="Courier New" pitchFamily="49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sz="1800" b="1" smtClean="0">
                <a:latin typeface="Courier New" pitchFamily="49" charset="0"/>
              </a:rPr>
              <a:t>}</a:t>
            </a:r>
          </a:p>
        </p:txBody>
      </p:sp>
      <p:sp>
        <p:nvSpPr>
          <p:cNvPr id="709667" name="Oval 35"/>
          <p:cNvSpPr>
            <a:spLocks noChangeArrowheads="1"/>
          </p:cNvSpPr>
          <p:nvPr/>
        </p:nvSpPr>
        <p:spPr bwMode="auto">
          <a:xfrm>
            <a:off x="457200" y="2743200"/>
            <a:ext cx="3276600" cy="304800"/>
          </a:xfrm>
          <a:prstGeom prst="ellipse">
            <a:avLst/>
          </a:prstGeom>
          <a:solidFill>
            <a:srgbClr val="FFFF66">
              <a:alpha val="0"/>
            </a:srgbClr>
          </a:solidFill>
          <a:ln w="2222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sz="1200" b="0"/>
          </a:p>
        </p:txBody>
      </p:sp>
      <p:sp>
        <p:nvSpPr>
          <p:cNvPr id="709668" name="Oval 36"/>
          <p:cNvSpPr>
            <a:spLocks noChangeArrowheads="1"/>
          </p:cNvSpPr>
          <p:nvPr/>
        </p:nvSpPr>
        <p:spPr bwMode="auto">
          <a:xfrm>
            <a:off x="533400" y="3352800"/>
            <a:ext cx="3733800" cy="304800"/>
          </a:xfrm>
          <a:prstGeom prst="ellipse">
            <a:avLst/>
          </a:prstGeom>
          <a:noFill/>
          <a:ln w="2222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sz="1200" b="0"/>
          </a:p>
        </p:txBody>
      </p:sp>
      <p:sp>
        <p:nvSpPr>
          <p:cNvPr id="709669" name="Text Box 37"/>
          <p:cNvSpPr txBox="1">
            <a:spLocks noChangeArrowheads="1"/>
          </p:cNvSpPr>
          <p:nvPr/>
        </p:nvSpPr>
        <p:spPr bwMode="auto">
          <a:xfrm>
            <a:off x="2641600" y="1752600"/>
            <a:ext cx="5005388" cy="366713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1800" b="0">
                <a:solidFill>
                  <a:srgbClr val="000099"/>
                </a:solidFill>
              </a:rPr>
              <a:t>Queue is being possibly updated concurrently</a:t>
            </a:r>
          </a:p>
        </p:txBody>
      </p:sp>
      <p:sp>
        <p:nvSpPr>
          <p:cNvPr id="709670" name="Oval 38"/>
          <p:cNvSpPr>
            <a:spLocks noChangeArrowheads="1"/>
          </p:cNvSpPr>
          <p:nvPr/>
        </p:nvSpPr>
        <p:spPr bwMode="auto">
          <a:xfrm>
            <a:off x="1066800" y="4191000"/>
            <a:ext cx="5105400" cy="381000"/>
          </a:xfrm>
          <a:prstGeom prst="ellipse">
            <a:avLst/>
          </a:prstGeom>
          <a:solidFill>
            <a:srgbClr val="FFFF66">
              <a:alpha val="0"/>
            </a:srgbClr>
          </a:solidFill>
          <a:ln w="22225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sz="1200" b="0"/>
          </a:p>
        </p:txBody>
      </p:sp>
      <p:sp>
        <p:nvSpPr>
          <p:cNvPr id="709671" name="Text Box 39"/>
          <p:cNvSpPr txBox="1">
            <a:spLocks noChangeArrowheads="1"/>
          </p:cNvSpPr>
          <p:nvPr/>
        </p:nvSpPr>
        <p:spPr bwMode="auto">
          <a:xfrm>
            <a:off x="4032250" y="3657600"/>
            <a:ext cx="5111750" cy="366713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1800" b="0">
                <a:solidFill>
                  <a:srgbClr val="000099"/>
                </a:solidFill>
              </a:rPr>
              <a:t>Atomic compare-and-swap for synchronization</a:t>
            </a:r>
          </a:p>
        </p:txBody>
      </p:sp>
      <p:pic>
        <p:nvPicPr>
          <p:cNvPr id="85001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7600" y="228600"/>
            <a:ext cx="7445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5002" name="Picture 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77000" y="228600"/>
            <a:ext cx="762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Box 39"/>
          <p:cNvSpPr txBox="1">
            <a:spLocks noChangeArrowheads="1"/>
          </p:cNvSpPr>
          <p:nvPr/>
        </p:nvSpPr>
        <p:spPr bwMode="auto">
          <a:xfrm>
            <a:off x="3505200" y="5562600"/>
            <a:ext cx="5250155" cy="646331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1800" b="0" dirty="0" smtClean="0">
                <a:solidFill>
                  <a:srgbClr val="000099"/>
                </a:solidFill>
              </a:rPr>
              <a:t>Fences must be inserted to assure correctness</a:t>
            </a:r>
          </a:p>
          <a:p>
            <a:pPr algn="ctr" eaLnBrk="0" hangingPunct="0"/>
            <a:r>
              <a:rPr lang="en-US" sz="1800" b="0" dirty="0" smtClean="0">
                <a:solidFill>
                  <a:srgbClr val="000099"/>
                </a:solidFill>
              </a:rPr>
              <a:t>on weak memory models</a:t>
            </a:r>
            <a:endParaRPr lang="en-US" sz="1800" b="0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9667" grpId="0" animBg="1"/>
      <p:bldP spid="709668" grpId="0" animBg="1"/>
      <p:bldP spid="709669" grpId="0" animBg="1"/>
      <p:bldP spid="709670" grpId="0" animBg="1"/>
      <p:bldP spid="709671" grpId="0" animBg="1"/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AutoShape 2"/>
          <p:cNvSpPr>
            <a:spLocks noChangeArrowheads="1"/>
          </p:cNvSpPr>
          <p:nvPr/>
        </p:nvSpPr>
        <p:spPr bwMode="auto">
          <a:xfrm>
            <a:off x="98425" y="1776413"/>
            <a:ext cx="3479800" cy="5046662"/>
          </a:xfrm>
          <a:prstGeom prst="roundRect">
            <a:avLst>
              <a:gd name="adj" fmla="val 42"/>
            </a:avLst>
          </a:prstGeom>
          <a:gradFill rotWithShape="0">
            <a:gsLst>
              <a:gs pos="0">
                <a:srgbClr val="FFCCFF"/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61442" name="AutoShape 3"/>
          <p:cNvSpPr>
            <a:spLocks noChangeArrowheads="1"/>
          </p:cNvSpPr>
          <p:nvPr/>
        </p:nvSpPr>
        <p:spPr bwMode="auto">
          <a:xfrm>
            <a:off x="388938" y="2941638"/>
            <a:ext cx="2354262" cy="2141537"/>
          </a:xfrm>
          <a:prstGeom prst="roundRect">
            <a:avLst>
              <a:gd name="adj" fmla="val 74"/>
            </a:avLst>
          </a:prstGeom>
          <a:solidFill>
            <a:srgbClr val="6B0094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61443" name="Rectangle 4"/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7772400" cy="1143000"/>
          </a:xfrm>
        </p:spPr>
        <p:txBody>
          <a:bodyPr lIns="90000" tIns="46800" rIns="90000" bIns="46800"/>
          <a:lstStyle/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800" b="1" smtClean="0">
                <a:solidFill>
                  <a:srgbClr val="FF0000"/>
                </a:solidFill>
              </a:rPr>
              <a:t>Bounded Model Checker</a:t>
            </a:r>
          </a:p>
        </p:txBody>
      </p:sp>
      <p:sp>
        <p:nvSpPr>
          <p:cNvPr id="61444" name="Line 5"/>
          <p:cNvSpPr>
            <a:spLocks noChangeShapeType="1"/>
          </p:cNvSpPr>
          <p:nvPr/>
        </p:nvSpPr>
        <p:spPr bwMode="auto">
          <a:xfrm>
            <a:off x="2633663" y="1938338"/>
            <a:ext cx="642937" cy="804862"/>
          </a:xfrm>
          <a:prstGeom prst="line">
            <a:avLst/>
          </a:prstGeom>
          <a:noFill/>
          <a:ln w="38160">
            <a:solidFill>
              <a:srgbClr val="0B840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445" name="Line 6"/>
          <p:cNvSpPr>
            <a:spLocks noChangeShapeType="1"/>
          </p:cNvSpPr>
          <p:nvPr/>
        </p:nvSpPr>
        <p:spPr bwMode="auto">
          <a:xfrm flipV="1">
            <a:off x="2633663" y="3352800"/>
            <a:ext cx="566737" cy="452438"/>
          </a:xfrm>
          <a:prstGeom prst="line">
            <a:avLst/>
          </a:prstGeom>
          <a:noFill/>
          <a:ln w="38160">
            <a:solidFill>
              <a:srgbClr val="0B840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446" name="Line 7"/>
          <p:cNvSpPr>
            <a:spLocks noChangeShapeType="1"/>
          </p:cNvSpPr>
          <p:nvPr/>
        </p:nvSpPr>
        <p:spPr bwMode="auto">
          <a:xfrm flipV="1">
            <a:off x="3619500" y="3441700"/>
            <a:ext cx="1588" cy="1827213"/>
          </a:xfrm>
          <a:prstGeom prst="line">
            <a:avLst/>
          </a:prstGeom>
          <a:noFill/>
          <a:ln w="38160">
            <a:solidFill>
              <a:srgbClr val="0B840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pic>
        <p:nvPicPr>
          <p:cNvPr id="61447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45213" y="2608263"/>
            <a:ext cx="2147887" cy="340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48" name="Text Box 9"/>
          <p:cNvSpPr txBox="1">
            <a:spLocks noChangeArrowheads="1"/>
          </p:cNvSpPr>
          <p:nvPr/>
        </p:nvSpPr>
        <p:spPr bwMode="auto">
          <a:xfrm>
            <a:off x="5535613" y="1312863"/>
            <a:ext cx="3228975" cy="183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000" b="0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Pass:</a:t>
            </a:r>
            <a:r>
              <a:rPr lang="en-GB" sz="2000" b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all executions of the test are observationally equivalent to a serial execution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sz="2000" b="0">
              <a:solidFill>
                <a:schemeClr val="tx1"/>
              </a:solidFill>
              <a:latin typeface="Times New Roman" pitchFamily="18" charset="0"/>
              <a:cs typeface="Arial" charset="0"/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000" b="0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Fail:</a:t>
            </a:r>
          </a:p>
        </p:txBody>
      </p:sp>
      <p:sp>
        <p:nvSpPr>
          <p:cNvPr id="61449" name="Line 10"/>
          <p:cNvSpPr>
            <a:spLocks noChangeShapeType="1"/>
          </p:cNvSpPr>
          <p:nvPr/>
        </p:nvSpPr>
        <p:spPr bwMode="auto">
          <a:xfrm flipV="1">
            <a:off x="4535488" y="1570038"/>
            <a:ext cx="1023937" cy="1320800"/>
          </a:xfrm>
          <a:prstGeom prst="line">
            <a:avLst/>
          </a:prstGeom>
          <a:noFill/>
          <a:ln w="3816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450" name="Line 11"/>
          <p:cNvSpPr>
            <a:spLocks noChangeShapeType="1"/>
          </p:cNvSpPr>
          <p:nvPr/>
        </p:nvSpPr>
        <p:spPr bwMode="auto">
          <a:xfrm>
            <a:off x="5194300" y="2962275"/>
            <a:ext cx="328613" cy="1588"/>
          </a:xfrm>
          <a:prstGeom prst="line">
            <a:avLst/>
          </a:prstGeom>
          <a:noFill/>
          <a:ln w="3816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61451" name="Group 12"/>
          <p:cNvGrpSpPr>
            <a:grpSpLocks/>
          </p:cNvGrpSpPr>
          <p:nvPr/>
        </p:nvGrpSpPr>
        <p:grpSpPr bwMode="auto">
          <a:xfrm>
            <a:off x="3200400" y="2747963"/>
            <a:ext cx="1955800" cy="608012"/>
            <a:chOff x="2087" y="1771"/>
            <a:chExt cx="1184" cy="383"/>
          </a:xfrm>
        </p:grpSpPr>
        <p:sp>
          <p:nvSpPr>
            <p:cNvPr id="61461" name="AutoShape 13"/>
            <p:cNvSpPr>
              <a:spLocks noChangeArrowheads="1"/>
            </p:cNvSpPr>
            <p:nvPr/>
          </p:nvSpPr>
          <p:spPr bwMode="auto">
            <a:xfrm>
              <a:off x="2087" y="1771"/>
              <a:ext cx="1184" cy="383"/>
            </a:xfrm>
            <a:prstGeom prst="roundRect">
              <a:avLst>
                <a:gd name="adj" fmla="val 259"/>
              </a:avLst>
            </a:prstGeom>
            <a:solidFill>
              <a:srgbClr val="FFFFCC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grpSp>
          <p:nvGrpSpPr>
            <p:cNvPr id="61462" name="Group 14"/>
            <p:cNvGrpSpPr>
              <a:grpSpLocks/>
            </p:cNvGrpSpPr>
            <p:nvPr/>
          </p:nvGrpSpPr>
          <p:grpSpPr bwMode="auto">
            <a:xfrm>
              <a:off x="2087" y="1771"/>
              <a:ext cx="1184" cy="383"/>
              <a:chOff x="2087" y="1771"/>
              <a:chExt cx="1184" cy="383"/>
            </a:xfrm>
          </p:grpSpPr>
          <p:sp>
            <p:nvSpPr>
              <p:cNvPr id="61463" name="AutoShape 15"/>
              <p:cNvSpPr>
                <a:spLocks noChangeArrowheads="1"/>
              </p:cNvSpPr>
              <p:nvPr/>
            </p:nvSpPr>
            <p:spPr bwMode="auto">
              <a:xfrm>
                <a:off x="2087" y="1771"/>
                <a:ext cx="1184" cy="383"/>
              </a:xfrm>
              <a:prstGeom prst="roundRect">
                <a:avLst>
                  <a:gd name="adj" fmla="val 259"/>
                </a:avLst>
              </a:prstGeom>
              <a:solidFill>
                <a:srgbClr val="FFFF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61464" name="Text Box 16"/>
              <p:cNvSpPr txBox="1">
                <a:spLocks noChangeArrowheads="1"/>
              </p:cNvSpPr>
              <p:nvPr/>
            </p:nvSpPr>
            <p:spPr bwMode="auto">
              <a:xfrm>
                <a:off x="2087" y="1827"/>
                <a:ext cx="1183" cy="27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 anchor="ctr" anchorCtr="1">
                <a:spAutoFit/>
              </a:bodyPr>
              <a:lstStyle/>
              <a:p>
                <a:pPr algn="ctr">
                  <a:lnSpc>
                    <a:spcPct val="93000"/>
                  </a:lnSpc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2400">
                    <a:solidFill>
                      <a:srgbClr val="FF0000"/>
                    </a:solidFill>
                  </a:rPr>
                  <a:t>CheckFence</a:t>
                </a:r>
              </a:p>
            </p:txBody>
          </p:sp>
        </p:grpSp>
      </p:grpSp>
      <p:grpSp>
        <p:nvGrpSpPr>
          <p:cNvPr id="61452" name="Group 17"/>
          <p:cNvGrpSpPr>
            <a:grpSpLocks/>
          </p:cNvGrpSpPr>
          <p:nvPr/>
        </p:nvGrpSpPr>
        <p:grpSpPr bwMode="auto">
          <a:xfrm>
            <a:off x="1919288" y="5267325"/>
            <a:ext cx="2141537" cy="836613"/>
            <a:chOff x="1209" y="3318"/>
            <a:chExt cx="1349" cy="527"/>
          </a:xfrm>
        </p:grpSpPr>
        <p:sp>
          <p:nvSpPr>
            <p:cNvPr id="61457" name="AutoShape 18"/>
            <p:cNvSpPr>
              <a:spLocks noChangeArrowheads="1"/>
            </p:cNvSpPr>
            <p:nvPr/>
          </p:nvSpPr>
          <p:spPr bwMode="auto">
            <a:xfrm>
              <a:off x="1209" y="3318"/>
              <a:ext cx="1349" cy="527"/>
            </a:xfrm>
            <a:prstGeom prst="roundRect">
              <a:avLst>
                <a:gd name="adj" fmla="val 190"/>
              </a:avLst>
            </a:prstGeom>
            <a:noFill/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grpSp>
          <p:nvGrpSpPr>
            <p:cNvPr id="61458" name="Group 19"/>
            <p:cNvGrpSpPr>
              <a:grpSpLocks/>
            </p:cNvGrpSpPr>
            <p:nvPr/>
          </p:nvGrpSpPr>
          <p:grpSpPr bwMode="auto">
            <a:xfrm>
              <a:off x="1209" y="3318"/>
              <a:ext cx="1349" cy="527"/>
              <a:chOff x="1209" y="3318"/>
              <a:chExt cx="1349" cy="527"/>
            </a:xfrm>
          </p:grpSpPr>
          <p:sp>
            <p:nvSpPr>
              <p:cNvPr id="61459" name="AutoShape 20"/>
              <p:cNvSpPr>
                <a:spLocks noChangeArrowheads="1"/>
              </p:cNvSpPr>
              <p:nvPr/>
            </p:nvSpPr>
            <p:spPr bwMode="auto">
              <a:xfrm>
                <a:off x="1209" y="3318"/>
                <a:ext cx="1349" cy="527"/>
              </a:xfrm>
              <a:prstGeom prst="roundRect">
                <a:avLst>
                  <a:gd name="adj" fmla="val 190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61460" name="Text Box 21"/>
              <p:cNvSpPr txBox="1">
                <a:spLocks noChangeArrowheads="1"/>
              </p:cNvSpPr>
              <p:nvPr/>
            </p:nvSpPr>
            <p:spPr bwMode="auto">
              <a:xfrm>
                <a:off x="1209" y="3370"/>
                <a:ext cx="1348" cy="422"/>
              </a:xfrm>
              <a:prstGeom prst="rect">
                <a:avLst/>
              </a:prstGeom>
              <a:solidFill>
                <a:srgbClr val="FFFF66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90000" tIns="46800" rIns="90000" bIns="46800" anchor="ctr">
                <a:spAutoFit/>
              </a:bodyPr>
              <a:lstStyle/>
              <a:p>
                <a:pPr algn="ctr">
                  <a:lnSpc>
                    <a:spcPct val="93000"/>
                  </a:lnSpc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2000">
                    <a:solidFill>
                      <a:schemeClr val="tx1"/>
                    </a:solidFill>
                    <a:latin typeface="Times New Roman" pitchFamily="18" charset="0"/>
                  </a:rPr>
                  <a:t>Memory </a:t>
                </a:r>
              </a:p>
              <a:p>
                <a:pPr algn="ctr">
                  <a:lnSpc>
                    <a:spcPct val="93000"/>
                  </a:lnSpc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2000">
                    <a:solidFill>
                      <a:schemeClr val="tx1"/>
                    </a:solidFill>
                    <a:latin typeface="Times New Roman" pitchFamily="18" charset="0"/>
                  </a:rPr>
                  <a:t>Model Axioms</a:t>
                </a:r>
              </a:p>
            </p:txBody>
          </p:sp>
        </p:grpSp>
      </p:grpSp>
      <p:pic>
        <p:nvPicPr>
          <p:cNvPr id="61453" name="Picture 2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0688" y="1273175"/>
            <a:ext cx="2224087" cy="147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54" name="Picture 2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0375" y="3013075"/>
            <a:ext cx="2178050" cy="198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55" name="Line 24"/>
          <p:cNvSpPr>
            <a:spLocks noChangeShapeType="1"/>
          </p:cNvSpPr>
          <p:nvPr/>
        </p:nvSpPr>
        <p:spPr bwMode="auto">
          <a:xfrm>
            <a:off x="4270375" y="3443288"/>
            <a:ext cx="563563" cy="700087"/>
          </a:xfrm>
          <a:prstGeom prst="line">
            <a:avLst/>
          </a:prstGeom>
          <a:noFill/>
          <a:ln w="3816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456" name="Text Box 25"/>
          <p:cNvSpPr txBox="1">
            <a:spLocks noChangeArrowheads="1"/>
          </p:cNvSpPr>
          <p:nvPr/>
        </p:nvSpPr>
        <p:spPr bwMode="auto">
          <a:xfrm>
            <a:off x="4206875" y="4132263"/>
            <a:ext cx="1884363" cy="1211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000" b="0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Inconclusive:</a:t>
            </a:r>
            <a:r>
              <a:rPr lang="en-GB" sz="2000" b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000" b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runs out of time </a:t>
            </a:r>
            <a:br>
              <a:rPr lang="en-GB" sz="2000" b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</a:br>
            <a:r>
              <a:rPr lang="en-GB" sz="2000" b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or memory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686800" cy="685800"/>
          </a:xfrm>
        </p:spPr>
        <p:txBody>
          <a:bodyPr/>
          <a:lstStyle/>
          <a:p>
            <a:r>
              <a:rPr lang="en-US" sz="2800" b="1" smtClean="0">
                <a:solidFill>
                  <a:schemeClr val="hlink"/>
                </a:solidFill>
              </a:rPr>
              <a:t>Why symbolic test programs?</a:t>
            </a:r>
          </a:p>
        </p:txBody>
      </p:sp>
      <p:sp>
        <p:nvSpPr>
          <p:cNvPr id="60418" name="Rectangle 3"/>
          <p:cNvSpPr>
            <a:spLocks noChangeArrowheads="1"/>
          </p:cNvSpPr>
          <p:nvPr/>
        </p:nvSpPr>
        <p:spPr bwMode="auto">
          <a:xfrm>
            <a:off x="457200" y="1905000"/>
            <a:ext cx="8686800" cy="468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2000" b="0">
                <a:solidFill>
                  <a:srgbClr val="006600"/>
                </a:solidFill>
              </a:rPr>
              <a:t>1) Make everything finite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en-US" sz="2000" b="0">
                <a:solidFill>
                  <a:schemeClr val="tx1"/>
                </a:solidFill>
              </a:rPr>
              <a:t>State is unbounded (dynamic memory allocation)</a:t>
            </a:r>
            <a:br>
              <a:rPr lang="en-US" sz="2000" b="0">
                <a:solidFill>
                  <a:schemeClr val="tx1"/>
                </a:solidFill>
              </a:rPr>
            </a:br>
            <a:r>
              <a:rPr lang="en-US" sz="2000" b="0">
                <a:solidFill>
                  <a:srgbClr val="CC0000"/>
                </a:solidFill>
              </a:rPr>
              <a:t>... is bounded for individual test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en-US" sz="2000" b="0">
                <a:solidFill>
                  <a:schemeClr val="tx1"/>
                </a:solidFill>
              </a:rPr>
              <a:t>Checking sequential consistency is undecidable (AMP 96)</a:t>
            </a:r>
            <a:br>
              <a:rPr lang="en-US" sz="2000" b="0">
                <a:solidFill>
                  <a:schemeClr val="tx1"/>
                </a:solidFill>
              </a:rPr>
            </a:br>
            <a:r>
              <a:rPr lang="en-US" sz="2000" b="0">
                <a:solidFill>
                  <a:srgbClr val="CC0000"/>
                </a:solidFill>
              </a:rPr>
              <a:t>... is decidable for individual test</a:t>
            </a:r>
            <a:br>
              <a:rPr lang="en-US" sz="2000" b="0">
                <a:solidFill>
                  <a:srgbClr val="CC0000"/>
                </a:solidFill>
              </a:rPr>
            </a:br>
            <a:endParaRPr lang="en-US" sz="2000" b="0">
              <a:solidFill>
                <a:srgbClr val="CC0000"/>
              </a:solidFill>
            </a:endParaRPr>
          </a:p>
          <a:p>
            <a:pPr marL="342900" indent="-342900" eaLnBrk="0" hangingPunct="0">
              <a:spcBef>
                <a:spcPct val="20000"/>
              </a:spcBef>
            </a:pPr>
            <a:r>
              <a:rPr lang="en-US" sz="2000" b="0">
                <a:solidFill>
                  <a:srgbClr val="006600"/>
                </a:solidFill>
              </a:rPr>
              <a:t>2) Gives us finite instruction sequence to work with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en-US" sz="2000" b="0">
                <a:solidFill>
                  <a:schemeClr val="tx1"/>
                </a:solidFill>
              </a:rPr>
              <a:t>State space too large for interleaved system model</a:t>
            </a:r>
            <a:r>
              <a:rPr lang="en-US" sz="2000" b="0">
                <a:solidFill>
                  <a:srgbClr val="000066"/>
                </a:solidFill>
              </a:rPr>
              <a:t/>
            </a:r>
            <a:br>
              <a:rPr lang="en-US" sz="2000" b="0">
                <a:solidFill>
                  <a:srgbClr val="000066"/>
                </a:solidFill>
              </a:rPr>
            </a:br>
            <a:r>
              <a:rPr lang="en-US" sz="2000" b="0">
                <a:solidFill>
                  <a:schemeClr val="tx1"/>
                </a:solidFill>
              </a:rPr>
              <a:t> </a:t>
            </a:r>
            <a:r>
              <a:rPr lang="en-US" sz="2000" b="0">
                <a:solidFill>
                  <a:srgbClr val="CC0000"/>
                </a:solidFill>
              </a:rPr>
              <a:t>.... can directly encode value flow between instructions</a:t>
            </a:r>
            <a:endParaRPr lang="en-US" sz="2000" b="0">
              <a:solidFill>
                <a:schemeClr val="tx1"/>
              </a:solidFill>
            </a:endParaRP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en-US" sz="2000" b="0">
                <a:solidFill>
                  <a:schemeClr val="tx1"/>
                </a:solidFill>
              </a:rPr>
              <a:t>Memory model specified by axioms </a:t>
            </a:r>
            <a:br>
              <a:rPr lang="en-US" sz="2000" b="0">
                <a:solidFill>
                  <a:schemeClr val="tx1"/>
                </a:solidFill>
              </a:rPr>
            </a:br>
            <a:r>
              <a:rPr lang="en-US" sz="2000" b="0">
                <a:solidFill>
                  <a:srgbClr val="CC0000"/>
                </a:solidFill>
              </a:rPr>
              <a:t>.... can directly encode ordering axioms on instructions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0" y="30480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800" dirty="0" smtClean="0">
                <a:solidFill>
                  <a:schemeClr val="hlink"/>
                </a:solidFill>
              </a:rPr>
              <a:t>Amir’s Influence on My Own Research</a:t>
            </a:r>
            <a:endParaRPr lang="en-US" sz="2800" b="1" dirty="0" smtClean="0">
              <a:solidFill>
                <a:schemeClr val="hlink"/>
              </a:solidFill>
            </a:endParaRP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381000" y="1828800"/>
            <a:ext cx="87630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en-US" sz="2200" dirty="0">
                <a:solidFill>
                  <a:schemeClr val="tx1"/>
                </a:solidFill>
              </a:rPr>
              <a:t/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400" b="0" dirty="0" smtClean="0">
                <a:solidFill>
                  <a:schemeClr val="hlink"/>
                </a:solidFill>
              </a:rPr>
              <a:t>A really temporal logic</a:t>
            </a:r>
            <a:r>
              <a:rPr lang="en-US" sz="2200" b="0" dirty="0" smtClean="0">
                <a:solidFill>
                  <a:schemeClr val="hlink"/>
                </a:solidFill>
              </a:rPr>
              <a:t>, FOCS 1989</a:t>
            </a:r>
            <a:r>
              <a:rPr lang="en-US" sz="2200" b="0" dirty="0" smtClean="0">
                <a:solidFill>
                  <a:schemeClr val="tx1"/>
                </a:solidFill>
              </a:rPr>
              <a:t> </a:t>
            </a:r>
          </a:p>
          <a:p>
            <a:pPr algn="l"/>
            <a:endParaRPr lang="en-US" sz="2200" b="0" dirty="0" smtClean="0">
              <a:solidFill>
                <a:schemeClr val="tx1"/>
              </a:solidFill>
            </a:endParaRPr>
          </a:p>
          <a:p>
            <a:pPr algn="l"/>
            <a:r>
              <a:rPr lang="en-US" sz="2200" b="0" dirty="0" smtClean="0">
                <a:solidFill>
                  <a:schemeClr val="tx1"/>
                </a:solidFill>
              </a:rPr>
              <a:t>	Joint work with Tom </a:t>
            </a:r>
            <a:r>
              <a:rPr lang="en-US" sz="2200" b="0" dirty="0" err="1" smtClean="0">
                <a:solidFill>
                  <a:schemeClr val="tx1"/>
                </a:solidFill>
              </a:rPr>
              <a:t>Henzinger</a:t>
            </a:r>
            <a:endParaRPr lang="en-US" sz="2200" b="0" dirty="0" smtClean="0">
              <a:solidFill>
                <a:schemeClr val="tx1"/>
              </a:solidFill>
            </a:endParaRPr>
          </a:p>
          <a:p>
            <a:pPr algn="l"/>
            <a:r>
              <a:rPr lang="en-US" sz="2200" b="0" dirty="0" smtClean="0">
                <a:solidFill>
                  <a:schemeClr val="tx1"/>
                </a:solidFill>
              </a:rPr>
              <a:t>        </a:t>
            </a:r>
            <a:r>
              <a:rPr lang="en-US" sz="2200" b="0" dirty="0" smtClean="0">
                <a:solidFill>
                  <a:schemeClr val="tx1"/>
                </a:solidFill>
              </a:rPr>
              <a:t>	Written while visiting Weizmann in Spring 1989</a:t>
            </a:r>
          </a:p>
          <a:p>
            <a:pPr algn="l"/>
            <a:endParaRPr lang="en-US" sz="2200" b="0" dirty="0" smtClean="0">
              <a:solidFill>
                <a:schemeClr val="tx1"/>
              </a:solidFill>
            </a:endParaRPr>
          </a:p>
          <a:p>
            <a:pPr algn="l"/>
            <a:r>
              <a:rPr lang="en-US" sz="2200" b="0" dirty="0" smtClean="0">
                <a:solidFill>
                  <a:schemeClr val="tx1"/>
                </a:solidFill>
              </a:rPr>
              <a:t>	Extension of LTL with real-time </a:t>
            </a:r>
            <a:r>
              <a:rPr lang="en-US" sz="2200" b="0" dirty="0" smtClean="0">
                <a:solidFill>
                  <a:schemeClr val="tx1"/>
                </a:solidFill>
              </a:rPr>
              <a:t>bounds</a:t>
            </a:r>
          </a:p>
          <a:p>
            <a:pPr algn="l"/>
            <a:r>
              <a:rPr lang="en-US" sz="2200" b="0" dirty="0" smtClean="0">
                <a:solidFill>
                  <a:schemeClr val="tx1"/>
                </a:solidFill>
              </a:rPr>
              <a:t> </a:t>
            </a:r>
            <a:endParaRPr lang="en-US" sz="2200" b="0" dirty="0" smtClean="0">
              <a:solidFill>
                <a:schemeClr val="tx1"/>
              </a:solidFill>
            </a:endParaRPr>
          </a:p>
          <a:p>
            <a:pPr algn="l"/>
            <a:r>
              <a:rPr lang="en-US" sz="2200" b="0" dirty="0" smtClean="0">
                <a:solidFill>
                  <a:schemeClr val="tx1"/>
                </a:solidFill>
              </a:rPr>
              <a:t>	</a:t>
            </a:r>
            <a:r>
              <a:rPr lang="en-US" sz="2200" b="0" dirty="0" smtClean="0">
                <a:solidFill>
                  <a:schemeClr val="tx1"/>
                </a:solidFill>
              </a:rPr>
              <a:t>Always ( p -&gt; Eventually</a:t>
            </a:r>
            <a:r>
              <a:rPr lang="en-US" sz="2200" b="0" baseline="-25000" dirty="0" smtClean="0">
                <a:solidFill>
                  <a:srgbClr val="FF0000"/>
                </a:solidFill>
              </a:rPr>
              <a:t>&lt;5</a:t>
            </a:r>
            <a:r>
              <a:rPr lang="en-US" sz="2200" b="0" dirty="0" smtClean="0">
                <a:solidFill>
                  <a:schemeClr val="tx1"/>
                </a:solidFill>
              </a:rPr>
              <a:t> q)</a:t>
            </a:r>
            <a:endParaRPr lang="en-US" sz="2200" b="0" dirty="0" smtClean="0">
              <a:solidFill>
                <a:schemeClr val="tx1"/>
              </a:solidFill>
            </a:endParaRPr>
          </a:p>
          <a:p>
            <a:pPr algn="l"/>
            <a:r>
              <a:rPr lang="en-US" sz="2200" b="0" dirty="0" smtClean="0">
                <a:solidFill>
                  <a:schemeClr val="tx1"/>
                </a:solidFill>
              </a:rPr>
              <a:t>          </a:t>
            </a:r>
            <a:r>
              <a:rPr lang="en-US" sz="2200" b="0" dirty="0">
                <a:solidFill>
                  <a:schemeClr val="tx1"/>
                </a:solidFill>
              </a:rPr>
              <a:t/>
            </a:r>
            <a:br>
              <a:rPr lang="en-US" sz="2200" b="0" dirty="0">
                <a:solidFill>
                  <a:schemeClr val="tx1"/>
                </a:solidFill>
              </a:rPr>
            </a:br>
            <a:r>
              <a:rPr lang="en-US" sz="2200" b="0" dirty="0">
                <a:solidFill>
                  <a:schemeClr val="tx1"/>
                </a:solidFill>
              </a:rPr>
              <a:t/>
            </a:r>
            <a:br>
              <a:rPr lang="en-US" sz="2200" b="0" dirty="0">
                <a:solidFill>
                  <a:schemeClr val="tx1"/>
                </a:solidFill>
              </a:rPr>
            </a:br>
            <a:endParaRPr lang="en-US" sz="2200" b="0" dirty="0" smtClean="0">
              <a:solidFill>
                <a:srgbClr val="000099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0" y="304800"/>
            <a:ext cx="990600" cy="1214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92088"/>
            <a:ext cx="9144000" cy="657225"/>
          </a:xfrm>
        </p:spPr>
        <p:txBody>
          <a:bodyPr lIns="90000" tIns="46800" rIns="90000" bIns="46800"/>
          <a:lstStyle/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800" b="1" smtClean="0">
                <a:solidFill>
                  <a:srgbClr val="FF0000"/>
                </a:solidFill>
              </a:rPr>
              <a:t>Correctness Condition</a:t>
            </a:r>
            <a:r>
              <a:rPr lang="en-GB" smtClean="0"/>
              <a:t> </a:t>
            </a:r>
          </a:p>
        </p:txBody>
      </p:sp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31875"/>
            <a:ext cx="8229600" cy="4876800"/>
          </a:xfrm>
        </p:spPr>
        <p:txBody>
          <a:bodyPr lIns="90000" tIns="46800" rIns="90000" bIns="46800"/>
          <a:lstStyle/>
          <a:p>
            <a:pPr>
              <a:lnSpc>
                <a:spcPct val="93000"/>
              </a:lnSpc>
              <a:spcBef>
                <a:spcPts val="700"/>
              </a:spcBef>
              <a:buFontTx/>
              <a:buNone/>
              <a:tabLst>
                <a:tab pos="339725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055225" algn="l"/>
                <a:tab pos="10512425" algn="l"/>
              </a:tabLst>
            </a:pPr>
            <a:r>
              <a:rPr lang="en-GB" smtClean="0"/>
              <a:t>	</a:t>
            </a:r>
            <a:r>
              <a:rPr lang="en-GB" sz="2400" smtClean="0"/>
              <a:t>Data type implementations must appear </a:t>
            </a:r>
            <a:br>
              <a:rPr lang="en-GB" sz="2400" smtClean="0"/>
            </a:br>
            <a:r>
              <a:rPr lang="en-GB" sz="2400" smtClean="0"/>
              <a:t>sequentially consistent to the client program:</a:t>
            </a:r>
          </a:p>
          <a:p>
            <a:pPr>
              <a:spcBef>
                <a:spcPts val="600"/>
              </a:spcBef>
              <a:buFontTx/>
              <a:buNone/>
              <a:tabLst>
                <a:tab pos="339725" algn="l"/>
                <a:tab pos="908050" algn="l"/>
                <a:tab pos="1822450" algn="l"/>
                <a:tab pos="2736850" algn="l"/>
                <a:tab pos="3651250" algn="l"/>
                <a:tab pos="4565650" algn="l"/>
                <a:tab pos="5480050" algn="l"/>
                <a:tab pos="6394450" algn="l"/>
                <a:tab pos="7308850" algn="l"/>
                <a:tab pos="8223250" algn="l"/>
                <a:tab pos="9137650" algn="l"/>
                <a:tab pos="10052050" algn="l"/>
                <a:tab pos="10055225" algn="l"/>
                <a:tab pos="10512425" algn="l"/>
              </a:tabLst>
            </a:pPr>
            <a:r>
              <a:rPr lang="en-GB" sz="2400" smtClean="0">
                <a:solidFill>
                  <a:schemeClr val="accent2"/>
                </a:solidFill>
              </a:rPr>
              <a:t>	</a:t>
            </a:r>
            <a:r>
              <a:rPr lang="en-GB" sz="2000" smtClean="0">
                <a:solidFill>
                  <a:schemeClr val="accent2"/>
                </a:solidFill>
              </a:rPr>
              <a:t>the observed argument and return values must be consistent with some interleaved, atomic execution of the operations.</a:t>
            </a:r>
            <a:r>
              <a:rPr lang="en-GB" sz="2400" smtClean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56323" name="AutoShape 4"/>
          <p:cNvSpPr>
            <a:spLocks noChangeArrowheads="1"/>
          </p:cNvSpPr>
          <p:nvPr/>
        </p:nvSpPr>
        <p:spPr bwMode="auto">
          <a:xfrm>
            <a:off x="979488" y="3716338"/>
            <a:ext cx="3592512" cy="2105025"/>
          </a:xfrm>
          <a:prstGeom prst="roundRect">
            <a:avLst>
              <a:gd name="adj" fmla="val 74"/>
            </a:avLst>
          </a:prstGeom>
          <a:gradFill rotWithShape="0">
            <a:gsLst>
              <a:gs pos="0">
                <a:srgbClr val="E9F7FF"/>
              </a:gs>
              <a:gs pos="100000">
                <a:srgbClr val="FFFFFF"/>
              </a:gs>
            </a:gsLst>
            <a:lin ang="13500000" scaled="1"/>
          </a:gra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grpSp>
        <p:nvGrpSpPr>
          <p:cNvPr id="56324" name="Group 5"/>
          <p:cNvGrpSpPr>
            <a:grpSpLocks/>
          </p:cNvGrpSpPr>
          <p:nvPr/>
        </p:nvGrpSpPr>
        <p:grpSpPr bwMode="auto">
          <a:xfrm>
            <a:off x="1098550" y="4114800"/>
            <a:ext cx="1719263" cy="1306513"/>
            <a:chOff x="692" y="2745"/>
            <a:chExt cx="1083" cy="670"/>
          </a:xfrm>
        </p:grpSpPr>
        <p:grpSp>
          <p:nvGrpSpPr>
            <p:cNvPr id="56343" name="Group 6"/>
            <p:cNvGrpSpPr>
              <a:grpSpLocks/>
            </p:cNvGrpSpPr>
            <p:nvPr/>
          </p:nvGrpSpPr>
          <p:grpSpPr bwMode="auto">
            <a:xfrm>
              <a:off x="692" y="2745"/>
              <a:ext cx="1081" cy="670"/>
              <a:chOff x="692" y="2745"/>
              <a:chExt cx="1081" cy="670"/>
            </a:xfrm>
          </p:grpSpPr>
          <p:sp>
            <p:nvSpPr>
              <p:cNvPr id="56347" name="Freeform 7"/>
              <p:cNvSpPr>
                <a:spLocks noChangeArrowheads="1"/>
              </p:cNvSpPr>
              <p:nvPr/>
            </p:nvSpPr>
            <p:spPr bwMode="auto">
              <a:xfrm>
                <a:off x="692" y="2745"/>
                <a:ext cx="1082" cy="671"/>
              </a:xfrm>
              <a:custGeom>
                <a:avLst/>
                <a:gdLst>
                  <a:gd name="T0" fmla="*/ 0 w 4771"/>
                  <a:gd name="T1" fmla="*/ 0 h 2960"/>
                  <a:gd name="T2" fmla="*/ 245 w 4771"/>
                  <a:gd name="T3" fmla="*/ 0 h 2960"/>
                  <a:gd name="T4" fmla="*/ 245 w 4771"/>
                  <a:gd name="T5" fmla="*/ 128 h 2960"/>
                  <a:gd name="T6" fmla="*/ 206 w 4771"/>
                  <a:gd name="T7" fmla="*/ 152 h 2960"/>
                  <a:gd name="T8" fmla="*/ 0 w 4771"/>
                  <a:gd name="T9" fmla="*/ 152 h 2960"/>
                  <a:gd name="T10" fmla="*/ 0 w 4771"/>
                  <a:gd name="T11" fmla="*/ 0 h 296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771"/>
                  <a:gd name="T19" fmla="*/ 0 h 2960"/>
                  <a:gd name="T20" fmla="*/ 4771 w 4771"/>
                  <a:gd name="T21" fmla="*/ 2960 h 296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771" h="2960">
                    <a:moveTo>
                      <a:pt x="0" y="0"/>
                    </a:moveTo>
                    <a:lnTo>
                      <a:pt x="4770" y="0"/>
                    </a:lnTo>
                    <a:lnTo>
                      <a:pt x="4770" y="2483"/>
                    </a:lnTo>
                    <a:lnTo>
                      <a:pt x="4002" y="2959"/>
                    </a:lnTo>
                    <a:lnTo>
                      <a:pt x="0" y="2959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348" name="Freeform 8"/>
              <p:cNvSpPr>
                <a:spLocks noChangeArrowheads="1"/>
              </p:cNvSpPr>
              <p:nvPr/>
            </p:nvSpPr>
            <p:spPr bwMode="auto">
              <a:xfrm>
                <a:off x="1599" y="3308"/>
                <a:ext cx="175" cy="108"/>
              </a:xfrm>
              <a:custGeom>
                <a:avLst/>
                <a:gdLst>
                  <a:gd name="T0" fmla="*/ 0 w 770"/>
                  <a:gd name="T1" fmla="*/ 25 h 476"/>
                  <a:gd name="T2" fmla="*/ 10 w 770"/>
                  <a:gd name="T3" fmla="*/ 0 h 476"/>
                  <a:gd name="T4" fmla="*/ 40 w 770"/>
                  <a:gd name="T5" fmla="*/ 0 h 476"/>
                  <a:gd name="T6" fmla="*/ 0 w 770"/>
                  <a:gd name="T7" fmla="*/ 25 h 47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70"/>
                  <a:gd name="T13" fmla="*/ 0 h 476"/>
                  <a:gd name="T14" fmla="*/ 770 w 770"/>
                  <a:gd name="T15" fmla="*/ 476 h 47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70" h="476">
                    <a:moveTo>
                      <a:pt x="0" y="475"/>
                    </a:moveTo>
                    <a:lnTo>
                      <a:pt x="200" y="0"/>
                    </a:lnTo>
                    <a:cubicBezTo>
                      <a:pt x="392" y="67"/>
                      <a:pt x="383" y="29"/>
                      <a:pt x="769" y="0"/>
                    </a:cubicBezTo>
                    <a:lnTo>
                      <a:pt x="0" y="475"/>
                    </a:lnTo>
                  </a:path>
                </a:pathLst>
              </a:custGeom>
              <a:solidFill>
                <a:srgbClr val="DBDBDB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6344" name="Group 9"/>
            <p:cNvGrpSpPr>
              <a:grpSpLocks/>
            </p:cNvGrpSpPr>
            <p:nvPr/>
          </p:nvGrpSpPr>
          <p:grpSpPr bwMode="auto">
            <a:xfrm>
              <a:off x="692" y="2745"/>
              <a:ext cx="1083" cy="571"/>
              <a:chOff x="692" y="2745"/>
              <a:chExt cx="1083" cy="571"/>
            </a:xfrm>
          </p:grpSpPr>
          <p:sp>
            <p:nvSpPr>
              <p:cNvPr id="56345" name="AutoShape 10"/>
              <p:cNvSpPr>
                <a:spLocks noChangeArrowheads="1"/>
              </p:cNvSpPr>
              <p:nvPr/>
            </p:nvSpPr>
            <p:spPr bwMode="auto">
              <a:xfrm>
                <a:off x="692" y="2745"/>
                <a:ext cx="1083" cy="571"/>
              </a:xfrm>
              <a:prstGeom prst="roundRect">
                <a:avLst>
                  <a:gd name="adj" fmla="val 171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56346" name="Text Box 11"/>
              <p:cNvSpPr txBox="1">
                <a:spLocks noChangeArrowheads="1"/>
              </p:cNvSpPr>
              <p:nvPr/>
            </p:nvSpPr>
            <p:spPr bwMode="auto">
              <a:xfrm>
                <a:off x="692" y="2870"/>
                <a:ext cx="1083" cy="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 anchor="ctr">
                <a:spAutoFit/>
              </a:bodyPr>
              <a:lstStyle/>
              <a:p>
                <a:pPr>
                  <a:lnSpc>
                    <a:spcPct val="93000"/>
                  </a:lnSpc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>
                    <a:solidFill>
                      <a:schemeClr val="tx1"/>
                    </a:solidFill>
                    <a:latin typeface="Times New Roman" pitchFamily="18" charset="0"/>
                  </a:rPr>
                  <a:t>enqueue(1)</a:t>
                </a:r>
              </a:p>
              <a:p>
                <a:pPr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>
                    <a:solidFill>
                      <a:schemeClr val="tx1"/>
                    </a:solidFill>
                    <a:latin typeface="Times New Roman" pitchFamily="18" charset="0"/>
                  </a:rPr>
                  <a:t>dequeue() -&gt; 2</a:t>
                </a:r>
              </a:p>
            </p:txBody>
          </p:sp>
        </p:grpSp>
      </p:grpSp>
      <p:grpSp>
        <p:nvGrpSpPr>
          <p:cNvPr id="56325" name="Group 12"/>
          <p:cNvGrpSpPr>
            <a:grpSpLocks/>
          </p:cNvGrpSpPr>
          <p:nvPr/>
        </p:nvGrpSpPr>
        <p:grpSpPr bwMode="auto">
          <a:xfrm>
            <a:off x="2895600" y="4114800"/>
            <a:ext cx="1628775" cy="1306513"/>
            <a:chOff x="1824" y="2745"/>
            <a:chExt cx="1026" cy="670"/>
          </a:xfrm>
        </p:grpSpPr>
        <p:grpSp>
          <p:nvGrpSpPr>
            <p:cNvPr id="56337" name="Group 13"/>
            <p:cNvGrpSpPr>
              <a:grpSpLocks/>
            </p:cNvGrpSpPr>
            <p:nvPr/>
          </p:nvGrpSpPr>
          <p:grpSpPr bwMode="auto">
            <a:xfrm>
              <a:off x="1824" y="2745"/>
              <a:ext cx="1024" cy="670"/>
              <a:chOff x="1824" y="2745"/>
              <a:chExt cx="1024" cy="670"/>
            </a:xfrm>
          </p:grpSpPr>
          <p:sp>
            <p:nvSpPr>
              <p:cNvPr id="56341" name="Freeform 14"/>
              <p:cNvSpPr>
                <a:spLocks noChangeArrowheads="1"/>
              </p:cNvSpPr>
              <p:nvPr/>
            </p:nvSpPr>
            <p:spPr bwMode="auto">
              <a:xfrm>
                <a:off x="1824" y="2745"/>
                <a:ext cx="1025" cy="671"/>
              </a:xfrm>
              <a:custGeom>
                <a:avLst/>
                <a:gdLst>
                  <a:gd name="T0" fmla="*/ 0 w 4521"/>
                  <a:gd name="T1" fmla="*/ 0 h 2960"/>
                  <a:gd name="T2" fmla="*/ 232 w 4521"/>
                  <a:gd name="T3" fmla="*/ 0 h 2960"/>
                  <a:gd name="T4" fmla="*/ 232 w 4521"/>
                  <a:gd name="T5" fmla="*/ 128 h 2960"/>
                  <a:gd name="T6" fmla="*/ 195 w 4521"/>
                  <a:gd name="T7" fmla="*/ 152 h 2960"/>
                  <a:gd name="T8" fmla="*/ 0 w 4521"/>
                  <a:gd name="T9" fmla="*/ 152 h 2960"/>
                  <a:gd name="T10" fmla="*/ 0 w 4521"/>
                  <a:gd name="T11" fmla="*/ 0 h 296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4521"/>
                  <a:gd name="T19" fmla="*/ 0 h 2960"/>
                  <a:gd name="T20" fmla="*/ 4521 w 4521"/>
                  <a:gd name="T21" fmla="*/ 2960 h 296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4521" h="2960">
                    <a:moveTo>
                      <a:pt x="0" y="0"/>
                    </a:moveTo>
                    <a:lnTo>
                      <a:pt x="4520" y="0"/>
                    </a:lnTo>
                    <a:lnTo>
                      <a:pt x="4520" y="2483"/>
                    </a:lnTo>
                    <a:lnTo>
                      <a:pt x="3792" y="2959"/>
                    </a:lnTo>
                    <a:lnTo>
                      <a:pt x="0" y="2959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342" name="Freeform 15"/>
              <p:cNvSpPr>
                <a:spLocks noChangeArrowheads="1"/>
              </p:cNvSpPr>
              <p:nvPr/>
            </p:nvSpPr>
            <p:spPr bwMode="auto">
              <a:xfrm>
                <a:off x="2683" y="3308"/>
                <a:ext cx="166" cy="108"/>
              </a:xfrm>
              <a:custGeom>
                <a:avLst/>
                <a:gdLst>
                  <a:gd name="T0" fmla="*/ 0 w 730"/>
                  <a:gd name="T1" fmla="*/ 25 h 476"/>
                  <a:gd name="T2" fmla="*/ 10 w 730"/>
                  <a:gd name="T3" fmla="*/ 0 h 476"/>
                  <a:gd name="T4" fmla="*/ 38 w 730"/>
                  <a:gd name="T5" fmla="*/ 0 h 476"/>
                  <a:gd name="T6" fmla="*/ 0 w 730"/>
                  <a:gd name="T7" fmla="*/ 25 h 47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30"/>
                  <a:gd name="T13" fmla="*/ 0 h 476"/>
                  <a:gd name="T14" fmla="*/ 730 w 730"/>
                  <a:gd name="T15" fmla="*/ 476 h 47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30" h="476">
                    <a:moveTo>
                      <a:pt x="0" y="475"/>
                    </a:moveTo>
                    <a:lnTo>
                      <a:pt x="189" y="0"/>
                    </a:lnTo>
                    <a:cubicBezTo>
                      <a:pt x="371" y="67"/>
                      <a:pt x="363" y="29"/>
                      <a:pt x="729" y="0"/>
                    </a:cubicBezTo>
                    <a:lnTo>
                      <a:pt x="0" y="475"/>
                    </a:lnTo>
                  </a:path>
                </a:pathLst>
              </a:custGeom>
              <a:solidFill>
                <a:srgbClr val="DBDBDB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6338" name="Group 16"/>
            <p:cNvGrpSpPr>
              <a:grpSpLocks/>
            </p:cNvGrpSpPr>
            <p:nvPr/>
          </p:nvGrpSpPr>
          <p:grpSpPr bwMode="auto">
            <a:xfrm>
              <a:off x="1824" y="2745"/>
              <a:ext cx="1026" cy="571"/>
              <a:chOff x="1824" y="2745"/>
              <a:chExt cx="1026" cy="571"/>
            </a:xfrm>
          </p:grpSpPr>
          <p:sp>
            <p:nvSpPr>
              <p:cNvPr id="56339" name="AutoShape 17"/>
              <p:cNvSpPr>
                <a:spLocks noChangeArrowheads="1"/>
              </p:cNvSpPr>
              <p:nvPr/>
            </p:nvSpPr>
            <p:spPr bwMode="auto">
              <a:xfrm>
                <a:off x="1824" y="2745"/>
                <a:ext cx="1026" cy="571"/>
              </a:xfrm>
              <a:prstGeom prst="roundRect">
                <a:avLst>
                  <a:gd name="adj" fmla="val 171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56340" name="Text Box 18"/>
              <p:cNvSpPr txBox="1">
                <a:spLocks noChangeArrowheads="1"/>
              </p:cNvSpPr>
              <p:nvPr/>
            </p:nvSpPr>
            <p:spPr bwMode="auto">
              <a:xfrm>
                <a:off x="1824" y="2870"/>
                <a:ext cx="1026" cy="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 anchor="ctr">
                <a:spAutoFit/>
              </a:bodyPr>
              <a:lstStyle/>
              <a:p>
                <a:pPr>
                  <a:lnSpc>
                    <a:spcPct val="93000"/>
                  </a:lnSpc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>
                    <a:solidFill>
                      <a:schemeClr val="tx1"/>
                    </a:solidFill>
                    <a:latin typeface="Times New Roman" pitchFamily="18" charset="0"/>
                  </a:rPr>
                  <a:t>enqueue(2)</a:t>
                </a:r>
              </a:p>
              <a:p>
                <a:pPr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>
                    <a:solidFill>
                      <a:schemeClr val="tx1"/>
                    </a:solidFill>
                    <a:latin typeface="Times New Roman" pitchFamily="18" charset="0"/>
                  </a:rPr>
                  <a:t>dequeue() -&gt; 1</a:t>
                </a:r>
              </a:p>
            </p:txBody>
          </p:sp>
        </p:grpSp>
      </p:grpSp>
      <p:sp>
        <p:nvSpPr>
          <p:cNvPr id="56326" name="AutoShape 19"/>
          <p:cNvSpPr>
            <a:spLocks noChangeArrowheads="1"/>
          </p:cNvSpPr>
          <p:nvPr/>
        </p:nvSpPr>
        <p:spPr bwMode="auto">
          <a:xfrm>
            <a:off x="4695825" y="3716338"/>
            <a:ext cx="3076575" cy="2105025"/>
          </a:xfrm>
          <a:prstGeom prst="roundRect">
            <a:avLst>
              <a:gd name="adj" fmla="val 74"/>
            </a:avLst>
          </a:prstGeom>
          <a:gradFill rotWithShape="0">
            <a:gsLst>
              <a:gs pos="0">
                <a:srgbClr val="E9F7FF"/>
              </a:gs>
              <a:gs pos="100000">
                <a:srgbClr val="FFFFFF"/>
              </a:gs>
            </a:gsLst>
            <a:lin ang="13500000" scaled="1"/>
          </a:gra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grpSp>
        <p:nvGrpSpPr>
          <p:cNvPr id="56327" name="Group 20"/>
          <p:cNvGrpSpPr>
            <a:grpSpLocks/>
          </p:cNvGrpSpPr>
          <p:nvPr/>
        </p:nvGrpSpPr>
        <p:grpSpPr bwMode="auto">
          <a:xfrm>
            <a:off x="4876800" y="3913188"/>
            <a:ext cx="2665413" cy="1722437"/>
            <a:chOff x="3072" y="2593"/>
            <a:chExt cx="1679" cy="963"/>
          </a:xfrm>
        </p:grpSpPr>
        <p:grpSp>
          <p:nvGrpSpPr>
            <p:cNvPr id="56331" name="Group 21"/>
            <p:cNvGrpSpPr>
              <a:grpSpLocks/>
            </p:cNvGrpSpPr>
            <p:nvPr/>
          </p:nvGrpSpPr>
          <p:grpSpPr bwMode="auto">
            <a:xfrm>
              <a:off x="3072" y="2674"/>
              <a:ext cx="1677" cy="882"/>
              <a:chOff x="3072" y="2674"/>
              <a:chExt cx="1677" cy="882"/>
            </a:xfrm>
          </p:grpSpPr>
          <p:sp>
            <p:nvSpPr>
              <p:cNvPr id="56335" name="Freeform 22"/>
              <p:cNvSpPr>
                <a:spLocks noChangeArrowheads="1"/>
              </p:cNvSpPr>
              <p:nvPr/>
            </p:nvSpPr>
            <p:spPr bwMode="auto">
              <a:xfrm>
                <a:off x="3072" y="2674"/>
                <a:ext cx="1678" cy="883"/>
              </a:xfrm>
              <a:custGeom>
                <a:avLst/>
                <a:gdLst>
                  <a:gd name="T0" fmla="*/ 0 w 7401"/>
                  <a:gd name="T1" fmla="*/ 0 h 3895"/>
                  <a:gd name="T2" fmla="*/ 380 w 7401"/>
                  <a:gd name="T3" fmla="*/ 0 h 3895"/>
                  <a:gd name="T4" fmla="*/ 380 w 7401"/>
                  <a:gd name="T5" fmla="*/ 177 h 3895"/>
                  <a:gd name="T6" fmla="*/ 337 w 7401"/>
                  <a:gd name="T7" fmla="*/ 200 h 3895"/>
                  <a:gd name="T8" fmla="*/ 0 w 7401"/>
                  <a:gd name="T9" fmla="*/ 200 h 3895"/>
                  <a:gd name="T10" fmla="*/ 0 w 7401"/>
                  <a:gd name="T11" fmla="*/ 0 h 38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7401"/>
                  <a:gd name="T19" fmla="*/ 0 h 3895"/>
                  <a:gd name="T20" fmla="*/ 7401 w 7401"/>
                  <a:gd name="T21" fmla="*/ 3895 h 389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7401" h="3895">
                    <a:moveTo>
                      <a:pt x="0" y="0"/>
                    </a:moveTo>
                    <a:lnTo>
                      <a:pt x="7400" y="0"/>
                    </a:lnTo>
                    <a:lnTo>
                      <a:pt x="7400" y="3447"/>
                    </a:lnTo>
                    <a:lnTo>
                      <a:pt x="6554" y="3894"/>
                    </a:lnTo>
                    <a:lnTo>
                      <a:pt x="0" y="389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336" name="Freeform 23"/>
              <p:cNvSpPr>
                <a:spLocks noChangeArrowheads="1"/>
              </p:cNvSpPr>
              <p:nvPr/>
            </p:nvSpPr>
            <p:spPr bwMode="auto">
              <a:xfrm>
                <a:off x="4558" y="3455"/>
                <a:ext cx="192" cy="101"/>
              </a:xfrm>
              <a:custGeom>
                <a:avLst/>
                <a:gdLst>
                  <a:gd name="T0" fmla="*/ 0 w 847"/>
                  <a:gd name="T1" fmla="*/ 23 h 446"/>
                  <a:gd name="T2" fmla="*/ 11 w 847"/>
                  <a:gd name="T3" fmla="*/ 0 h 446"/>
                  <a:gd name="T4" fmla="*/ 44 w 847"/>
                  <a:gd name="T5" fmla="*/ 0 h 446"/>
                  <a:gd name="T6" fmla="*/ 0 w 847"/>
                  <a:gd name="T7" fmla="*/ 23 h 44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847"/>
                  <a:gd name="T13" fmla="*/ 0 h 446"/>
                  <a:gd name="T14" fmla="*/ 847 w 847"/>
                  <a:gd name="T15" fmla="*/ 446 h 44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847" h="446">
                    <a:moveTo>
                      <a:pt x="0" y="445"/>
                    </a:moveTo>
                    <a:lnTo>
                      <a:pt x="219" y="0"/>
                    </a:lnTo>
                    <a:cubicBezTo>
                      <a:pt x="431" y="64"/>
                      <a:pt x="423" y="27"/>
                      <a:pt x="846" y="0"/>
                    </a:cubicBezTo>
                    <a:lnTo>
                      <a:pt x="0" y="445"/>
                    </a:lnTo>
                  </a:path>
                </a:pathLst>
              </a:custGeom>
              <a:solidFill>
                <a:srgbClr val="DBDBDB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6332" name="Group 24"/>
            <p:cNvGrpSpPr>
              <a:grpSpLocks/>
            </p:cNvGrpSpPr>
            <p:nvPr/>
          </p:nvGrpSpPr>
          <p:grpSpPr bwMode="auto">
            <a:xfrm>
              <a:off x="3072" y="2593"/>
              <a:ext cx="1679" cy="951"/>
              <a:chOff x="3072" y="2593"/>
              <a:chExt cx="1679" cy="951"/>
            </a:xfrm>
          </p:grpSpPr>
          <p:sp>
            <p:nvSpPr>
              <p:cNvPr id="56333" name="AutoShape 25"/>
              <p:cNvSpPr>
                <a:spLocks noChangeArrowheads="1"/>
              </p:cNvSpPr>
              <p:nvPr/>
            </p:nvSpPr>
            <p:spPr bwMode="auto">
              <a:xfrm>
                <a:off x="3072" y="2674"/>
                <a:ext cx="1679" cy="789"/>
              </a:xfrm>
              <a:prstGeom prst="roundRect">
                <a:avLst>
                  <a:gd name="adj" fmla="val 125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56334" name="Text Box 26"/>
              <p:cNvSpPr txBox="1">
                <a:spLocks noChangeArrowheads="1"/>
              </p:cNvSpPr>
              <p:nvPr/>
            </p:nvSpPr>
            <p:spPr bwMode="auto">
              <a:xfrm>
                <a:off x="3072" y="2593"/>
                <a:ext cx="1679" cy="9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 anchor="ctr">
                <a:spAutoFit/>
              </a:bodyPr>
              <a:lstStyle/>
              <a:p>
                <a:pPr>
                  <a:lnSpc>
                    <a:spcPct val="93000"/>
                  </a:lnSpc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endParaRPr lang="en-GB" sz="1800">
                  <a:solidFill>
                    <a:schemeClr val="tx1"/>
                  </a:solidFill>
                  <a:latin typeface="Times New Roman" pitchFamily="18" charset="0"/>
                </a:endParaRPr>
              </a:p>
              <a:p>
                <a:pPr>
                  <a:lnSpc>
                    <a:spcPct val="93000"/>
                  </a:lnSpc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>
                    <a:solidFill>
                      <a:schemeClr val="tx1"/>
                    </a:solidFill>
                    <a:latin typeface="Times New Roman" pitchFamily="18" charset="0"/>
                  </a:rPr>
                  <a:t> enqueue(1)</a:t>
                </a:r>
              </a:p>
              <a:p>
                <a:pPr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>
                    <a:solidFill>
                      <a:schemeClr val="tx1"/>
                    </a:solidFill>
                    <a:latin typeface="Times New Roman" pitchFamily="18" charset="0"/>
                  </a:rPr>
                  <a:t>	enqueue(2)</a:t>
                </a:r>
              </a:p>
              <a:p>
                <a:pPr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>
                    <a:solidFill>
                      <a:schemeClr val="tx1"/>
                    </a:solidFill>
                    <a:latin typeface="Times New Roman" pitchFamily="18" charset="0"/>
                  </a:rPr>
                  <a:t>	dequeue() -&gt; 1</a:t>
                </a:r>
              </a:p>
              <a:p>
                <a:pPr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>
                    <a:solidFill>
                      <a:schemeClr val="tx1"/>
                    </a:solidFill>
                    <a:latin typeface="Times New Roman" pitchFamily="18" charset="0"/>
                  </a:rPr>
                  <a:t> dequeue() -&gt; 2</a:t>
                </a:r>
              </a:p>
              <a:p>
                <a:pPr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endParaRPr lang="en-GB" sz="1800">
                  <a:solidFill>
                    <a:schemeClr val="tx1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56328" name="Group 27"/>
          <p:cNvGrpSpPr>
            <a:grpSpLocks/>
          </p:cNvGrpSpPr>
          <p:nvPr/>
        </p:nvGrpSpPr>
        <p:grpSpPr bwMode="auto">
          <a:xfrm>
            <a:off x="992188" y="3182938"/>
            <a:ext cx="6778625" cy="465137"/>
            <a:chOff x="625" y="2005"/>
            <a:chExt cx="4270" cy="293"/>
          </a:xfrm>
        </p:grpSpPr>
        <p:sp>
          <p:nvSpPr>
            <p:cNvPr id="56329" name="AutoShape 28"/>
            <p:cNvSpPr>
              <a:spLocks noChangeArrowheads="1"/>
            </p:cNvSpPr>
            <p:nvPr/>
          </p:nvSpPr>
          <p:spPr bwMode="auto">
            <a:xfrm>
              <a:off x="625" y="2005"/>
              <a:ext cx="4270" cy="293"/>
            </a:xfrm>
            <a:prstGeom prst="roundRect">
              <a:avLst>
                <a:gd name="adj" fmla="val 338"/>
              </a:avLst>
            </a:prstGeom>
            <a:gradFill rotWithShape="0">
              <a:gsLst>
                <a:gs pos="0">
                  <a:srgbClr val="FFAC79"/>
                </a:gs>
                <a:gs pos="100000">
                  <a:srgbClr val="FFFFFF"/>
                </a:gs>
              </a:gsLst>
              <a:lin ang="13500000" scaled="1"/>
            </a:gra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56330" name="Text Box 29"/>
            <p:cNvSpPr txBox="1">
              <a:spLocks noChangeArrowheads="1"/>
            </p:cNvSpPr>
            <p:nvPr/>
          </p:nvSpPr>
          <p:spPr bwMode="auto">
            <a:xfrm>
              <a:off x="625" y="2005"/>
              <a:ext cx="427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 b="0">
                  <a:solidFill>
                    <a:schemeClr val="tx1"/>
                  </a:solidFill>
                </a:rPr>
                <a:t>Observation </a:t>
              </a:r>
              <a:r>
                <a:rPr lang="en-GB" sz="2000" b="0">
                  <a:solidFill>
                    <a:schemeClr val="tx1"/>
                  </a:solidFill>
                  <a:latin typeface="Times New Roman" pitchFamily="18" charset="0"/>
                </a:rPr>
                <a:t>			</a:t>
              </a:r>
              <a:r>
                <a:rPr lang="en-GB" sz="2000" b="0">
                  <a:solidFill>
                    <a:schemeClr val="tx1"/>
                  </a:solidFill>
                  <a:latin typeface="Math C"/>
                </a:rPr>
                <a:t>  </a:t>
              </a:r>
              <a:r>
                <a:rPr lang="en-GB" sz="2000" b="0">
                  <a:solidFill>
                    <a:schemeClr val="tx1"/>
                  </a:solidFill>
                  <a:latin typeface="Times New Roman" pitchFamily="18" charset="0"/>
                </a:rPr>
                <a:t> </a:t>
              </a:r>
              <a:r>
                <a:rPr lang="en-GB" sz="2000" b="0">
                  <a:solidFill>
                    <a:schemeClr val="tx1"/>
                  </a:solidFill>
                </a:rPr>
                <a:t>Witness Interleaving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8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3625" y="1023938"/>
            <a:ext cx="6726238" cy="3840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3490" name="Rectangle 3"/>
          <p:cNvSpPr>
            <a:spLocks noGrp="1" noChangeArrowheads="1"/>
          </p:cNvSpPr>
          <p:nvPr>
            <p:ph type="title"/>
          </p:nvPr>
        </p:nvSpPr>
        <p:spPr>
          <a:xfrm>
            <a:off x="614363" y="114300"/>
            <a:ext cx="7772400" cy="712788"/>
          </a:xfrm>
        </p:spPr>
        <p:txBody>
          <a:bodyPr lIns="90000" tIns="46800" rIns="90000" bIns="46800"/>
          <a:lstStyle/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800" b="1" smtClean="0">
                <a:solidFill>
                  <a:srgbClr val="FF0000"/>
                </a:solidFill>
              </a:rPr>
              <a:t>Tool Architecture</a:t>
            </a:r>
          </a:p>
        </p:txBody>
      </p:sp>
      <p:sp>
        <p:nvSpPr>
          <p:cNvPr id="63491" name="Text Box 4"/>
          <p:cNvSpPr txBox="1">
            <a:spLocks noChangeArrowheads="1"/>
          </p:cNvSpPr>
          <p:nvPr/>
        </p:nvSpPr>
        <p:spPr bwMode="auto">
          <a:xfrm>
            <a:off x="309563" y="1871663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000" b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C code</a:t>
            </a:r>
          </a:p>
        </p:txBody>
      </p:sp>
      <p:grpSp>
        <p:nvGrpSpPr>
          <p:cNvPr id="63492" name="Group 5"/>
          <p:cNvGrpSpPr>
            <a:grpSpLocks/>
          </p:cNvGrpSpPr>
          <p:nvPr/>
        </p:nvGrpSpPr>
        <p:grpSpPr bwMode="auto">
          <a:xfrm>
            <a:off x="766763" y="3471863"/>
            <a:ext cx="606425" cy="228600"/>
            <a:chOff x="483" y="2187"/>
            <a:chExt cx="382" cy="144"/>
          </a:xfrm>
        </p:grpSpPr>
        <p:sp>
          <p:nvSpPr>
            <p:cNvPr id="63539" name="AutoShape 6"/>
            <p:cNvSpPr>
              <a:spLocks noChangeArrowheads="1"/>
            </p:cNvSpPr>
            <p:nvPr/>
          </p:nvSpPr>
          <p:spPr bwMode="auto">
            <a:xfrm>
              <a:off x="483" y="2187"/>
              <a:ext cx="383" cy="142"/>
            </a:xfrm>
            <a:prstGeom prst="roundRect">
              <a:avLst>
                <a:gd name="adj" fmla="val 704"/>
              </a:avLst>
            </a:prstGeom>
            <a:solidFill>
              <a:srgbClr val="FFFFFF"/>
            </a:solidFill>
            <a:ln w="19080">
              <a:solidFill>
                <a:srgbClr val="0B840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63540" name="Line 7"/>
            <p:cNvSpPr>
              <a:spLocks noChangeShapeType="1"/>
            </p:cNvSpPr>
            <p:nvPr/>
          </p:nvSpPr>
          <p:spPr bwMode="auto">
            <a:xfrm>
              <a:off x="579" y="2235"/>
              <a:ext cx="121" cy="1"/>
            </a:xfrm>
            <a:prstGeom prst="line">
              <a:avLst/>
            </a:prstGeom>
            <a:noFill/>
            <a:ln w="19080">
              <a:solidFill>
                <a:srgbClr val="0B840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541" name="Line 8"/>
            <p:cNvSpPr>
              <a:spLocks noChangeShapeType="1"/>
            </p:cNvSpPr>
            <p:nvPr/>
          </p:nvSpPr>
          <p:spPr bwMode="auto">
            <a:xfrm>
              <a:off x="579" y="2259"/>
              <a:ext cx="265" cy="1"/>
            </a:xfrm>
            <a:prstGeom prst="line">
              <a:avLst/>
            </a:prstGeom>
            <a:noFill/>
            <a:ln w="19080">
              <a:solidFill>
                <a:srgbClr val="0B840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542" name="Line 9"/>
            <p:cNvSpPr>
              <a:spLocks noChangeShapeType="1"/>
            </p:cNvSpPr>
            <p:nvPr/>
          </p:nvSpPr>
          <p:spPr bwMode="auto">
            <a:xfrm>
              <a:off x="627" y="2283"/>
              <a:ext cx="144" cy="1"/>
            </a:xfrm>
            <a:prstGeom prst="line">
              <a:avLst/>
            </a:prstGeom>
            <a:noFill/>
            <a:ln w="19080">
              <a:solidFill>
                <a:srgbClr val="0B840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543" name="Line 10"/>
            <p:cNvSpPr>
              <a:spLocks noChangeShapeType="1"/>
            </p:cNvSpPr>
            <p:nvPr/>
          </p:nvSpPr>
          <p:spPr bwMode="auto">
            <a:xfrm>
              <a:off x="579" y="2307"/>
              <a:ext cx="192" cy="1"/>
            </a:xfrm>
            <a:prstGeom prst="line">
              <a:avLst/>
            </a:prstGeom>
            <a:noFill/>
            <a:ln w="19080">
              <a:solidFill>
                <a:srgbClr val="0B840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544" name="Line 11"/>
            <p:cNvSpPr>
              <a:spLocks noChangeShapeType="1"/>
            </p:cNvSpPr>
            <p:nvPr/>
          </p:nvSpPr>
          <p:spPr bwMode="auto">
            <a:xfrm>
              <a:off x="579" y="2330"/>
              <a:ext cx="144" cy="1"/>
            </a:xfrm>
            <a:prstGeom prst="line">
              <a:avLst/>
            </a:prstGeom>
            <a:noFill/>
            <a:ln w="19080">
              <a:solidFill>
                <a:srgbClr val="0B840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3493" name="Text Box 12"/>
          <p:cNvSpPr txBox="1">
            <a:spLocks noChangeArrowheads="1"/>
          </p:cNvSpPr>
          <p:nvPr/>
        </p:nvSpPr>
        <p:spPr bwMode="auto">
          <a:xfrm>
            <a:off x="-71438" y="3759200"/>
            <a:ext cx="1981201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000" b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Symbolic Test</a:t>
            </a:r>
          </a:p>
        </p:txBody>
      </p:sp>
      <p:sp>
        <p:nvSpPr>
          <p:cNvPr id="63494" name="AutoShape 13"/>
          <p:cNvSpPr>
            <a:spLocks noChangeArrowheads="1"/>
          </p:cNvSpPr>
          <p:nvPr/>
        </p:nvSpPr>
        <p:spPr bwMode="auto">
          <a:xfrm>
            <a:off x="766763" y="1201738"/>
            <a:ext cx="609600" cy="692150"/>
          </a:xfrm>
          <a:prstGeom prst="roundRect">
            <a:avLst>
              <a:gd name="adj" fmla="val 259"/>
            </a:avLst>
          </a:prstGeom>
          <a:solidFill>
            <a:srgbClr val="FFFFFF"/>
          </a:solidFill>
          <a:ln w="19080">
            <a:solidFill>
              <a:srgbClr val="0B840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63495" name="Line 14"/>
          <p:cNvSpPr>
            <a:spLocks noChangeShapeType="1"/>
          </p:cNvSpPr>
          <p:nvPr/>
        </p:nvSpPr>
        <p:spPr bwMode="auto">
          <a:xfrm>
            <a:off x="842963" y="1357313"/>
            <a:ext cx="192087" cy="1587"/>
          </a:xfrm>
          <a:prstGeom prst="line">
            <a:avLst/>
          </a:prstGeom>
          <a:noFill/>
          <a:ln w="19080">
            <a:solidFill>
              <a:srgbClr val="0B840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496" name="Line 15"/>
          <p:cNvSpPr>
            <a:spLocks noChangeShapeType="1"/>
          </p:cNvSpPr>
          <p:nvPr/>
        </p:nvSpPr>
        <p:spPr bwMode="auto">
          <a:xfrm>
            <a:off x="842963" y="1395413"/>
            <a:ext cx="422275" cy="1587"/>
          </a:xfrm>
          <a:prstGeom prst="line">
            <a:avLst/>
          </a:prstGeom>
          <a:noFill/>
          <a:ln w="19080">
            <a:solidFill>
              <a:srgbClr val="0B840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497" name="Line 16"/>
          <p:cNvSpPr>
            <a:spLocks noChangeShapeType="1"/>
          </p:cNvSpPr>
          <p:nvPr/>
        </p:nvSpPr>
        <p:spPr bwMode="auto">
          <a:xfrm>
            <a:off x="919163" y="1435100"/>
            <a:ext cx="230187" cy="1588"/>
          </a:xfrm>
          <a:prstGeom prst="line">
            <a:avLst/>
          </a:prstGeom>
          <a:noFill/>
          <a:ln w="19080">
            <a:solidFill>
              <a:srgbClr val="0B840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498" name="Line 17"/>
          <p:cNvSpPr>
            <a:spLocks noChangeShapeType="1"/>
          </p:cNvSpPr>
          <p:nvPr/>
        </p:nvSpPr>
        <p:spPr bwMode="auto">
          <a:xfrm>
            <a:off x="842963" y="1473200"/>
            <a:ext cx="306387" cy="1588"/>
          </a:xfrm>
          <a:prstGeom prst="line">
            <a:avLst/>
          </a:prstGeom>
          <a:noFill/>
          <a:ln w="19080">
            <a:solidFill>
              <a:srgbClr val="0B840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499" name="Line 18"/>
          <p:cNvSpPr>
            <a:spLocks noChangeShapeType="1"/>
          </p:cNvSpPr>
          <p:nvPr/>
        </p:nvSpPr>
        <p:spPr bwMode="auto">
          <a:xfrm>
            <a:off x="844550" y="1508125"/>
            <a:ext cx="230188" cy="1588"/>
          </a:xfrm>
          <a:prstGeom prst="line">
            <a:avLst/>
          </a:prstGeom>
          <a:noFill/>
          <a:ln w="19080">
            <a:solidFill>
              <a:srgbClr val="0B840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500" name="Line 19"/>
          <p:cNvSpPr>
            <a:spLocks noChangeShapeType="1"/>
          </p:cNvSpPr>
          <p:nvPr/>
        </p:nvSpPr>
        <p:spPr bwMode="auto">
          <a:xfrm>
            <a:off x="842963" y="1655763"/>
            <a:ext cx="192087" cy="1587"/>
          </a:xfrm>
          <a:prstGeom prst="line">
            <a:avLst/>
          </a:prstGeom>
          <a:noFill/>
          <a:ln w="19080">
            <a:solidFill>
              <a:srgbClr val="0B840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501" name="Line 20"/>
          <p:cNvSpPr>
            <a:spLocks noChangeShapeType="1"/>
          </p:cNvSpPr>
          <p:nvPr/>
        </p:nvSpPr>
        <p:spPr bwMode="auto">
          <a:xfrm>
            <a:off x="842963" y="1693863"/>
            <a:ext cx="422275" cy="1587"/>
          </a:xfrm>
          <a:prstGeom prst="line">
            <a:avLst/>
          </a:prstGeom>
          <a:noFill/>
          <a:ln w="19080">
            <a:solidFill>
              <a:srgbClr val="0B840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502" name="Line 21"/>
          <p:cNvSpPr>
            <a:spLocks noChangeShapeType="1"/>
          </p:cNvSpPr>
          <p:nvPr/>
        </p:nvSpPr>
        <p:spPr bwMode="auto">
          <a:xfrm>
            <a:off x="919163" y="1733550"/>
            <a:ext cx="230187" cy="1588"/>
          </a:xfrm>
          <a:prstGeom prst="line">
            <a:avLst/>
          </a:prstGeom>
          <a:noFill/>
          <a:ln w="19080">
            <a:solidFill>
              <a:srgbClr val="0B840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503" name="Line 22"/>
          <p:cNvSpPr>
            <a:spLocks noChangeShapeType="1"/>
          </p:cNvSpPr>
          <p:nvPr/>
        </p:nvSpPr>
        <p:spPr bwMode="auto">
          <a:xfrm>
            <a:off x="842963" y="1809750"/>
            <a:ext cx="306387" cy="1588"/>
          </a:xfrm>
          <a:prstGeom prst="line">
            <a:avLst/>
          </a:prstGeom>
          <a:noFill/>
          <a:ln w="19080">
            <a:solidFill>
              <a:srgbClr val="0B840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504" name="Line 23"/>
          <p:cNvSpPr>
            <a:spLocks noChangeShapeType="1"/>
          </p:cNvSpPr>
          <p:nvPr/>
        </p:nvSpPr>
        <p:spPr bwMode="auto">
          <a:xfrm>
            <a:off x="842963" y="1809750"/>
            <a:ext cx="230187" cy="1588"/>
          </a:xfrm>
          <a:prstGeom prst="line">
            <a:avLst/>
          </a:prstGeom>
          <a:noFill/>
          <a:ln w="19080">
            <a:solidFill>
              <a:srgbClr val="0B840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505" name="Line 24"/>
          <p:cNvSpPr>
            <a:spLocks noChangeShapeType="1"/>
          </p:cNvSpPr>
          <p:nvPr/>
        </p:nvSpPr>
        <p:spPr bwMode="auto">
          <a:xfrm>
            <a:off x="842963" y="1314450"/>
            <a:ext cx="192087" cy="1588"/>
          </a:xfrm>
          <a:prstGeom prst="line">
            <a:avLst/>
          </a:prstGeom>
          <a:noFill/>
          <a:ln w="19080">
            <a:solidFill>
              <a:srgbClr val="0B840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506" name="Line 25"/>
          <p:cNvSpPr>
            <a:spLocks noChangeShapeType="1"/>
          </p:cNvSpPr>
          <p:nvPr/>
        </p:nvSpPr>
        <p:spPr bwMode="auto">
          <a:xfrm>
            <a:off x="844550" y="1616075"/>
            <a:ext cx="192088" cy="1588"/>
          </a:xfrm>
          <a:prstGeom prst="line">
            <a:avLst/>
          </a:prstGeom>
          <a:noFill/>
          <a:ln w="19080">
            <a:solidFill>
              <a:srgbClr val="0B840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507" name="Line 26"/>
          <p:cNvSpPr>
            <a:spLocks noChangeShapeType="1"/>
          </p:cNvSpPr>
          <p:nvPr/>
        </p:nvSpPr>
        <p:spPr bwMode="auto">
          <a:xfrm>
            <a:off x="842963" y="1276350"/>
            <a:ext cx="192087" cy="1588"/>
          </a:xfrm>
          <a:prstGeom prst="line">
            <a:avLst/>
          </a:prstGeom>
          <a:noFill/>
          <a:ln w="19080">
            <a:solidFill>
              <a:srgbClr val="0B840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508" name="AutoShape 27"/>
          <p:cNvSpPr>
            <a:spLocks noChangeArrowheads="1"/>
          </p:cNvSpPr>
          <p:nvPr/>
        </p:nvSpPr>
        <p:spPr bwMode="auto">
          <a:xfrm rot="10800000">
            <a:off x="917575" y="1420813"/>
            <a:ext cx="361950" cy="42862"/>
          </a:xfrm>
          <a:prstGeom prst="roundRect">
            <a:avLst>
              <a:gd name="adj" fmla="val 3843"/>
            </a:avLst>
          </a:prstGeom>
          <a:solidFill>
            <a:srgbClr val="FFFFFF">
              <a:alpha val="38823"/>
            </a:srgbClr>
          </a:solidFill>
          <a:ln w="19080">
            <a:solidFill>
              <a:srgbClr val="0B840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63509" name="AutoShape 28"/>
          <p:cNvSpPr>
            <a:spLocks noChangeArrowheads="1"/>
          </p:cNvSpPr>
          <p:nvPr/>
        </p:nvSpPr>
        <p:spPr bwMode="auto">
          <a:xfrm rot="10800000">
            <a:off x="828675" y="1635125"/>
            <a:ext cx="209550" cy="42863"/>
          </a:xfrm>
          <a:prstGeom prst="roundRect">
            <a:avLst>
              <a:gd name="adj" fmla="val 3843"/>
            </a:avLst>
          </a:prstGeom>
          <a:solidFill>
            <a:srgbClr val="FFFFFF">
              <a:alpha val="38823"/>
            </a:srgbClr>
          </a:solidFill>
          <a:ln w="19080">
            <a:solidFill>
              <a:srgbClr val="0B840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grpSp>
        <p:nvGrpSpPr>
          <p:cNvPr id="63510" name="Group 29"/>
          <p:cNvGrpSpPr>
            <a:grpSpLocks/>
          </p:cNvGrpSpPr>
          <p:nvPr/>
        </p:nvGrpSpPr>
        <p:grpSpPr bwMode="auto">
          <a:xfrm>
            <a:off x="7243763" y="1185863"/>
            <a:ext cx="1368425" cy="393700"/>
            <a:chOff x="4563" y="747"/>
            <a:chExt cx="862" cy="248"/>
          </a:xfrm>
        </p:grpSpPr>
        <p:sp>
          <p:nvSpPr>
            <p:cNvPr id="63537" name="AutoShape 30"/>
            <p:cNvSpPr>
              <a:spLocks noChangeArrowheads="1"/>
            </p:cNvSpPr>
            <p:nvPr/>
          </p:nvSpPr>
          <p:spPr bwMode="auto">
            <a:xfrm>
              <a:off x="4563" y="747"/>
              <a:ext cx="863" cy="249"/>
            </a:xfrm>
            <a:prstGeom prst="roundRect">
              <a:avLst>
                <a:gd name="adj" fmla="val 403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63538" name="Text Box 31"/>
            <p:cNvSpPr txBox="1">
              <a:spLocks noChangeArrowheads="1"/>
            </p:cNvSpPr>
            <p:nvPr/>
          </p:nvSpPr>
          <p:spPr bwMode="auto">
            <a:xfrm>
              <a:off x="4563" y="747"/>
              <a:ext cx="863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 b="0">
                  <a:solidFill>
                    <a:schemeClr val="tx1"/>
                  </a:solidFill>
                  <a:latin typeface="Times New Roman" pitchFamily="18" charset="0"/>
                  <a:cs typeface="Arial" charset="0"/>
                </a:rPr>
                <a:t>Trace</a:t>
              </a:r>
            </a:p>
          </p:txBody>
        </p:sp>
      </p:grpSp>
      <p:sp>
        <p:nvSpPr>
          <p:cNvPr id="63511" name="AutoShape 32"/>
          <p:cNvSpPr>
            <a:spLocks noChangeArrowheads="1"/>
          </p:cNvSpPr>
          <p:nvPr/>
        </p:nvSpPr>
        <p:spPr bwMode="auto">
          <a:xfrm>
            <a:off x="7735888" y="1609725"/>
            <a:ext cx="609600" cy="692150"/>
          </a:xfrm>
          <a:prstGeom prst="roundRect">
            <a:avLst>
              <a:gd name="adj" fmla="val 259"/>
            </a:avLst>
          </a:prstGeom>
          <a:solidFill>
            <a:srgbClr val="FFFFFF"/>
          </a:solidFill>
          <a:ln w="936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63512" name="Line 33"/>
          <p:cNvSpPr>
            <a:spLocks noChangeShapeType="1"/>
          </p:cNvSpPr>
          <p:nvPr/>
        </p:nvSpPr>
        <p:spPr bwMode="auto">
          <a:xfrm>
            <a:off x="7813675" y="1763713"/>
            <a:ext cx="192088" cy="1587"/>
          </a:xfrm>
          <a:prstGeom prst="line">
            <a:avLst/>
          </a:prstGeom>
          <a:noFill/>
          <a:ln w="936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513" name="Line 34"/>
          <p:cNvSpPr>
            <a:spLocks noChangeShapeType="1"/>
          </p:cNvSpPr>
          <p:nvPr/>
        </p:nvSpPr>
        <p:spPr bwMode="auto">
          <a:xfrm>
            <a:off x="7813675" y="1801813"/>
            <a:ext cx="422275" cy="1587"/>
          </a:xfrm>
          <a:prstGeom prst="line">
            <a:avLst/>
          </a:prstGeom>
          <a:noFill/>
          <a:ln w="936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514" name="Line 35"/>
          <p:cNvSpPr>
            <a:spLocks noChangeShapeType="1"/>
          </p:cNvSpPr>
          <p:nvPr/>
        </p:nvSpPr>
        <p:spPr bwMode="auto">
          <a:xfrm>
            <a:off x="7889875" y="1841500"/>
            <a:ext cx="230188" cy="1588"/>
          </a:xfrm>
          <a:prstGeom prst="line">
            <a:avLst/>
          </a:prstGeom>
          <a:noFill/>
          <a:ln w="936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515" name="Line 36"/>
          <p:cNvSpPr>
            <a:spLocks noChangeShapeType="1"/>
          </p:cNvSpPr>
          <p:nvPr/>
        </p:nvSpPr>
        <p:spPr bwMode="auto">
          <a:xfrm>
            <a:off x="7813675" y="1879600"/>
            <a:ext cx="306388" cy="1588"/>
          </a:xfrm>
          <a:prstGeom prst="line">
            <a:avLst/>
          </a:prstGeom>
          <a:noFill/>
          <a:ln w="936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516" name="Line 37"/>
          <p:cNvSpPr>
            <a:spLocks noChangeShapeType="1"/>
          </p:cNvSpPr>
          <p:nvPr/>
        </p:nvSpPr>
        <p:spPr bwMode="auto">
          <a:xfrm>
            <a:off x="7813675" y="1917700"/>
            <a:ext cx="230188" cy="1588"/>
          </a:xfrm>
          <a:prstGeom prst="line">
            <a:avLst/>
          </a:prstGeom>
          <a:noFill/>
          <a:ln w="936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517" name="Line 38"/>
          <p:cNvSpPr>
            <a:spLocks noChangeShapeType="1"/>
          </p:cNvSpPr>
          <p:nvPr/>
        </p:nvSpPr>
        <p:spPr bwMode="auto">
          <a:xfrm>
            <a:off x="7812088" y="2065338"/>
            <a:ext cx="192087" cy="1587"/>
          </a:xfrm>
          <a:prstGeom prst="line">
            <a:avLst/>
          </a:prstGeom>
          <a:noFill/>
          <a:ln w="936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518" name="Line 39"/>
          <p:cNvSpPr>
            <a:spLocks noChangeShapeType="1"/>
          </p:cNvSpPr>
          <p:nvPr/>
        </p:nvSpPr>
        <p:spPr bwMode="auto">
          <a:xfrm>
            <a:off x="7812088" y="2103438"/>
            <a:ext cx="422275" cy="1587"/>
          </a:xfrm>
          <a:prstGeom prst="line">
            <a:avLst/>
          </a:prstGeom>
          <a:noFill/>
          <a:ln w="936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519" name="Line 40"/>
          <p:cNvSpPr>
            <a:spLocks noChangeShapeType="1"/>
          </p:cNvSpPr>
          <p:nvPr/>
        </p:nvSpPr>
        <p:spPr bwMode="auto">
          <a:xfrm>
            <a:off x="7888288" y="2143125"/>
            <a:ext cx="230187" cy="1588"/>
          </a:xfrm>
          <a:prstGeom prst="line">
            <a:avLst/>
          </a:prstGeom>
          <a:noFill/>
          <a:ln w="936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520" name="Line 41"/>
          <p:cNvSpPr>
            <a:spLocks noChangeShapeType="1"/>
          </p:cNvSpPr>
          <p:nvPr/>
        </p:nvSpPr>
        <p:spPr bwMode="auto">
          <a:xfrm>
            <a:off x="7812088" y="2181225"/>
            <a:ext cx="306387" cy="1588"/>
          </a:xfrm>
          <a:prstGeom prst="line">
            <a:avLst/>
          </a:prstGeom>
          <a:noFill/>
          <a:ln w="936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521" name="Line 42"/>
          <p:cNvSpPr>
            <a:spLocks noChangeShapeType="1"/>
          </p:cNvSpPr>
          <p:nvPr/>
        </p:nvSpPr>
        <p:spPr bwMode="auto">
          <a:xfrm>
            <a:off x="7812088" y="2220913"/>
            <a:ext cx="230187" cy="1587"/>
          </a:xfrm>
          <a:prstGeom prst="line">
            <a:avLst/>
          </a:prstGeom>
          <a:noFill/>
          <a:ln w="936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522" name="Line 43"/>
          <p:cNvSpPr>
            <a:spLocks noChangeShapeType="1"/>
          </p:cNvSpPr>
          <p:nvPr/>
        </p:nvSpPr>
        <p:spPr bwMode="auto">
          <a:xfrm>
            <a:off x="7813675" y="1720850"/>
            <a:ext cx="192088" cy="1588"/>
          </a:xfrm>
          <a:prstGeom prst="line">
            <a:avLst/>
          </a:prstGeom>
          <a:noFill/>
          <a:ln w="936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523" name="Line 44"/>
          <p:cNvSpPr>
            <a:spLocks noChangeShapeType="1"/>
          </p:cNvSpPr>
          <p:nvPr/>
        </p:nvSpPr>
        <p:spPr bwMode="auto">
          <a:xfrm>
            <a:off x="7813675" y="2025650"/>
            <a:ext cx="192088" cy="1588"/>
          </a:xfrm>
          <a:prstGeom prst="line">
            <a:avLst/>
          </a:prstGeom>
          <a:noFill/>
          <a:ln w="936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524" name="Line 45"/>
          <p:cNvSpPr>
            <a:spLocks noChangeShapeType="1"/>
          </p:cNvSpPr>
          <p:nvPr/>
        </p:nvSpPr>
        <p:spPr bwMode="auto">
          <a:xfrm>
            <a:off x="7813675" y="1682750"/>
            <a:ext cx="192088" cy="1588"/>
          </a:xfrm>
          <a:prstGeom prst="line">
            <a:avLst/>
          </a:prstGeom>
          <a:noFill/>
          <a:ln w="936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525" name="AutoShape 46"/>
          <p:cNvSpPr>
            <a:spLocks noChangeArrowheads="1"/>
          </p:cNvSpPr>
          <p:nvPr/>
        </p:nvSpPr>
        <p:spPr bwMode="auto">
          <a:xfrm rot="10800000">
            <a:off x="7888288" y="1825625"/>
            <a:ext cx="361950" cy="42863"/>
          </a:xfrm>
          <a:prstGeom prst="roundRect">
            <a:avLst>
              <a:gd name="adj" fmla="val 3843"/>
            </a:avLst>
          </a:prstGeom>
          <a:solidFill>
            <a:srgbClr val="FFFFFF">
              <a:alpha val="38823"/>
            </a:srgbClr>
          </a:solidFill>
          <a:ln w="936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63526" name="AutoShape 47"/>
          <p:cNvSpPr>
            <a:spLocks noChangeArrowheads="1"/>
          </p:cNvSpPr>
          <p:nvPr/>
        </p:nvSpPr>
        <p:spPr bwMode="auto">
          <a:xfrm rot="10800000">
            <a:off x="7797800" y="2044700"/>
            <a:ext cx="209550" cy="42863"/>
          </a:xfrm>
          <a:prstGeom prst="roundRect">
            <a:avLst>
              <a:gd name="adj" fmla="val 3843"/>
            </a:avLst>
          </a:prstGeom>
          <a:solidFill>
            <a:srgbClr val="FFFFFF">
              <a:alpha val="38823"/>
            </a:srgbClr>
          </a:solidFill>
          <a:ln w="936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63527" name="Text Box 48"/>
          <p:cNvSpPr txBox="1">
            <a:spLocks noChangeArrowheads="1"/>
          </p:cNvSpPr>
          <p:nvPr/>
        </p:nvSpPr>
        <p:spPr bwMode="auto">
          <a:xfrm>
            <a:off x="3175" y="5089525"/>
            <a:ext cx="9067800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80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400" b="0">
                <a:solidFill>
                  <a:schemeClr val="tx1"/>
                </a:solidFill>
              </a:rPr>
              <a:t>Symbolic test gives exponentially many executions</a:t>
            </a:r>
          </a:p>
          <a:p>
            <a:pPr algn="ctr">
              <a:lnSpc>
                <a:spcPct val="80000"/>
              </a:lnSpc>
              <a:spcBef>
                <a:spcPts val="45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 b="0">
                <a:solidFill>
                  <a:schemeClr val="tx1"/>
                </a:solidFill>
              </a:rPr>
              <a:t>(symbolic inputs, dynamic memory allocation, ordering of instructions).</a:t>
            </a:r>
          </a:p>
          <a:p>
            <a:pPr algn="ctr">
              <a:lnSpc>
                <a:spcPct val="80000"/>
              </a:lnSpc>
              <a:spcBef>
                <a:spcPts val="45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GB" sz="600" b="0">
              <a:solidFill>
                <a:schemeClr val="tx1"/>
              </a:solidFill>
            </a:endParaRPr>
          </a:p>
          <a:p>
            <a:pPr algn="ctr">
              <a:lnSpc>
                <a:spcPct val="80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400" b="0">
                <a:solidFill>
                  <a:srgbClr val="FF0000"/>
                </a:solidFill>
              </a:rPr>
              <a:t>CheckFence solves for “incorrect” executions.</a:t>
            </a:r>
          </a:p>
        </p:txBody>
      </p:sp>
      <p:grpSp>
        <p:nvGrpSpPr>
          <p:cNvPr id="63528" name="Group 49"/>
          <p:cNvGrpSpPr>
            <a:grpSpLocks/>
          </p:cNvGrpSpPr>
          <p:nvPr/>
        </p:nvGrpSpPr>
        <p:grpSpPr bwMode="auto">
          <a:xfrm>
            <a:off x="762000" y="2438400"/>
            <a:ext cx="606425" cy="228600"/>
            <a:chOff x="483" y="2187"/>
            <a:chExt cx="382" cy="144"/>
          </a:xfrm>
        </p:grpSpPr>
        <p:sp>
          <p:nvSpPr>
            <p:cNvPr id="63531" name="AutoShape 50"/>
            <p:cNvSpPr>
              <a:spLocks noChangeArrowheads="1"/>
            </p:cNvSpPr>
            <p:nvPr/>
          </p:nvSpPr>
          <p:spPr bwMode="auto">
            <a:xfrm>
              <a:off x="483" y="2187"/>
              <a:ext cx="383" cy="142"/>
            </a:xfrm>
            <a:prstGeom prst="roundRect">
              <a:avLst>
                <a:gd name="adj" fmla="val 704"/>
              </a:avLst>
            </a:prstGeom>
            <a:solidFill>
              <a:srgbClr val="FFFFFF"/>
            </a:solidFill>
            <a:ln w="19080">
              <a:solidFill>
                <a:srgbClr val="0B840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63532" name="Line 51"/>
            <p:cNvSpPr>
              <a:spLocks noChangeShapeType="1"/>
            </p:cNvSpPr>
            <p:nvPr/>
          </p:nvSpPr>
          <p:spPr bwMode="auto">
            <a:xfrm>
              <a:off x="579" y="2235"/>
              <a:ext cx="121" cy="1"/>
            </a:xfrm>
            <a:prstGeom prst="line">
              <a:avLst/>
            </a:prstGeom>
            <a:noFill/>
            <a:ln w="19080">
              <a:solidFill>
                <a:srgbClr val="0B840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533" name="Line 52"/>
            <p:cNvSpPr>
              <a:spLocks noChangeShapeType="1"/>
            </p:cNvSpPr>
            <p:nvPr/>
          </p:nvSpPr>
          <p:spPr bwMode="auto">
            <a:xfrm>
              <a:off x="579" y="2259"/>
              <a:ext cx="265" cy="1"/>
            </a:xfrm>
            <a:prstGeom prst="line">
              <a:avLst/>
            </a:prstGeom>
            <a:noFill/>
            <a:ln w="19080">
              <a:solidFill>
                <a:srgbClr val="0B840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534" name="Line 53"/>
            <p:cNvSpPr>
              <a:spLocks noChangeShapeType="1"/>
            </p:cNvSpPr>
            <p:nvPr/>
          </p:nvSpPr>
          <p:spPr bwMode="auto">
            <a:xfrm>
              <a:off x="627" y="2283"/>
              <a:ext cx="144" cy="1"/>
            </a:xfrm>
            <a:prstGeom prst="line">
              <a:avLst/>
            </a:prstGeom>
            <a:noFill/>
            <a:ln w="19080">
              <a:solidFill>
                <a:srgbClr val="0B840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535" name="Line 54"/>
            <p:cNvSpPr>
              <a:spLocks noChangeShapeType="1"/>
            </p:cNvSpPr>
            <p:nvPr/>
          </p:nvSpPr>
          <p:spPr bwMode="auto">
            <a:xfrm>
              <a:off x="579" y="2307"/>
              <a:ext cx="192" cy="1"/>
            </a:xfrm>
            <a:prstGeom prst="line">
              <a:avLst/>
            </a:prstGeom>
            <a:noFill/>
            <a:ln w="19080">
              <a:solidFill>
                <a:srgbClr val="0B840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536" name="Line 55"/>
            <p:cNvSpPr>
              <a:spLocks noChangeShapeType="1"/>
            </p:cNvSpPr>
            <p:nvPr/>
          </p:nvSpPr>
          <p:spPr bwMode="auto">
            <a:xfrm>
              <a:off x="579" y="2330"/>
              <a:ext cx="144" cy="1"/>
            </a:xfrm>
            <a:prstGeom prst="line">
              <a:avLst/>
            </a:prstGeom>
            <a:noFill/>
            <a:ln w="19080">
              <a:solidFill>
                <a:srgbClr val="0B840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3529" name="Text Box 56"/>
          <p:cNvSpPr txBox="1">
            <a:spLocks noChangeArrowheads="1"/>
          </p:cNvSpPr>
          <p:nvPr/>
        </p:nvSpPr>
        <p:spPr bwMode="auto">
          <a:xfrm>
            <a:off x="-152400" y="2743200"/>
            <a:ext cx="1981200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000" b="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Memory model</a:t>
            </a:r>
          </a:p>
        </p:txBody>
      </p:sp>
      <p:sp>
        <p:nvSpPr>
          <p:cNvPr id="63530" name="Line 57"/>
          <p:cNvSpPr>
            <a:spLocks noChangeShapeType="1"/>
          </p:cNvSpPr>
          <p:nvPr/>
        </p:nvSpPr>
        <p:spPr bwMode="auto">
          <a:xfrm>
            <a:off x="1371600" y="2590800"/>
            <a:ext cx="685800" cy="152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107950"/>
            <a:ext cx="7772400" cy="1143000"/>
          </a:xfrm>
        </p:spPr>
        <p:txBody>
          <a:bodyPr lIns="90000" tIns="46800" rIns="90000" bIns="46800"/>
          <a:lstStyle/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800" b="1" smtClean="0">
                <a:solidFill>
                  <a:srgbClr val="FF0000"/>
                </a:solidFill>
              </a:rPr>
              <a:t>Example: Memory Model Bug</a:t>
            </a:r>
          </a:p>
        </p:txBody>
      </p:sp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78000"/>
            <a:ext cx="3733800" cy="1066800"/>
          </a:xfrm>
        </p:spPr>
        <p:txBody>
          <a:bodyPr lIns="90000" tIns="46800" rIns="90000" bIns="46800"/>
          <a:lstStyle/>
          <a:p>
            <a:pPr>
              <a:lnSpc>
                <a:spcPct val="93000"/>
              </a:lnSpc>
              <a:spcBef>
                <a:spcPct val="0"/>
              </a:spcBef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smtClean="0"/>
              <a:t>Processor 1 </a:t>
            </a:r>
          </a:p>
          <a:p>
            <a:pPr>
              <a:spcBef>
                <a:spcPct val="0"/>
              </a:spcBef>
              <a:buFontTx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smtClean="0"/>
              <a:t>links new node into list</a:t>
            </a:r>
          </a:p>
        </p:txBody>
      </p:sp>
      <p:grpSp>
        <p:nvGrpSpPr>
          <p:cNvPr id="71683" name="Group 4"/>
          <p:cNvGrpSpPr>
            <a:grpSpLocks/>
          </p:cNvGrpSpPr>
          <p:nvPr/>
        </p:nvGrpSpPr>
        <p:grpSpPr bwMode="auto">
          <a:xfrm>
            <a:off x="4343400" y="1778000"/>
            <a:ext cx="4265613" cy="990600"/>
            <a:chOff x="2736" y="1120"/>
            <a:chExt cx="2687" cy="624"/>
          </a:xfrm>
        </p:grpSpPr>
        <p:sp>
          <p:nvSpPr>
            <p:cNvPr id="71724" name="AutoShape 5"/>
            <p:cNvSpPr>
              <a:spLocks noChangeArrowheads="1"/>
            </p:cNvSpPr>
            <p:nvPr/>
          </p:nvSpPr>
          <p:spPr bwMode="auto">
            <a:xfrm>
              <a:off x="2736" y="1120"/>
              <a:ext cx="2687" cy="624"/>
            </a:xfrm>
            <a:prstGeom prst="roundRect">
              <a:avLst>
                <a:gd name="adj" fmla="val 157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71725" name="Text Box 6"/>
            <p:cNvSpPr txBox="1">
              <a:spLocks noChangeArrowheads="1"/>
            </p:cNvSpPr>
            <p:nvPr/>
          </p:nvSpPr>
          <p:spPr bwMode="auto">
            <a:xfrm>
              <a:off x="2736" y="1120"/>
              <a:ext cx="2687" cy="6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339725" indent="-339725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339725" algn="l"/>
                  <a:tab pos="796925" algn="l"/>
                  <a:tab pos="1254125" algn="l"/>
                  <a:tab pos="1711325" algn="l"/>
                  <a:tab pos="2168525" algn="l"/>
                  <a:tab pos="2625725" algn="l"/>
                  <a:tab pos="3082925" algn="l"/>
                  <a:tab pos="3540125" algn="l"/>
                  <a:tab pos="3997325" algn="l"/>
                  <a:tab pos="4454525" algn="l"/>
                  <a:tab pos="4911725" algn="l"/>
                  <a:tab pos="5368925" algn="l"/>
                  <a:tab pos="5826125" algn="l"/>
                  <a:tab pos="6283325" algn="l"/>
                  <a:tab pos="6740525" algn="l"/>
                  <a:tab pos="7197725" algn="l"/>
                  <a:tab pos="7654925" algn="l"/>
                  <a:tab pos="8112125" algn="l"/>
                  <a:tab pos="8569325" algn="l"/>
                  <a:tab pos="9026525" algn="l"/>
                  <a:tab pos="9483725" algn="l"/>
                </a:tabLst>
              </a:pPr>
              <a:r>
                <a:rPr lang="en-GB" sz="2000" b="0">
                  <a:solidFill>
                    <a:schemeClr val="tx1"/>
                  </a:solidFill>
                </a:rPr>
                <a:t>Processor 2 </a:t>
              </a:r>
            </a:p>
            <a:p>
              <a:pPr marL="339725" indent="-339725"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339725" algn="l"/>
                  <a:tab pos="796925" algn="l"/>
                  <a:tab pos="1254125" algn="l"/>
                  <a:tab pos="1711325" algn="l"/>
                  <a:tab pos="2168525" algn="l"/>
                  <a:tab pos="2625725" algn="l"/>
                  <a:tab pos="3082925" algn="l"/>
                  <a:tab pos="3540125" algn="l"/>
                  <a:tab pos="3997325" algn="l"/>
                  <a:tab pos="4454525" algn="l"/>
                  <a:tab pos="4911725" algn="l"/>
                  <a:tab pos="5368925" algn="l"/>
                  <a:tab pos="5826125" algn="l"/>
                  <a:tab pos="6283325" algn="l"/>
                  <a:tab pos="6740525" algn="l"/>
                  <a:tab pos="7197725" algn="l"/>
                  <a:tab pos="7654925" algn="l"/>
                  <a:tab pos="8112125" algn="l"/>
                  <a:tab pos="8569325" algn="l"/>
                  <a:tab pos="9026525" algn="l"/>
                  <a:tab pos="9483725" algn="l"/>
                </a:tabLst>
              </a:pPr>
              <a:r>
                <a:rPr lang="en-GB" sz="2000" b="0">
                  <a:solidFill>
                    <a:schemeClr val="tx1"/>
                  </a:solidFill>
                </a:rPr>
                <a:t>reads value at head of list</a:t>
              </a:r>
            </a:p>
            <a:p>
              <a:pPr marL="339725" indent="-339725"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339725" algn="l"/>
                  <a:tab pos="796925" algn="l"/>
                  <a:tab pos="1254125" algn="l"/>
                  <a:tab pos="1711325" algn="l"/>
                  <a:tab pos="2168525" algn="l"/>
                  <a:tab pos="2625725" algn="l"/>
                  <a:tab pos="3082925" algn="l"/>
                  <a:tab pos="3540125" algn="l"/>
                  <a:tab pos="3997325" algn="l"/>
                  <a:tab pos="4454525" algn="l"/>
                  <a:tab pos="4911725" algn="l"/>
                  <a:tab pos="5368925" algn="l"/>
                  <a:tab pos="5826125" algn="l"/>
                  <a:tab pos="6283325" algn="l"/>
                  <a:tab pos="6740525" algn="l"/>
                  <a:tab pos="7197725" algn="l"/>
                  <a:tab pos="7654925" algn="l"/>
                  <a:tab pos="8112125" algn="l"/>
                  <a:tab pos="8569325" algn="l"/>
                  <a:tab pos="9026525" algn="l"/>
                  <a:tab pos="9483725" algn="l"/>
                </a:tabLst>
              </a:pPr>
              <a:endParaRPr lang="en-GB" sz="2000" b="0">
                <a:solidFill>
                  <a:schemeClr val="tx1"/>
                </a:solidFill>
              </a:endParaRPr>
            </a:p>
          </p:txBody>
        </p:sp>
      </p:grpSp>
      <p:sp>
        <p:nvSpPr>
          <p:cNvPr id="71684" name="AutoShape 7"/>
          <p:cNvSpPr>
            <a:spLocks noChangeArrowheads="1"/>
          </p:cNvSpPr>
          <p:nvPr/>
        </p:nvSpPr>
        <p:spPr bwMode="auto">
          <a:xfrm>
            <a:off x="342900" y="2781300"/>
            <a:ext cx="8032750" cy="1536700"/>
          </a:xfrm>
          <a:prstGeom prst="roundRect">
            <a:avLst>
              <a:gd name="adj" fmla="val 102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grpSp>
        <p:nvGrpSpPr>
          <p:cNvPr id="71685" name="Group 8"/>
          <p:cNvGrpSpPr>
            <a:grpSpLocks/>
          </p:cNvGrpSpPr>
          <p:nvPr/>
        </p:nvGrpSpPr>
        <p:grpSpPr bwMode="auto">
          <a:xfrm>
            <a:off x="2095500" y="5283200"/>
            <a:ext cx="5099050" cy="457200"/>
            <a:chOff x="1320" y="3328"/>
            <a:chExt cx="3212" cy="288"/>
          </a:xfrm>
        </p:grpSpPr>
        <p:sp>
          <p:nvSpPr>
            <p:cNvPr id="71722" name="AutoShape 9"/>
            <p:cNvSpPr>
              <a:spLocks noChangeArrowheads="1"/>
            </p:cNvSpPr>
            <p:nvPr/>
          </p:nvSpPr>
          <p:spPr bwMode="auto">
            <a:xfrm>
              <a:off x="1320" y="3328"/>
              <a:ext cx="3212" cy="288"/>
            </a:xfrm>
            <a:prstGeom prst="roundRect">
              <a:avLst>
                <a:gd name="adj" fmla="val 347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71723" name="AutoShape 10"/>
            <p:cNvSpPr>
              <a:spLocks noChangeArrowheads="1"/>
            </p:cNvSpPr>
            <p:nvPr/>
          </p:nvSpPr>
          <p:spPr bwMode="auto">
            <a:xfrm>
              <a:off x="1320" y="3328"/>
              <a:ext cx="3035" cy="237"/>
            </a:xfrm>
            <a:prstGeom prst="roundRect">
              <a:avLst>
                <a:gd name="adj" fmla="val 347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 b="0">
                  <a:solidFill>
                    <a:srgbClr val="FF0000"/>
                  </a:solidFill>
                </a:rPr>
                <a:t>--&gt; Processor 2 loads uninitialized value</a:t>
              </a:r>
            </a:p>
          </p:txBody>
        </p:sp>
      </p:grpSp>
      <p:grpSp>
        <p:nvGrpSpPr>
          <p:cNvPr id="71686" name="Group 11"/>
          <p:cNvGrpSpPr>
            <a:grpSpLocks/>
          </p:cNvGrpSpPr>
          <p:nvPr/>
        </p:nvGrpSpPr>
        <p:grpSpPr bwMode="auto">
          <a:xfrm>
            <a:off x="533400" y="2665413"/>
            <a:ext cx="3121025" cy="1724025"/>
            <a:chOff x="336" y="1679"/>
            <a:chExt cx="1966" cy="1086"/>
          </a:xfrm>
        </p:grpSpPr>
        <p:sp>
          <p:nvSpPr>
            <p:cNvPr id="71720" name="AutoShape 12"/>
            <p:cNvSpPr>
              <a:spLocks noChangeArrowheads="1"/>
            </p:cNvSpPr>
            <p:nvPr/>
          </p:nvSpPr>
          <p:spPr bwMode="auto">
            <a:xfrm>
              <a:off x="336" y="1679"/>
              <a:ext cx="1967" cy="959"/>
            </a:xfrm>
            <a:prstGeom prst="roundRect">
              <a:avLst>
                <a:gd name="adj" fmla="val 102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71721" name="Text Box 13"/>
            <p:cNvSpPr txBox="1">
              <a:spLocks noChangeArrowheads="1"/>
            </p:cNvSpPr>
            <p:nvPr/>
          </p:nvSpPr>
          <p:spPr bwMode="auto">
            <a:xfrm>
              <a:off x="336" y="1679"/>
              <a:ext cx="1967" cy="10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339725" indent="-339725">
                <a:lnSpc>
                  <a:spcPct val="94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339725" algn="l"/>
                  <a:tab pos="796925" algn="l"/>
                  <a:tab pos="1254125" algn="l"/>
                  <a:tab pos="1711325" algn="l"/>
                  <a:tab pos="2168525" algn="l"/>
                  <a:tab pos="2625725" algn="l"/>
                  <a:tab pos="3082925" algn="l"/>
                  <a:tab pos="3540125" algn="l"/>
                  <a:tab pos="3997325" algn="l"/>
                  <a:tab pos="4454525" algn="l"/>
                  <a:tab pos="4911725" algn="l"/>
                  <a:tab pos="5368925" algn="l"/>
                  <a:tab pos="5826125" algn="l"/>
                  <a:tab pos="6283325" algn="l"/>
                  <a:tab pos="6740525" algn="l"/>
                  <a:tab pos="7197725" algn="l"/>
                  <a:tab pos="7654925" algn="l"/>
                  <a:tab pos="8112125" algn="l"/>
                  <a:tab pos="8569325" algn="l"/>
                  <a:tab pos="9026525" algn="l"/>
                  <a:tab pos="9483725" algn="l"/>
                </a:tabLst>
              </a:pPr>
              <a:r>
                <a:rPr lang="en-GB" sz="2000">
                  <a:solidFill>
                    <a:schemeClr val="tx1"/>
                  </a:solidFill>
                  <a:latin typeface="Courier New" pitchFamily="49" charset="0"/>
                </a:rPr>
                <a:t>  ...</a:t>
              </a:r>
            </a:p>
            <a:p>
              <a:pPr marL="339725" indent="-339725"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339725" algn="l"/>
                  <a:tab pos="796925" algn="l"/>
                  <a:tab pos="1254125" algn="l"/>
                  <a:tab pos="1711325" algn="l"/>
                  <a:tab pos="2168525" algn="l"/>
                  <a:tab pos="2625725" algn="l"/>
                  <a:tab pos="3082925" algn="l"/>
                  <a:tab pos="3540125" algn="l"/>
                  <a:tab pos="3997325" algn="l"/>
                  <a:tab pos="4454525" algn="l"/>
                  <a:tab pos="4911725" algn="l"/>
                  <a:tab pos="5368925" algn="l"/>
                  <a:tab pos="5826125" algn="l"/>
                  <a:tab pos="6283325" algn="l"/>
                  <a:tab pos="6740525" algn="l"/>
                  <a:tab pos="7197725" algn="l"/>
                  <a:tab pos="7654925" algn="l"/>
                  <a:tab pos="8112125" algn="l"/>
                  <a:tab pos="8569325" algn="l"/>
                  <a:tab pos="9026525" algn="l"/>
                  <a:tab pos="9483725" algn="l"/>
                </a:tabLst>
              </a:pPr>
              <a:r>
                <a:rPr lang="en-GB" sz="2400">
                  <a:solidFill>
                    <a:srgbClr val="FF0000"/>
                  </a:solidFill>
                  <a:latin typeface="Courier New" pitchFamily="49" charset="0"/>
                </a:rPr>
                <a:t>3</a:t>
              </a:r>
              <a:r>
                <a:rPr lang="en-GB" sz="2000">
                  <a:solidFill>
                    <a:schemeClr val="tx1"/>
                  </a:solidFill>
                  <a:latin typeface="Courier New" pitchFamily="49" charset="0"/>
                </a:rPr>
                <a:t> node-&gt;value = 2;</a:t>
              </a:r>
            </a:p>
            <a:p>
              <a:pPr marL="339725" indent="-339725"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339725" algn="l"/>
                  <a:tab pos="796925" algn="l"/>
                  <a:tab pos="1254125" algn="l"/>
                  <a:tab pos="1711325" algn="l"/>
                  <a:tab pos="2168525" algn="l"/>
                  <a:tab pos="2625725" algn="l"/>
                  <a:tab pos="3082925" algn="l"/>
                  <a:tab pos="3540125" algn="l"/>
                  <a:tab pos="3997325" algn="l"/>
                  <a:tab pos="4454525" algn="l"/>
                  <a:tab pos="4911725" algn="l"/>
                  <a:tab pos="5368925" algn="l"/>
                  <a:tab pos="5826125" algn="l"/>
                  <a:tab pos="6283325" algn="l"/>
                  <a:tab pos="6740525" algn="l"/>
                  <a:tab pos="7197725" algn="l"/>
                  <a:tab pos="7654925" algn="l"/>
                  <a:tab pos="8112125" algn="l"/>
                  <a:tab pos="8569325" algn="l"/>
                  <a:tab pos="9026525" algn="l"/>
                  <a:tab pos="9483725" algn="l"/>
                </a:tabLst>
              </a:pPr>
              <a:r>
                <a:rPr lang="en-GB" sz="2000">
                  <a:solidFill>
                    <a:schemeClr val="tx1"/>
                  </a:solidFill>
                  <a:latin typeface="Courier New" pitchFamily="49" charset="0"/>
                </a:rPr>
                <a:t>  ...</a:t>
              </a:r>
            </a:p>
            <a:p>
              <a:pPr marL="339725" indent="-339725"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339725" algn="l"/>
                  <a:tab pos="796925" algn="l"/>
                  <a:tab pos="1254125" algn="l"/>
                  <a:tab pos="1711325" algn="l"/>
                  <a:tab pos="2168525" algn="l"/>
                  <a:tab pos="2625725" algn="l"/>
                  <a:tab pos="3082925" algn="l"/>
                  <a:tab pos="3540125" algn="l"/>
                  <a:tab pos="3997325" algn="l"/>
                  <a:tab pos="4454525" algn="l"/>
                  <a:tab pos="4911725" algn="l"/>
                  <a:tab pos="5368925" algn="l"/>
                  <a:tab pos="5826125" algn="l"/>
                  <a:tab pos="6283325" algn="l"/>
                  <a:tab pos="6740525" algn="l"/>
                  <a:tab pos="7197725" algn="l"/>
                  <a:tab pos="7654925" algn="l"/>
                  <a:tab pos="8112125" algn="l"/>
                  <a:tab pos="8569325" algn="l"/>
                  <a:tab pos="9026525" algn="l"/>
                  <a:tab pos="9483725" algn="l"/>
                </a:tabLst>
              </a:pPr>
              <a:r>
                <a:rPr lang="en-GB" sz="2400">
                  <a:solidFill>
                    <a:srgbClr val="FF0000"/>
                  </a:solidFill>
                  <a:latin typeface="Courier New" pitchFamily="49" charset="0"/>
                </a:rPr>
                <a:t>1</a:t>
              </a:r>
              <a:r>
                <a:rPr lang="en-GB" sz="2000">
                  <a:solidFill>
                    <a:schemeClr val="tx1"/>
                  </a:solidFill>
                  <a:latin typeface="Courier New" pitchFamily="49" charset="0"/>
                </a:rPr>
                <a:t> head = node;</a:t>
              </a:r>
            </a:p>
            <a:p>
              <a:pPr marL="339725" indent="-339725"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339725" algn="l"/>
                  <a:tab pos="796925" algn="l"/>
                  <a:tab pos="1254125" algn="l"/>
                  <a:tab pos="1711325" algn="l"/>
                  <a:tab pos="2168525" algn="l"/>
                  <a:tab pos="2625725" algn="l"/>
                  <a:tab pos="3082925" algn="l"/>
                  <a:tab pos="3540125" algn="l"/>
                  <a:tab pos="3997325" algn="l"/>
                  <a:tab pos="4454525" algn="l"/>
                  <a:tab pos="4911725" algn="l"/>
                  <a:tab pos="5368925" algn="l"/>
                  <a:tab pos="5826125" algn="l"/>
                  <a:tab pos="6283325" algn="l"/>
                  <a:tab pos="6740525" algn="l"/>
                  <a:tab pos="7197725" algn="l"/>
                  <a:tab pos="7654925" algn="l"/>
                  <a:tab pos="8112125" algn="l"/>
                  <a:tab pos="8569325" algn="l"/>
                  <a:tab pos="9026525" algn="l"/>
                  <a:tab pos="9483725" algn="l"/>
                </a:tabLst>
              </a:pPr>
              <a:r>
                <a:rPr lang="en-GB" sz="2000">
                  <a:solidFill>
                    <a:schemeClr val="tx1"/>
                  </a:solidFill>
                  <a:latin typeface="Courier New" pitchFamily="49" charset="0"/>
                </a:rPr>
                <a:t>  ...</a:t>
              </a:r>
            </a:p>
          </p:txBody>
        </p:sp>
      </p:grpSp>
      <p:grpSp>
        <p:nvGrpSpPr>
          <p:cNvPr id="71687" name="Group 14"/>
          <p:cNvGrpSpPr>
            <a:grpSpLocks/>
          </p:cNvGrpSpPr>
          <p:nvPr/>
        </p:nvGrpSpPr>
        <p:grpSpPr bwMode="auto">
          <a:xfrm>
            <a:off x="4610100" y="2816225"/>
            <a:ext cx="4035425" cy="1444625"/>
            <a:chOff x="2904" y="1774"/>
            <a:chExt cx="2542" cy="910"/>
          </a:xfrm>
        </p:grpSpPr>
        <p:sp>
          <p:nvSpPr>
            <p:cNvPr id="71718" name="AutoShape 15"/>
            <p:cNvSpPr>
              <a:spLocks noChangeArrowheads="1"/>
            </p:cNvSpPr>
            <p:nvPr/>
          </p:nvSpPr>
          <p:spPr bwMode="auto">
            <a:xfrm>
              <a:off x="2904" y="1774"/>
              <a:ext cx="2543" cy="911"/>
            </a:xfrm>
            <a:prstGeom prst="roundRect">
              <a:avLst>
                <a:gd name="adj" fmla="val 106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71719" name="Text Box 16"/>
            <p:cNvSpPr txBox="1">
              <a:spLocks noChangeArrowheads="1"/>
            </p:cNvSpPr>
            <p:nvPr/>
          </p:nvSpPr>
          <p:spPr bwMode="auto">
            <a:xfrm>
              <a:off x="2904" y="1774"/>
              <a:ext cx="2543" cy="9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339725" indent="-339725">
                <a:lnSpc>
                  <a:spcPct val="94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339725" algn="l"/>
                  <a:tab pos="796925" algn="l"/>
                  <a:tab pos="1254125" algn="l"/>
                  <a:tab pos="1711325" algn="l"/>
                  <a:tab pos="2168525" algn="l"/>
                  <a:tab pos="2625725" algn="l"/>
                  <a:tab pos="3082925" algn="l"/>
                  <a:tab pos="3540125" algn="l"/>
                  <a:tab pos="3997325" algn="l"/>
                  <a:tab pos="4454525" algn="l"/>
                  <a:tab pos="4911725" algn="l"/>
                  <a:tab pos="5368925" algn="l"/>
                  <a:tab pos="5826125" algn="l"/>
                  <a:tab pos="6283325" algn="l"/>
                  <a:tab pos="6740525" algn="l"/>
                  <a:tab pos="7197725" algn="l"/>
                  <a:tab pos="7654925" algn="l"/>
                  <a:tab pos="8112125" algn="l"/>
                  <a:tab pos="8569325" algn="l"/>
                  <a:tab pos="9026525" algn="l"/>
                  <a:tab pos="9483725" algn="l"/>
                </a:tabLst>
              </a:pPr>
              <a:r>
                <a:rPr lang="en-GB" sz="2000">
                  <a:solidFill>
                    <a:schemeClr val="tx1"/>
                  </a:solidFill>
                  <a:latin typeface="Courier New" pitchFamily="49" charset="0"/>
                </a:rPr>
                <a:t>  ...</a:t>
              </a:r>
            </a:p>
            <a:p>
              <a:pPr marL="339725" indent="-339725"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339725" algn="l"/>
                  <a:tab pos="796925" algn="l"/>
                  <a:tab pos="1254125" algn="l"/>
                  <a:tab pos="1711325" algn="l"/>
                  <a:tab pos="2168525" algn="l"/>
                  <a:tab pos="2625725" algn="l"/>
                  <a:tab pos="3082925" algn="l"/>
                  <a:tab pos="3540125" algn="l"/>
                  <a:tab pos="3997325" algn="l"/>
                  <a:tab pos="4454525" algn="l"/>
                  <a:tab pos="4911725" algn="l"/>
                  <a:tab pos="5368925" algn="l"/>
                  <a:tab pos="5826125" algn="l"/>
                  <a:tab pos="6283325" algn="l"/>
                  <a:tab pos="6740525" algn="l"/>
                  <a:tab pos="7197725" algn="l"/>
                  <a:tab pos="7654925" algn="l"/>
                  <a:tab pos="8112125" algn="l"/>
                  <a:tab pos="8569325" algn="l"/>
                  <a:tab pos="9026525" algn="l"/>
                  <a:tab pos="9483725" algn="l"/>
                </a:tabLst>
              </a:pPr>
              <a:r>
                <a:rPr lang="en-GB" sz="2400">
                  <a:solidFill>
                    <a:srgbClr val="FF0000"/>
                  </a:solidFill>
                  <a:latin typeface="Courier New" pitchFamily="49" charset="0"/>
                </a:rPr>
                <a:t>2</a:t>
              </a:r>
              <a:r>
                <a:rPr lang="en-GB" sz="2000">
                  <a:solidFill>
                    <a:schemeClr val="tx1"/>
                  </a:solidFill>
                  <a:latin typeface="Courier New" pitchFamily="49" charset="0"/>
                </a:rPr>
                <a:t> value = head-&gt;value; </a:t>
              </a:r>
            </a:p>
            <a:p>
              <a:pPr marL="339725" indent="-339725"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339725" algn="l"/>
                  <a:tab pos="796925" algn="l"/>
                  <a:tab pos="1254125" algn="l"/>
                  <a:tab pos="1711325" algn="l"/>
                  <a:tab pos="2168525" algn="l"/>
                  <a:tab pos="2625725" algn="l"/>
                  <a:tab pos="3082925" algn="l"/>
                  <a:tab pos="3540125" algn="l"/>
                  <a:tab pos="3997325" algn="l"/>
                  <a:tab pos="4454525" algn="l"/>
                  <a:tab pos="4911725" algn="l"/>
                  <a:tab pos="5368925" algn="l"/>
                  <a:tab pos="5826125" algn="l"/>
                  <a:tab pos="6283325" algn="l"/>
                  <a:tab pos="6740525" algn="l"/>
                  <a:tab pos="7197725" algn="l"/>
                  <a:tab pos="7654925" algn="l"/>
                  <a:tab pos="8112125" algn="l"/>
                  <a:tab pos="8569325" algn="l"/>
                  <a:tab pos="9026525" algn="l"/>
                  <a:tab pos="9483725" algn="l"/>
                </a:tabLst>
              </a:pPr>
              <a:r>
                <a:rPr lang="en-GB" sz="2000">
                  <a:solidFill>
                    <a:schemeClr val="tx1"/>
                  </a:solidFill>
                  <a:latin typeface="Courier New" pitchFamily="49" charset="0"/>
                </a:rPr>
                <a:t>  ...</a:t>
              </a:r>
            </a:p>
          </p:txBody>
        </p:sp>
      </p:grpSp>
      <p:sp>
        <p:nvSpPr>
          <p:cNvPr id="71688" name="Text Box 17"/>
          <p:cNvSpPr txBox="1">
            <a:spLocks noChangeArrowheads="1"/>
          </p:cNvSpPr>
          <p:nvPr/>
        </p:nvSpPr>
        <p:spPr bwMode="auto">
          <a:xfrm>
            <a:off x="292100" y="4502150"/>
            <a:ext cx="8705850" cy="6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000" b="0">
                <a:solidFill>
                  <a:srgbClr val="000000"/>
                </a:solidFill>
              </a:rPr>
              <a:t>Processor 1 reorders the stores! 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000" b="0">
                <a:solidFill>
                  <a:schemeClr val="tx1"/>
                </a:solidFill>
              </a:rPr>
              <a:t>memory accesses happen in order   </a:t>
            </a:r>
            <a:r>
              <a:rPr lang="en-GB" sz="2000">
                <a:solidFill>
                  <a:srgbClr val="FF0000"/>
                </a:solidFill>
              </a:rPr>
              <a:t>1 2 3</a:t>
            </a:r>
          </a:p>
        </p:txBody>
      </p:sp>
      <p:sp>
        <p:nvSpPr>
          <p:cNvPr id="71689" name="Text Box 18"/>
          <p:cNvSpPr txBox="1">
            <a:spLocks noChangeArrowheads="1"/>
          </p:cNvSpPr>
          <p:nvPr/>
        </p:nvSpPr>
        <p:spPr bwMode="auto">
          <a:xfrm>
            <a:off x="228600" y="5867400"/>
            <a:ext cx="8610600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000" b="0">
                <a:solidFill>
                  <a:schemeClr val="tx1"/>
                </a:solidFill>
              </a:rPr>
              <a:t>adding a</a:t>
            </a:r>
            <a:r>
              <a:rPr lang="en-GB" sz="2000" b="0" i="1">
                <a:solidFill>
                  <a:srgbClr val="0B8402"/>
                </a:solidFill>
              </a:rPr>
              <a:t> </a:t>
            </a:r>
            <a:r>
              <a:rPr lang="en-GB" sz="2000" b="0">
                <a:solidFill>
                  <a:srgbClr val="0B8402"/>
                </a:solidFill>
              </a:rPr>
              <a:t>fence</a:t>
            </a:r>
            <a:r>
              <a:rPr lang="en-GB" sz="2000" b="0">
                <a:solidFill>
                  <a:schemeClr val="tx1"/>
                </a:solidFill>
              </a:rPr>
              <a:t> between lines on left side prevents reordering</a:t>
            </a:r>
          </a:p>
        </p:txBody>
      </p:sp>
      <p:sp>
        <p:nvSpPr>
          <p:cNvPr id="71690" name="AutoShape 19"/>
          <p:cNvSpPr>
            <a:spLocks noChangeArrowheads="1"/>
          </p:cNvSpPr>
          <p:nvPr/>
        </p:nvSpPr>
        <p:spPr bwMode="auto">
          <a:xfrm>
            <a:off x="2608263" y="1539875"/>
            <a:ext cx="685800" cy="304800"/>
          </a:xfrm>
          <a:prstGeom prst="roundRect">
            <a:avLst>
              <a:gd name="adj" fmla="val 519"/>
            </a:avLst>
          </a:prstGeom>
          <a:solidFill>
            <a:srgbClr val="FFFF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71691" name="AutoShape 20"/>
          <p:cNvSpPr>
            <a:spLocks noChangeArrowheads="1"/>
          </p:cNvSpPr>
          <p:nvPr/>
        </p:nvSpPr>
        <p:spPr bwMode="auto">
          <a:xfrm>
            <a:off x="2684463" y="1017588"/>
            <a:ext cx="609600" cy="290512"/>
          </a:xfrm>
          <a:prstGeom prst="roundRect">
            <a:avLst>
              <a:gd name="adj" fmla="val 546"/>
            </a:avLst>
          </a:prstGeom>
          <a:solidFill>
            <a:srgbClr val="EAEAEA"/>
          </a:solidFill>
          <a:ln w="1260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71692" name="Line 21"/>
          <p:cNvSpPr>
            <a:spLocks noChangeShapeType="1"/>
          </p:cNvSpPr>
          <p:nvPr/>
        </p:nvSpPr>
        <p:spPr bwMode="auto">
          <a:xfrm>
            <a:off x="3138488" y="1163638"/>
            <a:ext cx="438150" cy="1587"/>
          </a:xfrm>
          <a:prstGeom prst="line">
            <a:avLst/>
          </a:prstGeom>
          <a:noFill/>
          <a:ln w="126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693" name="Line 22"/>
          <p:cNvSpPr>
            <a:spLocks noChangeShapeType="1"/>
          </p:cNvSpPr>
          <p:nvPr/>
        </p:nvSpPr>
        <p:spPr bwMode="auto">
          <a:xfrm>
            <a:off x="2990850" y="1017588"/>
            <a:ext cx="1588" cy="292100"/>
          </a:xfrm>
          <a:prstGeom prst="line">
            <a:avLst/>
          </a:prstGeom>
          <a:noFill/>
          <a:ln w="126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71694" name="Group 23"/>
          <p:cNvGrpSpPr>
            <a:grpSpLocks/>
          </p:cNvGrpSpPr>
          <p:nvPr/>
        </p:nvGrpSpPr>
        <p:grpSpPr bwMode="auto">
          <a:xfrm>
            <a:off x="3598863" y="969963"/>
            <a:ext cx="606425" cy="366712"/>
            <a:chOff x="2267" y="611"/>
            <a:chExt cx="382" cy="231"/>
          </a:xfrm>
        </p:grpSpPr>
        <p:sp>
          <p:nvSpPr>
            <p:cNvPr id="71714" name="AutoShape 24"/>
            <p:cNvSpPr>
              <a:spLocks noChangeArrowheads="1"/>
            </p:cNvSpPr>
            <p:nvPr/>
          </p:nvSpPr>
          <p:spPr bwMode="auto">
            <a:xfrm>
              <a:off x="2267" y="644"/>
              <a:ext cx="383" cy="166"/>
            </a:xfrm>
            <a:prstGeom prst="roundRect">
              <a:avLst>
                <a:gd name="adj" fmla="val 602"/>
              </a:avLst>
            </a:prstGeom>
            <a:solidFill>
              <a:srgbClr val="EAEAEA"/>
            </a:solidFill>
            <a:ln w="126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grpSp>
          <p:nvGrpSpPr>
            <p:cNvPr id="71715" name="Group 25"/>
            <p:cNvGrpSpPr>
              <a:grpSpLocks/>
            </p:cNvGrpSpPr>
            <p:nvPr/>
          </p:nvGrpSpPr>
          <p:grpSpPr bwMode="auto">
            <a:xfrm>
              <a:off x="2267" y="611"/>
              <a:ext cx="382" cy="231"/>
              <a:chOff x="2267" y="611"/>
              <a:chExt cx="382" cy="231"/>
            </a:xfrm>
          </p:grpSpPr>
          <p:sp>
            <p:nvSpPr>
              <p:cNvPr id="71716" name="AutoShape 26"/>
              <p:cNvSpPr>
                <a:spLocks noChangeArrowheads="1"/>
              </p:cNvSpPr>
              <p:nvPr/>
            </p:nvSpPr>
            <p:spPr bwMode="auto">
              <a:xfrm>
                <a:off x="2267" y="644"/>
                <a:ext cx="383" cy="166"/>
              </a:xfrm>
              <a:prstGeom prst="roundRect">
                <a:avLst>
                  <a:gd name="adj" fmla="val 602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71717" name="Text Box 27"/>
              <p:cNvSpPr txBox="1">
                <a:spLocks noChangeArrowheads="1"/>
              </p:cNvSpPr>
              <p:nvPr/>
            </p:nvSpPr>
            <p:spPr bwMode="auto">
              <a:xfrm>
                <a:off x="2267" y="611"/>
                <a:ext cx="383" cy="2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 anchor="ctr">
                <a:spAutoFit/>
              </a:bodyPr>
              <a:lstStyle/>
              <a:p>
                <a:pPr>
                  <a:lnSpc>
                    <a:spcPct val="93000"/>
                  </a:lnSpc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>
                    <a:solidFill>
                      <a:schemeClr val="tx1"/>
                    </a:solidFill>
                    <a:latin typeface="Arial" charset="0"/>
                    <a:cs typeface="Arial" charset="0"/>
                  </a:rPr>
                  <a:t>1</a:t>
                </a:r>
              </a:p>
            </p:txBody>
          </p:sp>
        </p:grpSp>
      </p:grpSp>
      <p:sp>
        <p:nvSpPr>
          <p:cNvPr id="71695" name="Line 28"/>
          <p:cNvSpPr>
            <a:spLocks noChangeShapeType="1"/>
          </p:cNvSpPr>
          <p:nvPr/>
        </p:nvSpPr>
        <p:spPr bwMode="auto">
          <a:xfrm>
            <a:off x="4052888" y="1163638"/>
            <a:ext cx="438150" cy="1587"/>
          </a:xfrm>
          <a:prstGeom prst="line">
            <a:avLst/>
          </a:prstGeom>
          <a:noFill/>
          <a:ln w="126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696" name="Line 29"/>
          <p:cNvSpPr>
            <a:spLocks noChangeShapeType="1"/>
          </p:cNvSpPr>
          <p:nvPr/>
        </p:nvSpPr>
        <p:spPr bwMode="auto">
          <a:xfrm>
            <a:off x="3900488" y="1023938"/>
            <a:ext cx="1587" cy="260350"/>
          </a:xfrm>
          <a:prstGeom prst="line">
            <a:avLst/>
          </a:prstGeom>
          <a:noFill/>
          <a:ln w="126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71697" name="Group 30"/>
          <p:cNvGrpSpPr>
            <a:grpSpLocks/>
          </p:cNvGrpSpPr>
          <p:nvPr/>
        </p:nvGrpSpPr>
        <p:grpSpPr bwMode="auto">
          <a:xfrm>
            <a:off x="4513263" y="979488"/>
            <a:ext cx="606425" cy="349250"/>
            <a:chOff x="2843" y="617"/>
            <a:chExt cx="382" cy="220"/>
          </a:xfrm>
        </p:grpSpPr>
        <p:sp>
          <p:nvSpPr>
            <p:cNvPr id="71710" name="AutoShape 31"/>
            <p:cNvSpPr>
              <a:spLocks noChangeArrowheads="1"/>
            </p:cNvSpPr>
            <p:nvPr/>
          </p:nvSpPr>
          <p:spPr bwMode="auto">
            <a:xfrm>
              <a:off x="2843" y="644"/>
              <a:ext cx="383" cy="166"/>
            </a:xfrm>
            <a:prstGeom prst="roundRect">
              <a:avLst>
                <a:gd name="adj" fmla="val 602"/>
              </a:avLst>
            </a:prstGeom>
            <a:solidFill>
              <a:srgbClr val="EAEAEA"/>
            </a:solidFill>
            <a:ln w="126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grpSp>
          <p:nvGrpSpPr>
            <p:cNvPr id="71711" name="Group 32"/>
            <p:cNvGrpSpPr>
              <a:grpSpLocks/>
            </p:cNvGrpSpPr>
            <p:nvPr/>
          </p:nvGrpSpPr>
          <p:grpSpPr bwMode="auto">
            <a:xfrm>
              <a:off x="2843" y="617"/>
              <a:ext cx="382" cy="220"/>
              <a:chOff x="2843" y="617"/>
              <a:chExt cx="382" cy="220"/>
            </a:xfrm>
          </p:grpSpPr>
          <p:sp>
            <p:nvSpPr>
              <p:cNvPr id="71712" name="AutoShape 33"/>
              <p:cNvSpPr>
                <a:spLocks noChangeArrowheads="1"/>
              </p:cNvSpPr>
              <p:nvPr/>
            </p:nvSpPr>
            <p:spPr bwMode="auto">
              <a:xfrm>
                <a:off x="2843" y="644"/>
                <a:ext cx="383" cy="166"/>
              </a:xfrm>
              <a:prstGeom prst="roundRect">
                <a:avLst>
                  <a:gd name="adj" fmla="val 602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71713" name="Text Box 34"/>
              <p:cNvSpPr txBox="1">
                <a:spLocks noChangeArrowheads="1"/>
              </p:cNvSpPr>
              <p:nvPr/>
            </p:nvSpPr>
            <p:spPr bwMode="auto">
              <a:xfrm>
                <a:off x="2843" y="617"/>
                <a:ext cx="383" cy="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 anchor="ctr">
                <a:spAutoFit/>
              </a:bodyPr>
              <a:lstStyle/>
              <a:p>
                <a:pPr>
                  <a:lnSpc>
                    <a:spcPct val="93000"/>
                  </a:lnSpc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>
                    <a:solidFill>
                      <a:schemeClr val="tx1"/>
                    </a:solidFill>
                    <a:latin typeface="Arial" charset="0"/>
                    <a:cs typeface="Arial" charset="0"/>
                  </a:rPr>
                  <a:t>2</a:t>
                </a:r>
              </a:p>
            </p:txBody>
          </p:sp>
        </p:grpSp>
      </p:grpSp>
      <p:sp>
        <p:nvSpPr>
          <p:cNvPr id="71698" name="Line 35"/>
          <p:cNvSpPr>
            <a:spLocks noChangeShapeType="1"/>
          </p:cNvSpPr>
          <p:nvPr/>
        </p:nvSpPr>
        <p:spPr bwMode="auto">
          <a:xfrm>
            <a:off x="4967288" y="1163638"/>
            <a:ext cx="438150" cy="1587"/>
          </a:xfrm>
          <a:prstGeom prst="line">
            <a:avLst/>
          </a:prstGeom>
          <a:noFill/>
          <a:ln w="126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699" name="Line 36"/>
          <p:cNvSpPr>
            <a:spLocks noChangeShapeType="1"/>
          </p:cNvSpPr>
          <p:nvPr/>
        </p:nvSpPr>
        <p:spPr bwMode="auto">
          <a:xfrm>
            <a:off x="4814888" y="1023938"/>
            <a:ext cx="1587" cy="257175"/>
          </a:xfrm>
          <a:prstGeom prst="line">
            <a:avLst/>
          </a:prstGeom>
          <a:noFill/>
          <a:ln w="126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71700" name="Group 37"/>
          <p:cNvGrpSpPr>
            <a:grpSpLocks/>
          </p:cNvGrpSpPr>
          <p:nvPr/>
        </p:nvGrpSpPr>
        <p:grpSpPr bwMode="auto">
          <a:xfrm>
            <a:off x="5427663" y="979488"/>
            <a:ext cx="606425" cy="349250"/>
            <a:chOff x="3419" y="617"/>
            <a:chExt cx="382" cy="220"/>
          </a:xfrm>
        </p:grpSpPr>
        <p:sp>
          <p:nvSpPr>
            <p:cNvPr id="71706" name="AutoShape 38"/>
            <p:cNvSpPr>
              <a:spLocks noChangeArrowheads="1"/>
            </p:cNvSpPr>
            <p:nvPr/>
          </p:nvSpPr>
          <p:spPr bwMode="auto">
            <a:xfrm>
              <a:off x="3419" y="644"/>
              <a:ext cx="383" cy="166"/>
            </a:xfrm>
            <a:prstGeom prst="roundRect">
              <a:avLst>
                <a:gd name="adj" fmla="val 602"/>
              </a:avLst>
            </a:prstGeom>
            <a:solidFill>
              <a:srgbClr val="EAEAEA"/>
            </a:solidFill>
            <a:ln w="126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grpSp>
          <p:nvGrpSpPr>
            <p:cNvPr id="71707" name="Group 39"/>
            <p:cNvGrpSpPr>
              <a:grpSpLocks/>
            </p:cNvGrpSpPr>
            <p:nvPr/>
          </p:nvGrpSpPr>
          <p:grpSpPr bwMode="auto">
            <a:xfrm>
              <a:off x="3419" y="617"/>
              <a:ext cx="382" cy="220"/>
              <a:chOff x="3419" y="617"/>
              <a:chExt cx="382" cy="220"/>
            </a:xfrm>
          </p:grpSpPr>
          <p:sp>
            <p:nvSpPr>
              <p:cNvPr id="71708" name="AutoShape 40"/>
              <p:cNvSpPr>
                <a:spLocks noChangeArrowheads="1"/>
              </p:cNvSpPr>
              <p:nvPr/>
            </p:nvSpPr>
            <p:spPr bwMode="auto">
              <a:xfrm>
                <a:off x="3419" y="644"/>
                <a:ext cx="383" cy="166"/>
              </a:xfrm>
              <a:prstGeom prst="roundRect">
                <a:avLst>
                  <a:gd name="adj" fmla="val 602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71709" name="Text Box 41"/>
              <p:cNvSpPr txBox="1">
                <a:spLocks noChangeArrowheads="1"/>
              </p:cNvSpPr>
              <p:nvPr/>
            </p:nvSpPr>
            <p:spPr bwMode="auto">
              <a:xfrm>
                <a:off x="3419" y="617"/>
                <a:ext cx="383" cy="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 anchor="ctr">
                <a:spAutoFit/>
              </a:bodyPr>
              <a:lstStyle/>
              <a:p>
                <a:pPr>
                  <a:lnSpc>
                    <a:spcPct val="93000"/>
                  </a:lnSpc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>
                    <a:solidFill>
                      <a:schemeClr val="tx1"/>
                    </a:solidFill>
                    <a:latin typeface="Arial" charset="0"/>
                    <a:cs typeface="Arial" charset="0"/>
                  </a:rPr>
                  <a:t>3</a:t>
                </a:r>
              </a:p>
            </p:txBody>
          </p:sp>
        </p:grpSp>
      </p:grpSp>
      <p:sp>
        <p:nvSpPr>
          <p:cNvPr id="71701" name="Line 42"/>
          <p:cNvSpPr>
            <a:spLocks noChangeShapeType="1"/>
          </p:cNvSpPr>
          <p:nvPr/>
        </p:nvSpPr>
        <p:spPr bwMode="auto">
          <a:xfrm>
            <a:off x="5732463" y="1023938"/>
            <a:ext cx="1587" cy="260350"/>
          </a:xfrm>
          <a:prstGeom prst="line">
            <a:avLst/>
          </a:prstGeom>
          <a:noFill/>
          <a:ln w="126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02" name="Line 43"/>
          <p:cNvSpPr>
            <a:spLocks noChangeShapeType="1"/>
          </p:cNvSpPr>
          <p:nvPr/>
        </p:nvSpPr>
        <p:spPr bwMode="auto">
          <a:xfrm>
            <a:off x="5734050" y="1023938"/>
            <a:ext cx="300038" cy="263525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03" name="Line 44"/>
          <p:cNvSpPr>
            <a:spLocks noChangeShapeType="1"/>
          </p:cNvSpPr>
          <p:nvPr/>
        </p:nvSpPr>
        <p:spPr bwMode="auto">
          <a:xfrm flipV="1">
            <a:off x="5732463" y="1020763"/>
            <a:ext cx="300037" cy="26670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04" name="Line 45"/>
          <p:cNvSpPr>
            <a:spLocks noChangeShapeType="1"/>
          </p:cNvSpPr>
          <p:nvPr/>
        </p:nvSpPr>
        <p:spPr bwMode="auto">
          <a:xfrm flipV="1">
            <a:off x="2990850" y="1309688"/>
            <a:ext cx="1588" cy="295275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705" name="Text Box 46"/>
          <p:cNvSpPr txBox="1">
            <a:spLocks noChangeArrowheads="1"/>
          </p:cNvSpPr>
          <p:nvPr/>
        </p:nvSpPr>
        <p:spPr bwMode="auto">
          <a:xfrm>
            <a:off x="2532063" y="15367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800">
                <a:solidFill>
                  <a:schemeClr val="tx1"/>
                </a:solidFill>
                <a:latin typeface="Arial" charset="0"/>
                <a:cs typeface="Arial" charset="0"/>
              </a:rPr>
              <a:t>head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57810" name="Group 50"/>
          <p:cNvGraphicFramePr>
            <a:graphicFrameLocks noGrp="1"/>
          </p:cNvGraphicFramePr>
          <p:nvPr/>
        </p:nvGraphicFramePr>
        <p:xfrm>
          <a:off x="266700" y="1595438"/>
          <a:ext cx="8610600" cy="3665539"/>
        </p:xfrm>
        <a:graphic>
          <a:graphicData uri="http://schemas.openxmlformats.org/drawingml/2006/table">
            <a:tbl>
              <a:tblPr/>
              <a:tblGrid>
                <a:gridCol w="1409700"/>
                <a:gridCol w="2590800"/>
                <a:gridCol w="685800"/>
                <a:gridCol w="3924300"/>
              </a:tblGrid>
              <a:tr h="4873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Type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Description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LOC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Source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Queue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Two-lock queue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M. Michael and L. Scott </a:t>
                      </a:r>
                    </a:p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(</a:t>
                      </a: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PODC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1996)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Queue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Non-blocking queue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Set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Lazy list-based set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Heller et al. (</a:t>
                      </a: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OPODIS 2005)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Set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Nonblocking list</a:t>
                      </a:r>
                      <a:endParaRPr kumimoji="0" lang="en-US" sz="2000" b="0" i="1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T. Harris (</a:t>
                      </a: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DISC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2001)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Deque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“snark” algorithm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D. Detlefs et al. (</a:t>
                      </a: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DISC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2000)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LL/VL/SC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CAS-based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M. Moir (</a:t>
                      </a:r>
                      <a:r>
                        <a:rPr kumimoji="0" 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PODC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1997)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51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LL/VL/SC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Bounded Tags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198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3774" name="Rectangle 47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685800"/>
          </a:xfrm>
        </p:spPr>
        <p:txBody>
          <a:bodyPr/>
          <a:lstStyle/>
          <a:p>
            <a:r>
              <a:rPr lang="en-US" sz="2800" b="1" smtClean="0">
                <a:solidFill>
                  <a:srgbClr val="FF0000"/>
                </a:solidFill>
              </a:rPr>
              <a:t>Algorithms Analyzed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801" name="Group 2"/>
          <p:cNvGrpSpPr>
            <a:grpSpLocks/>
          </p:cNvGrpSpPr>
          <p:nvPr/>
        </p:nvGrpSpPr>
        <p:grpSpPr bwMode="auto">
          <a:xfrm>
            <a:off x="371475" y="2603500"/>
            <a:ext cx="8569325" cy="4014788"/>
            <a:chOff x="234" y="1640"/>
            <a:chExt cx="5398" cy="2529"/>
          </a:xfrm>
        </p:grpSpPr>
        <p:grpSp>
          <p:nvGrpSpPr>
            <p:cNvPr id="76806" name="Group 3"/>
            <p:cNvGrpSpPr>
              <a:grpSpLocks/>
            </p:cNvGrpSpPr>
            <p:nvPr/>
          </p:nvGrpSpPr>
          <p:grpSpPr bwMode="auto">
            <a:xfrm>
              <a:off x="3088" y="1640"/>
              <a:ext cx="2542" cy="248"/>
              <a:chOff x="3088" y="1640"/>
              <a:chExt cx="2542" cy="248"/>
            </a:xfrm>
          </p:grpSpPr>
          <p:sp>
            <p:nvSpPr>
              <p:cNvPr id="76973" name="AutoShape 4"/>
              <p:cNvSpPr>
                <a:spLocks noChangeArrowheads="1"/>
              </p:cNvSpPr>
              <p:nvPr/>
            </p:nvSpPr>
            <p:spPr bwMode="auto">
              <a:xfrm>
                <a:off x="3088" y="1640"/>
                <a:ext cx="2542" cy="248"/>
              </a:xfrm>
              <a:prstGeom prst="roundRect">
                <a:avLst>
                  <a:gd name="adj" fmla="val 403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76974" name="Text Box 5"/>
              <p:cNvSpPr txBox="1">
                <a:spLocks noChangeArrowheads="1"/>
              </p:cNvSpPr>
              <p:nvPr/>
            </p:nvSpPr>
            <p:spPr bwMode="auto">
              <a:xfrm>
                <a:off x="3088" y="1640"/>
                <a:ext cx="2542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93000"/>
                  </a:lnSpc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2000">
                    <a:solidFill>
                      <a:srgbClr val="3333CC"/>
                    </a:solidFill>
                  </a:rPr>
                  <a:t># Fences inserted</a:t>
                </a:r>
              </a:p>
            </p:txBody>
          </p:sp>
        </p:grpSp>
        <p:sp>
          <p:nvSpPr>
            <p:cNvPr id="76807" name="AutoShape 6"/>
            <p:cNvSpPr>
              <a:spLocks noChangeArrowheads="1"/>
            </p:cNvSpPr>
            <p:nvPr/>
          </p:nvSpPr>
          <p:spPr bwMode="auto">
            <a:xfrm>
              <a:off x="2273" y="3939"/>
              <a:ext cx="816" cy="230"/>
            </a:xfrm>
            <a:prstGeom prst="roundRect">
              <a:avLst>
                <a:gd name="adj" fmla="val 43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76808" name="AutoShape 7"/>
            <p:cNvSpPr>
              <a:spLocks noChangeArrowheads="1"/>
            </p:cNvSpPr>
            <p:nvPr/>
          </p:nvSpPr>
          <p:spPr bwMode="auto">
            <a:xfrm>
              <a:off x="2273" y="3709"/>
              <a:ext cx="816" cy="230"/>
            </a:xfrm>
            <a:prstGeom prst="roundRect">
              <a:avLst>
                <a:gd name="adj" fmla="val 43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76809" name="AutoShape 8"/>
            <p:cNvSpPr>
              <a:spLocks noChangeArrowheads="1"/>
            </p:cNvSpPr>
            <p:nvPr/>
          </p:nvSpPr>
          <p:spPr bwMode="auto">
            <a:xfrm>
              <a:off x="2273" y="3479"/>
              <a:ext cx="816" cy="230"/>
            </a:xfrm>
            <a:prstGeom prst="roundRect">
              <a:avLst>
                <a:gd name="adj" fmla="val 43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grpSp>
          <p:nvGrpSpPr>
            <p:cNvPr id="76810" name="Group 9"/>
            <p:cNvGrpSpPr>
              <a:grpSpLocks/>
            </p:cNvGrpSpPr>
            <p:nvPr/>
          </p:nvGrpSpPr>
          <p:grpSpPr bwMode="auto">
            <a:xfrm>
              <a:off x="2273" y="3249"/>
              <a:ext cx="814" cy="228"/>
              <a:chOff x="2273" y="3249"/>
              <a:chExt cx="814" cy="228"/>
            </a:xfrm>
          </p:grpSpPr>
          <p:sp>
            <p:nvSpPr>
              <p:cNvPr id="76971" name="AutoShape 10"/>
              <p:cNvSpPr>
                <a:spLocks noChangeArrowheads="1"/>
              </p:cNvSpPr>
              <p:nvPr/>
            </p:nvSpPr>
            <p:spPr bwMode="auto">
              <a:xfrm>
                <a:off x="2273" y="3249"/>
                <a:ext cx="815" cy="229"/>
              </a:xfrm>
              <a:prstGeom prst="roundRect">
                <a:avLst>
                  <a:gd name="adj" fmla="val 435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76972" name="Text Box 11"/>
              <p:cNvSpPr txBox="1">
                <a:spLocks noChangeArrowheads="1"/>
              </p:cNvSpPr>
              <p:nvPr/>
            </p:nvSpPr>
            <p:spPr bwMode="auto">
              <a:xfrm>
                <a:off x="2273" y="3249"/>
                <a:ext cx="815" cy="2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>
                  <a:lnSpc>
                    <a:spcPct val="93000"/>
                  </a:lnSpc>
                  <a:spcBef>
                    <a:spcPts val="450"/>
                  </a:spcBef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 b="0">
                    <a:solidFill>
                      <a:srgbClr val="FF0000"/>
                    </a:solidFill>
                    <a:latin typeface="Times New Roman" pitchFamily="18" charset="0"/>
                  </a:rPr>
                  <a:t>2 known</a:t>
                </a:r>
              </a:p>
            </p:txBody>
          </p:sp>
        </p:grpSp>
        <p:sp>
          <p:nvSpPr>
            <p:cNvPr id="76811" name="AutoShape 12"/>
            <p:cNvSpPr>
              <a:spLocks noChangeArrowheads="1"/>
            </p:cNvSpPr>
            <p:nvPr/>
          </p:nvSpPr>
          <p:spPr bwMode="auto">
            <a:xfrm>
              <a:off x="2273" y="3019"/>
              <a:ext cx="816" cy="230"/>
            </a:xfrm>
            <a:prstGeom prst="roundRect">
              <a:avLst>
                <a:gd name="adj" fmla="val 43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grpSp>
          <p:nvGrpSpPr>
            <p:cNvPr id="76812" name="Group 13"/>
            <p:cNvGrpSpPr>
              <a:grpSpLocks/>
            </p:cNvGrpSpPr>
            <p:nvPr/>
          </p:nvGrpSpPr>
          <p:grpSpPr bwMode="auto">
            <a:xfrm>
              <a:off x="2273" y="2790"/>
              <a:ext cx="814" cy="228"/>
              <a:chOff x="2273" y="2790"/>
              <a:chExt cx="814" cy="228"/>
            </a:xfrm>
          </p:grpSpPr>
          <p:sp>
            <p:nvSpPr>
              <p:cNvPr id="76969" name="AutoShape 14"/>
              <p:cNvSpPr>
                <a:spLocks noChangeArrowheads="1"/>
              </p:cNvSpPr>
              <p:nvPr/>
            </p:nvSpPr>
            <p:spPr bwMode="auto">
              <a:xfrm>
                <a:off x="2273" y="2790"/>
                <a:ext cx="815" cy="229"/>
              </a:xfrm>
              <a:prstGeom prst="roundRect">
                <a:avLst>
                  <a:gd name="adj" fmla="val 435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76970" name="Text Box 15"/>
              <p:cNvSpPr txBox="1">
                <a:spLocks noChangeArrowheads="1"/>
              </p:cNvSpPr>
              <p:nvPr/>
            </p:nvSpPr>
            <p:spPr bwMode="auto">
              <a:xfrm>
                <a:off x="2273" y="2790"/>
                <a:ext cx="815" cy="2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>
                  <a:lnSpc>
                    <a:spcPct val="93000"/>
                  </a:lnSpc>
                  <a:spcBef>
                    <a:spcPts val="450"/>
                  </a:spcBef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 b="0">
                    <a:solidFill>
                      <a:srgbClr val="FF0000"/>
                    </a:solidFill>
                    <a:latin typeface="Times New Roman" pitchFamily="18" charset="0"/>
                  </a:rPr>
                  <a:t>1 unknown</a:t>
                </a:r>
              </a:p>
            </p:txBody>
          </p:sp>
        </p:grpSp>
        <p:sp>
          <p:nvSpPr>
            <p:cNvPr id="76813" name="AutoShape 16"/>
            <p:cNvSpPr>
              <a:spLocks noChangeArrowheads="1"/>
            </p:cNvSpPr>
            <p:nvPr/>
          </p:nvSpPr>
          <p:spPr bwMode="auto">
            <a:xfrm>
              <a:off x="2273" y="2560"/>
              <a:ext cx="816" cy="230"/>
            </a:xfrm>
            <a:prstGeom prst="roundRect">
              <a:avLst>
                <a:gd name="adj" fmla="val 43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76814" name="AutoShape 17"/>
            <p:cNvSpPr>
              <a:spLocks noChangeArrowheads="1"/>
            </p:cNvSpPr>
            <p:nvPr/>
          </p:nvSpPr>
          <p:spPr bwMode="auto">
            <a:xfrm>
              <a:off x="2273" y="2330"/>
              <a:ext cx="816" cy="230"/>
            </a:xfrm>
            <a:prstGeom prst="roundRect">
              <a:avLst>
                <a:gd name="adj" fmla="val 43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grpSp>
          <p:nvGrpSpPr>
            <p:cNvPr id="76815" name="Group 18"/>
            <p:cNvGrpSpPr>
              <a:grpSpLocks/>
            </p:cNvGrpSpPr>
            <p:nvPr/>
          </p:nvGrpSpPr>
          <p:grpSpPr bwMode="auto">
            <a:xfrm>
              <a:off x="2273" y="1640"/>
              <a:ext cx="815" cy="689"/>
              <a:chOff x="2273" y="1640"/>
              <a:chExt cx="815" cy="689"/>
            </a:xfrm>
          </p:grpSpPr>
          <p:sp>
            <p:nvSpPr>
              <p:cNvPr id="76967" name="AutoShape 19"/>
              <p:cNvSpPr>
                <a:spLocks noChangeArrowheads="1"/>
              </p:cNvSpPr>
              <p:nvPr/>
            </p:nvSpPr>
            <p:spPr bwMode="auto">
              <a:xfrm>
                <a:off x="2273" y="1640"/>
                <a:ext cx="815" cy="689"/>
              </a:xfrm>
              <a:prstGeom prst="roundRect">
                <a:avLst>
                  <a:gd name="adj" fmla="val 144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76968" name="Text Box 20"/>
              <p:cNvSpPr txBox="1">
                <a:spLocks noChangeArrowheads="1"/>
              </p:cNvSpPr>
              <p:nvPr/>
            </p:nvSpPr>
            <p:spPr bwMode="auto">
              <a:xfrm>
                <a:off x="2273" y="1640"/>
                <a:ext cx="815" cy="4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>
                  <a:lnSpc>
                    <a:spcPct val="93000"/>
                  </a:lnSpc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2000">
                    <a:solidFill>
                      <a:srgbClr val="FF0000"/>
                    </a:solidFill>
                  </a:rPr>
                  <a:t>regular</a:t>
                </a:r>
              </a:p>
              <a:p>
                <a:pPr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2000">
                    <a:solidFill>
                      <a:srgbClr val="FF0000"/>
                    </a:solidFill>
                  </a:rPr>
                  <a:t>bugs</a:t>
                </a:r>
              </a:p>
            </p:txBody>
          </p:sp>
        </p:grpSp>
        <p:sp>
          <p:nvSpPr>
            <p:cNvPr id="76816" name="AutoShape 21"/>
            <p:cNvSpPr>
              <a:spLocks noChangeArrowheads="1"/>
            </p:cNvSpPr>
            <p:nvPr/>
          </p:nvSpPr>
          <p:spPr bwMode="auto">
            <a:xfrm>
              <a:off x="3088" y="3939"/>
              <a:ext cx="480" cy="230"/>
            </a:xfrm>
            <a:prstGeom prst="roundRect">
              <a:avLst>
                <a:gd name="adj" fmla="val 43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76817" name="AutoShape 22"/>
            <p:cNvSpPr>
              <a:spLocks noChangeArrowheads="1"/>
            </p:cNvSpPr>
            <p:nvPr/>
          </p:nvSpPr>
          <p:spPr bwMode="auto">
            <a:xfrm>
              <a:off x="3088" y="3709"/>
              <a:ext cx="480" cy="230"/>
            </a:xfrm>
            <a:prstGeom prst="roundRect">
              <a:avLst>
                <a:gd name="adj" fmla="val 43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grpSp>
          <p:nvGrpSpPr>
            <p:cNvPr id="76818" name="Group 23"/>
            <p:cNvGrpSpPr>
              <a:grpSpLocks/>
            </p:cNvGrpSpPr>
            <p:nvPr/>
          </p:nvGrpSpPr>
          <p:grpSpPr bwMode="auto">
            <a:xfrm>
              <a:off x="3088" y="3479"/>
              <a:ext cx="478" cy="228"/>
              <a:chOff x="3088" y="3479"/>
              <a:chExt cx="478" cy="228"/>
            </a:xfrm>
          </p:grpSpPr>
          <p:sp>
            <p:nvSpPr>
              <p:cNvPr id="76965" name="AutoShape 24"/>
              <p:cNvSpPr>
                <a:spLocks noChangeArrowheads="1"/>
              </p:cNvSpPr>
              <p:nvPr/>
            </p:nvSpPr>
            <p:spPr bwMode="auto">
              <a:xfrm>
                <a:off x="3088" y="3479"/>
                <a:ext cx="479" cy="229"/>
              </a:xfrm>
              <a:prstGeom prst="roundRect">
                <a:avLst>
                  <a:gd name="adj" fmla="val 435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76966" name="Text Box 25"/>
              <p:cNvSpPr txBox="1">
                <a:spLocks noChangeArrowheads="1"/>
              </p:cNvSpPr>
              <p:nvPr/>
            </p:nvSpPr>
            <p:spPr bwMode="auto">
              <a:xfrm>
                <a:off x="3088" y="3479"/>
                <a:ext cx="479" cy="2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93000"/>
                  </a:lnSpc>
                  <a:spcBef>
                    <a:spcPts val="450"/>
                  </a:spcBef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 b="0">
                    <a:solidFill>
                      <a:srgbClr val="3333CC"/>
                    </a:solidFill>
                    <a:latin typeface="Times New Roman" pitchFamily="18" charset="0"/>
                  </a:rPr>
                  <a:t>4</a:t>
                </a:r>
              </a:p>
            </p:txBody>
          </p:sp>
        </p:grpSp>
        <p:sp>
          <p:nvSpPr>
            <p:cNvPr id="76819" name="AutoShape 26"/>
            <p:cNvSpPr>
              <a:spLocks noChangeArrowheads="1"/>
            </p:cNvSpPr>
            <p:nvPr/>
          </p:nvSpPr>
          <p:spPr bwMode="auto">
            <a:xfrm>
              <a:off x="3088" y="3249"/>
              <a:ext cx="480" cy="230"/>
            </a:xfrm>
            <a:prstGeom prst="roundRect">
              <a:avLst>
                <a:gd name="adj" fmla="val 43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grpSp>
          <p:nvGrpSpPr>
            <p:cNvPr id="76820" name="Group 27"/>
            <p:cNvGrpSpPr>
              <a:grpSpLocks/>
            </p:cNvGrpSpPr>
            <p:nvPr/>
          </p:nvGrpSpPr>
          <p:grpSpPr bwMode="auto">
            <a:xfrm>
              <a:off x="3088" y="3019"/>
              <a:ext cx="478" cy="228"/>
              <a:chOff x="3088" y="3019"/>
              <a:chExt cx="478" cy="228"/>
            </a:xfrm>
          </p:grpSpPr>
          <p:sp>
            <p:nvSpPr>
              <p:cNvPr id="76963" name="AutoShape 28"/>
              <p:cNvSpPr>
                <a:spLocks noChangeArrowheads="1"/>
              </p:cNvSpPr>
              <p:nvPr/>
            </p:nvSpPr>
            <p:spPr bwMode="auto">
              <a:xfrm>
                <a:off x="3088" y="3019"/>
                <a:ext cx="479" cy="229"/>
              </a:xfrm>
              <a:prstGeom prst="roundRect">
                <a:avLst>
                  <a:gd name="adj" fmla="val 435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76964" name="Text Box 29"/>
              <p:cNvSpPr txBox="1">
                <a:spLocks noChangeArrowheads="1"/>
              </p:cNvSpPr>
              <p:nvPr/>
            </p:nvSpPr>
            <p:spPr bwMode="auto">
              <a:xfrm>
                <a:off x="3088" y="3019"/>
                <a:ext cx="479" cy="2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93000"/>
                  </a:lnSpc>
                  <a:spcBef>
                    <a:spcPts val="450"/>
                  </a:spcBef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 b="0">
                    <a:solidFill>
                      <a:srgbClr val="3333CC"/>
                    </a:solidFill>
                    <a:latin typeface="Times New Roman" pitchFamily="18" charset="0"/>
                  </a:rPr>
                  <a:t>1</a:t>
                </a:r>
              </a:p>
            </p:txBody>
          </p:sp>
        </p:grpSp>
        <p:grpSp>
          <p:nvGrpSpPr>
            <p:cNvPr id="76821" name="Group 30"/>
            <p:cNvGrpSpPr>
              <a:grpSpLocks/>
            </p:cNvGrpSpPr>
            <p:nvPr/>
          </p:nvGrpSpPr>
          <p:grpSpPr bwMode="auto">
            <a:xfrm>
              <a:off x="3088" y="2790"/>
              <a:ext cx="469" cy="228"/>
              <a:chOff x="3088" y="2790"/>
              <a:chExt cx="469" cy="228"/>
            </a:xfrm>
          </p:grpSpPr>
          <p:sp>
            <p:nvSpPr>
              <p:cNvPr id="76961" name="AutoShape 31"/>
              <p:cNvSpPr>
                <a:spLocks noChangeArrowheads="1"/>
              </p:cNvSpPr>
              <p:nvPr/>
            </p:nvSpPr>
            <p:spPr bwMode="auto">
              <a:xfrm>
                <a:off x="3088" y="2790"/>
                <a:ext cx="470" cy="229"/>
              </a:xfrm>
              <a:prstGeom prst="roundRect">
                <a:avLst>
                  <a:gd name="adj" fmla="val 435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76962" name="Text Box 32"/>
              <p:cNvSpPr txBox="1">
                <a:spLocks noChangeArrowheads="1"/>
              </p:cNvSpPr>
              <p:nvPr/>
            </p:nvSpPr>
            <p:spPr bwMode="auto">
              <a:xfrm>
                <a:off x="3088" y="2790"/>
                <a:ext cx="470" cy="2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93000"/>
                  </a:lnSpc>
                  <a:spcBef>
                    <a:spcPts val="450"/>
                  </a:spcBef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 b="0">
                    <a:solidFill>
                      <a:srgbClr val="3333CC"/>
                    </a:solidFill>
                    <a:latin typeface="Times New Roman" pitchFamily="18" charset="0"/>
                  </a:rPr>
                  <a:t>1</a:t>
                </a:r>
              </a:p>
            </p:txBody>
          </p:sp>
        </p:grpSp>
        <p:grpSp>
          <p:nvGrpSpPr>
            <p:cNvPr id="76822" name="Group 33"/>
            <p:cNvGrpSpPr>
              <a:grpSpLocks/>
            </p:cNvGrpSpPr>
            <p:nvPr/>
          </p:nvGrpSpPr>
          <p:grpSpPr bwMode="auto">
            <a:xfrm>
              <a:off x="3088" y="2560"/>
              <a:ext cx="478" cy="228"/>
              <a:chOff x="3088" y="2560"/>
              <a:chExt cx="478" cy="228"/>
            </a:xfrm>
          </p:grpSpPr>
          <p:sp>
            <p:nvSpPr>
              <p:cNvPr id="76959" name="AutoShape 34"/>
              <p:cNvSpPr>
                <a:spLocks noChangeArrowheads="1"/>
              </p:cNvSpPr>
              <p:nvPr/>
            </p:nvSpPr>
            <p:spPr bwMode="auto">
              <a:xfrm>
                <a:off x="3088" y="2560"/>
                <a:ext cx="479" cy="229"/>
              </a:xfrm>
              <a:prstGeom prst="roundRect">
                <a:avLst>
                  <a:gd name="adj" fmla="val 435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76960" name="Text Box 35"/>
              <p:cNvSpPr txBox="1">
                <a:spLocks noChangeArrowheads="1"/>
              </p:cNvSpPr>
              <p:nvPr/>
            </p:nvSpPr>
            <p:spPr bwMode="auto">
              <a:xfrm>
                <a:off x="3088" y="2560"/>
                <a:ext cx="479" cy="2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93000"/>
                  </a:lnSpc>
                  <a:spcBef>
                    <a:spcPts val="450"/>
                  </a:spcBef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 b="0">
                    <a:solidFill>
                      <a:srgbClr val="3333CC"/>
                    </a:solidFill>
                    <a:latin typeface="Times New Roman" pitchFamily="18" charset="0"/>
                  </a:rPr>
                  <a:t>2</a:t>
                </a:r>
              </a:p>
            </p:txBody>
          </p:sp>
        </p:grpSp>
        <p:grpSp>
          <p:nvGrpSpPr>
            <p:cNvPr id="76823" name="Group 36"/>
            <p:cNvGrpSpPr>
              <a:grpSpLocks/>
            </p:cNvGrpSpPr>
            <p:nvPr/>
          </p:nvGrpSpPr>
          <p:grpSpPr bwMode="auto">
            <a:xfrm>
              <a:off x="3088" y="2330"/>
              <a:ext cx="478" cy="228"/>
              <a:chOff x="3088" y="2330"/>
              <a:chExt cx="478" cy="228"/>
            </a:xfrm>
          </p:grpSpPr>
          <p:sp>
            <p:nvSpPr>
              <p:cNvPr id="76957" name="AutoShape 37"/>
              <p:cNvSpPr>
                <a:spLocks noChangeArrowheads="1"/>
              </p:cNvSpPr>
              <p:nvPr/>
            </p:nvSpPr>
            <p:spPr bwMode="auto">
              <a:xfrm>
                <a:off x="3088" y="2330"/>
                <a:ext cx="479" cy="229"/>
              </a:xfrm>
              <a:prstGeom prst="roundRect">
                <a:avLst>
                  <a:gd name="adj" fmla="val 435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76958" name="Text Box 38"/>
              <p:cNvSpPr txBox="1">
                <a:spLocks noChangeArrowheads="1"/>
              </p:cNvSpPr>
              <p:nvPr/>
            </p:nvSpPr>
            <p:spPr bwMode="auto">
              <a:xfrm>
                <a:off x="3088" y="2330"/>
                <a:ext cx="479" cy="2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93000"/>
                  </a:lnSpc>
                  <a:spcBef>
                    <a:spcPts val="450"/>
                  </a:spcBef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 b="0">
                    <a:solidFill>
                      <a:srgbClr val="3333CC"/>
                    </a:solidFill>
                    <a:latin typeface="Times New Roman" pitchFamily="18" charset="0"/>
                  </a:rPr>
                  <a:t>1</a:t>
                </a:r>
              </a:p>
            </p:txBody>
          </p:sp>
        </p:grpSp>
        <p:grpSp>
          <p:nvGrpSpPr>
            <p:cNvPr id="76824" name="Group 39"/>
            <p:cNvGrpSpPr>
              <a:grpSpLocks/>
            </p:cNvGrpSpPr>
            <p:nvPr/>
          </p:nvGrpSpPr>
          <p:grpSpPr bwMode="auto">
            <a:xfrm>
              <a:off x="3088" y="1889"/>
              <a:ext cx="586" cy="809"/>
              <a:chOff x="3088" y="1889"/>
              <a:chExt cx="586" cy="809"/>
            </a:xfrm>
          </p:grpSpPr>
          <p:sp>
            <p:nvSpPr>
              <p:cNvPr id="76955" name="AutoShape 40"/>
              <p:cNvSpPr>
                <a:spLocks noChangeArrowheads="1"/>
              </p:cNvSpPr>
              <p:nvPr/>
            </p:nvSpPr>
            <p:spPr bwMode="auto">
              <a:xfrm>
                <a:off x="3088" y="1889"/>
                <a:ext cx="587" cy="440"/>
              </a:xfrm>
              <a:prstGeom prst="roundRect">
                <a:avLst>
                  <a:gd name="adj" fmla="val 227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76956" name="Text Box 41"/>
              <p:cNvSpPr txBox="1">
                <a:spLocks noChangeArrowheads="1"/>
              </p:cNvSpPr>
              <p:nvPr/>
            </p:nvSpPr>
            <p:spPr bwMode="auto">
              <a:xfrm>
                <a:off x="3088" y="1889"/>
                <a:ext cx="587" cy="8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93000"/>
                  </a:lnSpc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2000">
                    <a:solidFill>
                      <a:srgbClr val="3333CC"/>
                    </a:solidFill>
                    <a:latin typeface="Times New Roman" pitchFamily="18" charset="0"/>
                  </a:rPr>
                  <a:t>Store</a:t>
                </a:r>
                <a:br>
                  <a:rPr lang="en-GB" sz="2000">
                    <a:solidFill>
                      <a:srgbClr val="3333CC"/>
                    </a:solidFill>
                    <a:latin typeface="Times New Roman" pitchFamily="18" charset="0"/>
                  </a:rPr>
                </a:br>
                <a:r>
                  <a:rPr lang="en-GB" sz="2000">
                    <a:solidFill>
                      <a:srgbClr val="3333CC"/>
                    </a:solidFill>
                    <a:latin typeface="Times New Roman" pitchFamily="18" charset="0"/>
                  </a:rPr>
                  <a:t>Store</a:t>
                </a:r>
              </a:p>
            </p:txBody>
          </p:sp>
        </p:grpSp>
        <p:sp>
          <p:nvSpPr>
            <p:cNvPr id="76825" name="AutoShape 42"/>
            <p:cNvSpPr>
              <a:spLocks noChangeArrowheads="1"/>
            </p:cNvSpPr>
            <p:nvPr/>
          </p:nvSpPr>
          <p:spPr bwMode="auto">
            <a:xfrm>
              <a:off x="3568" y="3939"/>
              <a:ext cx="528" cy="230"/>
            </a:xfrm>
            <a:prstGeom prst="roundRect">
              <a:avLst>
                <a:gd name="adj" fmla="val 43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76826" name="AutoShape 43"/>
            <p:cNvSpPr>
              <a:spLocks noChangeArrowheads="1"/>
            </p:cNvSpPr>
            <p:nvPr/>
          </p:nvSpPr>
          <p:spPr bwMode="auto">
            <a:xfrm>
              <a:off x="3568" y="3709"/>
              <a:ext cx="528" cy="230"/>
            </a:xfrm>
            <a:prstGeom prst="roundRect">
              <a:avLst>
                <a:gd name="adj" fmla="val 43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grpSp>
          <p:nvGrpSpPr>
            <p:cNvPr id="76827" name="Group 44"/>
            <p:cNvGrpSpPr>
              <a:grpSpLocks/>
            </p:cNvGrpSpPr>
            <p:nvPr/>
          </p:nvGrpSpPr>
          <p:grpSpPr bwMode="auto">
            <a:xfrm>
              <a:off x="3568" y="3479"/>
              <a:ext cx="526" cy="228"/>
              <a:chOff x="3568" y="3479"/>
              <a:chExt cx="526" cy="228"/>
            </a:xfrm>
          </p:grpSpPr>
          <p:sp>
            <p:nvSpPr>
              <p:cNvPr id="76953" name="AutoShape 45"/>
              <p:cNvSpPr>
                <a:spLocks noChangeArrowheads="1"/>
              </p:cNvSpPr>
              <p:nvPr/>
            </p:nvSpPr>
            <p:spPr bwMode="auto">
              <a:xfrm>
                <a:off x="3568" y="3479"/>
                <a:ext cx="527" cy="229"/>
              </a:xfrm>
              <a:prstGeom prst="roundRect">
                <a:avLst>
                  <a:gd name="adj" fmla="val 435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76954" name="Text Box 46"/>
              <p:cNvSpPr txBox="1">
                <a:spLocks noChangeArrowheads="1"/>
              </p:cNvSpPr>
              <p:nvPr/>
            </p:nvSpPr>
            <p:spPr bwMode="auto">
              <a:xfrm>
                <a:off x="3568" y="3479"/>
                <a:ext cx="527" cy="2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93000"/>
                  </a:lnSpc>
                  <a:spcBef>
                    <a:spcPts val="450"/>
                  </a:spcBef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 b="0">
                    <a:solidFill>
                      <a:srgbClr val="3333CC"/>
                    </a:solidFill>
                    <a:latin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76828" name="AutoShape 47"/>
            <p:cNvSpPr>
              <a:spLocks noChangeArrowheads="1"/>
            </p:cNvSpPr>
            <p:nvPr/>
          </p:nvSpPr>
          <p:spPr bwMode="auto">
            <a:xfrm>
              <a:off x="3568" y="3249"/>
              <a:ext cx="528" cy="230"/>
            </a:xfrm>
            <a:prstGeom prst="roundRect">
              <a:avLst>
                <a:gd name="adj" fmla="val 43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76829" name="AutoShape 48"/>
            <p:cNvSpPr>
              <a:spLocks noChangeArrowheads="1"/>
            </p:cNvSpPr>
            <p:nvPr/>
          </p:nvSpPr>
          <p:spPr bwMode="auto">
            <a:xfrm>
              <a:off x="3568" y="3019"/>
              <a:ext cx="528" cy="230"/>
            </a:xfrm>
            <a:prstGeom prst="roundRect">
              <a:avLst>
                <a:gd name="adj" fmla="val 43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76830" name="AutoShape 49"/>
            <p:cNvSpPr>
              <a:spLocks noChangeArrowheads="1"/>
            </p:cNvSpPr>
            <p:nvPr/>
          </p:nvSpPr>
          <p:spPr bwMode="auto">
            <a:xfrm>
              <a:off x="3568" y="2790"/>
              <a:ext cx="528" cy="230"/>
            </a:xfrm>
            <a:prstGeom prst="roundRect">
              <a:avLst>
                <a:gd name="adj" fmla="val 43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grpSp>
          <p:nvGrpSpPr>
            <p:cNvPr id="76831" name="Group 50"/>
            <p:cNvGrpSpPr>
              <a:grpSpLocks/>
            </p:cNvGrpSpPr>
            <p:nvPr/>
          </p:nvGrpSpPr>
          <p:grpSpPr bwMode="auto">
            <a:xfrm>
              <a:off x="3568" y="2560"/>
              <a:ext cx="526" cy="228"/>
              <a:chOff x="3568" y="2560"/>
              <a:chExt cx="526" cy="228"/>
            </a:xfrm>
          </p:grpSpPr>
          <p:sp>
            <p:nvSpPr>
              <p:cNvPr id="76951" name="AutoShape 51"/>
              <p:cNvSpPr>
                <a:spLocks noChangeArrowheads="1"/>
              </p:cNvSpPr>
              <p:nvPr/>
            </p:nvSpPr>
            <p:spPr bwMode="auto">
              <a:xfrm>
                <a:off x="3568" y="2560"/>
                <a:ext cx="527" cy="229"/>
              </a:xfrm>
              <a:prstGeom prst="roundRect">
                <a:avLst>
                  <a:gd name="adj" fmla="val 435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76952" name="Text Box 52"/>
              <p:cNvSpPr txBox="1">
                <a:spLocks noChangeArrowheads="1"/>
              </p:cNvSpPr>
              <p:nvPr/>
            </p:nvSpPr>
            <p:spPr bwMode="auto">
              <a:xfrm>
                <a:off x="3568" y="2560"/>
                <a:ext cx="527" cy="2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93000"/>
                  </a:lnSpc>
                  <a:spcBef>
                    <a:spcPts val="450"/>
                  </a:spcBef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 b="0">
                    <a:solidFill>
                      <a:srgbClr val="3333CC"/>
                    </a:solidFill>
                    <a:latin typeface="Times New Roman" pitchFamily="18" charset="0"/>
                  </a:rPr>
                  <a:t>4</a:t>
                </a:r>
              </a:p>
            </p:txBody>
          </p:sp>
        </p:grpSp>
        <p:sp>
          <p:nvSpPr>
            <p:cNvPr id="76832" name="AutoShape 53"/>
            <p:cNvSpPr>
              <a:spLocks noChangeArrowheads="1"/>
            </p:cNvSpPr>
            <p:nvPr/>
          </p:nvSpPr>
          <p:spPr bwMode="auto">
            <a:xfrm>
              <a:off x="3568" y="2330"/>
              <a:ext cx="528" cy="230"/>
            </a:xfrm>
            <a:prstGeom prst="roundRect">
              <a:avLst>
                <a:gd name="adj" fmla="val 43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grpSp>
          <p:nvGrpSpPr>
            <p:cNvPr id="76833" name="Group 54"/>
            <p:cNvGrpSpPr>
              <a:grpSpLocks/>
            </p:cNvGrpSpPr>
            <p:nvPr/>
          </p:nvGrpSpPr>
          <p:grpSpPr bwMode="auto">
            <a:xfrm>
              <a:off x="3568" y="1889"/>
              <a:ext cx="526" cy="439"/>
              <a:chOff x="3568" y="1889"/>
              <a:chExt cx="526" cy="439"/>
            </a:xfrm>
          </p:grpSpPr>
          <p:sp>
            <p:nvSpPr>
              <p:cNvPr id="76949" name="AutoShape 55"/>
              <p:cNvSpPr>
                <a:spLocks noChangeArrowheads="1"/>
              </p:cNvSpPr>
              <p:nvPr/>
            </p:nvSpPr>
            <p:spPr bwMode="auto">
              <a:xfrm>
                <a:off x="3568" y="1889"/>
                <a:ext cx="527" cy="440"/>
              </a:xfrm>
              <a:prstGeom prst="roundRect">
                <a:avLst>
                  <a:gd name="adj" fmla="val 227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76950" name="Text Box 56"/>
              <p:cNvSpPr txBox="1">
                <a:spLocks noChangeArrowheads="1"/>
              </p:cNvSpPr>
              <p:nvPr/>
            </p:nvSpPr>
            <p:spPr bwMode="auto">
              <a:xfrm>
                <a:off x="3568" y="1889"/>
                <a:ext cx="527" cy="4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93000"/>
                  </a:lnSpc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2000">
                    <a:solidFill>
                      <a:srgbClr val="3333CC"/>
                    </a:solidFill>
                    <a:latin typeface="Times New Roman" pitchFamily="18" charset="0"/>
                  </a:rPr>
                  <a:t>Load Load</a:t>
                </a:r>
              </a:p>
            </p:txBody>
          </p:sp>
        </p:grpSp>
        <p:sp>
          <p:nvSpPr>
            <p:cNvPr id="76834" name="AutoShape 57"/>
            <p:cNvSpPr>
              <a:spLocks noChangeArrowheads="1"/>
            </p:cNvSpPr>
            <p:nvPr/>
          </p:nvSpPr>
          <p:spPr bwMode="auto">
            <a:xfrm>
              <a:off x="4096" y="3939"/>
              <a:ext cx="864" cy="230"/>
            </a:xfrm>
            <a:prstGeom prst="roundRect">
              <a:avLst>
                <a:gd name="adj" fmla="val 43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76835" name="AutoShape 58"/>
            <p:cNvSpPr>
              <a:spLocks noChangeArrowheads="1"/>
            </p:cNvSpPr>
            <p:nvPr/>
          </p:nvSpPr>
          <p:spPr bwMode="auto">
            <a:xfrm>
              <a:off x="4096" y="3709"/>
              <a:ext cx="864" cy="230"/>
            </a:xfrm>
            <a:prstGeom prst="roundRect">
              <a:avLst>
                <a:gd name="adj" fmla="val 43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grpSp>
          <p:nvGrpSpPr>
            <p:cNvPr id="76836" name="Group 59"/>
            <p:cNvGrpSpPr>
              <a:grpSpLocks/>
            </p:cNvGrpSpPr>
            <p:nvPr/>
          </p:nvGrpSpPr>
          <p:grpSpPr bwMode="auto">
            <a:xfrm>
              <a:off x="4096" y="3479"/>
              <a:ext cx="862" cy="228"/>
              <a:chOff x="4096" y="3479"/>
              <a:chExt cx="862" cy="228"/>
            </a:xfrm>
          </p:grpSpPr>
          <p:sp>
            <p:nvSpPr>
              <p:cNvPr id="76947" name="AutoShape 60"/>
              <p:cNvSpPr>
                <a:spLocks noChangeArrowheads="1"/>
              </p:cNvSpPr>
              <p:nvPr/>
            </p:nvSpPr>
            <p:spPr bwMode="auto">
              <a:xfrm>
                <a:off x="4096" y="3479"/>
                <a:ext cx="863" cy="229"/>
              </a:xfrm>
              <a:prstGeom prst="roundRect">
                <a:avLst>
                  <a:gd name="adj" fmla="val 435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76948" name="Text Box 61"/>
              <p:cNvSpPr txBox="1">
                <a:spLocks noChangeArrowheads="1"/>
              </p:cNvSpPr>
              <p:nvPr/>
            </p:nvSpPr>
            <p:spPr bwMode="auto">
              <a:xfrm>
                <a:off x="4096" y="3479"/>
                <a:ext cx="863" cy="2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93000"/>
                  </a:lnSpc>
                  <a:spcBef>
                    <a:spcPts val="450"/>
                  </a:spcBef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 b="0">
                    <a:solidFill>
                      <a:srgbClr val="3333CC"/>
                    </a:solidFill>
                    <a:latin typeface="Times New Roman" pitchFamily="18" charset="0"/>
                  </a:rPr>
                  <a:t>4</a:t>
                </a:r>
              </a:p>
            </p:txBody>
          </p:sp>
        </p:grpSp>
        <p:sp>
          <p:nvSpPr>
            <p:cNvPr id="76837" name="AutoShape 62"/>
            <p:cNvSpPr>
              <a:spLocks noChangeArrowheads="1"/>
            </p:cNvSpPr>
            <p:nvPr/>
          </p:nvSpPr>
          <p:spPr bwMode="auto">
            <a:xfrm>
              <a:off x="4096" y="3249"/>
              <a:ext cx="864" cy="230"/>
            </a:xfrm>
            <a:prstGeom prst="roundRect">
              <a:avLst>
                <a:gd name="adj" fmla="val 43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grpSp>
          <p:nvGrpSpPr>
            <p:cNvPr id="76838" name="Group 63"/>
            <p:cNvGrpSpPr>
              <a:grpSpLocks/>
            </p:cNvGrpSpPr>
            <p:nvPr/>
          </p:nvGrpSpPr>
          <p:grpSpPr bwMode="auto">
            <a:xfrm>
              <a:off x="4096" y="3019"/>
              <a:ext cx="862" cy="228"/>
              <a:chOff x="4096" y="3019"/>
              <a:chExt cx="862" cy="228"/>
            </a:xfrm>
          </p:grpSpPr>
          <p:sp>
            <p:nvSpPr>
              <p:cNvPr id="76945" name="AutoShape 64"/>
              <p:cNvSpPr>
                <a:spLocks noChangeArrowheads="1"/>
              </p:cNvSpPr>
              <p:nvPr/>
            </p:nvSpPr>
            <p:spPr bwMode="auto">
              <a:xfrm>
                <a:off x="4096" y="3019"/>
                <a:ext cx="863" cy="229"/>
              </a:xfrm>
              <a:prstGeom prst="roundRect">
                <a:avLst>
                  <a:gd name="adj" fmla="val 435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76946" name="Text Box 65"/>
              <p:cNvSpPr txBox="1">
                <a:spLocks noChangeArrowheads="1"/>
              </p:cNvSpPr>
              <p:nvPr/>
            </p:nvSpPr>
            <p:spPr bwMode="auto">
              <a:xfrm>
                <a:off x="4096" y="3019"/>
                <a:ext cx="863" cy="2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93000"/>
                  </a:lnSpc>
                  <a:spcBef>
                    <a:spcPts val="450"/>
                  </a:spcBef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 b="0">
                    <a:solidFill>
                      <a:srgbClr val="3333CC"/>
                    </a:solidFill>
                    <a:latin typeface="Times New Roman" pitchFamily="18" charset="0"/>
                  </a:rPr>
                  <a:t>2</a:t>
                </a:r>
              </a:p>
            </p:txBody>
          </p:sp>
        </p:grpSp>
        <p:grpSp>
          <p:nvGrpSpPr>
            <p:cNvPr id="76839" name="Group 66"/>
            <p:cNvGrpSpPr>
              <a:grpSpLocks/>
            </p:cNvGrpSpPr>
            <p:nvPr/>
          </p:nvGrpSpPr>
          <p:grpSpPr bwMode="auto">
            <a:xfrm>
              <a:off x="4096" y="2790"/>
              <a:ext cx="862" cy="228"/>
              <a:chOff x="4096" y="2790"/>
              <a:chExt cx="862" cy="228"/>
            </a:xfrm>
          </p:grpSpPr>
          <p:sp>
            <p:nvSpPr>
              <p:cNvPr id="76943" name="AutoShape 67"/>
              <p:cNvSpPr>
                <a:spLocks noChangeArrowheads="1"/>
              </p:cNvSpPr>
              <p:nvPr/>
            </p:nvSpPr>
            <p:spPr bwMode="auto">
              <a:xfrm>
                <a:off x="4096" y="2790"/>
                <a:ext cx="863" cy="229"/>
              </a:xfrm>
              <a:prstGeom prst="roundRect">
                <a:avLst>
                  <a:gd name="adj" fmla="val 435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76944" name="Text Box 68"/>
              <p:cNvSpPr txBox="1">
                <a:spLocks noChangeArrowheads="1"/>
              </p:cNvSpPr>
              <p:nvPr/>
            </p:nvSpPr>
            <p:spPr bwMode="auto">
              <a:xfrm>
                <a:off x="4096" y="2790"/>
                <a:ext cx="863" cy="2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93000"/>
                  </a:lnSpc>
                  <a:spcBef>
                    <a:spcPts val="450"/>
                  </a:spcBef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 b="0">
                    <a:solidFill>
                      <a:srgbClr val="3333CC"/>
                    </a:solidFill>
                    <a:latin typeface="Times New Roman" pitchFamily="18" charset="0"/>
                  </a:rPr>
                  <a:t>3</a:t>
                </a:r>
              </a:p>
            </p:txBody>
          </p:sp>
        </p:grpSp>
        <p:grpSp>
          <p:nvGrpSpPr>
            <p:cNvPr id="76840" name="Group 69"/>
            <p:cNvGrpSpPr>
              <a:grpSpLocks/>
            </p:cNvGrpSpPr>
            <p:nvPr/>
          </p:nvGrpSpPr>
          <p:grpSpPr bwMode="auto">
            <a:xfrm>
              <a:off x="4096" y="2560"/>
              <a:ext cx="862" cy="228"/>
              <a:chOff x="4096" y="2560"/>
              <a:chExt cx="862" cy="228"/>
            </a:xfrm>
          </p:grpSpPr>
          <p:sp>
            <p:nvSpPr>
              <p:cNvPr id="76941" name="AutoShape 70"/>
              <p:cNvSpPr>
                <a:spLocks noChangeArrowheads="1"/>
              </p:cNvSpPr>
              <p:nvPr/>
            </p:nvSpPr>
            <p:spPr bwMode="auto">
              <a:xfrm>
                <a:off x="4096" y="2560"/>
                <a:ext cx="863" cy="229"/>
              </a:xfrm>
              <a:prstGeom prst="roundRect">
                <a:avLst>
                  <a:gd name="adj" fmla="val 435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76942" name="Text Box 71"/>
              <p:cNvSpPr txBox="1">
                <a:spLocks noChangeArrowheads="1"/>
              </p:cNvSpPr>
              <p:nvPr/>
            </p:nvSpPr>
            <p:spPr bwMode="auto">
              <a:xfrm>
                <a:off x="4096" y="2560"/>
                <a:ext cx="863" cy="2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93000"/>
                  </a:lnSpc>
                  <a:spcBef>
                    <a:spcPts val="450"/>
                  </a:spcBef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 b="0">
                    <a:solidFill>
                      <a:srgbClr val="3333CC"/>
                    </a:solidFill>
                    <a:latin typeface="Times New Roman" pitchFamily="18" charset="0"/>
                  </a:rPr>
                  <a:t>1</a:t>
                </a:r>
              </a:p>
            </p:txBody>
          </p:sp>
        </p:grpSp>
        <p:grpSp>
          <p:nvGrpSpPr>
            <p:cNvPr id="76841" name="Group 72"/>
            <p:cNvGrpSpPr>
              <a:grpSpLocks/>
            </p:cNvGrpSpPr>
            <p:nvPr/>
          </p:nvGrpSpPr>
          <p:grpSpPr bwMode="auto">
            <a:xfrm>
              <a:off x="4096" y="2330"/>
              <a:ext cx="862" cy="228"/>
              <a:chOff x="4096" y="2330"/>
              <a:chExt cx="862" cy="228"/>
            </a:xfrm>
          </p:grpSpPr>
          <p:sp>
            <p:nvSpPr>
              <p:cNvPr id="76939" name="AutoShape 73"/>
              <p:cNvSpPr>
                <a:spLocks noChangeArrowheads="1"/>
              </p:cNvSpPr>
              <p:nvPr/>
            </p:nvSpPr>
            <p:spPr bwMode="auto">
              <a:xfrm>
                <a:off x="4096" y="2330"/>
                <a:ext cx="863" cy="229"/>
              </a:xfrm>
              <a:prstGeom prst="roundRect">
                <a:avLst>
                  <a:gd name="adj" fmla="val 435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76940" name="Text Box 74"/>
              <p:cNvSpPr txBox="1">
                <a:spLocks noChangeArrowheads="1"/>
              </p:cNvSpPr>
              <p:nvPr/>
            </p:nvSpPr>
            <p:spPr bwMode="auto">
              <a:xfrm>
                <a:off x="4096" y="2330"/>
                <a:ext cx="863" cy="2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93000"/>
                  </a:lnSpc>
                  <a:spcBef>
                    <a:spcPts val="450"/>
                  </a:spcBef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 b="0">
                    <a:solidFill>
                      <a:srgbClr val="3333CC"/>
                    </a:solidFill>
                    <a:latin typeface="Times New Roman" pitchFamily="18" charset="0"/>
                  </a:rPr>
                  <a:t>1</a:t>
                </a:r>
              </a:p>
            </p:txBody>
          </p:sp>
        </p:grpSp>
        <p:grpSp>
          <p:nvGrpSpPr>
            <p:cNvPr id="76842" name="Group 75"/>
            <p:cNvGrpSpPr>
              <a:grpSpLocks/>
            </p:cNvGrpSpPr>
            <p:nvPr/>
          </p:nvGrpSpPr>
          <p:grpSpPr bwMode="auto">
            <a:xfrm>
              <a:off x="4096" y="1889"/>
              <a:ext cx="862" cy="439"/>
              <a:chOff x="4096" y="1889"/>
              <a:chExt cx="862" cy="439"/>
            </a:xfrm>
          </p:grpSpPr>
          <p:sp>
            <p:nvSpPr>
              <p:cNvPr id="76937" name="AutoShape 76"/>
              <p:cNvSpPr>
                <a:spLocks noChangeArrowheads="1"/>
              </p:cNvSpPr>
              <p:nvPr/>
            </p:nvSpPr>
            <p:spPr bwMode="auto">
              <a:xfrm>
                <a:off x="4096" y="1889"/>
                <a:ext cx="863" cy="440"/>
              </a:xfrm>
              <a:prstGeom prst="roundRect">
                <a:avLst>
                  <a:gd name="adj" fmla="val 227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76938" name="Text Box 77"/>
              <p:cNvSpPr txBox="1">
                <a:spLocks noChangeArrowheads="1"/>
              </p:cNvSpPr>
              <p:nvPr/>
            </p:nvSpPr>
            <p:spPr bwMode="auto">
              <a:xfrm>
                <a:off x="4096" y="1889"/>
                <a:ext cx="863" cy="4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93000"/>
                  </a:lnSpc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2000">
                    <a:solidFill>
                      <a:srgbClr val="3333CC"/>
                    </a:solidFill>
                    <a:latin typeface="Times New Roman" pitchFamily="18" charset="0"/>
                  </a:rPr>
                  <a:t>Dependent</a:t>
                </a:r>
                <a:br>
                  <a:rPr lang="en-GB" sz="2000">
                    <a:solidFill>
                      <a:srgbClr val="3333CC"/>
                    </a:solidFill>
                    <a:latin typeface="Times New Roman" pitchFamily="18" charset="0"/>
                  </a:rPr>
                </a:br>
                <a:r>
                  <a:rPr lang="en-GB" sz="2000">
                    <a:solidFill>
                      <a:srgbClr val="3333CC"/>
                    </a:solidFill>
                    <a:latin typeface="Times New Roman" pitchFamily="18" charset="0"/>
                  </a:rPr>
                  <a:t>Loads</a:t>
                </a:r>
              </a:p>
            </p:txBody>
          </p:sp>
        </p:grpSp>
        <p:grpSp>
          <p:nvGrpSpPr>
            <p:cNvPr id="76843" name="Group 78"/>
            <p:cNvGrpSpPr>
              <a:grpSpLocks/>
            </p:cNvGrpSpPr>
            <p:nvPr/>
          </p:nvGrpSpPr>
          <p:grpSpPr bwMode="auto">
            <a:xfrm>
              <a:off x="4960" y="3939"/>
              <a:ext cx="670" cy="228"/>
              <a:chOff x="4960" y="3939"/>
              <a:chExt cx="670" cy="228"/>
            </a:xfrm>
          </p:grpSpPr>
          <p:sp>
            <p:nvSpPr>
              <p:cNvPr id="76935" name="AutoShape 79"/>
              <p:cNvSpPr>
                <a:spLocks noChangeArrowheads="1"/>
              </p:cNvSpPr>
              <p:nvPr/>
            </p:nvSpPr>
            <p:spPr bwMode="auto">
              <a:xfrm>
                <a:off x="4960" y="3939"/>
                <a:ext cx="671" cy="229"/>
              </a:xfrm>
              <a:prstGeom prst="roundRect">
                <a:avLst>
                  <a:gd name="adj" fmla="val 435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76936" name="Text Box 80"/>
              <p:cNvSpPr txBox="1">
                <a:spLocks noChangeArrowheads="1"/>
              </p:cNvSpPr>
              <p:nvPr/>
            </p:nvSpPr>
            <p:spPr bwMode="auto">
              <a:xfrm>
                <a:off x="4960" y="3939"/>
                <a:ext cx="671" cy="2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93000"/>
                  </a:lnSpc>
                  <a:spcBef>
                    <a:spcPts val="450"/>
                  </a:spcBef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 b="0">
                    <a:solidFill>
                      <a:srgbClr val="3333CC"/>
                    </a:solidFill>
                    <a:latin typeface="Times New Roman" pitchFamily="18" charset="0"/>
                  </a:rPr>
                  <a:t>4</a:t>
                </a:r>
              </a:p>
            </p:txBody>
          </p:sp>
        </p:grpSp>
        <p:grpSp>
          <p:nvGrpSpPr>
            <p:cNvPr id="76844" name="Group 81"/>
            <p:cNvGrpSpPr>
              <a:grpSpLocks/>
            </p:cNvGrpSpPr>
            <p:nvPr/>
          </p:nvGrpSpPr>
          <p:grpSpPr bwMode="auto">
            <a:xfrm>
              <a:off x="4960" y="3709"/>
              <a:ext cx="670" cy="228"/>
              <a:chOff x="4960" y="3709"/>
              <a:chExt cx="670" cy="228"/>
            </a:xfrm>
          </p:grpSpPr>
          <p:sp>
            <p:nvSpPr>
              <p:cNvPr id="76933" name="AutoShape 82"/>
              <p:cNvSpPr>
                <a:spLocks noChangeArrowheads="1"/>
              </p:cNvSpPr>
              <p:nvPr/>
            </p:nvSpPr>
            <p:spPr bwMode="auto">
              <a:xfrm>
                <a:off x="4960" y="3709"/>
                <a:ext cx="671" cy="229"/>
              </a:xfrm>
              <a:prstGeom prst="roundRect">
                <a:avLst>
                  <a:gd name="adj" fmla="val 435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76934" name="Text Box 83"/>
              <p:cNvSpPr txBox="1">
                <a:spLocks noChangeArrowheads="1"/>
              </p:cNvSpPr>
              <p:nvPr/>
            </p:nvSpPr>
            <p:spPr bwMode="auto">
              <a:xfrm>
                <a:off x="4960" y="3709"/>
                <a:ext cx="671" cy="2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93000"/>
                  </a:lnSpc>
                  <a:spcBef>
                    <a:spcPts val="450"/>
                  </a:spcBef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 b="0">
                    <a:solidFill>
                      <a:srgbClr val="3333CC"/>
                    </a:solidFill>
                    <a:latin typeface="Times New Roman" pitchFamily="18" charset="0"/>
                  </a:rPr>
                  <a:t>3</a:t>
                </a:r>
              </a:p>
            </p:txBody>
          </p:sp>
        </p:grpSp>
        <p:grpSp>
          <p:nvGrpSpPr>
            <p:cNvPr id="76845" name="Group 84"/>
            <p:cNvGrpSpPr>
              <a:grpSpLocks/>
            </p:cNvGrpSpPr>
            <p:nvPr/>
          </p:nvGrpSpPr>
          <p:grpSpPr bwMode="auto">
            <a:xfrm>
              <a:off x="4960" y="3479"/>
              <a:ext cx="670" cy="228"/>
              <a:chOff x="4960" y="3479"/>
              <a:chExt cx="670" cy="228"/>
            </a:xfrm>
          </p:grpSpPr>
          <p:sp>
            <p:nvSpPr>
              <p:cNvPr id="76931" name="AutoShape 85"/>
              <p:cNvSpPr>
                <a:spLocks noChangeArrowheads="1"/>
              </p:cNvSpPr>
              <p:nvPr/>
            </p:nvSpPr>
            <p:spPr bwMode="auto">
              <a:xfrm>
                <a:off x="4960" y="3479"/>
                <a:ext cx="671" cy="229"/>
              </a:xfrm>
              <a:prstGeom prst="roundRect">
                <a:avLst>
                  <a:gd name="adj" fmla="val 435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76932" name="Text Box 86"/>
              <p:cNvSpPr txBox="1">
                <a:spLocks noChangeArrowheads="1"/>
              </p:cNvSpPr>
              <p:nvPr/>
            </p:nvSpPr>
            <p:spPr bwMode="auto">
              <a:xfrm>
                <a:off x="4960" y="3479"/>
                <a:ext cx="671" cy="2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93000"/>
                  </a:lnSpc>
                  <a:spcBef>
                    <a:spcPts val="450"/>
                  </a:spcBef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 b="0">
                    <a:solidFill>
                      <a:srgbClr val="3333CC"/>
                    </a:solidFill>
                    <a:latin typeface="Times New Roman" pitchFamily="18" charset="0"/>
                  </a:rPr>
                  <a:t>6</a:t>
                </a:r>
              </a:p>
            </p:txBody>
          </p:sp>
        </p:grpSp>
        <p:sp>
          <p:nvSpPr>
            <p:cNvPr id="76846" name="AutoShape 87"/>
            <p:cNvSpPr>
              <a:spLocks noChangeArrowheads="1"/>
            </p:cNvSpPr>
            <p:nvPr/>
          </p:nvSpPr>
          <p:spPr bwMode="auto">
            <a:xfrm>
              <a:off x="4960" y="3249"/>
              <a:ext cx="672" cy="230"/>
            </a:xfrm>
            <a:prstGeom prst="roundRect">
              <a:avLst>
                <a:gd name="adj" fmla="val 43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grpSp>
          <p:nvGrpSpPr>
            <p:cNvPr id="76847" name="Group 88"/>
            <p:cNvGrpSpPr>
              <a:grpSpLocks/>
            </p:cNvGrpSpPr>
            <p:nvPr/>
          </p:nvGrpSpPr>
          <p:grpSpPr bwMode="auto">
            <a:xfrm>
              <a:off x="4960" y="3019"/>
              <a:ext cx="670" cy="228"/>
              <a:chOff x="4960" y="3019"/>
              <a:chExt cx="670" cy="228"/>
            </a:xfrm>
          </p:grpSpPr>
          <p:sp>
            <p:nvSpPr>
              <p:cNvPr id="76929" name="AutoShape 89"/>
              <p:cNvSpPr>
                <a:spLocks noChangeArrowheads="1"/>
              </p:cNvSpPr>
              <p:nvPr/>
            </p:nvSpPr>
            <p:spPr bwMode="auto">
              <a:xfrm>
                <a:off x="4960" y="3019"/>
                <a:ext cx="671" cy="229"/>
              </a:xfrm>
              <a:prstGeom prst="roundRect">
                <a:avLst>
                  <a:gd name="adj" fmla="val 435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76930" name="Text Box 90"/>
              <p:cNvSpPr txBox="1">
                <a:spLocks noChangeArrowheads="1"/>
              </p:cNvSpPr>
              <p:nvPr/>
            </p:nvSpPr>
            <p:spPr bwMode="auto">
              <a:xfrm>
                <a:off x="4960" y="3019"/>
                <a:ext cx="671" cy="2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93000"/>
                  </a:lnSpc>
                  <a:spcBef>
                    <a:spcPts val="450"/>
                  </a:spcBef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 b="0">
                    <a:solidFill>
                      <a:srgbClr val="3333CC"/>
                    </a:solidFill>
                    <a:latin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76848" name="AutoShape 91"/>
            <p:cNvSpPr>
              <a:spLocks noChangeArrowheads="1"/>
            </p:cNvSpPr>
            <p:nvPr/>
          </p:nvSpPr>
          <p:spPr bwMode="auto">
            <a:xfrm>
              <a:off x="4960" y="2790"/>
              <a:ext cx="672" cy="230"/>
            </a:xfrm>
            <a:prstGeom prst="roundRect">
              <a:avLst>
                <a:gd name="adj" fmla="val 43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grpSp>
          <p:nvGrpSpPr>
            <p:cNvPr id="76849" name="Group 92"/>
            <p:cNvGrpSpPr>
              <a:grpSpLocks/>
            </p:cNvGrpSpPr>
            <p:nvPr/>
          </p:nvGrpSpPr>
          <p:grpSpPr bwMode="auto">
            <a:xfrm>
              <a:off x="4960" y="2560"/>
              <a:ext cx="670" cy="228"/>
              <a:chOff x="4960" y="2560"/>
              <a:chExt cx="670" cy="228"/>
            </a:xfrm>
          </p:grpSpPr>
          <p:sp>
            <p:nvSpPr>
              <p:cNvPr id="76927" name="AutoShape 93"/>
              <p:cNvSpPr>
                <a:spLocks noChangeArrowheads="1"/>
              </p:cNvSpPr>
              <p:nvPr/>
            </p:nvSpPr>
            <p:spPr bwMode="auto">
              <a:xfrm>
                <a:off x="4960" y="2560"/>
                <a:ext cx="671" cy="229"/>
              </a:xfrm>
              <a:prstGeom prst="roundRect">
                <a:avLst>
                  <a:gd name="adj" fmla="val 435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76928" name="Text Box 94"/>
              <p:cNvSpPr txBox="1">
                <a:spLocks noChangeArrowheads="1"/>
              </p:cNvSpPr>
              <p:nvPr/>
            </p:nvSpPr>
            <p:spPr bwMode="auto">
              <a:xfrm>
                <a:off x="4960" y="2560"/>
                <a:ext cx="671" cy="2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93000"/>
                  </a:lnSpc>
                  <a:spcBef>
                    <a:spcPts val="450"/>
                  </a:spcBef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 b="0">
                    <a:solidFill>
                      <a:srgbClr val="3333CC"/>
                    </a:solidFill>
                    <a:latin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76850" name="AutoShape 95"/>
            <p:cNvSpPr>
              <a:spLocks noChangeArrowheads="1"/>
            </p:cNvSpPr>
            <p:nvPr/>
          </p:nvSpPr>
          <p:spPr bwMode="auto">
            <a:xfrm>
              <a:off x="4960" y="2330"/>
              <a:ext cx="672" cy="230"/>
            </a:xfrm>
            <a:prstGeom prst="roundRect">
              <a:avLst>
                <a:gd name="adj" fmla="val 43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grpSp>
          <p:nvGrpSpPr>
            <p:cNvPr id="76851" name="Group 96"/>
            <p:cNvGrpSpPr>
              <a:grpSpLocks/>
            </p:cNvGrpSpPr>
            <p:nvPr/>
          </p:nvGrpSpPr>
          <p:grpSpPr bwMode="auto">
            <a:xfrm>
              <a:off x="4960" y="1889"/>
              <a:ext cx="670" cy="439"/>
              <a:chOff x="4960" y="1889"/>
              <a:chExt cx="670" cy="439"/>
            </a:xfrm>
          </p:grpSpPr>
          <p:sp>
            <p:nvSpPr>
              <p:cNvPr id="76925" name="AutoShape 97"/>
              <p:cNvSpPr>
                <a:spLocks noChangeArrowheads="1"/>
              </p:cNvSpPr>
              <p:nvPr/>
            </p:nvSpPr>
            <p:spPr bwMode="auto">
              <a:xfrm>
                <a:off x="4960" y="1889"/>
                <a:ext cx="671" cy="440"/>
              </a:xfrm>
              <a:prstGeom prst="roundRect">
                <a:avLst>
                  <a:gd name="adj" fmla="val 227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76926" name="Text Box 98"/>
              <p:cNvSpPr txBox="1">
                <a:spLocks noChangeArrowheads="1"/>
              </p:cNvSpPr>
              <p:nvPr/>
            </p:nvSpPr>
            <p:spPr bwMode="auto">
              <a:xfrm>
                <a:off x="4960" y="1889"/>
                <a:ext cx="671" cy="4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 algn="ctr">
                  <a:lnSpc>
                    <a:spcPct val="93000"/>
                  </a:lnSpc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2000">
                    <a:solidFill>
                      <a:srgbClr val="3333CC"/>
                    </a:solidFill>
                    <a:latin typeface="Times New Roman" pitchFamily="18" charset="0"/>
                  </a:rPr>
                  <a:t>Aliased</a:t>
                </a:r>
                <a:br>
                  <a:rPr lang="en-GB" sz="2000">
                    <a:solidFill>
                      <a:srgbClr val="3333CC"/>
                    </a:solidFill>
                    <a:latin typeface="Times New Roman" pitchFamily="18" charset="0"/>
                  </a:rPr>
                </a:br>
                <a:r>
                  <a:rPr lang="en-GB" sz="2000">
                    <a:solidFill>
                      <a:srgbClr val="3333CC"/>
                    </a:solidFill>
                    <a:latin typeface="Times New Roman" pitchFamily="18" charset="0"/>
                  </a:rPr>
                  <a:t>Loads</a:t>
                </a:r>
              </a:p>
            </p:txBody>
          </p:sp>
        </p:grpSp>
        <p:grpSp>
          <p:nvGrpSpPr>
            <p:cNvPr id="76852" name="Group 99"/>
            <p:cNvGrpSpPr>
              <a:grpSpLocks/>
            </p:cNvGrpSpPr>
            <p:nvPr/>
          </p:nvGrpSpPr>
          <p:grpSpPr bwMode="auto">
            <a:xfrm>
              <a:off x="977" y="3939"/>
              <a:ext cx="1294" cy="228"/>
              <a:chOff x="977" y="3939"/>
              <a:chExt cx="1294" cy="228"/>
            </a:xfrm>
          </p:grpSpPr>
          <p:sp>
            <p:nvSpPr>
              <p:cNvPr id="76923" name="AutoShape 100"/>
              <p:cNvSpPr>
                <a:spLocks noChangeArrowheads="1"/>
              </p:cNvSpPr>
              <p:nvPr/>
            </p:nvSpPr>
            <p:spPr bwMode="auto">
              <a:xfrm>
                <a:off x="977" y="3939"/>
                <a:ext cx="1295" cy="229"/>
              </a:xfrm>
              <a:prstGeom prst="roundRect">
                <a:avLst>
                  <a:gd name="adj" fmla="val 435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76924" name="Text Box 101"/>
              <p:cNvSpPr txBox="1">
                <a:spLocks noChangeArrowheads="1"/>
              </p:cNvSpPr>
              <p:nvPr/>
            </p:nvSpPr>
            <p:spPr bwMode="auto">
              <a:xfrm>
                <a:off x="977" y="3939"/>
                <a:ext cx="1295" cy="2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>
                  <a:lnSpc>
                    <a:spcPct val="93000"/>
                  </a:lnSpc>
                  <a:spcBef>
                    <a:spcPts val="450"/>
                  </a:spcBef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 b="0">
                    <a:solidFill>
                      <a:srgbClr val="000000"/>
                    </a:solidFill>
                    <a:latin typeface="Times New Roman" pitchFamily="18" charset="0"/>
                  </a:rPr>
                  <a:t>Bounded Tags</a:t>
                </a:r>
              </a:p>
            </p:txBody>
          </p:sp>
        </p:grpSp>
        <p:grpSp>
          <p:nvGrpSpPr>
            <p:cNvPr id="76853" name="Group 102"/>
            <p:cNvGrpSpPr>
              <a:grpSpLocks/>
            </p:cNvGrpSpPr>
            <p:nvPr/>
          </p:nvGrpSpPr>
          <p:grpSpPr bwMode="auto">
            <a:xfrm>
              <a:off x="977" y="3709"/>
              <a:ext cx="1294" cy="228"/>
              <a:chOff x="977" y="3709"/>
              <a:chExt cx="1294" cy="228"/>
            </a:xfrm>
          </p:grpSpPr>
          <p:sp>
            <p:nvSpPr>
              <p:cNvPr id="76921" name="AutoShape 103"/>
              <p:cNvSpPr>
                <a:spLocks noChangeArrowheads="1"/>
              </p:cNvSpPr>
              <p:nvPr/>
            </p:nvSpPr>
            <p:spPr bwMode="auto">
              <a:xfrm>
                <a:off x="977" y="3709"/>
                <a:ext cx="1295" cy="229"/>
              </a:xfrm>
              <a:prstGeom prst="roundRect">
                <a:avLst>
                  <a:gd name="adj" fmla="val 435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76922" name="Text Box 104"/>
              <p:cNvSpPr txBox="1">
                <a:spLocks noChangeArrowheads="1"/>
              </p:cNvSpPr>
              <p:nvPr/>
            </p:nvSpPr>
            <p:spPr bwMode="auto">
              <a:xfrm>
                <a:off x="977" y="3709"/>
                <a:ext cx="1295" cy="2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>
                  <a:lnSpc>
                    <a:spcPct val="93000"/>
                  </a:lnSpc>
                  <a:spcBef>
                    <a:spcPts val="450"/>
                  </a:spcBef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 b="0">
                    <a:solidFill>
                      <a:srgbClr val="000000"/>
                    </a:solidFill>
                    <a:latin typeface="Times New Roman" pitchFamily="18" charset="0"/>
                  </a:rPr>
                  <a:t>CAS-based</a:t>
                </a:r>
              </a:p>
            </p:txBody>
          </p:sp>
        </p:grpSp>
        <p:grpSp>
          <p:nvGrpSpPr>
            <p:cNvPr id="76854" name="Group 105"/>
            <p:cNvGrpSpPr>
              <a:grpSpLocks/>
            </p:cNvGrpSpPr>
            <p:nvPr/>
          </p:nvGrpSpPr>
          <p:grpSpPr bwMode="auto">
            <a:xfrm>
              <a:off x="977" y="3479"/>
              <a:ext cx="1294" cy="228"/>
              <a:chOff x="977" y="3479"/>
              <a:chExt cx="1294" cy="228"/>
            </a:xfrm>
          </p:grpSpPr>
          <p:sp>
            <p:nvSpPr>
              <p:cNvPr id="76919" name="AutoShape 106"/>
              <p:cNvSpPr>
                <a:spLocks noChangeArrowheads="1"/>
              </p:cNvSpPr>
              <p:nvPr/>
            </p:nvSpPr>
            <p:spPr bwMode="auto">
              <a:xfrm>
                <a:off x="977" y="3479"/>
                <a:ext cx="1295" cy="229"/>
              </a:xfrm>
              <a:prstGeom prst="roundRect">
                <a:avLst>
                  <a:gd name="adj" fmla="val 435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76920" name="Text Box 107"/>
              <p:cNvSpPr txBox="1">
                <a:spLocks noChangeArrowheads="1"/>
              </p:cNvSpPr>
              <p:nvPr/>
            </p:nvSpPr>
            <p:spPr bwMode="auto">
              <a:xfrm>
                <a:off x="977" y="3479"/>
                <a:ext cx="1295" cy="2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>
                  <a:lnSpc>
                    <a:spcPct val="93000"/>
                  </a:lnSpc>
                  <a:spcBef>
                    <a:spcPts val="450"/>
                  </a:spcBef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 b="0">
                    <a:solidFill>
                      <a:srgbClr val="000000"/>
                    </a:solidFill>
                    <a:latin typeface="Times New Roman" pitchFamily="18" charset="0"/>
                  </a:rPr>
                  <a:t>fixed “snark”</a:t>
                </a:r>
              </a:p>
            </p:txBody>
          </p:sp>
        </p:grpSp>
        <p:grpSp>
          <p:nvGrpSpPr>
            <p:cNvPr id="76855" name="Group 108"/>
            <p:cNvGrpSpPr>
              <a:grpSpLocks/>
            </p:cNvGrpSpPr>
            <p:nvPr/>
          </p:nvGrpSpPr>
          <p:grpSpPr bwMode="auto">
            <a:xfrm>
              <a:off x="977" y="3249"/>
              <a:ext cx="1294" cy="228"/>
              <a:chOff x="977" y="3249"/>
              <a:chExt cx="1294" cy="228"/>
            </a:xfrm>
          </p:grpSpPr>
          <p:sp>
            <p:nvSpPr>
              <p:cNvPr id="76917" name="AutoShape 109"/>
              <p:cNvSpPr>
                <a:spLocks noChangeArrowheads="1"/>
              </p:cNvSpPr>
              <p:nvPr/>
            </p:nvSpPr>
            <p:spPr bwMode="auto">
              <a:xfrm>
                <a:off x="977" y="3249"/>
                <a:ext cx="1295" cy="229"/>
              </a:xfrm>
              <a:prstGeom prst="roundRect">
                <a:avLst>
                  <a:gd name="adj" fmla="val 435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76918" name="Text Box 110"/>
              <p:cNvSpPr txBox="1">
                <a:spLocks noChangeArrowheads="1"/>
              </p:cNvSpPr>
              <p:nvPr/>
            </p:nvSpPr>
            <p:spPr bwMode="auto">
              <a:xfrm>
                <a:off x="977" y="3249"/>
                <a:ext cx="1295" cy="2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>
                  <a:lnSpc>
                    <a:spcPct val="93000"/>
                  </a:lnSpc>
                  <a:spcBef>
                    <a:spcPts val="450"/>
                  </a:spcBef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 b="0">
                    <a:solidFill>
                      <a:srgbClr val="000000"/>
                    </a:solidFill>
                    <a:latin typeface="Times New Roman" pitchFamily="18" charset="0"/>
                  </a:rPr>
                  <a:t>original “snark”</a:t>
                </a:r>
              </a:p>
            </p:txBody>
          </p:sp>
        </p:grpSp>
        <p:grpSp>
          <p:nvGrpSpPr>
            <p:cNvPr id="76856" name="Group 111"/>
            <p:cNvGrpSpPr>
              <a:grpSpLocks/>
            </p:cNvGrpSpPr>
            <p:nvPr/>
          </p:nvGrpSpPr>
          <p:grpSpPr bwMode="auto">
            <a:xfrm>
              <a:off x="977" y="3019"/>
              <a:ext cx="1294" cy="228"/>
              <a:chOff x="977" y="3019"/>
              <a:chExt cx="1294" cy="228"/>
            </a:xfrm>
          </p:grpSpPr>
          <p:sp>
            <p:nvSpPr>
              <p:cNvPr id="76915" name="AutoShape 112"/>
              <p:cNvSpPr>
                <a:spLocks noChangeArrowheads="1"/>
              </p:cNvSpPr>
              <p:nvPr/>
            </p:nvSpPr>
            <p:spPr bwMode="auto">
              <a:xfrm>
                <a:off x="977" y="3019"/>
                <a:ext cx="1295" cy="229"/>
              </a:xfrm>
              <a:prstGeom prst="roundRect">
                <a:avLst>
                  <a:gd name="adj" fmla="val 435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76916" name="Text Box 113"/>
              <p:cNvSpPr txBox="1">
                <a:spLocks noChangeArrowheads="1"/>
              </p:cNvSpPr>
              <p:nvPr/>
            </p:nvSpPr>
            <p:spPr bwMode="auto">
              <a:xfrm>
                <a:off x="977" y="3019"/>
                <a:ext cx="1295" cy="2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>
                  <a:lnSpc>
                    <a:spcPct val="93000"/>
                  </a:lnSpc>
                  <a:spcBef>
                    <a:spcPts val="450"/>
                  </a:spcBef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 b="0">
                    <a:solidFill>
                      <a:srgbClr val="000000"/>
                    </a:solidFill>
                    <a:latin typeface="Times New Roman" pitchFamily="18" charset="0"/>
                  </a:rPr>
                  <a:t>Nonblocking list</a:t>
                </a:r>
              </a:p>
            </p:txBody>
          </p:sp>
        </p:grpSp>
        <p:grpSp>
          <p:nvGrpSpPr>
            <p:cNvPr id="76857" name="Group 114"/>
            <p:cNvGrpSpPr>
              <a:grpSpLocks/>
            </p:cNvGrpSpPr>
            <p:nvPr/>
          </p:nvGrpSpPr>
          <p:grpSpPr bwMode="auto">
            <a:xfrm>
              <a:off x="977" y="2790"/>
              <a:ext cx="1294" cy="228"/>
              <a:chOff x="977" y="2790"/>
              <a:chExt cx="1294" cy="228"/>
            </a:xfrm>
          </p:grpSpPr>
          <p:sp>
            <p:nvSpPr>
              <p:cNvPr id="76913" name="AutoShape 115"/>
              <p:cNvSpPr>
                <a:spLocks noChangeArrowheads="1"/>
              </p:cNvSpPr>
              <p:nvPr/>
            </p:nvSpPr>
            <p:spPr bwMode="auto">
              <a:xfrm>
                <a:off x="977" y="2790"/>
                <a:ext cx="1295" cy="229"/>
              </a:xfrm>
              <a:prstGeom prst="roundRect">
                <a:avLst>
                  <a:gd name="adj" fmla="val 435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76914" name="Text Box 116"/>
              <p:cNvSpPr txBox="1">
                <a:spLocks noChangeArrowheads="1"/>
              </p:cNvSpPr>
              <p:nvPr/>
            </p:nvSpPr>
            <p:spPr bwMode="auto">
              <a:xfrm>
                <a:off x="977" y="2790"/>
                <a:ext cx="1295" cy="2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>
                  <a:lnSpc>
                    <a:spcPct val="93000"/>
                  </a:lnSpc>
                  <a:spcBef>
                    <a:spcPts val="450"/>
                  </a:spcBef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 b="0">
                    <a:solidFill>
                      <a:srgbClr val="000000"/>
                    </a:solidFill>
                    <a:latin typeface="Times New Roman" pitchFamily="18" charset="0"/>
                  </a:rPr>
                  <a:t>Lazy list-based set </a:t>
                </a:r>
              </a:p>
            </p:txBody>
          </p:sp>
        </p:grpSp>
        <p:grpSp>
          <p:nvGrpSpPr>
            <p:cNvPr id="76858" name="Group 117"/>
            <p:cNvGrpSpPr>
              <a:grpSpLocks/>
            </p:cNvGrpSpPr>
            <p:nvPr/>
          </p:nvGrpSpPr>
          <p:grpSpPr bwMode="auto">
            <a:xfrm>
              <a:off x="977" y="2560"/>
              <a:ext cx="1395" cy="379"/>
              <a:chOff x="977" y="2560"/>
              <a:chExt cx="1395" cy="379"/>
            </a:xfrm>
          </p:grpSpPr>
          <p:sp>
            <p:nvSpPr>
              <p:cNvPr id="76911" name="AutoShape 118"/>
              <p:cNvSpPr>
                <a:spLocks noChangeArrowheads="1"/>
              </p:cNvSpPr>
              <p:nvPr/>
            </p:nvSpPr>
            <p:spPr bwMode="auto">
              <a:xfrm>
                <a:off x="977" y="2560"/>
                <a:ext cx="1396" cy="229"/>
              </a:xfrm>
              <a:prstGeom prst="roundRect">
                <a:avLst>
                  <a:gd name="adj" fmla="val 435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76912" name="Text Box 119"/>
              <p:cNvSpPr txBox="1">
                <a:spLocks noChangeArrowheads="1"/>
              </p:cNvSpPr>
              <p:nvPr/>
            </p:nvSpPr>
            <p:spPr bwMode="auto">
              <a:xfrm>
                <a:off x="977" y="2560"/>
                <a:ext cx="1396" cy="3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>
                  <a:lnSpc>
                    <a:spcPct val="93000"/>
                  </a:lnSpc>
                  <a:spcBef>
                    <a:spcPts val="450"/>
                  </a:spcBef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 b="0">
                    <a:solidFill>
                      <a:srgbClr val="000000"/>
                    </a:solidFill>
                    <a:latin typeface="Times New Roman" pitchFamily="18" charset="0"/>
                  </a:rPr>
                  <a:t>Non-blocking queue</a:t>
                </a:r>
              </a:p>
            </p:txBody>
          </p:sp>
        </p:grpSp>
        <p:grpSp>
          <p:nvGrpSpPr>
            <p:cNvPr id="76859" name="Group 120"/>
            <p:cNvGrpSpPr>
              <a:grpSpLocks/>
            </p:cNvGrpSpPr>
            <p:nvPr/>
          </p:nvGrpSpPr>
          <p:grpSpPr bwMode="auto">
            <a:xfrm>
              <a:off x="977" y="2330"/>
              <a:ext cx="1294" cy="228"/>
              <a:chOff x="977" y="2330"/>
              <a:chExt cx="1294" cy="228"/>
            </a:xfrm>
          </p:grpSpPr>
          <p:sp>
            <p:nvSpPr>
              <p:cNvPr id="76909" name="AutoShape 121"/>
              <p:cNvSpPr>
                <a:spLocks noChangeArrowheads="1"/>
              </p:cNvSpPr>
              <p:nvPr/>
            </p:nvSpPr>
            <p:spPr bwMode="auto">
              <a:xfrm>
                <a:off x="977" y="2330"/>
                <a:ext cx="1295" cy="229"/>
              </a:xfrm>
              <a:prstGeom prst="roundRect">
                <a:avLst>
                  <a:gd name="adj" fmla="val 435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76910" name="Text Box 122"/>
              <p:cNvSpPr txBox="1">
                <a:spLocks noChangeArrowheads="1"/>
              </p:cNvSpPr>
              <p:nvPr/>
            </p:nvSpPr>
            <p:spPr bwMode="auto">
              <a:xfrm>
                <a:off x="977" y="2330"/>
                <a:ext cx="1295" cy="2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>
                  <a:lnSpc>
                    <a:spcPct val="93000"/>
                  </a:lnSpc>
                  <a:spcBef>
                    <a:spcPts val="450"/>
                  </a:spcBef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 b="0">
                    <a:solidFill>
                      <a:srgbClr val="000000"/>
                    </a:solidFill>
                    <a:latin typeface="Times New Roman" pitchFamily="18" charset="0"/>
                  </a:rPr>
                  <a:t>Two-lock queue</a:t>
                </a:r>
              </a:p>
            </p:txBody>
          </p:sp>
        </p:grpSp>
        <p:grpSp>
          <p:nvGrpSpPr>
            <p:cNvPr id="76860" name="Group 123"/>
            <p:cNvGrpSpPr>
              <a:grpSpLocks/>
            </p:cNvGrpSpPr>
            <p:nvPr/>
          </p:nvGrpSpPr>
          <p:grpSpPr bwMode="auto">
            <a:xfrm>
              <a:off x="977" y="1640"/>
              <a:ext cx="1295" cy="689"/>
              <a:chOff x="977" y="1640"/>
              <a:chExt cx="1295" cy="689"/>
            </a:xfrm>
          </p:grpSpPr>
          <p:sp>
            <p:nvSpPr>
              <p:cNvPr id="76907" name="AutoShape 124"/>
              <p:cNvSpPr>
                <a:spLocks noChangeArrowheads="1"/>
              </p:cNvSpPr>
              <p:nvPr/>
            </p:nvSpPr>
            <p:spPr bwMode="auto">
              <a:xfrm>
                <a:off x="977" y="1640"/>
                <a:ext cx="1295" cy="689"/>
              </a:xfrm>
              <a:prstGeom prst="roundRect">
                <a:avLst>
                  <a:gd name="adj" fmla="val 144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76908" name="Text Box 125"/>
              <p:cNvSpPr txBox="1">
                <a:spLocks noChangeArrowheads="1"/>
              </p:cNvSpPr>
              <p:nvPr/>
            </p:nvSpPr>
            <p:spPr bwMode="auto">
              <a:xfrm>
                <a:off x="977" y="1640"/>
                <a:ext cx="1295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>
                  <a:lnSpc>
                    <a:spcPct val="93000"/>
                  </a:lnSpc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2000">
                    <a:solidFill>
                      <a:srgbClr val="000000"/>
                    </a:solidFill>
                  </a:rPr>
                  <a:t>Description</a:t>
                </a:r>
              </a:p>
            </p:txBody>
          </p:sp>
        </p:grpSp>
        <p:grpSp>
          <p:nvGrpSpPr>
            <p:cNvPr id="76861" name="Group 126"/>
            <p:cNvGrpSpPr>
              <a:grpSpLocks/>
            </p:cNvGrpSpPr>
            <p:nvPr/>
          </p:nvGrpSpPr>
          <p:grpSpPr bwMode="auto">
            <a:xfrm>
              <a:off x="234" y="3249"/>
              <a:ext cx="742" cy="228"/>
              <a:chOff x="234" y="3249"/>
              <a:chExt cx="742" cy="228"/>
            </a:xfrm>
          </p:grpSpPr>
          <p:sp>
            <p:nvSpPr>
              <p:cNvPr id="76905" name="AutoShape 127"/>
              <p:cNvSpPr>
                <a:spLocks noChangeArrowheads="1"/>
              </p:cNvSpPr>
              <p:nvPr/>
            </p:nvSpPr>
            <p:spPr bwMode="auto">
              <a:xfrm>
                <a:off x="234" y="3249"/>
                <a:ext cx="743" cy="229"/>
              </a:xfrm>
              <a:prstGeom prst="roundRect">
                <a:avLst>
                  <a:gd name="adj" fmla="val 435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76906" name="Text Box 128"/>
              <p:cNvSpPr txBox="1">
                <a:spLocks noChangeArrowheads="1"/>
              </p:cNvSpPr>
              <p:nvPr/>
            </p:nvSpPr>
            <p:spPr bwMode="auto">
              <a:xfrm>
                <a:off x="234" y="3249"/>
                <a:ext cx="743" cy="2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>
                  <a:lnSpc>
                    <a:spcPct val="93000"/>
                  </a:lnSpc>
                  <a:spcBef>
                    <a:spcPts val="450"/>
                  </a:spcBef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 b="0">
                    <a:solidFill>
                      <a:srgbClr val="000000"/>
                    </a:solidFill>
                    <a:latin typeface="Times New Roman" pitchFamily="18" charset="0"/>
                  </a:rPr>
                  <a:t>Deque</a:t>
                </a:r>
              </a:p>
            </p:txBody>
          </p:sp>
        </p:grpSp>
        <p:grpSp>
          <p:nvGrpSpPr>
            <p:cNvPr id="76862" name="Group 129"/>
            <p:cNvGrpSpPr>
              <a:grpSpLocks/>
            </p:cNvGrpSpPr>
            <p:nvPr/>
          </p:nvGrpSpPr>
          <p:grpSpPr bwMode="auto">
            <a:xfrm>
              <a:off x="234" y="3709"/>
              <a:ext cx="742" cy="228"/>
              <a:chOff x="234" y="3709"/>
              <a:chExt cx="742" cy="228"/>
            </a:xfrm>
          </p:grpSpPr>
          <p:sp>
            <p:nvSpPr>
              <p:cNvPr id="76903" name="AutoShape 130"/>
              <p:cNvSpPr>
                <a:spLocks noChangeArrowheads="1"/>
              </p:cNvSpPr>
              <p:nvPr/>
            </p:nvSpPr>
            <p:spPr bwMode="auto">
              <a:xfrm>
                <a:off x="234" y="3709"/>
                <a:ext cx="743" cy="229"/>
              </a:xfrm>
              <a:prstGeom prst="roundRect">
                <a:avLst>
                  <a:gd name="adj" fmla="val 435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76904" name="Text Box 131"/>
              <p:cNvSpPr txBox="1">
                <a:spLocks noChangeArrowheads="1"/>
              </p:cNvSpPr>
              <p:nvPr/>
            </p:nvSpPr>
            <p:spPr bwMode="auto">
              <a:xfrm>
                <a:off x="234" y="3709"/>
                <a:ext cx="743" cy="2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>
                  <a:lnSpc>
                    <a:spcPct val="93000"/>
                  </a:lnSpc>
                  <a:spcBef>
                    <a:spcPts val="450"/>
                  </a:spcBef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 b="0">
                    <a:solidFill>
                      <a:srgbClr val="000000"/>
                    </a:solidFill>
                    <a:latin typeface="Times New Roman" pitchFamily="18" charset="0"/>
                  </a:rPr>
                  <a:t>LL/VL/SC</a:t>
                </a:r>
              </a:p>
            </p:txBody>
          </p:sp>
        </p:grpSp>
        <p:grpSp>
          <p:nvGrpSpPr>
            <p:cNvPr id="76863" name="Group 132"/>
            <p:cNvGrpSpPr>
              <a:grpSpLocks/>
            </p:cNvGrpSpPr>
            <p:nvPr/>
          </p:nvGrpSpPr>
          <p:grpSpPr bwMode="auto">
            <a:xfrm>
              <a:off x="234" y="3939"/>
              <a:ext cx="742" cy="228"/>
              <a:chOff x="234" y="3939"/>
              <a:chExt cx="742" cy="228"/>
            </a:xfrm>
          </p:grpSpPr>
          <p:sp>
            <p:nvSpPr>
              <p:cNvPr id="76901" name="AutoShape 133"/>
              <p:cNvSpPr>
                <a:spLocks noChangeArrowheads="1"/>
              </p:cNvSpPr>
              <p:nvPr/>
            </p:nvSpPr>
            <p:spPr bwMode="auto">
              <a:xfrm>
                <a:off x="234" y="3939"/>
                <a:ext cx="743" cy="229"/>
              </a:xfrm>
              <a:prstGeom prst="roundRect">
                <a:avLst>
                  <a:gd name="adj" fmla="val 435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76902" name="Text Box 134"/>
              <p:cNvSpPr txBox="1">
                <a:spLocks noChangeArrowheads="1"/>
              </p:cNvSpPr>
              <p:nvPr/>
            </p:nvSpPr>
            <p:spPr bwMode="auto">
              <a:xfrm>
                <a:off x="234" y="3939"/>
                <a:ext cx="743" cy="2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>
                  <a:lnSpc>
                    <a:spcPct val="93000"/>
                  </a:lnSpc>
                  <a:spcBef>
                    <a:spcPts val="450"/>
                  </a:spcBef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 b="0">
                    <a:solidFill>
                      <a:srgbClr val="000000"/>
                    </a:solidFill>
                    <a:latin typeface="Times New Roman" pitchFamily="18" charset="0"/>
                  </a:rPr>
                  <a:t>LL/VL/SC</a:t>
                </a:r>
              </a:p>
            </p:txBody>
          </p:sp>
        </p:grpSp>
        <p:grpSp>
          <p:nvGrpSpPr>
            <p:cNvPr id="76864" name="Group 135"/>
            <p:cNvGrpSpPr>
              <a:grpSpLocks/>
            </p:cNvGrpSpPr>
            <p:nvPr/>
          </p:nvGrpSpPr>
          <p:grpSpPr bwMode="auto">
            <a:xfrm>
              <a:off x="234" y="3479"/>
              <a:ext cx="742" cy="228"/>
              <a:chOff x="234" y="3479"/>
              <a:chExt cx="742" cy="228"/>
            </a:xfrm>
          </p:grpSpPr>
          <p:sp>
            <p:nvSpPr>
              <p:cNvPr id="76899" name="AutoShape 136"/>
              <p:cNvSpPr>
                <a:spLocks noChangeArrowheads="1"/>
              </p:cNvSpPr>
              <p:nvPr/>
            </p:nvSpPr>
            <p:spPr bwMode="auto">
              <a:xfrm>
                <a:off x="234" y="3479"/>
                <a:ext cx="743" cy="229"/>
              </a:xfrm>
              <a:prstGeom prst="roundRect">
                <a:avLst>
                  <a:gd name="adj" fmla="val 435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76900" name="Text Box 137"/>
              <p:cNvSpPr txBox="1">
                <a:spLocks noChangeArrowheads="1"/>
              </p:cNvSpPr>
              <p:nvPr/>
            </p:nvSpPr>
            <p:spPr bwMode="auto">
              <a:xfrm>
                <a:off x="234" y="3479"/>
                <a:ext cx="743" cy="2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>
                  <a:lnSpc>
                    <a:spcPct val="93000"/>
                  </a:lnSpc>
                  <a:spcBef>
                    <a:spcPts val="450"/>
                  </a:spcBef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 b="0">
                    <a:solidFill>
                      <a:srgbClr val="000000"/>
                    </a:solidFill>
                    <a:latin typeface="Times New Roman" pitchFamily="18" charset="0"/>
                  </a:rPr>
                  <a:t>Deque</a:t>
                </a:r>
              </a:p>
            </p:txBody>
          </p:sp>
        </p:grpSp>
        <p:grpSp>
          <p:nvGrpSpPr>
            <p:cNvPr id="76865" name="Group 138"/>
            <p:cNvGrpSpPr>
              <a:grpSpLocks/>
            </p:cNvGrpSpPr>
            <p:nvPr/>
          </p:nvGrpSpPr>
          <p:grpSpPr bwMode="auto">
            <a:xfrm>
              <a:off x="234" y="3019"/>
              <a:ext cx="742" cy="228"/>
              <a:chOff x="234" y="3019"/>
              <a:chExt cx="742" cy="228"/>
            </a:xfrm>
          </p:grpSpPr>
          <p:sp>
            <p:nvSpPr>
              <p:cNvPr id="76897" name="AutoShape 139"/>
              <p:cNvSpPr>
                <a:spLocks noChangeArrowheads="1"/>
              </p:cNvSpPr>
              <p:nvPr/>
            </p:nvSpPr>
            <p:spPr bwMode="auto">
              <a:xfrm>
                <a:off x="234" y="3019"/>
                <a:ext cx="743" cy="229"/>
              </a:xfrm>
              <a:prstGeom prst="roundRect">
                <a:avLst>
                  <a:gd name="adj" fmla="val 435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76898" name="Text Box 140"/>
              <p:cNvSpPr txBox="1">
                <a:spLocks noChangeArrowheads="1"/>
              </p:cNvSpPr>
              <p:nvPr/>
            </p:nvSpPr>
            <p:spPr bwMode="auto">
              <a:xfrm>
                <a:off x="234" y="3019"/>
                <a:ext cx="743" cy="2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>
                  <a:lnSpc>
                    <a:spcPct val="93000"/>
                  </a:lnSpc>
                  <a:spcBef>
                    <a:spcPts val="450"/>
                  </a:spcBef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 b="0">
                    <a:solidFill>
                      <a:srgbClr val="000000"/>
                    </a:solidFill>
                    <a:latin typeface="Times New Roman" pitchFamily="18" charset="0"/>
                  </a:rPr>
                  <a:t>Set</a:t>
                </a:r>
              </a:p>
            </p:txBody>
          </p:sp>
        </p:grpSp>
        <p:grpSp>
          <p:nvGrpSpPr>
            <p:cNvPr id="76866" name="Group 141"/>
            <p:cNvGrpSpPr>
              <a:grpSpLocks/>
            </p:cNvGrpSpPr>
            <p:nvPr/>
          </p:nvGrpSpPr>
          <p:grpSpPr bwMode="auto">
            <a:xfrm>
              <a:off x="234" y="2790"/>
              <a:ext cx="742" cy="228"/>
              <a:chOff x="234" y="2790"/>
              <a:chExt cx="742" cy="228"/>
            </a:xfrm>
          </p:grpSpPr>
          <p:sp>
            <p:nvSpPr>
              <p:cNvPr id="76895" name="AutoShape 142"/>
              <p:cNvSpPr>
                <a:spLocks noChangeArrowheads="1"/>
              </p:cNvSpPr>
              <p:nvPr/>
            </p:nvSpPr>
            <p:spPr bwMode="auto">
              <a:xfrm>
                <a:off x="234" y="2790"/>
                <a:ext cx="743" cy="229"/>
              </a:xfrm>
              <a:prstGeom prst="roundRect">
                <a:avLst>
                  <a:gd name="adj" fmla="val 435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76896" name="Text Box 143"/>
              <p:cNvSpPr txBox="1">
                <a:spLocks noChangeArrowheads="1"/>
              </p:cNvSpPr>
              <p:nvPr/>
            </p:nvSpPr>
            <p:spPr bwMode="auto">
              <a:xfrm>
                <a:off x="234" y="2790"/>
                <a:ext cx="743" cy="2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>
                  <a:lnSpc>
                    <a:spcPct val="93000"/>
                  </a:lnSpc>
                  <a:spcBef>
                    <a:spcPts val="450"/>
                  </a:spcBef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 b="0">
                    <a:solidFill>
                      <a:srgbClr val="000000"/>
                    </a:solidFill>
                    <a:latin typeface="Times New Roman" pitchFamily="18" charset="0"/>
                  </a:rPr>
                  <a:t>Set</a:t>
                </a:r>
              </a:p>
            </p:txBody>
          </p:sp>
        </p:grpSp>
        <p:grpSp>
          <p:nvGrpSpPr>
            <p:cNvPr id="76867" name="Group 144"/>
            <p:cNvGrpSpPr>
              <a:grpSpLocks/>
            </p:cNvGrpSpPr>
            <p:nvPr/>
          </p:nvGrpSpPr>
          <p:grpSpPr bwMode="auto">
            <a:xfrm>
              <a:off x="234" y="2560"/>
              <a:ext cx="742" cy="228"/>
              <a:chOff x="234" y="2560"/>
              <a:chExt cx="742" cy="228"/>
            </a:xfrm>
          </p:grpSpPr>
          <p:sp>
            <p:nvSpPr>
              <p:cNvPr id="76893" name="AutoShape 145"/>
              <p:cNvSpPr>
                <a:spLocks noChangeArrowheads="1"/>
              </p:cNvSpPr>
              <p:nvPr/>
            </p:nvSpPr>
            <p:spPr bwMode="auto">
              <a:xfrm>
                <a:off x="234" y="2560"/>
                <a:ext cx="743" cy="229"/>
              </a:xfrm>
              <a:prstGeom prst="roundRect">
                <a:avLst>
                  <a:gd name="adj" fmla="val 435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76894" name="Text Box 146"/>
              <p:cNvSpPr txBox="1">
                <a:spLocks noChangeArrowheads="1"/>
              </p:cNvSpPr>
              <p:nvPr/>
            </p:nvSpPr>
            <p:spPr bwMode="auto">
              <a:xfrm>
                <a:off x="234" y="2560"/>
                <a:ext cx="743" cy="2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>
                  <a:lnSpc>
                    <a:spcPct val="93000"/>
                  </a:lnSpc>
                  <a:spcBef>
                    <a:spcPts val="450"/>
                  </a:spcBef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 b="0">
                    <a:solidFill>
                      <a:srgbClr val="000000"/>
                    </a:solidFill>
                    <a:latin typeface="Times New Roman" pitchFamily="18" charset="0"/>
                  </a:rPr>
                  <a:t>Queue</a:t>
                </a:r>
              </a:p>
            </p:txBody>
          </p:sp>
        </p:grpSp>
        <p:grpSp>
          <p:nvGrpSpPr>
            <p:cNvPr id="76868" name="Group 147"/>
            <p:cNvGrpSpPr>
              <a:grpSpLocks/>
            </p:cNvGrpSpPr>
            <p:nvPr/>
          </p:nvGrpSpPr>
          <p:grpSpPr bwMode="auto">
            <a:xfrm>
              <a:off x="234" y="2330"/>
              <a:ext cx="742" cy="228"/>
              <a:chOff x="234" y="2330"/>
              <a:chExt cx="742" cy="228"/>
            </a:xfrm>
          </p:grpSpPr>
          <p:sp>
            <p:nvSpPr>
              <p:cNvPr id="76891" name="AutoShape 148"/>
              <p:cNvSpPr>
                <a:spLocks noChangeArrowheads="1"/>
              </p:cNvSpPr>
              <p:nvPr/>
            </p:nvSpPr>
            <p:spPr bwMode="auto">
              <a:xfrm>
                <a:off x="234" y="2330"/>
                <a:ext cx="743" cy="229"/>
              </a:xfrm>
              <a:prstGeom prst="roundRect">
                <a:avLst>
                  <a:gd name="adj" fmla="val 435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76892" name="Text Box 149"/>
              <p:cNvSpPr txBox="1">
                <a:spLocks noChangeArrowheads="1"/>
              </p:cNvSpPr>
              <p:nvPr/>
            </p:nvSpPr>
            <p:spPr bwMode="auto">
              <a:xfrm>
                <a:off x="234" y="2330"/>
                <a:ext cx="743" cy="2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>
                  <a:lnSpc>
                    <a:spcPct val="93000"/>
                  </a:lnSpc>
                  <a:spcBef>
                    <a:spcPts val="450"/>
                  </a:spcBef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1800" b="0">
                    <a:solidFill>
                      <a:srgbClr val="000000"/>
                    </a:solidFill>
                    <a:latin typeface="Times New Roman" pitchFamily="18" charset="0"/>
                  </a:rPr>
                  <a:t>Queue</a:t>
                </a:r>
              </a:p>
            </p:txBody>
          </p:sp>
        </p:grpSp>
        <p:grpSp>
          <p:nvGrpSpPr>
            <p:cNvPr id="76869" name="Group 150"/>
            <p:cNvGrpSpPr>
              <a:grpSpLocks/>
            </p:cNvGrpSpPr>
            <p:nvPr/>
          </p:nvGrpSpPr>
          <p:grpSpPr bwMode="auto">
            <a:xfrm>
              <a:off x="234" y="1640"/>
              <a:ext cx="743" cy="689"/>
              <a:chOff x="234" y="1640"/>
              <a:chExt cx="743" cy="689"/>
            </a:xfrm>
          </p:grpSpPr>
          <p:sp>
            <p:nvSpPr>
              <p:cNvPr id="76889" name="AutoShape 151"/>
              <p:cNvSpPr>
                <a:spLocks noChangeArrowheads="1"/>
              </p:cNvSpPr>
              <p:nvPr/>
            </p:nvSpPr>
            <p:spPr bwMode="auto">
              <a:xfrm>
                <a:off x="234" y="1640"/>
                <a:ext cx="743" cy="689"/>
              </a:xfrm>
              <a:prstGeom prst="roundRect">
                <a:avLst>
                  <a:gd name="adj" fmla="val 144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/>
              </a:p>
            </p:txBody>
          </p:sp>
          <p:sp>
            <p:nvSpPr>
              <p:cNvPr id="76890" name="Text Box 152"/>
              <p:cNvSpPr txBox="1">
                <a:spLocks noChangeArrowheads="1"/>
              </p:cNvSpPr>
              <p:nvPr/>
            </p:nvSpPr>
            <p:spPr bwMode="auto">
              <a:xfrm>
                <a:off x="234" y="1640"/>
                <a:ext cx="743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pPr>
                  <a:lnSpc>
                    <a:spcPct val="93000"/>
                  </a:lnSpc>
                  <a:spcBef>
                    <a:spcPts val="500"/>
                  </a:spcBef>
                  <a:buClr>
                    <a:srgbClr val="000000"/>
                  </a:buClr>
                  <a:buSzPct val="100000"/>
                  <a:buFont typeface="Times New Roman" pitchFamily="18" charset="0"/>
                  <a:buNone/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</a:pPr>
                <a:r>
                  <a:rPr lang="en-GB" sz="2000">
                    <a:solidFill>
                      <a:srgbClr val="000000"/>
                    </a:solidFill>
                  </a:rPr>
                  <a:t>Type</a:t>
                </a:r>
              </a:p>
            </p:txBody>
          </p:sp>
        </p:grpSp>
        <p:sp>
          <p:nvSpPr>
            <p:cNvPr id="76870" name="Line 153"/>
            <p:cNvSpPr>
              <a:spLocks noChangeShapeType="1"/>
            </p:cNvSpPr>
            <p:nvPr/>
          </p:nvSpPr>
          <p:spPr bwMode="auto">
            <a:xfrm>
              <a:off x="234" y="1640"/>
              <a:ext cx="5398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871" name="Line 154"/>
            <p:cNvSpPr>
              <a:spLocks noChangeShapeType="1"/>
            </p:cNvSpPr>
            <p:nvPr/>
          </p:nvSpPr>
          <p:spPr bwMode="auto">
            <a:xfrm>
              <a:off x="234" y="2330"/>
              <a:ext cx="5398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872" name="Line 155"/>
            <p:cNvSpPr>
              <a:spLocks noChangeShapeType="1"/>
            </p:cNvSpPr>
            <p:nvPr/>
          </p:nvSpPr>
          <p:spPr bwMode="auto">
            <a:xfrm>
              <a:off x="234" y="2560"/>
              <a:ext cx="5398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873" name="Line 156"/>
            <p:cNvSpPr>
              <a:spLocks noChangeShapeType="1"/>
            </p:cNvSpPr>
            <p:nvPr/>
          </p:nvSpPr>
          <p:spPr bwMode="auto">
            <a:xfrm>
              <a:off x="234" y="2790"/>
              <a:ext cx="5398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874" name="Line 157"/>
            <p:cNvSpPr>
              <a:spLocks noChangeShapeType="1"/>
            </p:cNvSpPr>
            <p:nvPr/>
          </p:nvSpPr>
          <p:spPr bwMode="auto">
            <a:xfrm>
              <a:off x="234" y="3019"/>
              <a:ext cx="5398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875" name="Line 158"/>
            <p:cNvSpPr>
              <a:spLocks noChangeShapeType="1"/>
            </p:cNvSpPr>
            <p:nvPr/>
          </p:nvSpPr>
          <p:spPr bwMode="auto">
            <a:xfrm>
              <a:off x="234" y="3249"/>
              <a:ext cx="5398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876" name="Line 159"/>
            <p:cNvSpPr>
              <a:spLocks noChangeShapeType="1"/>
            </p:cNvSpPr>
            <p:nvPr/>
          </p:nvSpPr>
          <p:spPr bwMode="auto">
            <a:xfrm>
              <a:off x="234" y="3709"/>
              <a:ext cx="5398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877" name="Line 160"/>
            <p:cNvSpPr>
              <a:spLocks noChangeShapeType="1"/>
            </p:cNvSpPr>
            <p:nvPr/>
          </p:nvSpPr>
          <p:spPr bwMode="auto">
            <a:xfrm>
              <a:off x="234" y="4168"/>
              <a:ext cx="5398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878" name="Line 161"/>
            <p:cNvSpPr>
              <a:spLocks noChangeShapeType="1"/>
            </p:cNvSpPr>
            <p:nvPr/>
          </p:nvSpPr>
          <p:spPr bwMode="auto">
            <a:xfrm>
              <a:off x="234" y="1640"/>
              <a:ext cx="1" cy="2528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879" name="Line 162"/>
            <p:cNvSpPr>
              <a:spLocks noChangeShapeType="1"/>
            </p:cNvSpPr>
            <p:nvPr/>
          </p:nvSpPr>
          <p:spPr bwMode="auto">
            <a:xfrm>
              <a:off x="977" y="1640"/>
              <a:ext cx="1" cy="2528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880" name="Line 163"/>
            <p:cNvSpPr>
              <a:spLocks noChangeShapeType="1"/>
            </p:cNvSpPr>
            <p:nvPr/>
          </p:nvSpPr>
          <p:spPr bwMode="auto">
            <a:xfrm>
              <a:off x="5631" y="1640"/>
              <a:ext cx="1" cy="2528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881" name="Line 164"/>
            <p:cNvSpPr>
              <a:spLocks noChangeShapeType="1"/>
            </p:cNvSpPr>
            <p:nvPr/>
          </p:nvSpPr>
          <p:spPr bwMode="auto">
            <a:xfrm>
              <a:off x="234" y="3939"/>
              <a:ext cx="5398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882" name="Line 165"/>
            <p:cNvSpPr>
              <a:spLocks noChangeShapeType="1"/>
            </p:cNvSpPr>
            <p:nvPr/>
          </p:nvSpPr>
          <p:spPr bwMode="auto">
            <a:xfrm>
              <a:off x="234" y="3479"/>
              <a:ext cx="5398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883" name="Line 166"/>
            <p:cNvSpPr>
              <a:spLocks noChangeShapeType="1"/>
            </p:cNvSpPr>
            <p:nvPr/>
          </p:nvSpPr>
          <p:spPr bwMode="auto">
            <a:xfrm>
              <a:off x="2273" y="1640"/>
              <a:ext cx="1" cy="2528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884" name="Line 167"/>
            <p:cNvSpPr>
              <a:spLocks noChangeShapeType="1"/>
            </p:cNvSpPr>
            <p:nvPr/>
          </p:nvSpPr>
          <p:spPr bwMode="auto">
            <a:xfrm>
              <a:off x="3088" y="1640"/>
              <a:ext cx="1" cy="2528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885" name="Line 168"/>
            <p:cNvSpPr>
              <a:spLocks noChangeShapeType="1"/>
            </p:cNvSpPr>
            <p:nvPr/>
          </p:nvSpPr>
          <p:spPr bwMode="auto">
            <a:xfrm>
              <a:off x="3088" y="1889"/>
              <a:ext cx="2543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886" name="Line 169"/>
            <p:cNvSpPr>
              <a:spLocks noChangeShapeType="1"/>
            </p:cNvSpPr>
            <p:nvPr/>
          </p:nvSpPr>
          <p:spPr bwMode="auto">
            <a:xfrm>
              <a:off x="3568" y="1889"/>
              <a:ext cx="1" cy="2279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887" name="Line 170"/>
            <p:cNvSpPr>
              <a:spLocks noChangeShapeType="1"/>
            </p:cNvSpPr>
            <p:nvPr/>
          </p:nvSpPr>
          <p:spPr bwMode="auto">
            <a:xfrm>
              <a:off x="4096" y="1889"/>
              <a:ext cx="1" cy="2279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888" name="Line 171"/>
            <p:cNvSpPr>
              <a:spLocks noChangeShapeType="1"/>
            </p:cNvSpPr>
            <p:nvPr/>
          </p:nvSpPr>
          <p:spPr bwMode="auto">
            <a:xfrm>
              <a:off x="4960" y="1889"/>
              <a:ext cx="1" cy="2279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6802" name="Rectangle 17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2286000" cy="762000"/>
          </a:xfrm>
        </p:spPr>
        <p:txBody>
          <a:bodyPr lIns="90000" tIns="46800" rIns="90000" bIns="46800"/>
          <a:lstStyle/>
          <a:p>
            <a:pPr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800" b="1" smtClean="0">
                <a:solidFill>
                  <a:srgbClr val="FF0000"/>
                </a:solidFill>
              </a:rPr>
              <a:t>Results</a:t>
            </a:r>
          </a:p>
        </p:txBody>
      </p:sp>
      <p:grpSp>
        <p:nvGrpSpPr>
          <p:cNvPr id="76803" name="Group 173"/>
          <p:cNvGrpSpPr>
            <a:grpSpLocks/>
          </p:cNvGrpSpPr>
          <p:nvPr/>
        </p:nvGrpSpPr>
        <p:grpSpPr bwMode="auto">
          <a:xfrm>
            <a:off x="1981200" y="152400"/>
            <a:ext cx="7161213" cy="3198813"/>
            <a:chOff x="1248" y="96"/>
            <a:chExt cx="4511" cy="2015"/>
          </a:xfrm>
        </p:grpSpPr>
        <p:sp>
          <p:nvSpPr>
            <p:cNvPr id="76804" name="AutoShape 174"/>
            <p:cNvSpPr>
              <a:spLocks noChangeArrowheads="1"/>
            </p:cNvSpPr>
            <p:nvPr/>
          </p:nvSpPr>
          <p:spPr bwMode="auto">
            <a:xfrm>
              <a:off x="1248" y="96"/>
              <a:ext cx="4511" cy="2015"/>
            </a:xfrm>
            <a:prstGeom prst="roundRect">
              <a:avLst>
                <a:gd name="adj" fmla="val 46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/>
            </a:p>
          </p:txBody>
        </p:sp>
        <p:sp>
          <p:nvSpPr>
            <p:cNvPr id="76805" name="Text Box 175"/>
            <p:cNvSpPr txBox="1">
              <a:spLocks noChangeArrowheads="1"/>
            </p:cNvSpPr>
            <p:nvPr/>
          </p:nvSpPr>
          <p:spPr bwMode="auto">
            <a:xfrm>
              <a:off x="1248" y="96"/>
              <a:ext cx="4511" cy="1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marL="739775" lvl="1" indent="-282575">
                <a:lnSpc>
                  <a:spcPct val="85000"/>
                </a:lnSpc>
                <a:spcBef>
                  <a:spcPts val="600"/>
                </a:spcBef>
                <a:buClr>
                  <a:srgbClr val="000000"/>
                </a:buClr>
                <a:buSzPct val="100000"/>
                <a:buFont typeface="Wingdings" pitchFamily="2" charset="2"/>
                <a:buChar char="§"/>
                <a:tabLst>
                  <a:tab pos="739775" algn="l"/>
                  <a:tab pos="1196975" algn="l"/>
                  <a:tab pos="1654175" algn="l"/>
                  <a:tab pos="2111375" algn="l"/>
                  <a:tab pos="2568575" algn="l"/>
                  <a:tab pos="3025775" algn="l"/>
                  <a:tab pos="3482975" algn="l"/>
                  <a:tab pos="3940175" algn="l"/>
                  <a:tab pos="4397375" algn="l"/>
                  <a:tab pos="4854575" algn="l"/>
                  <a:tab pos="5311775" algn="l"/>
                  <a:tab pos="5768975" algn="l"/>
                  <a:tab pos="6226175" algn="l"/>
                  <a:tab pos="6683375" algn="l"/>
                  <a:tab pos="7140575" algn="l"/>
                  <a:tab pos="7597775" algn="l"/>
                  <a:tab pos="8054975" algn="l"/>
                  <a:tab pos="8512175" algn="l"/>
                  <a:tab pos="8969375" algn="l"/>
                  <a:tab pos="9426575" algn="l"/>
                  <a:tab pos="9883775" algn="l"/>
                </a:tabLst>
              </a:pPr>
              <a:r>
                <a:rPr lang="en-GB" sz="2000" b="0">
                  <a:solidFill>
                    <a:srgbClr val="000000"/>
                  </a:solidFill>
                  <a:cs typeface="Times New Roman" pitchFamily="18" charset="0"/>
                </a:rPr>
                <a:t>snark algorithm has </a:t>
              </a:r>
              <a:r>
                <a:rPr lang="en-GB" sz="2000" b="0">
                  <a:solidFill>
                    <a:srgbClr val="FF0000"/>
                  </a:solidFill>
                  <a:cs typeface="Times New Roman" pitchFamily="18" charset="0"/>
                </a:rPr>
                <a:t>2 known bugs</a:t>
              </a:r>
              <a:endParaRPr lang="en-GB" sz="2000" b="0">
                <a:solidFill>
                  <a:srgbClr val="000000"/>
                </a:solidFill>
                <a:cs typeface="Times New Roman" pitchFamily="18" charset="0"/>
              </a:endParaRPr>
            </a:p>
            <a:p>
              <a:pPr marL="739775" lvl="1" indent="-282575">
                <a:lnSpc>
                  <a:spcPct val="85000"/>
                </a:lnSpc>
                <a:spcBef>
                  <a:spcPts val="450"/>
                </a:spcBef>
                <a:buClr>
                  <a:srgbClr val="000000"/>
                </a:buClr>
                <a:buSzPct val="100000"/>
                <a:buFont typeface="Wingdings" pitchFamily="2" charset="2"/>
                <a:buChar char="§"/>
                <a:tabLst>
                  <a:tab pos="739775" algn="l"/>
                  <a:tab pos="1196975" algn="l"/>
                  <a:tab pos="1654175" algn="l"/>
                  <a:tab pos="2111375" algn="l"/>
                  <a:tab pos="2568575" algn="l"/>
                  <a:tab pos="3025775" algn="l"/>
                  <a:tab pos="3482975" algn="l"/>
                  <a:tab pos="3940175" algn="l"/>
                  <a:tab pos="4397375" algn="l"/>
                  <a:tab pos="4854575" algn="l"/>
                  <a:tab pos="5311775" algn="l"/>
                  <a:tab pos="5768975" algn="l"/>
                  <a:tab pos="6226175" algn="l"/>
                  <a:tab pos="6683375" algn="l"/>
                  <a:tab pos="7140575" algn="l"/>
                  <a:tab pos="7597775" algn="l"/>
                  <a:tab pos="8054975" algn="l"/>
                  <a:tab pos="8512175" algn="l"/>
                  <a:tab pos="8969375" algn="l"/>
                  <a:tab pos="9426575" algn="l"/>
                  <a:tab pos="9883775" algn="l"/>
                </a:tabLst>
              </a:pPr>
              <a:r>
                <a:rPr lang="en-GB" sz="2000" b="0">
                  <a:solidFill>
                    <a:srgbClr val="000000"/>
                  </a:solidFill>
                  <a:cs typeface="Times New Roman" pitchFamily="18" charset="0"/>
                </a:rPr>
                <a:t>lazy list-based set had a </a:t>
              </a:r>
              <a:r>
                <a:rPr lang="en-GB" sz="2000" b="0">
                  <a:solidFill>
                    <a:srgbClr val="FF0000"/>
                  </a:solidFill>
                  <a:cs typeface="Times New Roman" pitchFamily="18" charset="0"/>
                </a:rPr>
                <a:t>unknown bug</a:t>
              </a:r>
              <a:br>
                <a:rPr lang="en-GB" sz="2000" b="0">
                  <a:solidFill>
                    <a:srgbClr val="FF0000"/>
                  </a:solidFill>
                  <a:cs typeface="Times New Roman" pitchFamily="18" charset="0"/>
                </a:rPr>
              </a:br>
              <a:r>
                <a:rPr lang="en-GB" sz="1800" b="0">
                  <a:solidFill>
                    <a:srgbClr val="000000"/>
                  </a:solidFill>
                  <a:cs typeface="Times New Roman" pitchFamily="18" charset="0"/>
                </a:rPr>
                <a:t>(missing initialization; missed by formal correctness proof </a:t>
              </a:r>
              <a:br>
                <a:rPr lang="en-GB" sz="1800" b="0">
                  <a:solidFill>
                    <a:srgbClr val="000000"/>
                  </a:solidFill>
                  <a:cs typeface="Times New Roman" pitchFamily="18" charset="0"/>
                </a:rPr>
              </a:br>
              <a:r>
                <a:rPr lang="en-GB" sz="1800" b="0">
                  <a:solidFill>
                    <a:srgbClr val="000000"/>
                  </a:solidFill>
                  <a:cs typeface="Times New Roman" pitchFamily="18" charset="0"/>
                </a:rPr>
                <a:t>[CAV 2006]  because of hand-translation of pseudocode)</a:t>
              </a:r>
            </a:p>
            <a:p>
              <a:pPr marL="739775" lvl="1" indent="-282575">
                <a:lnSpc>
                  <a:spcPct val="85000"/>
                </a:lnSpc>
                <a:spcBef>
                  <a:spcPts val="600"/>
                </a:spcBef>
                <a:buClr>
                  <a:srgbClr val="3333CC"/>
                </a:buClr>
                <a:buSzPct val="100000"/>
                <a:buFont typeface="Wingdings" pitchFamily="2" charset="2"/>
                <a:buChar char="§"/>
                <a:tabLst>
                  <a:tab pos="739775" algn="l"/>
                  <a:tab pos="1196975" algn="l"/>
                  <a:tab pos="1654175" algn="l"/>
                  <a:tab pos="2111375" algn="l"/>
                  <a:tab pos="2568575" algn="l"/>
                  <a:tab pos="3025775" algn="l"/>
                  <a:tab pos="3482975" algn="l"/>
                  <a:tab pos="3940175" algn="l"/>
                  <a:tab pos="4397375" algn="l"/>
                  <a:tab pos="4854575" algn="l"/>
                  <a:tab pos="5311775" algn="l"/>
                  <a:tab pos="5768975" algn="l"/>
                  <a:tab pos="6226175" algn="l"/>
                  <a:tab pos="6683375" algn="l"/>
                  <a:tab pos="7140575" algn="l"/>
                  <a:tab pos="7597775" algn="l"/>
                  <a:tab pos="8054975" algn="l"/>
                  <a:tab pos="8512175" algn="l"/>
                  <a:tab pos="8969375" algn="l"/>
                  <a:tab pos="9426575" algn="l"/>
                  <a:tab pos="9883775" algn="l"/>
                </a:tabLst>
              </a:pPr>
              <a:r>
                <a:rPr lang="en-GB" sz="2000" b="0">
                  <a:solidFill>
                    <a:srgbClr val="3333CC"/>
                  </a:solidFill>
                  <a:cs typeface="Times New Roman" pitchFamily="18" charset="0"/>
                </a:rPr>
                <a:t>Many failures on relaxed memory model</a:t>
              </a:r>
            </a:p>
            <a:p>
              <a:pPr marL="1143000" lvl="2" indent="-228600">
                <a:lnSpc>
                  <a:spcPct val="85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itchFamily="18" charset="0"/>
                <a:buChar char="•"/>
                <a:tabLst>
                  <a:tab pos="739775" algn="l"/>
                  <a:tab pos="1196975" algn="l"/>
                  <a:tab pos="1654175" algn="l"/>
                  <a:tab pos="2111375" algn="l"/>
                  <a:tab pos="2568575" algn="l"/>
                  <a:tab pos="3025775" algn="l"/>
                  <a:tab pos="3482975" algn="l"/>
                  <a:tab pos="3940175" algn="l"/>
                  <a:tab pos="4397375" algn="l"/>
                  <a:tab pos="4854575" algn="l"/>
                  <a:tab pos="5311775" algn="l"/>
                  <a:tab pos="5768975" algn="l"/>
                  <a:tab pos="6226175" algn="l"/>
                  <a:tab pos="6683375" algn="l"/>
                  <a:tab pos="7140575" algn="l"/>
                  <a:tab pos="7597775" algn="l"/>
                  <a:tab pos="8054975" algn="l"/>
                  <a:tab pos="8512175" algn="l"/>
                  <a:tab pos="8969375" algn="l"/>
                  <a:tab pos="9426575" algn="l"/>
                  <a:tab pos="9883775" algn="l"/>
                </a:tabLst>
              </a:pPr>
              <a:r>
                <a:rPr lang="en-GB" sz="2000" b="0">
                  <a:solidFill>
                    <a:srgbClr val="000000"/>
                  </a:solidFill>
                  <a:cs typeface="Times New Roman" pitchFamily="18" charset="0"/>
                </a:rPr>
                <a:t>inserted fences by hand to fix them</a:t>
              </a:r>
            </a:p>
            <a:p>
              <a:pPr marL="1143000" lvl="2" indent="-228600">
                <a:lnSpc>
                  <a:spcPct val="85000"/>
                </a:lnSpc>
                <a:spcBef>
                  <a:spcPts val="500"/>
                </a:spcBef>
                <a:buClr>
                  <a:srgbClr val="000000"/>
                </a:buClr>
                <a:buSzPct val="100000"/>
                <a:buFont typeface="Times New Roman" pitchFamily="18" charset="0"/>
                <a:buChar char="•"/>
                <a:tabLst>
                  <a:tab pos="739775" algn="l"/>
                  <a:tab pos="1196975" algn="l"/>
                  <a:tab pos="1654175" algn="l"/>
                  <a:tab pos="2111375" algn="l"/>
                  <a:tab pos="2568575" algn="l"/>
                  <a:tab pos="3025775" algn="l"/>
                  <a:tab pos="3482975" algn="l"/>
                  <a:tab pos="3940175" algn="l"/>
                  <a:tab pos="4397375" algn="l"/>
                  <a:tab pos="4854575" algn="l"/>
                  <a:tab pos="5311775" algn="l"/>
                  <a:tab pos="5768975" algn="l"/>
                  <a:tab pos="6226175" algn="l"/>
                  <a:tab pos="6683375" algn="l"/>
                  <a:tab pos="7140575" algn="l"/>
                  <a:tab pos="7597775" algn="l"/>
                  <a:tab pos="8054975" algn="l"/>
                  <a:tab pos="8512175" algn="l"/>
                  <a:tab pos="8969375" algn="l"/>
                  <a:tab pos="9426575" algn="l"/>
                  <a:tab pos="9883775" algn="l"/>
                </a:tabLst>
              </a:pPr>
              <a:r>
                <a:rPr lang="en-GB" sz="2000" b="0">
                  <a:solidFill>
                    <a:srgbClr val="000000"/>
                  </a:solidFill>
                  <a:cs typeface="Times New Roman" pitchFamily="18" charset="0"/>
                </a:rPr>
                <a:t>small testcases sufficient for this purpose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762000"/>
          </a:xfrm>
        </p:spPr>
        <p:txBody>
          <a:bodyPr/>
          <a:lstStyle/>
          <a:p>
            <a:r>
              <a:rPr lang="en-US" altLang="ko-KR" sz="2800" b="1" smtClean="0">
                <a:solidFill>
                  <a:schemeClr val="hlink"/>
                </a:solidFill>
                <a:ea typeface="Gulim"/>
                <a:cs typeface="Gulim"/>
              </a:rPr>
              <a:t>Ongoing Work</a:t>
            </a:r>
          </a:p>
        </p:txBody>
      </p:sp>
      <p:sp>
        <p:nvSpPr>
          <p:cNvPr id="819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839200" cy="5562600"/>
          </a:xfrm>
        </p:spPr>
        <p:txBody>
          <a:bodyPr/>
          <a:lstStyle/>
          <a:p>
            <a:pPr>
              <a:lnSpc>
                <a:spcPct val="90000"/>
              </a:lnSpc>
              <a:buClr>
                <a:srgbClr val="003300"/>
              </a:buClr>
              <a:buFont typeface="Wingdings" pitchFamily="2" charset="2"/>
              <a:buNone/>
            </a:pPr>
            <a:r>
              <a:rPr lang="en-US" altLang="ko-KR" sz="2400" smtClean="0">
                <a:solidFill>
                  <a:srgbClr val="006600"/>
                </a:solidFill>
                <a:ea typeface="Gulim"/>
                <a:cs typeface="Gulim"/>
              </a:rPr>
              <a:t>Generating litmus tests for contrasting memory models</a:t>
            </a:r>
          </a:p>
          <a:p>
            <a:pPr>
              <a:lnSpc>
                <a:spcPct val="90000"/>
              </a:lnSpc>
              <a:buClr>
                <a:srgbClr val="006600"/>
              </a:buClr>
              <a:buFont typeface="Wingdings" pitchFamily="2" charset="2"/>
              <a:buNone/>
            </a:pPr>
            <a:r>
              <a:rPr lang="en-US" altLang="ko-KR" sz="2400" smtClean="0">
                <a:solidFill>
                  <a:srgbClr val="006600"/>
                </a:solidFill>
                <a:ea typeface="Gulim"/>
                <a:cs typeface="Gulim"/>
              </a:rPr>
              <a:t>(CAV 2010)</a:t>
            </a:r>
          </a:p>
          <a:p>
            <a:pPr lvl="1">
              <a:lnSpc>
                <a:spcPct val="90000"/>
              </a:lnSpc>
              <a:buClr>
                <a:srgbClr val="003300"/>
              </a:buClr>
              <a:buFont typeface="Wingdings" pitchFamily="2" charset="2"/>
              <a:buChar char="§"/>
            </a:pPr>
            <a:r>
              <a:rPr lang="en-US" altLang="ko-KR" sz="2000" smtClean="0">
                <a:ea typeface="Gulim"/>
                <a:cs typeface="Gulim"/>
              </a:rPr>
              <a:t>Developing and understanding formal specs of hardware memory models is challenging (frequent revisions, subtle differences…)</a:t>
            </a:r>
          </a:p>
          <a:p>
            <a:pPr lvl="1">
              <a:lnSpc>
                <a:spcPct val="90000"/>
              </a:lnSpc>
              <a:buClr>
                <a:srgbClr val="003300"/>
              </a:buClr>
              <a:buFont typeface="Wingdings" pitchFamily="2" charset="2"/>
              <a:buChar char="§"/>
            </a:pPr>
            <a:r>
              <a:rPr lang="en-US" altLang="ko-KR" sz="2000" smtClean="0">
                <a:ea typeface="Gulim"/>
                <a:cs typeface="Gulim"/>
              </a:rPr>
              <a:t>Two distinct styles: operational and axiomatic</a:t>
            </a:r>
          </a:p>
          <a:p>
            <a:pPr lvl="1">
              <a:lnSpc>
                <a:spcPct val="90000"/>
              </a:lnSpc>
              <a:buClr>
                <a:srgbClr val="003300"/>
              </a:buClr>
              <a:buFont typeface="Wingdings" pitchFamily="2" charset="2"/>
              <a:buChar char="§"/>
            </a:pPr>
            <a:r>
              <a:rPr lang="en-US" altLang="ko-KR" sz="2000" smtClean="0">
                <a:ea typeface="Gulim"/>
                <a:cs typeface="Gulim"/>
              </a:rPr>
              <a:t>Tool takes two specs and automatically finds a litmus test (small multi-threaded program) that demonstrates observable difference between the two</a:t>
            </a:r>
          </a:p>
          <a:p>
            <a:pPr lvl="1">
              <a:lnSpc>
                <a:spcPct val="90000"/>
              </a:lnSpc>
              <a:buClr>
                <a:srgbClr val="003300"/>
              </a:buClr>
              <a:buFont typeface="Wingdings" pitchFamily="2" charset="2"/>
              <a:buChar char="§"/>
            </a:pPr>
            <a:r>
              <a:rPr lang="en-US" altLang="ko-KR" sz="2000" smtClean="0">
                <a:ea typeface="Gulim"/>
                <a:cs typeface="Gulim"/>
              </a:rPr>
              <a:t>Litmus tests upto a specified bound systematically explored (with many reductions built in to reduce # of explored tests)</a:t>
            </a:r>
          </a:p>
          <a:p>
            <a:pPr lvl="1">
              <a:lnSpc>
                <a:spcPct val="90000"/>
              </a:lnSpc>
              <a:buClr>
                <a:srgbClr val="003300"/>
              </a:buClr>
              <a:buFont typeface="Wingdings" pitchFamily="2" charset="2"/>
              <a:buChar char="§"/>
            </a:pPr>
            <a:r>
              <a:rPr lang="en-US" altLang="ko-KR" sz="2000" smtClean="0">
                <a:ea typeface="Gulim"/>
                <a:cs typeface="Gulim"/>
              </a:rPr>
              <a:t>Feasibility demonstrated by debugging/contrasting existing specs</a:t>
            </a:r>
          </a:p>
          <a:p>
            <a:pPr lvl="1">
              <a:lnSpc>
                <a:spcPct val="90000"/>
              </a:lnSpc>
              <a:buClr>
                <a:srgbClr val="003300"/>
              </a:buClr>
              <a:buFont typeface="Wingdings" pitchFamily="2" charset="2"/>
              <a:buChar char="§"/>
            </a:pPr>
            <a:endParaRPr lang="en-US" altLang="ko-KR" sz="2000" smtClean="0">
              <a:solidFill>
                <a:srgbClr val="006600"/>
              </a:solidFill>
              <a:ea typeface="Gulim"/>
              <a:cs typeface="Gulim"/>
            </a:endParaRPr>
          </a:p>
          <a:p>
            <a:pPr>
              <a:lnSpc>
                <a:spcPct val="90000"/>
              </a:lnSpc>
              <a:buClr>
                <a:srgbClr val="006600"/>
              </a:buClr>
              <a:buFont typeface="Wingdings" pitchFamily="2" charset="2"/>
              <a:buNone/>
            </a:pPr>
            <a:r>
              <a:rPr lang="en-US" altLang="ko-KR" sz="2400" smtClean="0">
                <a:solidFill>
                  <a:srgbClr val="006600"/>
                </a:solidFill>
                <a:ea typeface="Gulim"/>
                <a:cs typeface="Gulim"/>
              </a:rPr>
              <a:t>Open question: Is there a bound on size of litmus tests needed to contrast two memory models (from a well-defined class of models)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458200" cy="762000"/>
          </a:xfrm>
        </p:spPr>
        <p:txBody>
          <a:bodyPr/>
          <a:lstStyle/>
          <a:p>
            <a:r>
              <a:rPr lang="en-US" altLang="ko-KR" sz="2800" b="1" dirty="0" smtClean="0">
                <a:solidFill>
                  <a:schemeClr val="hlink"/>
                </a:solidFill>
                <a:ea typeface="Gulim"/>
                <a:cs typeface="Gulim"/>
              </a:rPr>
              <a:t>Memory-model Aware Software Verification</a:t>
            </a:r>
            <a:endParaRPr lang="en-US" altLang="ko-KR" sz="2800" b="1" dirty="0" smtClean="0">
              <a:solidFill>
                <a:schemeClr val="hlink"/>
              </a:solidFill>
              <a:ea typeface="Gulim"/>
              <a:cs typeface="Gulim"/>
            </a:endParaRPr>
          </a:p>
        </p:txBody>
      </p:sp>
      <p:sp>
        <p:nvSpPr>
          <p:cNvPr id="808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905000"/>
            <a:ext cx="7162800" cy="3048000"/>
          </a:xfrm>
        </p:spPr>
        <p:txBody>
          <a:bodyPr/>
          <a:lstStyle/>
          <a:p>
            <a:pPr>
              <a:lnSpc>
                <a:spcPct val="80000"/>
              </a:lnSpc>
              <a:buClr>
                <a:srgbClr val="006600"/>
              </a:buClr>
              <a:buNone/>
            </a:pPr>
            <a:endParaRPr lang="en-US" altLang="ko-KR" sz="2400" dirty="0" smtClean="0">
              <a:solidFill>
                <a:srgbClr val="006600"/>
              </a:solidFill>
              <a:ea typeface="Gulim"/>
              <a:cs typeface="Gulim"/>
            </a:endParaRPr>
          </a:p>
          <a:p>
            <a:pPr>
              <a:lnSpc>
                <a:spcPct val="80000"/>
              </a:lnSpc>
              <a:buClr>
                <a:srgbClr val="006600"/>
              </a:buClr>
              <a:buNone/>
            </a:pPr>
            <a:r>
              <a:rPr lang="en-US" altLang="ko-KR" sz="2400" dirty="0" smtClean="0">
                <a:solidFill>
                  <a:srgbClr val="006600"/>
                </a:solidFill>
                <a:ea typeface="Gulim"/>
                <a:cs typeface="Gulim"/>
              </a:rPr>
              <a:t>A problem of practical relevance</a:t>
            </a:r>
          </a:p>
          <a:p>
            <a:pPr>
              <a:lnSpc>
                <a:spcPct val="80000"/>
              </a:lnSpc>
              <a:buClr>
                <a:srgbClr val="006600"/>
              </a:buClr>
              <a:buNone/>
            </a:pPr>
            <a:endParaRPr lang="en-US" altLang="ko-KR" sz="2400" dirty="0" smtClean="0">
              <a:solidFill>
                <a:srgbClr val="006600"/>
              </a:solidFill>
              <a:ea typeface="Gulim"/>
              <a:cs typeface="Gulim"/>
            </a:endParaRPr>
          </a:p>
          <a:p>
            <a:pPr>
              <a:lnSpc>
                <a:spcPct val="80000"/>
              </a:lnSpc>
              <a:buClr>
                <a:srgbClr val="006600"/>
              </a:buClr>
              <a:buNone/>
            </a:pPr>
            <a:r>
              <a:rPr lang="en-US" altLang="ko-KR" sz="2400" dirty="0" smtClean="0">
                <a:solidFill>
                  <a:srgbClr val="006600"/>
                </a:solidFill>
                <a:ea typeface="Gulim"/>
                <a:cs typeface="Gulim"/>
              </a:rPr>
              <a:t>Formal approaches can be potentially useful</a:t>
            </a:r>
          </a:p>
          <a:p>
            <a:pPr>
              <a:lnSpc>
                <a:spcPct val="80000"/>
              </a:lnSpc>
              <a:buClr>
                <a:srgbClr val="006600"/>
              </a:buClr>
              <a:buNone/>
            </a:pPr>
            <a:endParaRPr lang="en-US" altLang="ko-KR" sz="2400" dirty="0" smtClean="0">
              <a:solidFill>
                <a:srgbClr val="006600"/>
              </a:solidFill>
              <a:ea typeface="Gulim"/>
              <a:cs typeface="Gulim"/>
            </a:endParaRPr>
          </a:p>
          <a:p>
            <a:pPr>
              <a:lnSpc>
                <a:spcPct val="80000"/>
              </a:lnSpc>
              <a:buClr>
                <a:srgbClr val="006600"/>
              </a:buClr>
              <a:buNone/>
            </a:pPr>
            <a:r>
              <a:rPr lang="en-US" altLang="ko-KR" sz="2400" dirty="0" smtClean="0">
                <a:solidFill>
                  <a:srgbClr val="006600"/>
                </a:solidFill>
                <a:ea typeface="Gulim"/>
                <a:cs typeface="Gulim"/>
              </a:rPr>
              <a:t>Not well-studied</a:t>
            </a:r>
            <a:endParaRPr lang="en-US" altLang="ko-KR" sz="2400" dirty="0" smtClean="0">
              <a:solidFill>
                <a:srgbClr val="006600"/>
              </a:solidFill>
              <a:ea typeface="Gulim"/>
              <a:cs typeface="Gulim"/>
            </a:endParaRPr>
          </a:p>
          <a:p>
            <a:pPr lvl="1">
              <a:lnSpc>
                <a:spcPct val="80000"/>
              </a:lnSpc>
              <a:buClr>
                <a:srgbClr val="003300"/>
              </a:buClr>
              <a:buFont typeface="Wingdings" pitchFamily="2" charset="2"/>
              <a:buChar char="§"/>
            </a:pPr>
            <a:endParaRPr lang="en-US" altLang="ko-KR" sz="2000" dirty="0" smtClean="0">
              <a:solidFill>
                <a:srgbClr val="006600"/>
              </a:solidFill>
              <a:ea typeface="Gulim"/>
              <a:cs typeface="Gulim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1" name="Rectangle 11"/>
          <p:cNvSpPr>
            <a:spLocks noChangeArrowheads="1"/>
          </p:cNvSpPr>
          <p:nvPr/>
        </p:nvSpPr>
        <p:spPr bwMode="auto">
          <a:xfrm>
            <a:off x="0" y="5181600"/>
            <a:ext cx="9296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en-US" sz="2200" b="0" dirty="0">
                <a:solidFill>
                  <a:schemeClr val="hlink"/>
                </a:solidFill>
              </a:rPr>
              <a:t>Moore’s Law</a:t>
            </a:r>
            <a:r>
              <a:rPr lang="en-US" sz="2200" b="0" dirty="0">
                <a:solidFill>
                  <a:schemeClr val="tx1"/>
                </a:solidFill>
              </a:rPr>
              <a:t>: </a:t>
            </a:r>
            <a:r>
              <a:rPr lang="en-US" sz="2200" b="0" dirty="0" smtClean="0">
                <a:solidFill>
                  <a:schemeClr val="tx1"/>
                </a:solidFill>
              </a:rPr>
              <a:t>Transistor density</a:t>
            </a:r>
            <a:r>
              <a:rPr lang="en-US" sz="2200" b="0" dirty="0" smtClean="0">
                <a:solidFill>
                  <a:schemeClr val="tx1"/>
                </a:solidFill>
              </a:rPr>
              <a:t> </a:t>
            </a:r>
            <a:r>
              <a:rPr lang="en-US" sz="2200" b="0" dirty="0">
                <a:solidFill>
                  <a:schemeClr val="tx1"/>
                </a:solidFill>
              </a:rPr>
              <a:t>doubles every </a:t>
            </a:r>
            <a:r>
              <a:rPr lang="en-US" sz="2200" b="0" dirty="0" smtClean="0">
                <a:solidFill>
                  <a:schemeClr val="tx1"/>
                </a:solidFill>
              </a:rPr>
              <a:t>2</a:t>
            </a:r>
            <a:r>
              <a:rPr lang="en-US" sz="2200" b="0" dirty="0" smtClean="0">
                <a:solidFill>
                  <a:schemeClr val="tx1"/>
                </a:solidFill>
              </a:rPr>
              <a:t> </a:t>
            </a:r>
            <a:r>
              <a:rPr lang="en-US" sz="2200" b="0" dirty="0">
                <a:solidFill>
                  <a:schemeClr val="tx1"/>
                </a:solidFill>
              </a:rPr>
              <a:t>years</a:t>
            </a:r>
            <a:br>
              <a:rPr lang="en-US" sz="2200" b="0" dirty="0">
                <a:solidFill>
                  <a:schemeClr val="tx1"/>
                </a:solidFill>
              </a:rPr>
            </a:br>
            <a:r>
              <a:rPr lang="en-US" sz="2200" b="0" dirty="0">
                <a:solidFill>
                  <a:schemeClr val="tx1"/>
                </a:solidFill>
              </a:rPr>
              <a:t/>
            </a:r>
            <a:br>
              <a:rPr lang="en-US" sz="2200" b="0" dirty="0">
                <a:solidFill>
                  <a:schemeClr val="tx1"/>
                </a:solidFill>
              </a:rPr>
            </a:br>
            <a:endParaRPr lang="en-US" sz="2200" b="0" dirty="0">
              <a:solidFill>
                <a:schemeClr val="tx1"/>
              </a:solidFill>
            </a:endParaRPr>
          </a:p>
        </p:txBody>
      </p:sp>
      <p:pic>
        <p:nvPicPr>
          <p:cNvPr id="942101" name="Picture 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1295400"/>
            <a:ext cx="5267325" cy="352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42102" name="Picture 2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43800" y="3962400"/>
            <a:ext cx="1385888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42103" name="Picture 2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86600" y="1447800"/>
            <a:ext cx="1600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0" y="304800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800" b="1" dirty="0" smtClean="0">
                <a:solidFill>
                  <a:schemeClr val="hlink"/>
                </a:solidFill>
              </a:rPr>
              <a:t>Engine behind Computing Power</a:t>
            </a:r>
            <a:endParaRPr lang="en-US" sz="2800" b="1" dirty="0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0" y="30480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800" b="1" dirty="0" smtClean="0">
                <a:solidFill>
                  <a:schemeClr val="hlink"/>
                </a:solidFill>
              </a:rPr>
              <a:t>Software Challenge:</a:t>
            </a:r>
          </a:p>
          <a:p>
            <a:r>
              <a:rPr lang="en-US" sz="2800" b="1" dirty="0" smtClean="0">
                <a:solidFill>
                  <a:schemeClr val="hlink"/>
                </a:solidFill>
              </a:rPr>
              <a:t>How to </a:t>
            </a:r>
            <a:r>
              <a:rPr lang="en-US" sz="2800" dirty="0" smtClean="0">
                <a:solidFill>
                  <a:schemeClr val="hlink"/>
                </a:solidFill>
              </a:rPr>
              <a:t>assure</a:t>
            </a:r>
            <a:r>
              <a:rPr lang="en-US" sz="2800" b="1" dirty="0" smtClean="0">
                <a:solidFill>
                  <a:schemeClr val="hlink"/>
                </a:solidFill>
              </a:rPr>
              <a:t> increased </a:t>
            </a:r>
            <a:r>
              <a:rPr lang="en-US" sz="2800" b="1" dirty="0" smtClean="0">
                <a:solidFill>
                  <a:schemeClr val="hlink"/>
                </a:solidFill>
              </a:rPr>
              <a:t>performance?</a:t>
            </a:r>
            <a:endParaRPr lang="en-US" sz="2800" b="1" dirty="0">
              <a:solidFill>
                <a:schemeClr val="hlink"/>
              </a:solidFill>
            </a:endParaRP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381000" y="1828800"/>
            <a:ext cx="87630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en-US" sz="2200" dirty="0">
                <a:solidFill>
                  <a:schemeClr val="tx1"/>
                </a:solidFill>
              </a:rPr>
              <a:t/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b="0" dirty="0">
                <a:solidFill>
                  <a:schemeClr val="hlink"/>
                </a:solidFill>
              </a:rPr>
              <a:t>Past:</a:t>
            </a:r>
            <a:r>
              <a:rPr lang="en-US" sz="2200" b="0" dirty="0">
                <a:solidFill>
                  <a:schemeClr val="tx1"/>
                </a:solidFill>
              </a:rPr>
              <a:t> </a:t>
            </a:r>
            <a:r>
              <a:rPr lang="en-US" sz="2200" b="0" dirty="0" smtClean="0">
                <a:solidFill>
                  <a:schemeClr val="tx1"/>
                </a:solidFill>
              </a:rPr>
              <a:t> </a:t>
            </a:r>
            <a:endParaRPr lang="en-US" sz="2200" b="0" dirty="0" smtClean="0">
              <a:solidFill>
                <a:schemeClr val="tx1"/>
              </a:solidFill>
            </a:endParaRPr>
          </a:p>
          <a:p>
            <a:pPr algn="l"/>
            <a:r>
              <a:rPr lang="en-US" sz="2200" b="0" dirty="0" smtClean="0">
                <a:solidFill>
                  <a:schemeClr val="tx1"/>
                </a:solidFill>
              </a:rPr>
              <a:t>	More </a:t>
            </a:r>
            <a:r>
              <a:rPr lang="en-US" sz="2200" b="0" dirty="0">
                <a:solidFill>
                  <a:schemeClr val="tx1"/>
                </a:solidFill>
              </a:rPr>
              <a:t>transistors per chip and faster clock </a:t>
            </a:r>
            <a:r>
              <a:rPr lang="en-US" sz="2200" b="0" dirty="0" smtClean="0">
                <a:solidFill>
                  <a:schemeClr val="tx1"/>
                </a:solidFill>
              </a:rPr>
              <a:t>rate</a:t>
            </a:r>
          </a:p>
          <a:p>
            <a:pPr algn="l"/>
            <a:r>
              <a:rPr lang="en-US" sz="2200" b="0" dirty="0" smtClean="0">
                <a:solidFill>
                  <a:schemeClr val="tx1"/>
                </a:solidFill>
              </a:rPr>
              <a:t>        </a:t>
            </a:r>
            <a:r>
              <a:rPr lang="en-US" sz="2200" b="0" dirty="0" smtClean="0">
                <a:solidFill>
                  <a:schemeClr val="tx1"/>
                </a:solidFill>
              </a:rPr>
              <a:t>	Same </a:t>
            </a:r>
            <a:r>
              <a:rPr lang="en-US" sz="2200" b="0" dirty="0" smtClean="0">
                <a:solidFill>
                  <a:schemeClr val="tx1"/>
                </a:solidFill>
              </a:rPr>
              <a:t>program would execute faster </a:t>
            </a:r>
            <a:r>
              <a:rPr lang="en-US" sz="2200" b="0" dirty="0" smtClean="0">
                <a:solidFill>
                  <a:schemeClr val="tx1"/>
                </a:solidFill>
              </a:rPr>
              <a:t>on </a:t>
            </a:r>
            <a:r>
              <a:rPr lang="en-US" sz="2200" b="0" dirty="0" smtClean="0">
                <a:solidFill>
                  <a:schemeClr val="tx1"/>
                </a:solidFill>
              </a:rPr>
              <a:t>new processor</a:t>
            </a:r>
          </a:p>
          <a:p>
            <a:pPr algn="l"/>
            <a:r>
              <a:rPr lang="en-US" sz="2200" b="0" dirty="0" smtClean="0">
                <a:solidFill>
                  <a:schemeClr val="tx1"/>
                </a:solidFill>
              </a:rPr>
              <a:t>          </a:t>
            </a:r>
            <a:r>
              <a:rPr lang="en-US" sz="2200" b="0" dirty="0">
                <a:solidFill>
                  <a:schemeClr val="tx1"/>
                </a:solidFill>
              </a:rPr>
              <a:t/>
            </a:r>
            <a:br>
              <a:rPr lang="en-US" sz="2200" b="0" dirty="0">
                <a:solidFill>
                  <a:schemeClr val="tx1"/>
                </a:solidFill>
              </a:rPr>
            </a:br>
            <a:r>
              <a:rPr lang="en-US" sz="2200" b="0" dirty="0">
                <a:solidFill>
                  <a:schemeClr val="tx1"/>
                </a:solidFill>
              </a:rPr>
              <a:t/>
            </a:r>
            <a:br>
              <a:rPr lang="en-US" sz="2200" b="0" dirty="0">
                <a:solidFill>
                  <a:schemeClr val="tx1"/>
                </a:solidFill>
              </a:rPr>
            </a:br>
            <a:r>
              <a:rPr lang="en-US" sz="2200" b="0" dirty="0">
                <a:solidFill>
                  <a:schemeClr val="hlink"/>
                </a:solidFill>
              </a:rPr>
              <a:t>Emerging </a:t>
            </a:r>
            <a:r>
              <a:rPr lang="en-US" sz="2200" b="0" dirty="0" smtClean="0">
                <a:solidFill>
                  <a:schemeClr val="hlink"/>
                </a:solidFill>
              </a:rPr>
              <a:t>Trend and Future:</a:t>
            </a:r>
            <a:r>
              <a:rPr lang="en-US" sz="2200" b="0" dirty="0" smtClean="0">
                <a:solidFill>
                  <a:schemeClr val="tx1"/>
                </a:solidFill>
              </a:rPr>
              <a:t> </a:t>
            </a:r>
            <a:endParaRPr lang="en-US" sz="2200" b="0" dirty="0" smtClean="0">
              <a:solidFill>
                <a:schemeClr val="tx1"/>
              </a:solidFill>
            </a:endParaRPr>
          </a:p>
          <a:p>
            <a:pPr algn="l"/>
            <a:endParaRPr lang="en-US" sz="2200" b="0" dirty="0" smtClean="0">
              <a:solidFill>
                <a:schemeClr val="tx1"/>
              </a:solidFill>
            </a:endParaRPr>
          </a:p>
          <a:p>
            <a:pPr algn="l"/>
            <a:r>
              <a:rPr lang="en-US" sz="2200" b="0" dirty="0" smtClean="0">
                <a:solidFill>
                  <a:schemeClr val="tx1"/>
                </a:solidFill>
              </a:rPr>
              <a:t>	</a:t>
            </a:r>
            <a:r>
              <a:rPr lang="en-US" sz="2200" b="0" dirty="0" smtClean="0">
                <a:solidFill>
                  <a:schemeClr val="tx1"/>
                </a:solidFill>
              </a:rPr>
              <a:t>Parallel </a:t>
            </a:r>
            <a:r>
              <a:rPr lang="en-US" sz="2200" b="0" dirty="0">
                <a:solidFill>
                  <a:schemeClr val="tx1"/>
                </a:solidFill>
              </a:rPr>
              <a:t>hardware (multi-cores</a:t>
            </a:r>
            <a:r>
              <a:rPr lang="en-US" sz="2200" b="0" dirty="0" smtClean="0">
                <a:solidFill>
                  <a:schemeClr val="tx1"/>
                </a:solidFill>
              </a:rPr>
              <a:t>)</a:t>
            </a:r>
          </a:p>
          <a:p>
            <a:pPr algn="l"/>
            <a:r>
              <a:rPr lang="en-US" sz="2200" b="0" dirty="0" smtClean="0">
                <a:solidFill>
                  <a:schemeClr val="tx1"/>
                </a:solidFill>
              </a:rPr>
              <a:t>       </a:t>
            </a:r>
            <a:r>
              <a:rPr lang="en-US" sz="2200" b="0" dirty="0" smtClean="0">
                <a:solidFill>
                  <a:schemeClr val="tx1"/>
                </a:solidFill>
              </a:rPr>
              <a:t>	Programs </a:t>
            </a:r>
            <a:r>
              <a:rPr lang="en-US" sz="2200" b="0" dirty="0" smtClean="0">
                <a:solidFill>
                  <a:schemeClr val="tx1"/>
                </a:solidFill>
              </a:rPr>
              <a:t>must be concurrent</a:t>
            </a:r>
          </a:p>
          <a:p>
            <a:pPr algn="l"/>
            <a:r>
              <a:rPr lang="en-US" sz="2200" b="0" dirty="0" smtClean="0">
                <a:solidFill>
                  <a:schemeClr val="tx1"/>
                </a:solidFill>
              </a:rPr>
              <a:t>       </a:t>
            </a:r>
            <a:r>
              <a:rPr lang="en-US" sz="2200" b="0" dirty="0" smtClean="0">
                <a:solidFill>
                  <a:schemeClr val="tx1"/>
                </a:solidFill>
              </a:rPr>
              <a:t>	Applications </a:t>
            </a:r>
            <a:r>
              <a:rPr lang="en-US" sz="2200" b="0" dirty="0" smtClean="0">
                <a:solidFill>
                  <a:schemeClr val="tx1"/>
                </a:solidFill>
              </a:rPr>
              <a:t>must be reprogrammed to </a:t>
            </a:r>
            <a:r>
              <a:rPr lang="en-US" sz="2200" b="0" dirty="0" smtClean="0">
                <a:solidFill>
                  <a:schemeClr val="tx1"/>
                </a:solidFill>
              </a:rPr>
              <a:t>use </a:t>
            </a:r>
            <a:r>
              <a:rPr lang="en-US" sz="2200" b="0" dirty="0" smtClean="0">
                <a:solidFill>
                  <a:schemeClr val="tx1"/>
                </a:solidFill>
              </a:rPr>
              <a:t>parallelism</a:t>
            </a:r>
          </a:p>
          <a:p>
            <a:pPr algn="l"/>
            <a:endParaRPr lang="en-US" sz="2200" b="0" dirty="0" smtClean="0">
              <a:solidFill>
                <a:schemeClr val="tx1"/>
              </a:solidFill>
            </a:endParaRPr>
          </a:p>
          <a:p>
            <a:pPr algn="l"/>
            <a:r>
              <a:rPr lang="en-US" sz="2200" b="0" dirty="0" smtClean="0">
                <a:solidFill>
                  <a:schemeClr val="tx1"/>
                </a:solidFill>
              </a:rPr>
              <a:t>           </a:t>
            </a:r>
            <a:r>
              <a:rPr lang="en-US" sz="2200" b="0" dirty="0" smtClean="0">
                <a:solidFill>
                  <a:srgbClr val="000099"/>
                </a:solidFill>
              </a:rPr>
              <a:t>The free lunch is over: </a:t>
            </a:r>
          </a:p>
          <a:p>
            <a:pPr algn="l"/>
            <a:r>
              <a:rPr lang="en-US" sz="2200" b="0" dirty="0" smtClean="0">
                <a:solidFill>
                  <a:srgbClr val="000099"/>
                </a:solidFill>
              </a:rPr>
              <a:t>           </a:t>
            </a:r>
            <a:r>
              <a:rPr lang="en-US" sz="2200" b="0" dirty="0" smtClean="0">
                <a:solidFill>
                  <a:srgbClr val="000099"/>
                </a:solidFill>
              </a:rPr>
              <a:t>A </a:t>
            </a:r>
            <a:r>
              <a:rPr lang="en-US" sz="2200" b="0" dirty="0" smtClean="0">
                <a:solidFill>
                  <a:srgbClr val="000099"/>
                </a:solidFill>
              </a:rPr>
              <a:t>fundamental turn towards concurrency in software</a:t>
            </a:r>
          </a:p>
          <a:p>
            <a:pPr algn="l"/>
            <a:r>
              <a:rPr lang="en-US" sz="2200" b="0" dirty="0" smtClean="0">
                <a:solidFill>
                  <a:srgbClr val="000099"/>
                </a:solidFill>
              </a:rPr>
              <a:t>		Herb Sutter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069263" cy="1143000"/>
          </a:xfrm>
          <a:noFill/>
          <a:ln/>
        </p:spPr>
        <p:txBody>
          <a:bodyPr lIns="90000" tIns="46800" rIns="90000" bIns="46800"/>
          <a:lstStyle/>
          <a:p>
            <a:pPr defTabSz="457200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2800" b="1" smtClean="0">
                <a:solidFill>
                  <a:schemeClr val="hlink"/>
                </a:solidFill>
              </a:rPr>
              <a:t>Challenge: Exploiting Concurrency, Correctly</a:t>
            </a:r>
          </a:p>
        </p:txBody>
      </p:sp>
      <p:pic>
        <p:nvPicPr>
          <p:cNvPr id="89091" name="Picture 3"/>
          <p:cNvPicPr>
            <a:picLocks noChangeAspect="1" noChangeArrowheads="1"/>
          </p:cNvPicPr>
          <p:nvPr/>
        </p:nvPicPr>
        <p:blipFill>
          <a:blip r:embed="rId3">
            <a:lum bright="10000"/>
          </a:blip>
          <a:srcRect/>
          <a:stretch>
            <a:fillRect/>
          </a:stretch>
        </p:blipFill>
        <p:spPr bwMode="auto">
          <a:xfrm>
            <a:off x="3297238" y="2840038"/>
            <a:ext cx="1447800" cy="1230312"/>
          </a:xfrm>
          <a:prstGeom prst="rect">
            <a:avLst/>
          </a:prstGeom>
          <a:noFill/>
        </p:spPr>
      </p:pic>
      <p:grpSp>
        <p:nvGrpSpPr>
          <p:cNvPr id="89092" name="Group 4"/>
          <p:cNvGrpSpPr>
            <a:grpSpLocks/>
          </p:cNvGrpSpPr>
          <p:nvPr/>
        </p:nvGrpSpPr>
        <p:grpSpPr bwMode="auto">
          <a:xfrm>
            <a:off x="228600" y="1143000"/>
            <a:ext cx="3638550" cy="885825"/>
            <a:chOff x="144" y="900"/>
            <a:chExt cx="2292" cy="558"/>
          </a:xfrm>
        </p:grpSpPr>
        <p:sp>
          <p:nvSpPr>
            <p:cNvPr id="89093" name="AutoShape 5"/>
            <p:cNvSpPr>
              <a:spLocks noChangeArrowheads="1"/>
            </p:cNvSpPr>
            <p:nvPr/>
          </p:nvSpPr>
          <p:spPr bwMode="auto">
            <a:xfrm>
              <a:off x="144" y="900"/>
              <a:ext cx="2292" cy="558"/>
            </a:xfrm>
            <a:prstGeom prst="roundRect">
              <a:avLst>
                <a:gd name="adj" fmla="val 176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094" name="AutoShape 6"/>
            <p:cNvSpPr>
              <a:spLocks noChangeArrowheads="1"/>
            </p:cNvSpPr>
            <p:nvPr/>
          </p:nvSpPr>
          <p:spPr bwMode="auto">
            <a:xfrm>
              <a:off x="145" y="901"/>
              <a:ext cx="2203" cy="254"/>
            </a:xfrm>
            <a:prstGeom prst="roundRect">
              <a:avLst>
                <a:gd name="adj" fmla="val 176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200" b="0" dirty="0">
                  <a:solidFill>
                    <a:schemeClr val="tx1"/>
                  </a:solidFill>
                  <a:cs typeface="Arial" charset="0"/>
                </a:rPr>
                <a:t>Multi-threaded Software</a:t>
              </a:r>
            </a:p>
          </p:txBody>
        </p:sp>
      </p:grpSp>
      <p:grpSp>
        <p:nvGrpSpPr>
          <p:cNvPr id="89095" name="Group 7"/>
          <p:cNvGrpSpPr>
            <a:grpSpLocks/>
          </p:cNvGrpSpPr>
          <p:nvPr/>
        </p:nvGrpSpPr>
        <p:grpSpPr bwMode="auto">
          <a:xfrm>
            <a:off x="4343400" y="1085850"/>
            <a:ext cx="4371975" cy="863600"/>
            <a:chOff x="2740" y="900"/>
            <a:chExt cx="2754" cy="544"/>
          </a:xfrm>
        </p:grpSpPr>
        <p:sp>
          <p:nvSpPr>
            <p:cNvPr id="89096" name="AutoShape 8"/>
            <p:cNvSpPr>
              <a:spLocks noChangeArrowheads="1"/>
            </p:cNvSpPr>
            <p:nvPr/>
          </p:nvSpPr>
          <p:spPr bwMode="auto">
            <a:xfrm>
              <a:off x="2740" y="900"/>
              <a:ext cx="2754" cy="544"/>
            </a:xfrm>
            <a:prstGeom prst="roundRect">
              <a:avLst>
                <a:gd name="adj" fmla="val 18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097" name="AutoShape 9"/>
            <p:cNvSpPr>
              <a:spLocks noChangeArrowheads="1"/>
            </p:cNvSpPr>
            <p:nvPr/>
          </p:nvSpPr>
          <p:spPr bwMode="auto">
            <a:xfrm>
              <a:off x="2741" y="900"/>
              <a:ext cx="2712" cy="291"/>
            </a:xfrm>
            <a:prstGeom prst="roundRect">
              <a:avLst>
                <a:gd name="adj" fmla="val 18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200" b="0">
                  <a:solidFill>
                    <a:schemeClr val="tx1"/>
                  </a:solidFill>
                  <a:cs typeface="Arial" charset="0"/>
                </a:rPr>
                <a:t>Shared-memory</a:t>
              </a:r>
              <a:r>
                <a:rPr lang="en-GB" sz="2600" b="0">
                  <a:solidFill>
                    <a:schemeClr val="tx1"/>
                  </a:solidFill>
                  <a:latin typeface="Times New Roman" pitchFamily="18" charset="0"/>
                  <a:cs typeface="Arial" charset="0"/>
                </a:rPr>
                <a:t> </a:t>
              </a:r>
              <a:r>
                <a:rPr lang="en-GB" sz="2200" b="0">
                  <a:solidFill>
                    <a:schemeClr val="tx1"/>
                  </a:solidFill>
                  <a:cs typeface="Arial" charset="0"/>
                </a:rPr>
                <a:t>Multiprocessor</a:t>
              </a:r>
            </a:p>
          </p:txBody>
        </p:sp>
      </p:grpSp>
      <p:grpSp>
        <p:nvGrpSpPr>
          <p:cNvPr id="89098" name="Group 10"/>
          <p:cNvGrpSpPr>
            <a:grpSpLocks/>
          </p:cNvGrpSpPr>
          <p:nvPr/>
        </p:nvGrpSpPr>
        <p:grpSpPr bwMode="auto">
          <a:xfrm>
            <a:off x="4897438" y="3340100"/>
            <a:ext cx="3613150" cy="1065213"/>
            <a:chOff x="3085" y="2284"/>
            <a:chExt cx="2276" cy="671"/>
          </a:xfrm>
        </p:grpSpPr>
        <p:sp>
          <p:nvSpPr>
            <p:cNvPr id="89099" name="AutoShape 11"/>
            <p:cNvSpPr>
              <a:spLocks noChangeArrowheads="1"/>
            </p:cNvSpPr>
            <p:nvPr/>
          </p:nvSpPr>
          <p:spPr bwMode="auto">
            <a:xfrm>
              <a:off x="3085" y="2284"/>
              <a:ext cx="2276" cy="671"/>
            </a:xfrm>
            <a:prstGeom prst="roundRect">
              <a:avLst>
                <a:gd name="adj" fmla="val 148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100" name="AutoShape 12"/>
            <p:cNvSpPr>
              <a:spLocks noChangeArrowheads="1"/>
            </p:cNvSpPr>
            <p:nvPr/>
          </p:nvSpPr>
          <p:spPr bwMode="auto">
            <a:xfrm>
              <a:off x="3086" y="2285"/>
              <a:ext cx="1976" cy="254"/>
            </a:xfrm>
            <a:prstGeom prst="roundRect">
              <a:avLst>
                <a:gd name="adj" fmla="val 148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200" b="0" dirty="0">
                  <a:solidFill>
                    <a:schemeClr val="tx1"/>
                  </a:solidFill>
                  <a:cs typeface="Arial" charset="0"/>
                </a:rPr>
                <a:t>Concurrent Executions</a:t>
              </a:r>
            </a:p>
          </p:txBody>
        </p:sp>
      </p:grpSp>
      <p:sp>
        <p:nvSpPr>
          <p:cNvPr id="89101" name="Freeform 13"/>
          <p:cNvSpPr>
            <a:spLocks noChangeArrowheads="1"/>
          </p:cNvSpPr>
          <p:nvPr/>
        </p:nvSpPr>
        <p:spPr bwMode="auto">
          <a:xfrm>
            <a:off x="2525713" y="2090738"/>
            <a:ext cx="738187" cy="998537"/>
          </a:xfrm>
          <a:custGeom>
            <a:avLst/>
            <a:gdLst/>
            <a:ahLst/>
            <a:cxnLst>
              <a:cxn ang="0">
                <a:pos x="0" y="360"/>
              </a:cxn>
              <a:cxn ang="0">
                <a:pos x="1078" y="2305"/>
              </a:cxn>
              <a:cxn ang="0">
                <a:pos x="754" y="2484"/>
              </a:cxn>
              <a:cxn ang="0">
                <a:pos x="1762" y="2773"/>
              </a:cxn>
              <a:cxn ang="0">
                <a:pos x="2050" y="1765"/>
              </a:cxn>
              <a:cxn ang="0">
                <a:pos x="1727" y="1945"/>
              </a:cxn>
              <a:cxn ang="0">
                <a:pos x="649" y="0"/>
              </a:cxn>
              <a:cxn ang="0">
                <a:pos x="0" y="360"/>
              </a:cxn>
            </a:cxnLst>
            <a:rect l="0" t="0" r="r" b="b"/>
            <a:pathLst>
              <a:path w="2051" h="2774">
                <a:moveTo>
                  <a:pt x="0" y="360"/>
                </a:moveTo>
                <a:lnTo>
                  <a:pt x="1078" y="2305"/>
                </a:lnTo>
                <a:lnTo>
                  <a:pt x="754" y="2484"/>
                </a:lnTo>
                <a:lnTo>
                  <a:pt x="1762" y="2773"/>
                </a:lnTo>
                <a:lnTo>
                  <a:pt x="2050" y="1765"/>
                </a:lnTo>
                <a:lnTo>
                  <a:pt x="1727" y="1945"/>
                </a:lnTo>
                <a:lnTo>
                  <a:pt x="649" y="0"/>
                </a:lnTo>
                <a:lnTo>
                  <a:pt x="0" y="360"/>
                </a:lnTo>
              </a:path>
            </a:pathLst>
          </a:custGeom>
          <a:gradFill rotWithShape="0">
            <a:gsLst>
              <a:gs pos="0">
                <a:srgbClr val="CCCCFF"/>
              </a:gs>
              <a:gs pos="100000">
                <a:srgbClr val="FFFFFF"/>
              </a:gs>
            </a:gsLst>
            <a:lin ang="13500000" scaled="1"/>
          </a:gra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9102" name="Freeform 14"/>
          <p:cNvSpPr>
            <a:spLocks noChangeArrowheads="1"/>
          </p:cNvSpPr>
          <p:nvPr/>
        </p:nvSpPr>
        <p:spPr bwMode="auto">
          <a:xfrm>
            <a:off x="4819650" y="2098675"/>
            <a:ext cx="763588" cy="976313"/>
          </a:xfrm>
          <a:custGeom>
            <a:avLst/>
            <a:gdLst/>
            <a:ahLst/>
            <a:cxnLst>
              <a:cxn ang="0">
                <a:pos x="1491" y="0"/>
              </a:cxn>
              <a:cxn ang="0">
                <a:pos x="314" y="1886"/>
              </a:cxn>
              <a:cxn ang="0">
                <a:pos x="0" y="1690"/>
              </a:cxn>
              <a:cxn ang="0">
                <a:pos x="236" y="2711"/>
              </a:cxn>
              <a:cxn ang="0">
                <a:pos x="1257" y="2475"/>
              </a:cxn>
              <a:cxn ang="0">
                <a:pos x="943" y="2279"/>
              </a:cxn>
              <a:cxn ang="0">
                <a:pos x="2120" y="393"/>
              </a:cxn>
              <a:cxn ang="0">
                <a:pos x="1491" y="0"/>
              </a:cxn>
            </a:cxnLst>
            <a:rect l="0" t="0" r="r" b="b"/>
            <a:pathLst>
              <a:path w="2121" h="2712">
                <a:moveTo>
                  <a:pt x="1491" y="0"/>
                </a:moveTo>
                <a:lnTo>
                  <a:pt x="314" y="1886"/>
                </a:lnTo>
                <a:lnTo>
                  <a:pt x="0" y="1690"/>
                </a:lnTo>
                <a:lnTo>
                  <a:pt x="236" y="2711"/>
                </a:lnTo>
                <a:lnTo>
                  <a:pt x="1257" y="2475"/>
                </a:lnTo>
                <a:lnTo>
                  <a:pt x="943" y="2279"/>
                </a:lnTo>
                <a:lnTo>
                  <a:pt x="2120" y="393"/>
                </a:lnTo>
                <a:lnTo>
                  <a:pt x="1491" y="0"/>
                </a:lnTo>
              </a:path>
            </a:pathLst>
          </a:custGeom>
          <a:gradFill rotWithShape="0">
            <a:gsLst>
              <a:gs pos="0">
                <a:srgbClr val="CCCCFF"/>
              </a:gs>
              <a:gs pos="100000">
                <a:srgbClr val="FFFFFF"/>
              </a:gs>
            </a:gsLst>
            <a:lin ang="13500000" scaled="1"/>
          </a:gra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9103" name="Freeform 15"/>
          <p:cNvSpPr>
            <a:spLocks noChangeArrowheads="1"/>
          </p:cNvSpPr>
          <p:nvPr/>
        </p:nvSpPr>
        <p:spPr bwMode="auto">
          <a:xfrm>
            <a:off x="3602038" y="4195763"/>
            <a:ext cx="533400" cy="685800"/>
          </a:xfrm>
          <a:custGeom>
            <a:avLst/>
            <a:gdLst/>
            <a:ahLst/>
            <a:cxnLst>
              <a:cxn ang="0">
                <a:pos x="370" y="0"/>
              </a:cxn>
              <a:cxn ang="0">
                <a:pos x="370" y="1428"/>
              </a:cxn>
              <a:cxn ang="0">
                <a:pos x="0" y="1428"/>
              </a:cxn>
              <a:cxn ang="0">
                <a:pos x="741" y="1905"/>
              </a:cxn>
              <a:cxn ang="0">
                <a:pos x="1482" y="1428"/>
              </a:cxn>
              <a:cxn ang="0">
                <a:pos x="1112" y="1428"/>
              </a:cxn>
              <a:cxn ang="0">
                <a:pos x="1112" y="0"/>
              </a:cxn>
              <a:cxn ang="0">
                <a:pos x="370" y="0"/>
              </a:cxn>
            </a:cxnLst>
            <a:rect l="0" t="0" r="r" b="b"/>
            <a:pathLst>
              <a:path w="1483" h="1906">
                <a:moveTo>
                  <a:pt x="370" y="0"/>
                </a:moveTo>
                <a:lnTo>
                  <a:pt x="370" y="1428"/>
                </a:lnTo>
                <a:lnTo>
                  <a:pt x="0" y="1428"/>
                </a:lnTo>
                <a:lnTo>
                  <a:pt x="741" y="1905"/>
                </a:lnTo>
                <a:lnTo>
                  <a:pt x="1482" y="1428"/>
                </a:lnTo>
                <a:lnTo>
                  <a:pt x="1112" y="1428"/>
                </a:lnTo>
                <a:lnTo>
                  <a:pt x="1112" y="0"/>
                </a:lnTo>
                <a:lnTo>
                  <a:pt x="370" y="0"/>
                </a:lnTo>
              </a:path>
            </a:pathLst>
          </a:custGeom>
          <a:gradFill rotWithShape="0">
            <a:gsLst>
              <a:gs pos="0">
                <a:srgbClr val="CCCCFF"/>
              </a:gs>
              <a:gs pos="100000">
                <a:srgbClr val="FFFFFF"/>
              </a:gs>
            </a:gsLst>
            <a:lin ang="13500000" scaled="1"/>
          </a:gra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9104" name="Group 16"/>
          <p:cNvGrpSpPr>
            <a:grpSpLocks/>
          </p:cNvGrpSpPr>
          <p:nvPr/>
        </p:nvGrpSpPr>
        <p:grpSpPr bwMode="auto">
          <a:xfrm>
            <a:off x="3221038" y="4957763"/>
            <a:ext cx="863600" cy="488950"/>
            <a:chOff x="2029" y="3303"/>
            <a:chExt cx="544" cy="308"/>
          </a:xfrm>
        </p:grpSpPr>
        <p:sp>
          <p:nvSpPr>
            <p:cNvPr id="89105" name="AutoShape 17"/>
            <p:cNvSpPr>
              <a:spLocks noChangeArrowheads="1"/>
            </p:cNvSpPr>
            <p:nvPr/>
          </p:nvSpPr>
          <p:spPr bwMode="auto">
            <a:xfrm>
              <a:off x="2029" y="3303"/>
              <a:ext cx="544" cy="308"/>
            </a:xfrm>
            <a:prstGeom prst="roundRect">
              <a:avLst>
                <a:gd name="adj" fmla="val 324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106" name="AutoShape 18"/>
            <p:cNvSpPr>
              <a:spLocks noChangeArrowheads="1"/>
            </p:cNvSpPr>
            <p:nvPr/>
          </p:nvSpPr>
          <p:spPr bwMode="auto">
            <a:xfrm>
              <a:off x="2029" y="3303"/>
              <a:ext cx="496" cy="254"/>
            </a:xfrm>
            <a:prstGeom prst="roundRect">
              <a:avLst>
                <a:gd name="adj" fmla="val 324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200" b="0">
                  <a:solidFill>
                    <a:schemeClr val="tx1"/>
                  </a:solidFill>
                  <a:cs typeface="Arial" charset="0"/>
                </a:rPr>
                <a:t>Bugs</a:t>
              </a:r>
            </a:p>
          </p:txBody>
        </p:sp>
      </p:grpSp>
      <p:pic>
        <p:nvPicPr>
          <p:cNvPr id="89107" name="Picture 1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7838" y="5268913"/>
            <a:ext cx="381000" cy="317500"/>
          </a:xfrm>
          <a:prstGeom prst="rect">
            <a:avLst/>
          </a:prstGeom>
          <a:noFill/>
        </p:spPr>
      </p:pic>
      <p:pic>
        <p:nvPicPr>
          <p:cNvPr id="89108" name="Picture 2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78238" y="5607050"/>
            <a:ext cx="304800" cy="207963"/>
          </a:xfrm>
          <a:prstGeom prst="rect">
            <a:avLst/>
          </a:prstGeom>
          <a:noFill/>
        </p:spPr>
      </p:pic>
      <p:pic>
        <p:nvPicPr>
          <p:cNvPr id="89109" name="Picture 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87638" y="5192713"/>
            <a:ext cx="381000" cy="317500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304800" y="6096000"/>
            <a:ext cx="8682185" cy="430887"/>
          </a:xfrm>
          <a:prstGeom prst="rect">
            <a:avLst/>
          </a:prstGeom>
          <a:solidFill>
            <a:srgbClr val="CCFFFF"/>
          </a:solidFill>
        </p:spPr>
        <p:txBody>
          <a:bodyPr wrap="none" rtlCol="0">
            <a:spAutoFit/>
          </a:bodyPr>
          <a:lstStyle/>
          <a:p>
            <a:r>
              <a:rPr lang="en-US" sz="2200" b="0" dirty="0" smtClean="0">
                <a:solidFill>
                  <a:srgbClr val="FF0000"/>
                </a:solidFill>
              </a:rPr>
              <a:t>How to specify and verify shared-memory concurrent programs?</a:t>
            </a:r>
            <a:endParaRPr lang="en-US" sz="2200" b="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543800" cy="533400"/>
          </a:xfrm>
        </p:spPr>
        <p:txBody>
          <a:bodyPr/>
          <a:lstStyle/>
          <a:p>
            <a:r>
              <a:rPr lang="en-US" sz="2800" b="1" smtClean="0">
                <a:solidFill>
                  <a:schemeClr val="hlink"/>
                </a:solidFill>
              </a:rPr>
              <a:t>Concurrency on Multiprocessors</a:t>
            </a:r>
          </a:p>
        </p:txBody>
      </p:sp>
      <p:sp>
        <p:nvSpPr>
          <p:cNvPr id="19458" name="Rectangle 4"/>
          <p:cNvSpPr>
            <a:spLocks noChangeArrowheads="1"/>
          </p:cNvSpPr>
          <p:nvPr/>
        </p:nvSpPr>
        <p:spPr bwMode="auto">
          <a:xfrm>
            <a:off x="1447800" y="1828800"/>
            <a:ext cx="18288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800">
                <a:solidFill>
                  <a:srgbClr val="FF33CC"/>
                </a:solidFill>
                <a:cs typeface="Arial" charset="0"/>
              </a:rPr>
              <a:t>thread 1   </a:t>
            </a:r>
          </a:p>
          <a:p>
            <a:pPr algn="ctr">
              <a:lnSpc>
                <a:spcPct val="85000"/>
              </a:lnSpc>
            </a:pPr>
            <a:r>
              <a:rPr lang="en-US" sz="1800">
                <a:solidFill>
                  <a:srgbClr val="FF33CC"/>
                </a:solidFill>
                <a:cs typeface="Arial" charset="0"/>
              </a:rPr>
              <a:t>   x = 1</a:t>
            </a:r>
          </a:p>
          <a:p>
            <a:pPr algn="ctr">
              <a:lnSpc>
                <a:spcPct val="85000"/>
              </a:lnSpc>
            </a:pPr>
            <a:r>
              <a:rPr lang="en-US" sz="1800">
                <a:solidFill>
                  <a:srgbClr val="FF33CC"/>
                </a:solidFill>
                <a:cs typeface="Arial" charset="0"/>
              </a:rPr>
              <a:t>   y = 1</a:t>
            </a:r>
          </a:p>
        </p:txBody>
      </p:sp>
      <p:sp>
        <p:nvSpPr>
          <p:cNvPr id="19459" name="Rectangle 9"/>
          <p:cNvSpPr>
            <a:spLocks noChangeArrowheads="1"/>
          </p:cNvSpPr>
          <p:nvPr/>
        </p:nvSpPr>
        <p:spPr bwMode="auto">
          <a:xfrm>
            <a:off x="2667000" y="1371600"/>
            <a:ext cx="3810000" cy="325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800">
                <a:cs typeface="Arial" charset="0"/>
              </a:rPr>
              <a:t>Initially x = y = 0</a:t>
            </a:r>
          </a:p>
        </p:txBody>
      </p:sp>
      <p:sp>
        <p:nvSpPr>
          <p:cNvPr id="19460" name="Rectangle 10"/>
          <p:cNvSpPr>
            <a:spLocks noChangeArrowheads="1"/>
          </p:cNvSpPr>
          <p:nvPr/>
        </p:nvSpPr>
        <p:spPr bwMode="auto">
          <a:xfrm>
            <a:off x="5181600" y="1828800"/>
            <a:ext cx="18288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800">
                <a:solidFill>
                  <a:schemeClr val="folHlink"/>
                </a:solidFill>
                <a:cs typeface="Arial" charset="0"/>
              </a:rPr>
              <a:t>thread 2   </a:t>
            </a:r>
          </a:p>
          <a:p>
            <a:pPr algn="ctr">
              <a:lnSpc>
                <a:spcPct val="85000"/>
              </a:lnSpc>
            </a:pPr>
            <a:r>
              <a:rPr lang="en-US" sz="1800">
                <a:solidFill>
                  <a:schemeClr val="folHlink"/>
                </a:solidFill>
                <a:cs typeface="Arial" charset="0"/>
              </a:rPr>
              <a:t>   r1 = y</a:t>
            </a:r>
          </a:p>
          <a:p>
            <a:pPr algn="ctr">
              <a:lnSpc>
                <a:spcPct val="85000"/>
              </a:lnSpc>
            </a:pPr>
            <a:r>
              <a:rPr lang="en-US" sz="1800">
                <a:solidFill>
                  <a:schemeClr val="folHlink"/>
                </a:solidFill>
                <a:cs typeface="Arial" charset="0"/>
              </a:rPr>
              <a:t>   r2 = x</a:t>
            </a:r>
          </a:p>
        </p:txBody>
      </p:sp>
      <p:sp>
        <p:nvSpPr>
          <p:cNvPr id="705547" name="Rectangle 11"/>
          <p:cNvSpPr>
            <a:spLocks noChangeArrowheads="1"/>
          </p:cNvSpPr>
          <p:nvPr/>
        </p:nvSpPr>
        <p:spPr bwMode="auto">
          <a:xfrm>
            <a:off x="228600" y="2895600"/>
            <a:ext cx="3810000" cy="325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800">
                <a:solidFill>
                  <a:srgbClr val="000066"/>
                </a:solidFill>
                <a:cs typeface="Arial" charset="0"/>
              </a:rPr>
              <a:t>Standard Interleavings</a:t>
            </a:r>
          </a:p>
        </p:txBody>
      </p:sp>
      <p:sp>
        <p:nvSpPr>
          <p:cNvPr id="705548" name="Rectangle 12"/>
          <p:cNvSpPr>
            <a:spLocks noChangeArrowheads="1"/>
          </p:cNvSpPr>
          <p:nvPr/>
        </p:nvSpPr>
        <p:spPr bwMode="auto">
          <a:xfrm>
            <a:off x="0" y="3505200"/>
            <a:ext cx="1600200" cy="149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800">
                <a:solidFill>
                  <a:srgbClr val="FF33CC"/>
                </a:solidFill>
                <a:cs typeface="Arial" charset="0"/>
              </a:rPr>
              <a:t>x = 1</a:t>
            </a:r>
          </a:p>
          <a:p>
            <a:pPr algn="ctr">
              <a:lnSpc>
                <a:spcPct val="85000"/>
              </a:lnSpc>
            </a:pPr>
            <a:r>
              <a:rPr lang="en-US" sz="1800">
                <a:solidFill>
                  <a:srgbClr val="FF33CC"/>
                </a:solidFill>
                <a:cs typeface="Arial" charset="0"/>
              </a:rPr>
              <a:t>y = 1</a:t>
            </a:r>
          </a:p>
          <a:p>
            <a:pPr algn="ctr">
              <a:lnSpc>
                <a:spcPct val="85000"/>
              </a:lnSpc>
            </a:pPr>
            <a:r>
              <a:rPr lang="en-US" sz="1800">
                <a:solidFill>
                  <a:schemeClr val="folHlink"/>
                </a:solidFill>
                <a:cs typeface="Arial" charset="0"/>
              </a:rPr>
              <a:t>r1 = y </a:t>
            </a:r>
          </a:p>
          <a:p>
            <a:pPr algn="ctr">
              <a:lnSpc>
                <a:spcPct val="85000"/>
              </a:lnSpc>
            </a:pPr>
            <a:r>
              <a:rPr lang="en-US" sz="1800">
                <a:solidFill>
                  <a:schemeClr val="folHlink"/>
                </a:solidFill>
                <a:cs typeface="Arial" charset="0"/>
              </a:rPr>
              <a:t>r2 = x </a:t>
            </a:r>
          </a:p>
          <a:p>
            <a:pPr algn="ctr">
              <a:lnSpc>
                <a:spcPct val="85000"/>
              </a:lnSpc>
            </a:pPr>
            <a:endParaRPr lang="en-US" sz="1800">
              <a:solidFill>
                <a:schemeClr val="folHlink"/>
              </a:solidFill>
              <a:cs typeface="Arial" charset="0"/>
            </a:endParaRPr>
          </a:p>
          <a:p>
            <a:pPr algn="ctr">
              <a:lnSpc>
                <a:spcPct val="85000"/>
              </a:lnSpc>
            </a:pPr>
            <a:r>
              <a:rPr lang="en-US" sz="1800">
                <a:cs typeface="Arial" charset="0"/>
              </a:rPr>
              <a:t>r1=r2=1</a:t>
            </a:r>
            <a:r>
              <a:rPr lang="en-US" sz="1800">
                <a:solidFill>
                  <a:schemeClr val="folHlink"/>
                </a:solidFill>
                <a:cs typeface="Arial" charset="0"/>
              </a:rPr>
              <a:t> </a:t>
            </a:r>
          </a:p>
        </p:txBody>
      </p:sp>
      <p:sp>
        <p:nvSpPr>
          <p:cNvPr id="705549" name="Rectangle 13"/>
          <p:cNvSpPr>
            <a:spLocks noChangeArrowheads="1"/>
          </p:cNvSpPr>
          <p:nvPr/>
        </p:nvSpPr>
        <p:spPr bwMode="auto">
          <a:xfrm>
            <a:off x="1600200" y="3505200"/>
            <a:ext cx="1600200" cy="149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800">
                <a:solidFill>
                  <a:srgbClr val="FF33CC"/>
                </a:solidFill>
                <a:cs typeface="Arial" charset="0"/>
              </a:rPr>
              <a:t>x = 1</a:t>
            </a:r>
          </a:p>
          <a:p>
            <a:pPr algn="ctr">
              <a:lnSpc>
                <a:spcPct val="85000"/>
              </a:lnSpc>
            </a:pPr>
            <a:r>
              <a:rPr lang="en-US" sz="1800">
                <a:solidFill>
                  <a:schemeClr val="folHlink"/>
                </a:solidFill>
                <a:cs typeface="Arial" charset="0"/>
              </a:rPr>
              <a:t>r1 = y  </a:t>
            </a:r>
          </a:p>
          <a:p>
            <a:pPr algn="ctr">
              <a:lnSpc>
                <a:spcPct val="85000"/>
              </a:lnSpc>
            </a:pPr>
            <a:r>
              <a:rPr lang="en-US" sz="1800">
                <a:solidFill>
                  <a:srgbClr val="FF33CC"/>
                </a:solidFill>
                <a:cs typeface="Arial" charset="0"/>
              </a:rPr>
              <a:t>y = 1</a:t>
            </a:r>
          </a:p>
          <a:p>
            <a:pPr algn="ctr">
              <a:lnSpc>
                <a:spcPct val="85000"/>
              </a:lnSpc>
            </a:pPr>
            <a:r>
              <a:rPr lang="en-US" sz="1800">
                <a:solidFill>
                  <a:schemeClr val="folHlink"/>
                </a:solidFill>
                <a:cs typeface="Arial" charset="0"/>
              </a:rPr>
              <a:t>r2 = x </a:t>
            </a:r>
          </a:p>
          <a:p>
            <a:pPr algn="ctr">
              <a:lnSpc>
                <a:spcPct val="85000"/>
              </a:lnSpc>
            </a:pPr>
            <a:endParaRPr lang="en-US" sz="1800">
              <a:solidFill>
                <a:schemeClr val="folHlink"/>
              </a:solidFill>
              <a:cs typeface="Arial" charset="0"/>
            </a:endParaRPr>
          </a:p>
          <a:p>
            <a:pPr algn="ctr">
              <a:lnSpc>
                <a:spcPct val="85000"/>
              </a:lnSpc>
            </a:pPr>
            <a:r>
              <a:rPr lang="en-US" sz="1800">
                <a:cs typeface="Arial" charset="0"/>
              </a:rPr>
              <a:t>r1=0,r2=1</a:t>
            </a:r>
          </a:p>
        </p:txBody>
      </p:sp>
      <p:sp>
        <p:nvSpPr>
          <p:cNvPr id="705550" name="Rectangle 14"/>
          <p:cNvSpPr>
            <a:spLocks noChangeArrowheads="1"/>
          </p:cNvSpPr>
          <p:nvPr/>
        </p:nvSpPr>
        <p:spPr bwMode="auto">
          <a:xfrm>
            <a:off x="3200400" y="3505200"/>
            <a:ext cx="1600200" cy="149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800">
                <a:solidFill>
                  <a:srgbClr val="FF33CC"/>
                </a:solidFill>
                <a:cs typeface="Arial" charset="0"/>
              </a:rPr>
              <a:t>x = 1</a:t>
            </a:r>
          </a:p>
          <a:p>
            <a:pPr algn="ctr">
              <a:lnSpc>
                <a:spcPct val="85000"/>
              </a:lnSpc>
            </a:pPr>
            <a:r>
              <a:rPr lang="en-US" sz="1800">
                <a:solidFill>
                  <a:schemeClr val="folHlink"/>
                </a:solidFill>
                <a:cs typeface="Arial" charset="0"/>
              </a:rPr>
              <a:t>r1 = y  </a:t>
            </a:r>
          </a:p>
          <a:p>
            <a:pPr algn="ctr">
              <a:lnSpc>
                <a:spcPct val="85000"/>
              </a:lnSpc>
            </a:pPr>
            <a:r>
              <a:rPr lang="en-US" sz="1800">
                <a:solidFill>
                  <a:schemeClr val="folHlink"/>
                </a:solidFill>
                <a:cs typeface="Arial" charset="0"/>
              </a:rPr>
              <a:t>r2 = x  </a:t>
            </a:r>
            <a:r>
              <a:rPr lang="en-US" sz="1800">
                <a:solidFill>
                  <a:srgbClr val="FF33CC"/>
                </a:solidFill>
                <a:cs typeface="Arial" charset="0"/>
              </a:rPr>
              <a:t> </a:t>
            </a:r>
          </a:p>
          <a:p>
            <a:pPr algn="ctr">
              <a:lnSpc>
                <a:spcPct val="85000"/>
              </a:lnSpc>
            </a:pPr>
            <a:r>
              <a:rPr lang="en-US" sz="1800">
                <a:solidFill>
                  <a:srgbClr val="FF33CC"/>
                </a:solidFill>
                <a:cs typeface="Arial" charset="0"/>
              </a:rPr>
              <a:t>y = 1</a:t>
            </a:r>
          </a:p>
          <a:p>
            <a:pPr algn="ctr">
              <a:lnSpc>
                <a:spcPct val="85000"/>
              </a:lnSpc>
            </a:pPr>
            <a:endParaRPr lang="en-US" sz="1800">
              <a:solidFill>
                <a:srgbClr val="FF33CC"/>
              </a:solidFill>
              <a:cs typeface="Arial" charset="0"/>
            </a:endParaRPr>
          </a:p>
          <a:p>
            <a:pPr algn="ctr">
              <a:lnSpc>
                <a:spcPct val="85000"/>
              </a:lnSpc>
            </a:pPr>
            <a:r>
              <a:rPr lang="en-US" sz="1800">
                <a:cs typeface="Arial" charset="0"/>
              </a:rPr>
              <a:t>r1=0,r2=1</a:t>
            </a:r>
          </a:p>
        </p:txBody>
      </p:sp>
      <p:sp>
        <p:nvSpPr>
          <p:cNvPr id="705551" name="Rectangle 15"/>
          <p:cNvSpPr>
            <a:spLocks noChangeArrowheads="1"/>
          </p:cNvSpPr>
          <p:nvPr/>
        </p:nvSpPr>
        <p:spPr bwMode="auto">
          <a:xfrm>
            <a:off x="4876800" y="3505200"/>
            <a:ext cx="1600200" cy="149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800">
                <a:solidFill>
                  <a:schemeClr val="folHlink"/>
                </a:solidFill>
                <a:cs typeface="Arial" charset="0"/>
              </a:rPr>
              <a:t>r1 = y  </a:t>
            </a:r>
          </a:p>
          <a:p>
            <a:pPr algn="ctr">
              <a:lnSpc>
                <a:spcPct val="85000"/>
              </a:lnSpc>
            </a:pPr>
            <a:r>
              <a:rPr lang="en-US" sz="1800">
                <a:solidFill>
                  <a:srgbClr val="FF33CC"/>
                </a:solidFill>
                <a:cs typeface="Arial" charset="0"/>
              </a:rPr>
              <a:t>x = 1</a:t>
            </a:r>
          </a:p>
          <a:p>
            <a:pPr algn="ctr">
              <a:lnSpc>
                <a:spcPct val="85000"/>
              </a:lnSpc>
            </a:pPr>
            <a:r>
              <a:rPr lang="en-US" sz="1800">
                <a:solidFill>
                  <a:srgbClr val="FF33CC"/>
                </a:solidFill>
                <a:cs typeface="Arial" charset="0"/>
              </a:rPr>
              <a:t>y = 1</a:t>
            </a:r>
            <a:r>
              <a:rPr lang="en-US" sz="1800">
                <a:solidFill>
                  <a:schemeClr val="folHlink"/>
                </a:solidFill>
                <a:cs typeface="Arial" charset="0"/>
              </a:rPr>
              <a:t> </a:t>
            </a:r>
          </a:p>
          <a:p>
            <a:pPr algn="ctr">
              <a:lnSpc>
                <a:spcPct val="85000"/>
              </a:lnSpc>
            </a:pPr>
            <a:r>
              <a:rPr lang="en-US" sz="1800">
                <a:solidFill>
                  <a:schemeClr val="folHlink"/>
                </a:solidFill>
                <a:cs typeface="Arial" charset="0"/>
              </a:rPr>
              <a:t>r2 = x </a:t>
            </a:r>
          </a:p>
          <a:p>
            <a:pPr algn="ctr">
              <a:lnSpc>
                <a:spcPct val="85000"/>
              </a:lnSpc>
            </a:pPr>
            <a:endParaRPr lang="en-US" sz="1800">
              <a:solidFill>
                <a:schemeClr val="folHlink"/>
              </a:solidFill>
              <a:cs typeface="Arial" charset="0"/>
            </a:endParaRPr>
          </a:p>
          <a:p>
            <a:pPr algn="ctr">
              <a:lnSpc>
                <a:spcPct val="85000"/>
              </a:lnSpc>
            </a:pPr>
            <a:r>
              <a:rPr lang="en-US" sz="1800">
                <a:cs typeface="Arial" charset="0"/>
              </a:rPr>
              <a:t>r1=0,r2=1</a:t>
            </a:r>
            <a:r>
              <a:rPr lang="en-US" sz="1800">
                <a:solidFill>
                  <a:srgbClr val="FF33CC"/>
                </a:solidFill>
                <a:cs typeface="Arial" charset="0"/>
              </a:rPr>
              <a:t> </a:t>
            </a:r>
          </a:p>
        </p:txBody>
      </p:sp>
      <p:sp>
        <p:nvSpPr>
          <p:cNvPr id="705553" name="Rectangle 17"/>
          <p:cNvSpPr>
            <a:spLocks noChangeArrowheads="1"/>
          </p:cNvSpPr>
          <p:nvPr/>
        </p:nvSpPr>
        <p:spPr bwMode="auto">
          <a:xfrm>
            <a:off x="6400800" y="3505200"/>
            <a:ext cx="1600200" cy="149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800">
                <a:solidFill>
                  <a:schemeClr val="folHlink"/>
                </a:solidFill>
                <a:cs typeface="Arial" charset="0"/>
              </a:rPr>
              <a:t>r1 = y  </a:t>
            </a:r>
          </a:p>
          <a:p>
            <a:pPr algn="ctr">
              <a:lnSpc>
                <a:spcPct val="85000"/>
              </a:lnSpc>
            </a:pPr>
            <a:r>
              <a:rPr lang="en-US" sz="1800">
                <a:solidFill>
                  <a:srgbClr val="FF33CC"/>
                </a:solidFill>
                <a:cs typeface="Arial" charset="0"/>
              </a:rPr>
              <a:t>x = 1</a:t>
            </a:r>
          </a:p>
          <a:p>
            <a:pPr algn="ctr">
              <a:lnSpc>
                <a:spcPct val="85000"/>
              </a:lnSpc>
            </a:pPr>
            <a:r>
              <a:rPr lang="en-US" sz="1800">
                <a:solidFill>
                  <a:schemeClr val="folHlink"/>
                </a:solidFill>
                <a:cs typeface="Arial" charset="0"/>
              </a:rPr>
              <a:t>r2 = x </a:t>
            </a:r>
            <a:r>
              <a:rPr lang="en-US" sz="1800">
                <a:solidFill>
                  <a:srgbClr val="FF33CC"/>
                </a:solidFill>
                <a:cs typeface="Arial" charset="0"/>
              </a:rPr>
              <a:t> </a:t>
            </a:r>
          </a:p>
          <a:p>
            <a:pPr algn="ctr">
              <a:lnSpc>
                <a:spcPct val="85000"/>
              </a:lnSpc>
            </a:pPr>
            <a:r>
              <a:rPr lang="en-US" sz="1800">
                <a:solidFill>
                  <a:srgbClr val="FF33CC"/>
                </a:solidFill>
                <a:cs typeface="Arial" charset="0"/>
              </a:rPr>
              <a:t>y = 1</a:t>
            </a:r>
          </a:p>
          <a:p>
            <a:pPr algn="ctr">
              <a:lnSpc>
                <a:spcPct val="85000"/>
              </a:lnSpc>
            </a:pPr>
            <a:endParaRPr lang="en-US" sz="1800">
              <a:cs typeface="Arial" charset="0"/>
            </a:endParaRPr>
          </a:p>
          <a:p>
            <a:pPr algn="ctr">
              <a:lnSpc>
                <a:spcPct val="85000"/>
              </a:lnSpc>
            </a:pPr>
            <a:r>
              <a:rPr lang="en-US" sz="1800">
                <a:cs typeface="Arial" charset="0"/>
              </a:rPr>
              <a:t>r1=0,r2=1</a:t>
            </a:r>
          </a:p>
        </p:txBody>
      </p:sp>
      <p:sp>
        <p:nvSpPr>
          <p:cNvPr id="705554" name="Rectangle 18"/>
          <p:cNvSpPr>
            <a:spLocks noChangeArrowheads="1"/>
          </p:cNvSpPr>
          <p:nvPr/>
        </p:nvSpPr>
        <p:spPr bwMode="auto">
          <a:xfrm>
            <a:off x="7772400" y="3505200"/>
            <a:ext cx="1600200" cy="149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800" dirty="0">
                <a:solidFill>
                  <a:schemeClr val="folHlink"/>
                </a:solidFill>
                <a:cs typeface="Arial" charset="0"/>
              </a:rPr>
              <a:t>r1 = y </a:t>
            </a:r>
          </a:p>
          <a:p>
            <a:pPr algn="ctr">
              <a:lnSpc>
                <a:spcPct val="85000"/>
              </a:lnSpc>
            </a:pPr>
            <a:r>
              <a:rPr lang="en-US" sz="1800" dirty="0">
                <a:solidFill>
                  <a:schemeClr val="folHlink"/>
                </a:solidFill>
                <a:cs typeface="Arial" charset="0"/>
              </a:rPr>
              <a:t>r2 = x </a:t>
            </a:r>
          </a:p>
          <a:p>
            <a:pPr algn="ctr">
              <a:lnSpc>
                <a:spcPct val="85000"/>
              </a:lnSpc>
            </a:pPr>
            <a:r>
              <a:rPr lang="en-US" sz="1800" dirty="0">
                <a:solidFill>
                  <a:srgbClr val="FF33CC"/>
                </a:solidFill>
                <a:cs typeface="Arial" charset="0"/>
              </a:rPr>
              <a:t>x = 1</a:t>
            </a:r>
          </a:p>
          <a:p>
            <a:pPr algn="ctr">
              <a:lnSpc>
                <a:spcPct val="85000"/>
              </a:lnSpc>
            </a:pPr>
            <a:r>
              <a:rPr lang="en-US" sz="1800" dirty="0">
                <a:solidFill>
                  <a:srgbClr val="FF33CC"/>
                </a:solidFill>
                <a:cs typeface="Arial" charset="0"/>
              </a:rPr>
              <a:t>y = 1</a:t>
            </a:r>
          </a:p>
          <a:p>
            <a:pPr algn="ctr">
              <a:lnSpc>
                <a:spcPct val="85000"/>
              </a:lnSpc>
            </a:pPr>
            <a:endParaRPr lang="en-US" sz="1800" dirty="0">
              <a:solidFill>
                <a:srgbClr val="FF33CC"/>
              </a:solidFill>
              <a:cs typeface="Arial" charset="0"/>
            </a:endParaRPr>
          </a:p>
          <a:p>
            <a:pPr algn="ctr">
              <a:lnSpc>
                <a:spcPct val="85000"/>
              </a:lnSpc>
            </a:pPr>
            <a:r>
              <a:rPr lang="en-US" sz="1800" dirty="0">
                <a:cs typeface="Arial" charset="0"/>
              </a:rPr>
              <a:t>r1=r2=0</a:t>
            </a:r>
          </a:p>
        </p:txBody>
      </p:sp>
      <p:sp>
        <p:nvSpPr>
          <p:cNvPr id="705555" name="Rectangle 19"/>
          <p:cNvSpPr>
            <a:spLocks noChangeArrowheads="1"/>
          </p:cNvSpPr>
          <p:nvPr/>
        </p:nvSpPr>
        <p:spPr bwMode="auto">
          <a:xfrm>
            <a:off x="228600" y="5410200"/>
            <a:ext cx="8686800" cy="325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800">
                <a:cs typeface="Arial" charset="0"/>
              </a:rPr>
              <a:t>Can we conclude that if r1 = 1 then r2 must be 1 ?</a:t>
            </a:r>
          </a:p>
        </p:txBody>
      </p:sp>
      <p:sp>
        <p:nvSpPr>
          <p:cNvPr id="705556" name="Rectangle 20"/>
          <p:cNvSpPr>
            <a:spLocks noChangeArrowheads="1"/>
          </p:cNvSpPr>
          <p:nvPr/>
        </p:nvSpPr>
        <p:spPr bwMode="auto">
          <a:xfrm>
            <a:off x="228600" y="5867400"/>
            <a:ext cx="868680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800">
                <a:cs typeface="Arial" charset="0"/>
              </a:rPr>
              <a:t>No! On “real” multiprocessors, possible to have r1=1 and r2=0</a:t>
            </a:r>
          </a:p>
          <a:p>
            <a:pPr algn="ctr">
              <a:lnSpc>
                <a:spcPct val="85000"/>
              </a:lnSpc>
            </a:pPr>
            <a:endParaRPr lang="en-US" sz="1800"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5547" grpId="0"/>
      <p:bldP spid="705548" grpId="0"/>
      <p:bldP spid="705549" grpId="0"/>
      <p:bldP spid="705550" grpId="0"/>
      <p:bldP spid="705551" grpId="0"/>
      <p:bldP spid="705553" grpId="0"/>
      <p:bldP spid="705554" grpId="0"/>
      <p:bldP spid="705555" grpId="0"/>
      <p:bldP spid="70555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915400" cy="533400"/>
          </a:xfrm>
        </p:spPr>
        <p:txBody>
          <a:bodyPr/>
          <a:lstStyle/>
          <a:p>
            <a:r>
              <a:rPr lang="en-US" sz="2800" b="1" smtClean="0">
                <a:solidFill>
                  <a:schemeClr val="hlink"/>
                </a:solidFill>
              </a:rPr>
              <a:t>Architectures with Weak Memory Models</a:t>
            </a:r>
          </a:p>
        </p:txBody>
      </p:sp>
      <p:sp>
        <p:nvSpPr>
          <p:cNvPr id="21506" name="Rectangle 3"/>
          <p:cNvSpPr>
            <a:spLocks noChangeArrowheads="1"/>
          </p:cNvSpPr>
          <p:nvPr/>
        </p:nvSpPr>
        <p:spPr bwMode="auto">
          <a:xfrm>
            <a:off x="0" y="1219200"/>
            <a:ext cx="44196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q"/>
            </a:pPr>
            <a:r>
              <a:rPr lang="en-US" sz="2000" b="0" dirty="0">
                <a:solidFill>
                  <a:srgbClr val="006600"/>
                </a:solidFill>
              </a:rPr>
              <a:t>A modern multiprocessor does not enforce global ordering of all instructions for performance </a:t>
            </a:r>
            <a:r>
              <a:rPr lang="en-US" sz="2000" b="0" dirty="0" smtClean="0">
                <a:solidFill>
                  <a:srgbClr val="006600"/>
                </a:solidFill>
              </a:rPr>
              <a:t>reasons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q"/>
            </a:pPr>
            <a:endParaRPr lang="en-US" sz="2000" b="0" dirty="0"/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q"/>
            </a:pPr>
            <a:r>
              <a:rPr lang="en-US" sz="2000" b="0" dirty="0" err="1">
                <a:solidFill>
                  <a:srgbClr val="006600"/>
                </a:solidFill>
              </a:rPr>
              <a:t>Lamport</a:t>
            </a:r>
            <a:r>
              <a:rPr lang="en-US" sz="2000" b="0" dirty="0">
                <a:solidFill>
                  <a:srgbClr val="006600"/>
                </a:solidFill>
              </a:rPr>
              <a:t> (1979): Sequential consistency semantics for </a:t>
            </a:r>
            <a:r>
              <a:rPr lang="en-US" sz="2000" b="0" dirty="0" smtClean="0">
                <a:solidFill>
                  <a:srgbClr val="006600"/>
                </a:solidFill>
              </a:rPr>
              <a:t>multiprocessor </a:t>
            </a:r>
            <a:r>
              <a:rPr lang="en-US" sz="2000" b="0" dirty="0">
                <a:solidFill>
                  <a:srgbClr val="006600"/>
                </a:solidFill>
              </a:rPr>
              <a:t>shared memory </a:t>
            </a:r>
            <a:endParaRPr lang="en-US" sz="2000" b="0" dirty="0" smtClean="0">
              <a:solidFill>
                <a:srgbClr val="006600"/>
              </a:solidFill>
            </a:endParaRP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q"/>
            </a:pPr>
            <a:endParaRPr lang="en-US" sz="2000" b="0" dirty="0">
              <a:solidFill>
                <a:srgbClr val="006600"/>
              </a:solidFill>
            </a:endParaRP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q"/>
            </a:pPr>
            <a:r>
              <a:rPr lang="en-US" sz="2000" b="0" dirty="0">
                <a:solidFill>
                  <a:srgbClr val="006600"/>
                </a:solidFill>
              </a:rPr>
              <a:t>Considered too limiting, and many “relaxations” proposed</a:t>
            </a:r>
            <a:endParaRPr lang="en-US" sz="2000" b="0" dirty="0"/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en-US" sz="2000" b="0" dirty="0"/>
              <a:t>In theory: TSO, </a:t>
            </a:r>
            <a:r>
              <a:rPr lang="en-US" sz="2000" b="0" dirty="0" smtClean="0"/>
              <a:t>PSO, RMO</a:t>
            </a:r>
            <a:r>
              <a:rPr lang="en-US" sz="2000" b="0" dirty="0"/>
              <a:t>, Relaxed …</a:t>
            </a: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en-US" sz="2000" b="0" dirty="0"/>
              <a:t>In practice: Alpha, Intel x86, IBM 370, Sun SPARC, PowerPC, ARM …</a:t>
            </a:r>
            <a:endParaRPr lang="en-US" sz="2000" b="0" dirty="0">
              <a:solidFill>
                <a:schemeClr val="hlink"/>
              </a:solidFill>
            </a:endParaRPr>
          </a:p>
        </p:txBody>
      </p:sp>
      <p:sp>
        <p:nvSpPr>
          <p:cNvPr id="707588" name="Cloud"/>
          <p:cNvSpPr>
            <a:spLocks noChangeAspect="1" noEditPoints="1" noChangeArrowheads="1"/>
          </p:cNvSpPr>
          <p:nvPr/>
        </p:nvSpPr>
        <p:spPr bwMode="auto">
          <a:xfrm>
            <a:off x="5867400" y="3733800"/>
            <a:ext cx="2743200" cy="1838325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marL="339725" indent="-339725" algn="ctr" defTabSz="457200" eaLnBrk="0" hangingPunct="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/>
            </a:pPr>
            <a:endParaRPr lang="en-US"/>
          </a:p>
        </p:txBody>
      </p:sp>
      <p:sp>
        <p:nvSpPr>
          <p:cNvPr id="21508" name="Text Box 6"/>
          <p:cNvSpPr txBox="1">
            <a:spLocks noChangeArrowheads="1"/>
          </p:cNvSpPr>
          <p:nvPr/>
        </p:nvSpPr>
        <p:spPr bwMode="auto">
          <a:xfrm>
            <a:off x="6248400" y="4495800"/>
            <a:ext cx="1857375" cy="320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marL="339725" indent="-339725" algn="ctr" defTabSz="457200" eaLnBrk="0" hangingPunct="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US" sz="2000"/>
              <a:t>Main Memory</a:t>
            </a:r>
          </a:p>
        </p:txBody>
      </p:sp>
      <p:sp>
        <p:nvSpPr>
          <p:cNvPr id="21509" name="computr1"/>
          <p:cNvSpPr>
            <a:spLocks noEditPoints="1" noChangeArrowheads="1"/>
          </p:cNvSpPr>
          <p:nvPr/>
        </p:nvSpPr>
        <p:spPr bwMode="auto">
          <a:xfrm>
            <a:off x="5181600" y="1371600"/>
            <a:ext cx="990600" cy="762000"/>
          </a:xfrm>
          <a:custGeom>
            <a:avLst/>
            <a:gdLst>
              <a:gd name="T0" fmla="*/ 41086828 w 21600"/>
              <a:gd name="T1" fmla="*/ 0 h 21600"/>
              <a:gd name="T2" fmla="*/ 22715006 w 21600"/>
              <a:gd name="T3" fmla="*/ 0 h 21600"/>
              <a:gd name="T4" fmla="*/ 4343185 w 21600"/>
              <a:gd name="T5" fmla="*/ 0 h 21600"/>
              <a:gd name="T6" fmla="*/ 0 w 21600"/>
              <a:gd name="T7" fmla="*/ 19150685 h 21600"/>
              <a:gd name="T8" fmla="*/ 0 w 21600"/>
              <a:gd name="T9" fmla="*/ 26881666 h 21600"/>
              <a:gd name="T10" fmla="*/ 22715006 w 21600"/>
              <a:gd name="T11" fmla="*/ 26881666 h 21600"/>
              <a:gd name="T12" fmla="*/ 45430012 w 21600"/>
              <a:gd name="T13" fmla="*/ 26881666 h 21600"/>
              <a:gd name="T14" fmla="*/ 45430012 w 21600"/>
              <a:gd name="T15" fmla="*/ 19150685 h 21600"/>
              <a:gd name="T16" fmla="*/ 41086828 w 21600"/>
              <a:gd name="T17" fmla="*/ 16867009 h 21600"/>
              <a:gd name="T18" fmla="*/ 4343185 w 21600"/>
              <a:gd name="T19" fmla="*/ 16867009 h 21600"/>
              <a:gd name="T20" fmla="*/ 4343185 w 21600"/>
              <a:gd name="T21" fmla="*/ 8432870 h 21600"/>
              <a:gd name="T22" fmla="*/ 41086828 w 21600"/>
              <a:gd name="T23" fmla="*/ 8432870 h 21600"/>
              <a:gd name="T24" fmla="*/ 0 w 21600"/>
              <a:gd name="T25" fmla="*/ 23016175 h 21600"/>
              <a:gd name="T26" fmla="*/ 45430012 w 21600"/>
              <a:gd name="T27" fmla="*/ 23016175 h 216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4923 w 21600"/>
              <a:gd name="T43" fmla="*/ 2541 h 21600"/>
              <a:gd name="T44" fmla="*/ 16756 w 21600"/>
              <a:gd name="T45" fmla="*/ 11153 h 21600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21600" h="21600" extrusionOk="0">
                <a:moveTo>
                  <a:pt x="16994" y="15388"/>
                </a:moveTo>
                <a:lnTo>
                  <a:pt x="16994" y="13553"/>
                </a:lnTo>
                <a:lnTo>
                  <a:pt x="19535" y="13553"/>
                </a:lnTo>
                <a:lnTo>
                  <a:pt x="19535" y="10729"/>
                </a:lnTo>
                <a:lnTo>
                  <a:pt x="19535" y="6776"/>
                </a:lnTo>
                <a:lnTo>
                  <a:pt x="19535" y="0"/>
                </a:lnTo>
                <a:lnTo>
                  <a:pt x="10800" y="0"/>
                </a:lnTo>
                <a:lnTo>
                  <a:pt x="2065" y="0"/>
                </a:lnTo>
                <a:lnTo>
                  <a:pt x="2065" y="6776"/>
                </a:lnTo>
                <a:lnTo>
                  <a:pt x="2065" y="10729"/>
                </a:lnTo>
                <a:lnTo>
                  <a:pt x="2065" y="13553"/>
                </a:lnTo>
                <a:lnTo>
                  <a:pt x="4606" y="13553"/>
                </a:lnTo>
                <a:lnTo>
                  <a:pt x="4606" y="15388"/>
                </a:lnTo>
                <a:lnTo>
                  <a:pt x="0" y="15388"/>
                </a:lnTo>
                <a:lnTo>
                  <a:pt x="0" y="21600"/>
                </a:lnTo>
                <a:lnTo>
                  <a:pt x="10800" y="21600"/>
                </a:lnTo>
                <a:lnTo>
                  <a:pt x="21600" y="21600"/>
                </a:lnTo>
                <a:lnTo>
                  <a:pt x="21600" y="15388"/>
                </a:lnTo>
                <a:lnTo>
                  <a:pt x="16994" y="15388"/>
                </a:lnTo>
                <a:close/>
              </a:path>
              <a:path w="21600" h="21600" extrusionOk="0">
                <a:moveTo>
                  <a:pt x="4606" y="15388"/>
                </a:moveTo>
                <a:lnTo>
                  <a:pt x="4606" y="13553"/>
                </a:lnTo>
                <a:lnTo>
                  <a:pt x="16994" y="13553"/>
                </a:lnTo>
                <a:lnTo>
                  <a:pt x="16994" y="15388"/>
                </a:lnTo>
                <a:lnTo>
                  <a:pt x="4606" y="15388"/>
                </a:lnTo>
              </a:path>
              <a:path w="21600" h="21600" extrusionOk="0">
                <a:moveTo>
                  <a:pt x="4606" y="11294"/>
                </a:moveTo>
                <a:lnTo>
                  <a:pt x="4606" y="2259"/>
                </a:lnTo>
                <a:lnTo>
                  <a:pt x="16994" y="2259"/>
                </a:lnTo>
                <a:lnTo>
                  <a:pt x="16994" y="11294"/>
                </a:lnTo>
                <a:lnTo>
                  <a:pt x="4606" y="11294"/>
                </a:lnTo>
                <a:moveTo>
                  <a:pt x="13976" y="17082"/>
                </a:moveTo>
                <a:lnTo>
                  <a:pt x="13976" y="16376"/>
                </a:lnTo>
                <a:lnTo>
                  <a:pt x="20171" y="16376"/>
                </a:lnTo>
                <a:lnTo>
                  <a:pt x="20171" y="17082"/>
                </a:lnTo>
                <a:lnTo>
                  <a:pt x="13976" y="17082"/>
                </a:lnTo>
              </a:path>
            </a:pathLst>
          </a:cu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0" name="Rectangle 9"/>
          <p:cNvSpPr>
            <a:spLocks noChangeArrowheads="1"/>
          </p:cNvSpPr>
          <p:nvPr/>
        </p:nvSpPr>
        <p:spPr bwMode="auto">
          <a:xfrm>
            <a:off x="5410200" y="2438400"/>
            <a:ext cx="609600" cy="914400"/>
          </a:xfrm>
          <a:prstGeom prst="rect">
            <a:avLst/>
          </a:prstGeom>
          <a:noFill/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 eaLnBrk="0" hangingPunct="0"/>
            <a:endParaRPr lang="en-US"/>
          </a:p>
        </p:txBody>
      </p:sp>
      <p:sp>
        <p:nvSpPr>
          <p:cNvPr id="21511" name="Line 10"/>
          <p:cNvSpPr>
            <a:spLocks noChangeShapeType="1"/>
          </p:cNvSpPr>
          <p:nvPr/>
        </p:nvSpPr>
        <p:spPr bwMode="auto">
          <a:xfrm>
            <a:off x="5410200" y="2667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1512" name="Line 11"/>
          <p:cNvSpPr>
            <a:spLocks noChangeShapeType="1"/>
          </p:cNvSpPr>
          <p:nvPr/>
        </p:nvSpPr>
        <p:spPr bwMode="auto">
          <a:xfrm>
            <a:off x="5410200" y="28956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1513" name="Line 12"/>
          <p:cNvSpPr>
            <a:spLocks noChangeShapeType="1"/>
          </p:cNvSpPr>
          <p:nvPr/>
        </p:nvSpPr>
        <p:spPr bwMode="auto">
          <a:xfrm>
            <a:off x="5410200" y="31242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1514" name="Text Box 13"/>
          <p:cNvSpPr txBox="1">
            <a:spLocks noChangeArrowheads="1"/>
          </p:cNvSpPr>
          <p:nvPr/>
        </p:nvSpPr>
        <p:spPr bwMode="auto">
          <a:xfrm>
            <a:off x="5029200" y="3505200"/>
            <a:ext cx="942975" cy="320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marL="339725" indent="-339725" algn="ctr" defTabSz="457200" eaLnBrk="0" hangingPunct="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US" sz="2000"/>
              <a:t>cache</a:t>
            </a:r>
          </a:p>
        </p:txBody>
      </p:sp>
      <p:sp>
        <p:nvSpPr>
          <p:cNvPr id="21515" name="Line 14"/>
          <p:cNvSpPr>
            <a:spLocks noChangeShapeType="1"/>
          </p:cNvSpPr>
          <p:nvPr/>
        </p:nvSpPr>
        <p:spPr bwMode="auto">
          <a:xfrm>
            <a:off x="5715000" y="21336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1516" name="computr1"/>
          <p:cNvSpPr>
            <a:spLocks noEditPoints="1" noChangeArrowheads="1"/>
          </p:cNvSpPr>
          <p:nvPr/>
        </p:nvSpPr>
        <p:spPr bwMode="auto">
          <a:xfrm>
            <a:off x="7696200" y="1371600"/>
            <a:ext cx="990600" cy="762000"/>
          </a:xfrm>
          <a:custGeom>
            <a:avLst/>
            <a:gdLst>
              <a:gd name="T0" fmla="*/ 41086828 w 21600"/>
              <a:gd name="T1" fmla="*/ 0 h 21600"/>
              <a:gd name="T2" fmla="*/ 22715006 w 21600"/>
              <a:gd name="T3" fmla="*/ 0 h 21600"/>
              <a:gd name="T4" fmla="*/ 4343185 w 21600"/>
              <a:gd name="T5" fmla="*/ 0 h 21600"/>
              <a:gd name="T6" fmla="*/ 0 w 21600"/>
              <a:gd name="T7" fmla="*/ 19150685 h 21600"/>
              <a:gd name="T8" fmla="*/ 0 w 21600"/>
              <a:gd name="T9" fmla="*/ 26881666 h 21600"/>
              <a:gd name="T10" fmla="*/ 22715006 w 21600"/>
              <a:gd name="T11" fmla="*/ 26881666 h 21600"/>
              <a:gd name="T12" fmla="*/ 45430012 w 21600"/>
              <a:gd name="T13" fmla="*/ 26881666 h 21600"/>
              <a:gd name="T14" fmla="*/ 45430012 w 21600"/>
              <a:gd name="T15" fmla="*/ 19150685 h 21600"/>
              <a:gd name="T16" fmla="*/ 41086828 w 21600"/>
              <a:gd name="T17" fmla="*/ 16867009 h 21600"/>
              <a:gd name="T18" fmla="*/ 4343185 w 21600"/>
              <a:gd name="T19" fmla="*/ 16867009 h 21600"/>
              <a:gd name="T20" fmla="*/ 4343185 w 21600"/>
              <a:gd name="T21" fmla="*/ 8432870 h 21600"/>
              <a:gd name="T22" fmla="*/ 41086828 w 21600"/>
              <a:gd name="T23" fmla="*/ 8432870 h 21600"/>
              <a:gd name="T24" fmla="*/ 0 w 21600"/>
              <a:gd name="T25" fmla="*/ 23016175 h 21600"/>
              <a:gd name="T26" fmla="*/ 45430012 w 21600"/>
              <a:gd name="T27" fmla="*/ 23016175 h 216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4923 w 21600"/>
              <a:gd name="T43" fmla="*/ 2541 h 21600"/>
              <a:gd name="T44" fmla="*/ 16756 w 21600"/>
              <a:gd name="T45" fmla="*/ 11153 h 21600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21600" h="21600" extrusionOk="0">
                <a:moveTo>
                  <a:pt x="16994" y="15388"/>
                </a:moveTo>
                <a:lnTo>
                  <a:pt x="16994" y="13553"/>
                </a:lnTo>
                <a:lnTo>
                  <a:pt x="19535" y="13553"/>
                </a:lnTo>
                <a:lnTo>
                  <a:pt x="19535" y="10729"/>
                </a:lnTo>
                <a:lnTo>
                  <a:pt x="19535" y="6776"/>
                </a:lnTo>
                <a:lnTo>
                  <a:pt x="19535" y="0"/>
                </a:lnTo>
                <a:lnTo>
                  <a:pt x="10800" y="0"/>
                </a:lnTo>
                <a:lnTo>
                  <a:pt x="2065" y="0"/>
                </a:lnTo>
                <a:lnTo>
                  <a:pt x="2065" y="6776"/>
                </a:lnTo>
                <a:lnTo>
                  <a:pt x="2065" y="10729"/>
                </a:lnTo>
                <a:lnTo>
                  <a:pt x="2065" y="13553"/>
                </a:lnTo>
                <a:lnTo>
                  <a:pt x="4606" y="13553"/>
                </a:lnTo>
                <a:lnTo>
                  <a:pt x="4606" y="15388"/>
                </a:lnTo>
                <a:lnTo>
                  <a:pt x="0" y="15388"/>
                </a:lnTo>
                <a:lnTo>
                  <a:pt x="0" y="21600"/>
                </a:lnTo>
                <a:lnTo>
                  <a:pt x="10800" y="21600"/>
                </a:lnTo>
                <a:lnTo>
                  <a:pt x="21600" y="21600"/>
                </a:lnTo>
                <a:lnTo>
                  <a:pt x="21600" y="15388"/>
                </a:lnTo>
                <a:lnTo>
                  <a:pt x="16994" y="15388"/>
                </a:lnTo>
                <a:close/>
              </a:path>
              <a:path w="21600" h="21600" extrusionOk="0">
                <a:moveTo>
                  <a:pt x="4606" y="15388"/>
                </a:moveTo>
                <a:lnTo>
                  <a:pt x="4606" y="13553"/>
                </a:lnTo>
                <a:lnTo>
                  <a:pt x="16994" y="13553"/>
                </a:lnTo>
                <a:lnTo>
                  <a:pt x="16994" y="15388"/>
                </a:lnTo>
                <a:lnTo>
                  <a:pt x="4606" y="15388"/>
                </a:lnTo>
              </a:path>
              <a:path w="21600" h="21600" extrusionOk="0">
                <a:moveTo>
                  <a:pt x="4606" y="11294"/>
                </a:moveTo>
                <a:lnTo>
                  <a:pt x="4606" y="2259"/>
                </a:lnTo>
                <a:lnTo>
                  <a:pt x="16994" y="2259"/>
                </a:lnTo>
                <a:lnTo>
                  <a:pt x="16994" y="11294"/>
                </a:lnTo>
                <a:lnTo>
                  <a:pt x="4606" y="11294"/>
                </a:lnTo>
                <a:moveTo>
                  <a:pt x="13976" y="17082"/>
                </a:moveTo>
                <a:lnTo>
                  <a:pt x="13976" y="16376"/>
                </a:lnTo>
                <a:lnTo>
                  <a:pt x="20171" y="16376"/>
                </a:lnTo>
                <a:lnTo>
                  <a:pt x="20171" y="17082"/>
                </a:lnTo>
                <a:lnTo>
                  <a:pt x="13976" y="17082"/>
                </a:lnTo>
              </a:path>
            </a:pathLst>
          </a:cu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7" name="Rectangle 16"/>
          <p:cNvSpPr>
            <a:spLocks noChangeArrowheads="1"/>
          </p:cNvSpPr>
          <p:nvPr/>
        </p:nvSpPr>
        <p:spPr bwMode="auto">
          <a:xfrm>
            <a:off x="7924800" y="2438400"/>
            <a:ext cx="609600" cy="914400"/>
          </a:xfrm>
          <a:prstGeom prst="rect">
            <a:avLst/>
          </a:prstGeom>
          <a:noFill/>
          <a:ln w="381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 eaLnBrk="0" hangingPunct="0"/>
            <a:endParaRPr lang="en-US"/>
          </a:p>
        </p:txBody>
      </p:sp>
      <p:sp>
        <p:nvSpPr>
          <p:cNvPr id="21518" name="Line 17"/>
          <p:cNvSpPr>
            <a:spLocks noChangeShapeType="1"/>
          </p:cNvSpPr>
          <p:nvPr/>
        </p:nvSpPr>
        <p:spPr bwMode="auto">
          <a:xfrm>
            <a:off x="7924800" y="2667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1519" name="Line 18"/>
          <p:cNvSpPr>
            <a:spLocks noChangeShapeType="1"/>
          </p:cNvSpPr>
          <p:nvPr/>
        </p:nvSpPr>
        <p:spPr bwMode="auto">
          <a:xfrm>
            <a:off x="7924800" y="28956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1520" name="Line 19"/>
          <p:cNvSpPr>
            <a:spLocks noChangeShapeType="1"/>
          </p:cNvSpPr>
          <p:nvPr/>
        </p:nvSpPr>
        <p:spPr bwMode="auto">
          <a:xfrm>
            <a:off x="7924800" y="31242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1521" name="Line 21"/>
          <p:cNvSpPr>
            <a:spLocks noChangeShapeType="1"/>
          </p:cNvSpPr>
          <p:nvPr/>
        </p:nvSpPr>
        <p:spPr bwMode="auto">
          <a:xfrm>
            <a:off x="8229600" y="2133600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1522" name="Line 23"/>
          <p:cNvSpPr>
            <a:spLocks noChangeShapeType="1"/>
          </p:cNvSpPr>
          <p:nvPr/>
        </p:nvSpPr>
        <p:spPr bwMode="auto">
          <a:xfrm>
            <a:off x="6019800" y="3429000"/>
            <a:ext cx="228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21523" name="Line 25"/>
          <p:cNvSpPr>
            <a:spLocks noChangeShapeType="1"/>
          </p:cNvSpPr>
          <p:nvPr/>
        </p:nvSpPr>
        <p:spPr bwMode="auto">
          <a:xfrm flipH="1">
            <a:off x="8001000" y="3429000"/>
            <a:ext cx="1524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lIns="90000" tIns="46800" rIns="90000" bIns="4680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915400" cy="533400"/>
          </a:xfrm>
        </p:spPr>
        <p:txBody>
          <a:bodyPr/>
          <a:lstStyle/>
          <a:p>
            <a:r>
              <a:rPr lang="en-US" sz="2800" b="1" smtClean="0">
                <a:solidFill>
                  <a:schemeClr val="hlink"/>
                </a:solidFill>
              </a:rPr>
              <a:t>Programming with Weak Memory Models</a:t>
            </a:r>
          </a:p>
        </p:txBody>
      </p:sp>
      <p:sp>
        <p:nvSpPr>
          <p:cNvPr id="23554" name="Rectangle 3"/>
          <p:cNvSpPr>
            <a:spLocks noChangeArrowheads="1"/>
          </p:cNvSpPr>
          <p:nvPr/>
        </p:nvSpPr>
        <p:spPr bwMode="auto">
          <a:xfrm>
            <a:off x="304800" y="1447800"/>
            <a:ext cx="8839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q"/>
            </a:pPr>
            <a:r>
              <a:rPr lang="en-US" sz="2200" b="0">
                <a:solidFill>
                  <a:srgbClr val="006600"/>
                </a:solidFill>
              </a:rPr>
              <a:t>Concurrent programming is already hard, shouldn’t the effects of weaker models be hidden from the programmer?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q"/>
            </a:pPr>
            <a:endParaRPr lang="en-US" sz="2200" b="0">
              <a:solidFill>
                <a:srgbClr val="006600"/>
              </a:solidFill>
            </a:endParaRP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q"/>
            </a:pPr>
            <a:r>
              <a:rPr lang="en-US" sz="2200" b="0">
                <a:solidFill>
                  <a:srgbClr val="006600"/>
                </a:solidFill>
              </a:rPr>
              <a:t>Mostly yes …</a:t>
            </a:r>
            <a:endParaRPr lang="en-US" sz="2800" b="0">
              <a:solidFill>
                <a:schemeClr val="tx1"/>
              </a:solidFill>
            </a:endParaRP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en-US" sz="2000" b="0">
                <a:solidFill>
                  <a:schemeClr val="tx1"/>
                </a:solidFill>
              </a:rPr>
              <a:t>Safe programming using extensive use of synchronization primitives</a:t>
            </a: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en-US" sz="2000" b="0">
                <a:solidFill>
                  <a:schemeClr val="tx1"/>
                </a:solidFill>
              </a:rPr>
              <a:t>Use locks for every access to shared data</a:t>
            </a: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en-US" sz="2000" b="0">
                <a:solidFill>
                  <a:schemeClr val="tx1"/>
                </a:solidFill>
              </a:rPr>
              <a:t>Compilers use memory fences to enforce ordering</a:t>
            </a:r>
          </a:p>
          <a:p>
            <a:pPr marL="1143000" lvl="2" indent="-228600" eaLnBrk="0" hangingPunct="0">
              <a:spcBef>
                <a:spcPct val="20000"/>
              </a:spcBef>
              <a:buFontTx/>
              <a:buChar char="•"/>
            </a:pPr>
            <a:endParaRPr lang="en-US" sz="2400" b="0">
              <a:solidFill>
                <a:schemeClr val="tx1"/>
              </a:solidFill>
            </a:endParaRP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Char char="q"/>
            </a:pPr>
            <a:r>
              <a:rPr lang="en-US" sz="2000" b="0">
                <a:solidFill>
                  <a:srgbClr val="006600"/>
                </a:solidFill>
              </a:rPr>
              <a:t>Not always …</a:t>
            </a:r>
            <a:endParaRPr lang="en-US" sz="2400" b="0">
              <a:solidFill>
                <a:schemeClr val="tx1"/>
              </a:solidFill>
            </a:endParaRP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en-US" sz="2000" b="0">
                <a:solidFill>
                  <a:schemeClr val="tx1"/>
                </a:solidFill>
              </a:rPr>
              <a:t>Non-blocking data structures</a:t>
            </a: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en-US" sz="2000" b="0">
                <a:solidFill>
                  <a:schemeClr val="tx1"/>
                </a:solidFill>
              </a:rPr>
              <a:t>Highly optimized library code for concurrency</a:t>
            </a:r>
          </a:p>
          <a:p>
            <a:pPr marL="742950" lvl="1" indent="-285750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en-US" sz="2000" b="0">
                <a:solidFill>
                  <a:schemeClr val="tx1"/>
                </a:solidFill>
              </a:rPr>
              <a:t>Code for lock/unlock instructions</a:t>
            </a:r>
            <a:endParaRPr lang="en-US" sz="2000" b="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447800"/>
            <a:ext cx="7239000" cy="83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500" smtClean="0">
                <a:solidFill>
                  <a:srgbClr val="006600"/>
                </a:solidFill>
              </a:rPr>
              <a:t>Programs (multi-threaded)</a:t>
            </a:r>
          </a:p>
        </p:txBody>
      </p:sp>
      <p:sp>
        <p:nvSpPr>
          <p:cNvPr id="91139" name="Line 3"/>
          <p:cNvSpPr>
            <a:spLocks noChangeShapeType="1"/>
          </p:cNvSpPr>
          <p:nvPr/>
        </p:nvSpPr>
        <p:spPr bwMode="auto">
          <a:xfrm>
            <a:off x="533400" y="2895600"/>
            <a:ext cx="3352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1140" name="Rectangle 4"/>
          <p:cNvSpPr>
            <a:spLocks noChangeArrowheads="1"/>
          </p:cNvSpPr>
          <p:nvPr/>
        </p:nvSpPr>
        <p:spPr bwMode="auto">
          <a:xfrm>
            <a:off x="685800" y="3124200"/>
            <a:ext cx="8001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300" b="0">
                <a:solidFill>
                  <a:srgbClr val="0000FF"/>
                </a:solidFill>
              </a:rPr>
              <a:t>System-level code 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300" b="0">
                <a:solidFill>
                  <a:srgbClr val="0000FF"/>
                </a:solidFill>
              </a:rPr>
              <a:t>Concurrency libraries</a:t>
            </a:r>
          </a:p>
        </p:txBody>
      </p:sp>
      <p:sp>
        <p:nvSpPr>
          <p:cNvPr id="91141" name="Line 5"/>
          <p:cNvSpPr>
            <a:spLocks noChangeShapeType="1"/>
          </p:cNvSpPr>
          <p:nvPr/>
        </p:nvSpPr>
        <p:spPr bwMode="auto">
          <a:xfrm>
            <a:off x="533400" y="4724400"/>
            <a:ext cx="3352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1142" name="Rectangle 6"/>
          <p:cNvSpPr>
            <a:spLocks noChangeArrowheads="1"/>
          </p:cNvSpPr>
          <p:nvPr/>
        </p:nvSpPr>
        <p:spPr bwMode="auto">
          <a:xfrm>
            <a:off x="685800" y="5029200"/>
            <a:ext cx="8001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300" b="0">
                <a:solidFill>
                  <a:srgbClr val="FF0000"/>
                </a:solidFill>
              </a:rPr>
              <a:t>Highly parallel hardware</a:t>
            </a:r>
          </a:p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300" b="0">
                <a:solidFill>
                  <a:srgbClr val="FF0000"/>
                </a:solidFill>
              </a:rPr>
              <a:t>  -- multicores, SoCs</a:t>
            </a:r>
          </a:p>
        </p:txBody>
      </p:sp>
      <p:sp>
        <p:nvSpPr>
          <p:cNvPr id="91143" name="Rectangle 7"/>
          <p:cNvSpPr>
            <a:spLocks noChangeArrowheads="1"/>
          </p:cNvSpPr>
          <p:nvPr/>
        </p:nvSpPr>
        <p:spPr bwMode="auto">
          <a:xfrm>
            <a:off x="3962400" y="2667000"/>
            <a:ext cx="5181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300" b="0">
                <a:solidFill>
                  <a:schemeClr val="tx1"/>
                </a:solidFill>
              </a:rPr>
              <a:t>Application level concurrency model</a:t>
            </a:r>
          </a:p>
        </p:txBody>
      </p:sp>
      <p:sp>
        <p:nvSpPr>
          <p:cNvPr id="91144" name="Rectangle 8"/>
          <p:cNvSpPr>
            <a:spLocks noChangeArrowheads="1"/>
          </p:cNvSpPr>
          <p:nvPr/>
        </p:nvSpPr>
        <p:spPr bwMode="auto">
          <a:xfrm>
            <a:off x="3886200" y="4419600"/>
            <a:ext cx="5486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300" b="0">
                <a:solidFill>
                  <a:schemeClr val="tx1"/>
                </a:solidFill>
              </a:rPr>
              <a:t>Architecture level concurrency model</a:t>
            </a:r>
          </a:p>
        </p:txBody>
      </p:sp>
      <p:sp>
        <p:nvSpPr>
          <p:cNvPr id="766985" name="AutoShape 9"/>
          <p:cNvSpPr>
            <a:spLocks noChangeArrowheads="1"/>
          </p:cNvSpPr>
          <p:nvPr/>
        </p:nvSpPr>
        <p:spPr bwMode="auto">
          <a:xfrm>
            <a:off x="4724400" y="5257800"/>
            <a:ext cx="3810000" cy="1066800"/>
          </a:xfrm>
          <a:prstGeom prst="cloudCallout">
            <a:avLst>
              <a:gd name="adj1" fmla="val -43875"/>
              <a:gd name="adj2" fmla="val -84227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 eaLnBrk="0" hangingPunct="0"/>
            <a:endParaRPr lang="en-US"/>
          </a:p>
        </p:txBody>
      </p:sp>
      <p:sp>
        <p:nvSpPr>
          <p:cNvPr id="766986" name="Text Box 10"/>
          <p:cNvSpPr txBox="1">
            <a:spLocks noChangeArrowheads="1"/>
          </p:cNvSpPr>
          <p:nvPr/>
        </p:nvSpPr>
        <p:spPr bwMode="auto">
          <a:xfrm>
            <a:off x="5029200" y="5410200"/>
            <a:ext cx="287337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1600">
                <a:solidFill>
                  <a:schemeClr val="hlink"/>
                </a:solidFill>
              </a:rPr>
              <a:t>Complex</a:t>
            </a:r>
          </a:p>
          <a:p>
            <a:pPr algn="ctr" eaLnBrk="0" hangingPunct="0"/>
            <a:r>
              <a:rPr lang="en-US" sz="1600">
                <a:solidFill>
                  <a:schemeClr val="hlink"/>
                </a:solidFill>
              </a:rPr>
              <a:t>Efficient use of parallelism</a:t>
            </a:r>
          </a:p>
        </p:txBody>
      </p:sp>
      <p:sp>
        <p:nvSpPr>
          <p:cNvPr id="766987" name="AutoShape 11"/>
          <p:cNvSpPr>
            <a:spLocks noChangeArrowheads="1"/>
          </p:cNvSpPr>
          <p:nvPr/>
        </p:nvSpPr>
        <p:spPr bwMode="auto">
          <a:xfrm>
            <a:off x="5486400" y="914400"/>
            <a:ext cx="4114800" cy="1219200"/>
          </a:xfrm>
          <a:prstGeom prst="cloudCallout">
            <a:avLst>
              <a:gd name="adj1" fmla="val -46449"/>
              <a:gd name="adj2" fmla="val 96875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 eaLnBrk="0" hangingPunct="0"/>
            <a:endParaRPr lang="en-US"/>
          </a:p>
        </p:txBody>
      </p:sp>
      <p:sp>
        <p:nvSpPr>
          <p:cNvPr id="766988" name="Text Box 12"/>
          <p:cNvSpPr txBox="1">
            <a:spLocks noChangeArrowheads="1"/>
          </p:cNvSpPr>
          <p:nvPr/>
        </p:nvSpPr>
        <p:spPr bwMode="auto">
          <a:xfrm>
            <a:off x="5943600" y="1143000"/>
            <a:ext cx="250348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1600">
                <a:solidFill>
                  <a:schemeClr val="folHlink"/>
                </a:solidFill>
              </a:rPr>
              <a:t>Simple</a:t>
            </a:r>
          </a:p>
          <a:p>
            <a:pPr algn="ctr" eaLnBrk="0" hangingPunct="0"/>
            <a:r>
              <a:rPr lang="en-US" sz="1600">
                <a:solidFill>
                  <a:schemeClr val="folHlink"/>
                </a:solidFill>
              </a:rPr>
              <a:t>Usable by programmers</a:t>
            </a:r>
          </a:p>
        </p:txBody>
      </p:sp>
      <p:sp>
        <p:nvSpPr>
          <p:cNvPr id="766989" name="Rectangle 13"/>
          <p:cNvSpPr>
            <a:spLocks noChangeArrowheads="1"/>
          </p:cNvSpPr>
          <p:nvPr/>
        </p:nvSpPr>
        <p:spPr bwMode="auto">
          <a:xfrm>
            <a:off x="4953000" y="3276600"/>
            <a:ext cx="3200400" cy="10668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35000"/>
              </a:spcBef>
              <a:buFont typeface="Wingdings" pitchFamily="2" charset="2"/>
              <a:buNone/>
            </a:pPr>
            <a:r>
              <a:rPr lang="en-US" altLang="ko-KR" sz="2000" b="0">
                <a:solidFill>
                  <a:schemeClr val="hlink"/>
                </a:solidFill>
                <a:ea typeface="Gulim"/>
                <a:cs typeface="Gulim"/>
              </a:rPr>
              <a:t>Architecture-aware </a:t>
            </a:r>
          </a:p>
          <a:p>
            <a:pPr marL="342900" indent="-342900" eaLnBrk="0" hangingPunct="0">
              <a:spcBef>
                <a:spcPct val="35000"/>
              </a:spcBef>
              <a:buFont typeface="Wingdings" pitchFamily="2" charset="2"/>
              <a:buNone/>
            </a:pPr>
            <a:r>
              <a:rPr lang="en-US" altLang="ko-KR" sz="2000" b="0">
                <a:solidFill>
                  <a:schemeClr val="hlink"/>
                </a:solidFill>
                <a:ea typeface="Gulim"/>
                <a:cs typeface="Gulim"/>
              </a:rPr>
              <a:t>Concurrency Analysis</a:t>
            </a:r>
            <a:endParaRPr lang="en-US" sz="1800" b="0">
              <a:solidFill>
                <a:srgbClr val="0066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6985" grpId="0" animBg="1"/>
      <p:bldP spid="766986" grpId="0"/>
      <p:bldP spid="766987" grpId="0" animBg="1"/>
      <p:bldP spid="766988" grpId="0"/>
      <p:bldP spid="766989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3399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3399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23651</TotalTime>
  <Words>1725</Words>
  <Application>Microsoft PowerPoint</Application>
  <PresentationFormat>On-screen Show (4:3)</PresentationFormat>
  <Paragraphs>482</Paragraphs>
  <Slides>26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Default Design</vt:lpstr>
      <vt:lpstr>Slide 1</vt:lpstr>
      <vt:lpstr>Slide 2</vt:lpstr>
      <vt:lpstr>Slide 3</vt:lpstr>
      <vt:lpstr>Slide 4</vt:lpstr>
      <vt:lpstr>Challenge: Exploiting Concurrency, Correctly</vt:lpstr>
      <vt:lpstr>Concurrency on Multiprocessors</vt:lpstr>
      <vt:lpstr>Architectures with Weak Memory Models</vt:lpstr>
      <vt:lpstr>Programming with Weak Memory Models</vt:lpstr>
      <vt:lpstr>Slide 9</vt:lpstr>
      <vt:lpstr>Effect of Memory Model</vt:lpstr>
      <vt:lpstr>Relaxed Memory Models</vt:lpstr>
      <vt:lpstr>Unusual Effects of Memory Models</vt:lpstr>
      <vt:lpstr>Slide 13</vt:lpstr>
      <vt:lpstr>Which Memory Model should a Verifier use?</vt:lpstr>
      <vt:lpstr>Formalization of Relaxed</vt:lpstr>
      <vt:lpstr>Verification Target: Concurrent Data Structures</vt:lpstr>
      <vt:lpstr>Non-blocking Lock-free Queue Michael and Scott, 1996 </vt:lpstr>
      <vt:lpstr>Bounded Model Checker</vt:lpstr>
      <vt:lpstr>Why symbolic test programs?</vt:lpstr>
      <vt:lpstr>Correctness Condition </vt:lpstr>
      <vt:lpstr>Tool Architecture</vt:lpstr>
      <vt:lpstr>Example: Memory Model Bug</vt:lpstr>
      <vt:lpstr>Algorithms Analyzed</vt:lpstr>
      <vt:lpstr>Results</vt:lpstr>
      <vt:lpstr>Ongoing Work</vt:lpstr>
      <vt:lpstr>Memory-model Aware Software Verification</vt:lpstr>
    </vt:vector>
  </TitlesOfParts>
  <Company>Dell Computer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Radu Grosu</dc:creator>
  <cp:lastModifiedBy>Rajeev</cp:lastModifiedBy>
  <cp:revision>573</cp:revision>
  <cp:lastPrinted>1998-11-25T05:52:33Z</cp:lastPrinted>
  <dcterms:created xsi:type="dcterms:W3CDTF">1998-10-17T01:29:32Z</dcterms:created>
  <dcterms:modified xsi:type="dcterms:W3CDTF">2010-05-09T20:09:31Z</dcterms:modified>
</cp:coreProperties>
</file>